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5" r:id="rId1"/>
    <p:sldMasterId id="2147484271" r:id="rId2"/>
    <p:sldMasterId id="2147484273" r:id="rId3"/>
    <p:sldMasterId id="2147484277" r:id="rId4"/>
    <p:sldMasterId id="2147484279" r:id="rId5"/>
    <p:sldMasterId id="2147484281" r:id="rId6"/>
  </p:sldMasterIdLst>
  <p:notesMasterIdLst>
    <p:notesMasterId r:id="rId66"/>
  </p:notesMasterIdLst>
  <p:handoutMasterIdLst>
    <p:handoutMasterId r:id="rId67"/>
  </p:handoutMasterIdLst>
  <p:sldIdLst>
    <p:sldId id="328" r:id="rId7"/>
    <p:sldId id="326" r:id="rId8"/>
    <p:sldId id="339" r:id="rId9"/>
    <p:sldId id="314" r:id="rId10"/>
    <p:sldId id="259" r:id="rId11"/>
    <p:sldId id="295" r:id="rId12"/>
    <p:sldId id="274" r:id="rId13"/>
    <p:sldId id="275" r:id="rId14"/>
    <p:sldId id="273" r:id="rId15"/>
    <p:sldId id="315" r:id="rId16"/>
    <p:sldId id="277" r:id="rId17"/>
    <p:sldId id="301" r:id="rId18"/>
    <p:sldId id="303" r:id="rId19"/>
    <p:sldId id="279" r:id="rId20"/>
    <p:sldId id="289" r:id="rId21"/>
    <p:sldId id="313" r:id="rId22"/>
    <p:sldId id="304" r:id="rId23"/>
    <p:sldId id="368" r:id="rId24"/>
    <p:sldId id="338" r:id="rId25"/>
    <p:sldId id="370" r:id="rId26"/>
    <p:sldId id="283" r:id="rId27"/>
    <p:sldId id="284" r:id="rId28"/>
    <p:sldId id="286" r:id="rId29"/>
    <p:sldId id="287" r:id="rId30"/>
    <p:sldId id="288" r:id="rId31"/>
    <p:sldId id="285" r:id="rId32"/>
    <p:sldId id="320" r:id="rId33"/>
    <p:sldId id="300" r:id="rId34"/>
    <p:sldId id="365" r:id="rId35"/>
    <p:sldId id="306" r:id="rId36"/>
    <p:sldId id="331" r:id="rId37"/>
    <p:sldId id="332" r:id="rId38"/>
    <p:sldId id="333" r:id="rId39"/>
    <p:sldId id="334" r:id="rId40"/>
    <p:sldId id="335" r:id="rId41"/>
    <p:sldId id="367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6" r:id="rId62"/>
    <p:sldId id="362" r:id="rId63"/>
    <p:sldId id="363" r:id="rId64"/>
    <p:sldId id="364" r:id="rId65"/>
  </p:sldIdLst>
  <p:sldSz cx="12192000" cy="6858000"/>
  <p:notesSz cx="6858000" cy="9144000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46A1A8"/>
    <a:srgbClr val="FF0066"/>
    <a:srgbClr val="CC0066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>
        <p:scale>
          <a:sx n="60" d="100"/>
          <a:sy n="60" d="100"/>
        </p:scale>
        <p:origin x="-114" y="-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02"/>
    </p:cViewPr>
  </p:sorterViewPr>
  <p:notesViewPr>
    <p:cSldViewPr>
      <p:cViewPr varScale="1">
        <p:scale>
          <a:sx n="55" d="100"/>
          <a:sy n="55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gs" Target="tags/tag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AC247-F679-415F-9D8D-B660564DC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08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B0B5A-86D7-4714-BDB3-108EC581DF8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516E696-C53D-4A64-8FDF-9A8CFF74F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581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6E696-C53D-4A64-8FDF-9A8CFF74F5C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6E696-C53D-4A64-8FDF-9A8CFF74F5C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6E696-C53D-4A64-8FDF-9A8CFF74F5C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D82F-D85A-4912-A789-628B97B52CD5}" type="slidenum">
              <a:rPr lang="en-GB" altLang="en-US" smtClean="0"/>
              <a:pPr/>
              <a:t>39</a:t>
            </a:fld>
            <a:endParaRPr lang="en-GB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D82F-D85A-4912-A789-628B97B52CD5}" type="slidenum">
              <a:rPr lang="en-GB" altLang="en-US" smtClean="0"/>
              <a:pPr/>
              <a:t>40</a:t>
            </a:fld>
            <a:endParaRPr lang="en-GB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1253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1632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4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1253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5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9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18.wmf"/><Relationship Id="rId4" Type="http://schemas.openxmlformats.org/officeDocument/2006/relationships/hyperlink" Target="../User/My%20Documents/132%20-%20Bong%20dien%20dien%20-%20Phi%20Nhung.mp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440" y="6583274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6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0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83" r:id="rId2"/>
    <p:sldLayoutId id="214748428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6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7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4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6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2" y="2484439"/>
            <a:ext cx="687917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5" y="2544763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1" y="3646414"/>
            <a:ext cx="505884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5" y="4821160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5" y="5870495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19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2" y="3576565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19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2" y="4710036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19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2" y="5746670"/>
            <a:ext cx="687917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19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09" y="213363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1" y="3284112"/>
            <a:ext cx="9804291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1" y="441957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1" y="5575220"/>
            <a:ext cx="9804291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09" y="622336"/>
            <a:ext cx="9804291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8" y="984250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8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1" y="6477000"/>
            <a:ext cx="53424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6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6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2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8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5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39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0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2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4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5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3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34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35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4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9" r:id="rId2"/>
    <p:sldLayoutId id="2147484286" r:id="rId3"/>
    <p:sldLayoutId id="2147484296" r:id="rId4"/>
    <p:sldLayoutId id="2147484295" r:id="rId5"/>
    <p:sldLayoutId id="2147484294" r:id="rId6"/>
    <p:sldLayoutId id="2147484293" r:id="rId7"/>
    <p:sldLayoutId id="2147484292" r:id="rId8"/>
    <p:sldLayoutId id="2147484291" r:id="rId9"/>
    <p:sldLayoutId id="2147484290" r:id="rId10"/>
    <p:sldLayoutId id="2147484288" r:id="rId11"/>
    <p:sldLayoutId id="214748428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6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5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smtClean="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5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9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7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9" y="5029206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6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8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dinhvuhungqn.violet.vn/uploads/resources/blog/948/internet_500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hyperlink" Target="http://www.vietnamnet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googe.com.vn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vi.wikipedia.org/" TargetMode="Externa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" y="960783"/>
            <a:ext cx="1196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38400" y="1066800"/>
            <a:ext cx="4419600" cy="1328023"/>
          </a:xfrm>
          <a:prstGeom prst="wedgeRoundRectCallout">
            <a:avLst>
              <a:gd name="adj1" fmla="val -33292"/>
              <a:gd name="adj2" fmla="val 72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Hình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ảnh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ta </a:t>
            </a:r>
            <a:r>
              <a:rPr lang="en-US" sz="3600" dirty="0" err="1">
                <a:solidFill>
                  <a:schemeClr val="tx1"/>
                </a:solidFill>
              </a:rPr>
              <a:t>thông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điệp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gì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4498876"/>
            <a:ext cx="12192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 lIns="182880" r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altLang="en-US" sz="3600" dirty="0" err="1" smtClean="0">
                <a:solidFill>
                  <a:srgbClr val="FF0000"/>
                </a:solidFill>
                <a:latin typeface="+mn-lt"/>
              </a:rPr>
              <a:t>Toàn</a:t>
            </a:r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bộ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giới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khám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phá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bằng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nháy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chuột</a:t>
            </a:r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just"/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nghệ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giúp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chúng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ta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làm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</a:rPr>
              <a:t>World Wide Web </a:t>
            </a:r>
            <a:r>
              <a:rPr lang="en-US" altLang="en-US" sz="3600" dirty="0" smtClean="0">
                <a:solidFill>
                  <a:srgbClr val="FF0000"/>
                </a:solidFill>
              </a:rPr>
              <a:t>(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viết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tắc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WWW </a:t>
            </a:r>
            <a:r>
              <a:rPr lang="en-US" altLang="en-US" sz="3600" dirty="0" err="1" smtClean="0">
                <a:solidFill>
                  <a:srgbClr val="FF0000"/>
                </a:solidFill>
                <a:latin typeface="+mn-lt"/>
              </a:rPr>
              <a:t>hoặc</a:t>
            </a:r>
            <a:r>
              <a:rPr lang="en-US" altLang="en-US" sz="3600" dirty="0" smtClean="0">
                <a:solidFill>
                  <a:srgbClr val="FF0000"/>
                </a:solidFill>
                <a:latin typeface="+mn-lt"/>
              </a:rPr>
              <a:t> Web).</a:t>
            </a:r>
            <a:endParaRPr lang="en-US" alt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TỔ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VÀ TRUY CẬP THÔNG TIN TRÊN INTERNET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8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57200" y="1524001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b. Website,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website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2106801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Khi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truy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cập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vào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website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bao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cũng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web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được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mở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ra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đầu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tiên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gọi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là </a:t>
            </a:r>
            <a:r>
              <a:rPr lang="fr-FR" altLang="en-US" sz="3200" i="1" dirty="0" err="1">
                <a:latin typeface="+mn-lt"/>
                <a:cs typeface="Times New Roman" panose="02020603050405020304" pitchFamily="18" charset="0"/>
              </a:rPr>
              <a:t>gì</a:t>
            </a:r>
            <a:r>
              <a:rPr lang="fr-FR" altLang="en-US" sz="3200" i="1" dirty="0">
                <a:latin typeface="+mn-lt"/>
                <a:cs typeface="Times New Roman" panose="02020603050405020304" pitchFamily="18" charset="0"/>
              </a:rPr>
              <a:t>  ?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3505200"/>
            <a:ext cx="1127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73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nl-NL" altLang="en-US" sz="3200" dirty="0" smtClean="0">
                <a:solidFill>
                  <a:srgbClr val="0000FF"/>
                </a:solidFill>
                <a:latin typeface="+mn-lt"/>
              </a:rPr>
              <a:t>Trang </a:t>
            </a:r>
            <a:r>
              <a:rPr lang="nl-NL" altLang="en-US" sz="3200" dirty="0">
                <a:solidFill>
                  <a:srgbClr val="0000FF"/>
                </a:solidFill>
                <a:latin typeface="+mn-lt"/>
              </a:rPr>
              <a:t>chủ của một website (Homepage)</a:t>
            </a:r>
            <a:r>
              <a:rPr lang="nl-NL" altLang="en-US" sz="3200" dirty="0">
                <a:solidFill>
                  <a:srgbClr val="FF0000"/>
                </a:solidFill>
                <a:latin typeface="+mn-lt"/>
              </a:rPr>
              <a:t>: là trang web được mở ra đầu tiên khi truy cập vào website đó. Địa chỉ trang chủ là địa chỉ của website.</a:t>
            </a:r>
            <a:r>
              <a:rPr lang="nl-NL" altLang="en-US" sz="3200" dirty="0">
                <a:latin typeface="+mn-lt"/>
              </a:rPr>
              <a:t> </a:t>
            </a:r>
            <a:endParaRPr lang="en-US" altLang="en-US" sz="3200" dirty="0">
              <a:latin typeface="+mn-lt"/>
            </a:endParaRPr>
          </a:p>
        </p:txBody>
      </p:sp>
      <p:sp>
        <p:nvSpPr>
          <p:cNvPr id="47109" name="Content Placeholder 2"/>
          <p:cNvSpPr>
            <a:spLocks/>
          </p:cNvSpPr>
          <p:nvPr/>
        </p:nvSpPr>
        <p:spPr bwMode="auto">
          <a:xfrm>
            <a:off x="457200" y="990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/>
          </p:cNvSpPr>
          <p:nvPr/>
        </p:nvSpPr>
        <p:spPr bwMode="auto">
          <a:xfrm>
            <a:off x="381000" y="989012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425450" y="1503362"/>
            <a:ext cx="826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b. Website,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website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413148" y="2164556"/>
            <a:ext cx="6205538" cy="1192213"/>
          </a:xfrm>
          <a:prstGeom prst="wedgeRoundRectCallout">
            <a:avLst>
              <a:gd name="adj1" fmla="val 36231"/>
              <a:gd name="adj2" fmla="val 9401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i="1">
                <a:solidFill>
                  <a:srgbClr val="FF0066"/>
                </a:solidFill>
                <a:latin typeface="+mn-lt"/>
              </a:rPr>
              <a:t>Em hãy nêu một vài ví dụ về địa chỉ Website mà em biết?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86" y="2685256"/>
            <a:ext cx="1158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chỉ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Website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Mạng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của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bộ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giáo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dục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đào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www.moet.gov.vn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Báo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dân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trí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: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altLang="en-US" sz="3200" dirty="0">
                <a:solidFill>
                  <a:srgbClr val="0070C0"/>
                </a:solidFill>
                <a:latin typeface="+mn-lt"/>
              </a:rPr>
              <a:t>www.dantri.com.vn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+</a:t>
            </a:r>
            <a:r>
              <a:rPr lang="en-US" altLang="en-US" sz="3200" dirty="0">
                <a:solidFill>
                  <a:srgbClr val="46A1A8"/>
                </a:solidFill>
                <a:latin typeface="+mn-lt"/>
              </a:rPr>
              <a:t> </a:t>
            </a:r>
            <a:r>
              <a:rPr lang="nl-NL" altLang="en-US" sz="3200" b="1" dirty="0" smtClean="0">
                <a:solidFill>
                  <a:srgbClr val="46A1A8"/>
                </a:solidFill>
                <a:latin typeface="+mn-lt"/>
              </a:rPr>
              <a:t>vietnamnet.vn</a:t>
            </a:r>
            <a:endParaRPr lang="nl-NL" altLang="en-US" sz="3200" b="1" dirty="0">
              <a:solidFill>
                <a:srgbClr val="46A1A8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nl-NL" altLang="en-US" sz="3200" dirty="0">
                <a:solidFill>
                  <a:srgbClr val="9900CC"/>
                </a:solidFill>
                <a:latin typeface="+mn-lt"/>
              </a:rPr>
              <a:t>+</a:t>
            </a:r>
            <a:r>
              <a:rPr lang="nl-NL" altLang="en-US" sz="3200" b="1" dirty="0">
                <a:solidFill>
                  <a:srgbClr val="9900CC"/>
                </a:solidFill>
                <a:latin typeface="+mn-lt"/>
              </a:rPr>
              <a:t> </a:t>
            </a:r>
            <a:r>
              <a:rPr lang="nl-NL" altLang="en-US" sz="3200" b="1" dirty="0" smtClean="0">
                <a:solidFill>
                  <a:srgbClr val="46A1A8"/>
                </a:solidFill>
                <a:latin typeface="+mn-lt"/>
              </a:rPr>
              <a:t>vi.wikipedia.org</a:t>
            </a:r>
            <a:endParaRPr lang="nl-NL" altLang="en-US" sz="3200" b="1" dirty="0">
              <a:solidFill>
                <a:srgbClr val="46A1A8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5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35314" y="1504807"/>
            <a:ext cx="441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web.</a:t>
            </a:r>
            <a:endParaRPr lang="en-US" altLang="en-US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57200" y="3106084"/>
            <a:ext cx="11430000" cy="366618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6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600" dirty="0" err="1" smtClean="0">
                <a:solidFill>
                  <a:srgbClr val="0000FF"/>
                </a:solidFill>
                <a:latin typeface="+mn-lt"/>
              </a:rPr>
              <a:t>Trình</a:t>
            </a:r>
            <a:r>
              <a:rPr lang="en-US" altLang="en-US" sz="3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+mn-lt"/>
              </a:rPr>
              <a:t>duyệt</a:t>
            </a:r>
            <a:r>
              <a:rPr lang="en-US" altLang="en-US" sz="3600" dirty="0">
                <a:solidFill>
                  <a:srgbClr val="0000FF"/>
                </a:solidFill>
                <a:latin typeface="+mn-lt"/>
              </a:rPr>
              <a:t> web (web browser)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ứng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dụng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giúp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tiếp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với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hệ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thống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www: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truy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cập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trang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web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khai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thác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tài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nguyên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internet.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09600" y="2030304"/>
            <a:ext cx="10518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cứu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thảo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luận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rình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web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57200" y="990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Truy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cập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 web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" grpId="0" animBg="1"/>
      <p:bldP spid="47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615950" y="2030884"/>
            <a:ext cx="1066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web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15950" y="2667000"/>
            <a:ext cx="8528050" cy="217932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Internet Explorer (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IE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  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Mozilla Firefox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  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Opera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  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Google Chrome,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Cốc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+mn-lt"/>
              </a:rPr>
              <a:t>cốc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, …</a:t>
            </a: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985044" y="1506188"/>
            <a:ext cx="511095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web.</a:t>
            </a:r>
            <a:endParaRPr lang="en-US" altLang="en-US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533400" y="982504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Truy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cập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 web</a:t>
            </a:r>
          </a:p>
        </p:txBody>
      </p:sp>
      <p:pic>
        <p:nvPicPr>
          <p:cNvPr id="5223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884488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2438400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 descr="ANd9GcQ3uzZoKE3zUclk-dMqq4Y3RgQmGhNsZoRNc9V6pV56XJ8-pFk3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667000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0" y="5029200"/>
            <a:ext cx="2797630" cy="16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04800" y="1458914"/>
            <a:ext cx="571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46A1A8"/>
                </a:solidFill>
                <a:latin typeface="+mn-lt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46A1A8"/>
                </a:solidFill>
                <a:latin typeface="+mn-lt"/>
              </a:rPr>
              <a:t>Truy</a:t>
            </a:r>
            <a:r>
              <a:rPr lang="en-US" altLang="en-US" sz="3200" b="1" dirty="0">
                <a:solidFill>
                  <a:srgbClr val="46A1A8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46A1A8"/>
                </a:solidFill>
                <a:latin typeface="+mn-lt"/>
              </a:rPr>
              <a:t>cập</a:t>
            </a:r>
            <a:r>
              <a:rPr lang="en-US" altLang="en-US" sz="3200" b="1" dirty="0">
                <a:solidFill>
                  <a:srgbClr val="46A1A8"/>
                </a:solidFill>
                <a:latin typeface="+mn-lt"/>
              </a:rPr>
              <a:t>  </a:t>
            </a:r>
            <a:r>
              <a:rPr lang="en-US" altLang="en-US" sz="3200" b="1" dirty="0" err="1">
                <a:solidFill>
                  <a:srgbClr val="46A1A8"/>
                </a:solidFill>
                <a:latin typeface="+mn-lt"/>
              </a:rPr>
              <a:t>trang</a:t>
            </a:r>
            <a:r>
              <a:rPr lang="en-US" altLang="en-US" sz="3200" b="1" dirty="0">
                <a:solidFill>
                  <a:srgbClr val="46A1A8"/>
                </a:solidFill>
                <a:latin typeface="+mn-lt"/>
              </a:rPr>
              <a:t> web</a:t>
            </a:r>
            <a:r>
              <a:rPr lang="en-US" altLang="en-US" sz="3200" b="1" dirty="0">
                <a:solidFill>
                  <a:srgbClr val="46A1A8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04800" y="973138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Truy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cập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 web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15824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2000" y="2097643"/>
            <a:ext cx="10668000" cy="194095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dirty="0" err="1" smtClean="0"/>
              <a:t>Cách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truy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trang</a:t>
            </a:r>
            <a:r>
              <a:rPr lang="en-US" altLang="en-US" sz="3600" dirty="0"/>
              <a:t> web</a:t>
            </a:r>
            <a:r>
              <a:rPr lang="en-US" altLang="en-US" sz="36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+ </a:t>
            </a:r>
            <a:r>
              <a:rPr lang="en-US" altLang="en-US" sz="3600" dirty="0" err="1">
                <a:solidFill>
                  <a:srgbClr val="FF0000"/>
                </a:solidFill>
              </a:rPr>
              <a:t>Nhập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địa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trang</a:t>
            </a:r>
            <a:r>
              <a:rPr lang="en-US" altLang="en-US" sz="3600" dirty="0">
                <a:solidFill>
                  <a:srgbClr val="FF0000"/>
                </a:solidFill>
              </a:rPr>
              <a:t> web </a:t>
            </a:r>
            <a:r>
              <a:rPr lang="en-US" altLang="en-US" sz="3600" dirty="0" err="1">
                <a:solidFill>
                  <a:srgbClr val="FF0000"/>
                </a:solidFill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</a:rPr>
              <a:t> ô </a:t>
            </a:r>
            <a:r>
              <a:rPr lang="en-US" altLang="en-US" sz="3600" dirty="0" err="1">
                <a:solidFill>
                  <a:srgbClr val="FF0000"/>
                </a:solidFill>
              </a:rPr>
              <a:t>địa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chỉ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+ </a:t>
            </a:r>
            <a:r>
              <a:rPr lang="en-US" altLang="en-US" sz="3600" dirty="0" err="1">
                <a:solidFill>
                  <a:srgbClr val="FF0000"/>
                </a:solidFill>
              </a:rPr>
              <a:t>Nhấn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>
                <a:solidFill>
                  <a:srgbClr val="0000FF"/>
                </a:solidFill>
              </a:rPr>
              <a:t>Enter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486400" y="228600"/>
            <a:ext cx="5943600" cy="1940957"/>
          </a:xfrm>
          <a:prstGeom prst="wedgeRoundRectCallout">
            <a:avLst>
              <a:gd name="adj1" fmla="val -69814"/>
              <a:gd name="adj2" fmla="val -3134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dirty="0" err="1">
                <a:solidFill>
                  <a:srgbClr val="9900CC"/>
                </a:solidFill>
              </a:rPr>
              <a:t>Em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hãy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trình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bày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các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bước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để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truy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cập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được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một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</a:rPr>
              <a:t>trang</a:t>
            </a:r>
            <a:r>
              <a:rPr lang="en-US" altLang="en-US" sz="3600" dirty="0">
                <a:solidFill>
                  <a:srgbClr val="9900CC"/>
                </a:solidFill>
              </a:rPr>
              <a:t> web </a:t>
            </a:r>
            <a:r>
              <a:rPr lang="en-US" altLang="en-US" sz="3600" dirty="0" err="1">
                <a:solidFill>
                  <a:srgbClr val="9900CC"/>
                </a:solidFill>
              </a:rPr>
              <a:t>trên</a:t>
            </a:r>
            <a:r>
              <a:rPr lang="en-US" altLang="en-US" sz="3600" dirty="0">
                <a:solidFill>
                  <a:srgbClr val="9900CC"/>
                </a:solidFill>
              </a:rPr>
              <a:t> internet?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2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51224" y="1203462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</a:rPr>
              <a:t>CÂU HỎI:</a:t>
            </a:r>
            <a:endParaRPr lang="en-US" altLang="en-US" sz="3600" b="1" dirty="0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gray">
          <a:xfrm>
            <a:off x="1143000" y="3733800"/>
            <a:ext cx="93726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600" b="1" dirty="0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t</a:t>
            </a:r>
            <a:r>
              <a:rPr lang="nl-NL" altLang="en-US" sz="3600" b="1" dirty="0" smtClean="0">
                <a:solidFill>
                  <a:srgbClr val="9900CC"/>
                </a:solidFill>
                <a:latin typeface="+mn-lt"/>
              </a:rPr>
              <a:t>ruy </a:t>
            </a:r>
            <a:r>
              <a:rPr lang="nl-NL" altLang="en-US" sz="3600" b="1" dirty="0">
                <a:solidFill>
                  <a:srgbClr val="9900CC"/>
                </a:solidFill>
                <a:latin typeface="+mn-lt"/>
              </a:rPr>
              <a:t>cập </a:t>
            </a:r>
            <a:r>
              <a:rPr lang="nl-NL" altLang="en-US" sz="3600" b="1" dirty="0" smtClean="0">
                <a:solidFill>
                  <a:srgbClr val="9900CC"/>
                </a:solidFill>
                <a:latin typeface="+mn-lt"/>
              </a:rPr>
              <a:t>Web?</a:t>
            </a:r>
            <a:endParaRPr lang="nl-NL" altLang="en-US" sz="3600" b="1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gray">
          <a:xfrm>
            <a:off x="1143001" y="1849793"/>
            <a:ext cx="8312047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1.</a:t>
            </a:r>
            <a:r>
              <a:rPr lang="nl-NL" altLang="en-US" sz="3600" b="1" dirty="0">
                <a:solidFill>
                  <a:srgbClr val="0000FF"/>
                </a:solidFill>
                <a:latin typeface="+mn-lt"/>
              </a:rPr>
              <a:t>Tổ chức thông tin trên </a:t>
            </a:r>
            <a:r>
              <a:rPr lang="nl-NL" altLang="en-US" sz="3600" b="1" dirty="0" smtClean="0">
                <a:solidFill>
                  <a:srgbClr val="0000FF"/>
                </a:solidFill>
                <a:latin typeface="+mn-lt"/>
              </a:rPr>
              <a:t>Internet như thế nào?</a:t>
            </a:r>
            <a:endParaRPr lang="nl-NL" alt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9827" y="244024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3" name="Oval 32"/>
          <p:cNvSpPr/>
          <p:nvPr/>
        </p:nvSpPr>
        <p:spPr>
          <a:xfrm>
            <a:off x="620713" y="393473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9982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9122"/>
            <a:ext cx="1738307" cy="3930229"/>
          </a:xfrm>
          <a:prstGeom prst="rect">
            <a:avLst/>
          </a:prstGeom>
        </p:spPr>
      </p:pic>
      <p:sp>
        <p:nvSpPr>
          <p:cNvPr id="37891" name="AutoShape 4"/>
          <p:cNvSpPr>
            <a:spLocks noChangeArrowheads="1"/>
          </p:cNvSpPr>
          <p:nvPr/>
        </p:nvSpPr>
        <p:spPr bwMode="gray">
          <a:xfrm>
            <a:off x="2196978" y="3211362"/>
            <a:ext cx="8013822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00FF"/>
                </a:solidFill>
                <a:latin typeface="+mn-lt"/>
              </a:rPr>
              <a:t>Website, </a:t>
            </a:r>
            <a:r>
              <a:rPr lang="en-US" altLang="en-US" sz="3200" b="1" dirty="0" err="1">
                <a:solidFill>
                  <a:srgbClr val="CC00FF"/>
                </a:solidFill>
                <a:latin typeface="+mn-lt"/>
              </a:rPr>
              <a:t>địa</a:t>
            </a:r>
            <a:r>
              <a:rPr lang="en-US" altLang="en-US" sz="3200" b="1" dirty="0">
                <a:solidFill>
                  <a:srgbClr val="CC00FF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+mn-lt"/>
              </a:rPr>
              <a:t>chỉ</a:t>
            </a:r>
            <a:r>
              <a:rPr lang="en-US" altLang="en-US" sz="3200" b="1" dirty="0">
                <a:solidFill>
                  <a:srgbClr val="CC00FF"/>
                </a:solidFill>
                <a:latin typeface="+mn-lt"/>
              </a:rPr>
              <a:t> web</a:t>
            </a:r>
            <a:endParaRPr lang="en-US" altLang="en-US" sz="3200" dirty="0">
              <a:solidFill>
                <a:srgbClr val="CC00FF"/>
              </a:solidFill>
              <a:latin typeface="+mn-lt"/>
            </a:endParaRP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gray">
          <a:xfrm>
            <a:off x="1801812" y="2055356"/>
            <a:ext cx="8408988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Khái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niệm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 WEB, </a:t>
            </a:r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trang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 web, </a:t>
            </a:r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siêu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+mn-lt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+mn-lt"/>
              </a:rPr>
              <a:t>.</a:t>
            </a:r>
          </a:p>
        </p:txBody>
      </p:sp>
      <p:sp>
        <p:nvSpPr>
          <p:cNvPr id="37896" name="AutoShape 21"/>
          <p:cNvSpPr>
            <a:spLocks noChangeArrowheads="1"/>
          </p:cNvSpPr>
          <p:nvPr/>
        </p:nvSpPr>
        <p:spPr bwMode="gray">
          <a:xfrm>
            <a:off x="1848225" y="4409048"/>
            <a:ext cx="8354368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kiếm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Internet.</a:t>
            </a:r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138906" y="2511976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30" name="Oval 29"/>
          <p:cNvSpPr/>
          <p:nvPr/>
        </p:nvSpPr>
        <p:spPr>
          <a:xfrm>
            <a:off x="1279524" y="218718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74690" y="334909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34143" y="453871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2715" y="3810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TỔ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VÀ TRUY CẬP THÔNG TIN TRÊN INTERNET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2209800" y="2438401"/>
            <a:ext cx="93726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Loại văn bản tích hợp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2143735" y="4403716"/>
            <a:ext cx="9469359" cy="10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200" b="1" dirty="0">
                <a:latin typeface="+mn-lt"/>
              </a:rPr>
              <a:t>Loại văn bản tích hợp nhiều dạng dữ liệu khác nhau </a:t>
            </a:r>
          </a:p>
        </p:txBody>
      </p:sp>
      <p:sp>
        <p:nvSpPr>
          <p:cNvPr id="68612" name="Rectangle 3"/>
          <p:cNvSpPr txBox="1">
            <a:spLocks noChangeArrowheads="1"/>
          </p:cNvSpPr>
          <p:nvPr/>
        </p:nvSpPr>
        <p:spPr bwMode="auto">
          <a:xfrm>
            <a:off x="2057400" y="924816"/>
            <a:ext cx="9525000" cy="64140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4000" b="1" dirty="0" smtClean="0">
                <a:latin typeface="+mn-lt"/>
              </a:rPr>
              <a:t>Siêu </a:t>
            </a:r>
            <a:r>
              <a:rPr lang="nl-NL" altLang="en-US" sz="4000" b="1" dirty="0">
                <a:latin typeface="+mn-lt"/>
              </a:rPr>
              <a:t>văn bản (hypertext) là?</a:t>
            </a:r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2143735" y="5414453"/>
            <a:ext cx="9438665" cy="13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2800" b="1" dirty="0">
                <a:latin typeface="+mn-lt"/>
              </a:rPr>
              <a:t>Loại văn bản tích hợp nhiều dạng dữ liệu khác nhau như văn bản, hình ảnh, âm thanh... và siêu liên kết (hyperlink) tới các siêu văn bản khác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8614" name="Rectangle 3"/>
          <p:cNvSpPr txBox="1">
            <a:spLocks noChangeArrowheads="1"/>
          </p:cNvSpPr>
          <p:nvPr/>
        </p:nvSpPr>
        <p:spPr bwMode="auto">
          <a:xfrm>
            <a:off x="2159082" y="3499263"/>
            <a:ext cx="950212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600" b="1" dirty="0">
                <a:latin typeface="+mn-lt"/>
              </a:rPr>
              <a:t>Loại văn bản tích hợp một dạng dữ liệu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445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019175"/>
            <a:ext cx="7620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None/>
            </a:pPr>
            <a:r>
              <a:rPr lang="en-US" altLang="en-US" b="1" dirty="0" smtClean="0">
                <a:cs typeface="Times New Roman" panose="02020603050405020304" pitchFamily="18" charset="0"/>
              </a:rPr>
              <a:t>3.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kiếm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cs typeface="Times New Roman" panose="02020603050405020304" pitchFamily="18" charset="0"/>
              </a:rPr>
              <a:t> internet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98499" y="1520352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kiếm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906" y="2120110"/>
            <a:ext cx="1120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kiếm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cụ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hỗ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trợ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kiếm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trên</a:t>
            </a:r>
            <a:r>
              <a:rPr lang="en-US" altLang="en-US" sz="3200" dirty="0"/>
              <a:t> Internet </a:t>
            </a:r>
            <a:r>
              <a:rPr lang="en-US" altLang="en-US" sz="3200" dirty="0" err="1"/>
              <a:t>theo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yêu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cầu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dùng</a:t>
            </a:r>
            <a:r>
              <a:rPr lang="en-US" alt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82" y="3308877"/>
            <a:ext cx="11214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fr-FR" altLang="en-US" sz="3200" dirty="0" err="1"/>
              <a:t>Có</a:t>
            </a:r>
            <a:r>
              <a:rPr lang="fr-FR" altLang="en-US" sz="3200" dirty="0"/>
              <a:t> </a:t>
            </a:r>
            <a:r>
              <a:rPr lang="fr-FR" altLang="en-US" sz="3200" dirty="0" err="1"/>
              <a:t>nhiều</a:t>
            </a:r>
            <a:r>
              <a:rPr lang="fr-FR" altLang="en-US" sz="3200" dirty="0"/>
              <a:t> </a:t>
            </a:r>
            <a:r>
              <a:rPr lang="fr-FR" altLang="en-US" sz="3200" dirty="0" err="1"/>
              <a:t>máy</a:t>
            </a:r>
            <a:r>
              <a:rPr lang="fr-FR" altLang="en-US" sz="3200" dirty="0"/>
              <a:t> </a:t>
            </a:r>
            <a:r>
              <a:rPr lang="fr-FR" altLang="en-US" sz="3200" dirty="0" err="1"/>
              <a:t>tìm</a:t>
            </a:r>
            <a:r>
              <a:rPr lang="fr-FR" altLang="en-US" sz="3200" dirty="0"/>
              <a:t> </a:t>
            </a:r>
            <a:r>
              <a:rPr lang="fr-FR" altLang="en-US" sz="3200" dirty="0" err="1"/>
              <a:t>kiếm</a:t>
            </a:r>
            <a:r>
              <a:rPr lang="fr-FR" altLang="en-US" sz="3200" dirty="0"/>
              <a:t> </a:t>
            </a:r>
            <a:r>
              <a:rPr lang="fr-FR" altLang="en-US" sz="3200" dirty="0" err="1"/>
              <a:t>như</a:t>
            </a:r>
            <a:r>
              <a:rPr lang="fr-FR" altLang="en-US" sz="3200" dirty="0"/>
              <a:t>:</a:t>
            </a:r>
            <a:endParaRPr lang="en-US" altLang="en-US" sz="3200" dirty="0"/>
          </a:p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0000FF"/>
                </a:solidFill>
              </a:rPr>
              <a:t>Google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fr-FR" altLang="en-US" sz="3200" dirty="0">
                <a:solidFill>
                  <a:srgbClr val="0000FF"/>
                </a:solidFill>
              </a:rPr>
              <a:t>www.google.com.vn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0000FF"/>
                </a:solidFill>
              </a:rPr>
              <a:t>Yahoo</a:t>
            </a:r>
            <a:r>
              <a:rPr lang="fr-FR" altLang="en-US" sz="3200" dirty="0">
                <a:solidFill>
                  <a:srgbClr val="0000FF"/>
                </a:solidFill>
              </a:rPr>
              <a:t>: www.yahoo.com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0000FF"/>
                </a:solidFill>
              </a:rPr>
              <a:t>Microsoft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fr-FR" altLang="en-US" sz="3200" dirty="0">
                <a:solidFill>
                  <a:srgbClr val="0000FF"/>
                </a:solidFill>
              </a:rPr>
              <a:t>www.bing.com</a:t>
            </a:r>
          </a:p>
          <a:p>
            <a:pPr algn="just"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ý: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kiếm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cung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cấp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sym typeface="Wingdings" panose="05000000000000000000" pitchFamily="2" charset="2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sym typeface="Wingdings" panose="05000000000000000000" pitchFamily="2" charset="2"/>
              </a:rPr>
              <a:t> WEB</a:t>
            </a:r>
            <a:endParaRPr lang="fr-FR" altLang="en-US" sz="3200" dirty="0">
              <a:solidFill>
                <a:srgbClr val="0000FF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979045" y="1244392"/>
            <a:ext cx="3505200" cy="1639888"/>
          </a:xfrm>
          <a:prstGeom prst="cloudCallout">
            <a:avLst>
              <a:gd name="adj1" fmla="val 33731"/>
              <a:gd name="adj2" fmla="val 57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 dirty="0" err="1"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tìm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kiếm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421633" y="3030465"/>
            <a:ext cx="4620024" cy="1998662"/>
          </a:xfrm>
          <a:prstGeom prst="wedgeRoundRectCallout">
            <a:avLst>
              <a:gd name="adj1" fmla="val -12831"/>
              <a:gd name="adj2" fmla="val 64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kiếm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1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849312" y="1490664"/>
            <a:ext cx="655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kiếm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4512" y="2209800"/>
            <a:ext cx="10680412" cy="377975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36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600" b="1" dirty="0" err="1" smtClean="0">
                <a:latin typeface="+mn-lt"/>
              </a:rPr>
              <a:t>Thực</a:t>
            </a:r>
            <a:r>
              <a:rPr lang="en-US" altLang="en-US" sz="3600" b="1" dirty="0" smtClean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hiện</a:t>
            </a:r>
            <a:r>
              <a:rPr lang="en-US" altLang="en-US" sz="3600" b="1" dirty="0">
                <a:latin typeface="+mn-lt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+mn-lt"/>
              </a:rPr>
              <a:t>1</a:t>
            </a:r>
            <a:r>
              <a:rPr lang="en-US" altLang="en-US" sz="3600" dirty="0">
                <a:latin typeface="+mn-lt"/>
              </a:rPr>
              <a:t>. </a:t>
            </a:r>
            <a:r>
              <a:rPr lang="en-US" altLang="en-US" sz="3600" dirty="0" err="1">
                <a:latin typeface="+mn-lt"/>
              </a:rPr>
              <a:t>Truy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cập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vào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máy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tìm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kiếm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+mn-lt"/>
              </a:rPr>
              <a:t>2. </a:t>
            </a:r>
            <a:r>
              <a:rPr lang="en-US" altLang="en-US" sz="3600" dirty="0" err="1">
                <a:latin typeface="+mn-lt"/>
              </a:rPr>
              <a:t>Gõ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từ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khoá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vào</a:t>
            </a:r>
            <a:r>
              <a:rPr lang="en-US" altLang="en-US" sz="3600" dirty="0">
                <a:latin typeface="+mn-lt"/>
              </a:rPr>
              <a:t> ô </a:t>
            </a:r>
            <a:r>
              <a:rPr lang="en-US" altLang="en-US" sz="3600" dirty="0" err="1">
                <a:latin typeface="+mn-lt"/>
              </a:rPr>
              <a:t>dành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để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nhập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+mn-lt"/>
              </a:rPr>
              <a:t>khoá</a:t>
            </a:r>
            <a:endParaRPr lang="en-US" altLang="en-US" sz="36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+mn-lt"/>
              </a:rPr>
              <a:t>3. </a:t>
            </a:r>
            <a:r>
              <a:rPr lang="en-US" altLang="en-US" sz="3600" dirty="0" err="1">
                <a:latin typeface="+mn-lt"/>
              </a:rPr>
              <a:t>Nhấn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phím</a:t>
            </a:r>
            <a:r>
              <a:rPr lang="en-US" altLang="en-US" sz="3600" dirty="0">
                <a:latin typeface="+mn-lt"/>
              </a:rPr>
              <a:t> Enter </a:t>
            </a:r>
            <a:r>
              <a:rPr lang="en-US" altLang="en-US" sz="3600" dirty="0" err="1">
                <a:latin typeface="+mn-lt"/>
              </a:rPr>
              <a:t>hoặc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nháy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nút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Tìm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+mn-lt"/>
              </a:rPr>
              <a:t>kiếm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Kết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quả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tìm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kiếm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sẽ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được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liệt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kê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dưới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dạng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danh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sách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các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liên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+mn-lt"/>
              </a:rPr>
              <a:t>kết</a:t>
            </a:r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65540" name="Content Placeholder 2"/>
          <p:cNvSpPr>
            <a:spLocks/>
          </p:cNvSpPr>
          <p:nvPr/>
        </p:nvSpPr>
        <p:spPr bwMode="auto">
          <a:xfrm>
            <a:off x="544512" y="990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kiếm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internet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83212" y="1273175"/>
            <a:ext cx="6324600" cy="3139023"/>
          </a:xfrm>
          <a:prstGeom prst="cloudCallout">
            <a:avLst>
              <a:gd name="adj1" fmla="val 28445"/>
              <a:gd name="adj2" fmla="val 487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err="1">
                <a:latin typeface="+mn-lt"/>
              </a:rPr>
              <a:t>Em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hãy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bày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các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bước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để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tìm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kiếm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thông</a:t>
            </a:r>
            <a:r>
              <a:rPr lang="en-US" altLang="en-US" sz="3200" b="1" dirty="0">
                <a:latin typeface="+mn-lt"/>
              </a:rPr>
              <a:t> tin </a:t>
            </a:r>
            <a:r>
              <a:rPr lang="en-US" altLang="en-US" sz="3200" b="1" dirty="0" err="1">
                <a:latin typeface="+mn-lt"/>
              </a:rPr>
              <a:t>bằng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máy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tìm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kiếm</a:t>
            </a:r>
            <a:r>
              <a:rPr lang="en-US" altLang="en-US" sz="3200" b="1" dirty="0"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1196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035050"/>
            <a:ext cx="3048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600" u="sng" dirty="0" smtClean="0">
                <a:solidFill>
                  <a:srgbClr val="FF0000"/>
                </a:solidFill>
                <a:latin typeface="+mn-lt"/>
              </a:rPr>
              <a:t>TÓM LẠI:</a:t>
            </a:r>
            <a:endParaRPr lang="en-US" altLang="en-US" sz="36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6563" name="Text Box 6" descr="Pink tissue paper"/>
          <p:cNvSpPr txBox="1">
            <a:spLocks noChangeArrowheads="1"/>
          </p:cNvSpPr>
          <p:nvPr/>
        </p:nvSpPr>
        <p:spPr bwMode="auto">
          <a:xfrm>
            <a:off x="381000" y="1828800"/>
            <a:ext cx="11277600" cy="378565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-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tin </a:t>
            </a:r>
            <a:r>
              <a:rPr lang="en-US" altLang="en-US" sz="3000" dirty="0" err="1">
                <a:solidFill>
                  <a:srgbClr val="0000FF"/>
                </a:solidFill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</a:rPr>
              <a:t> internet </a:t>
            </a:r>
            <a:r>
              <a:rPr lang="en-US" altLang="en-US" sz="3000" dirty="0" err="1">
                <a:solidFill>
                  <a:srgbClr val="0000FF"/>
                </a:solidFill>
              </a:rPr>
              <a:t>thường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tổ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chức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dưới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dạng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</a:rPr>
              <a:t> web. </a:t>
            </a:r>
            <a:r>
              <a:rPr lang="en-US" altLang="en-US" sz="3000" dirty="0" err="1">
                <a:solidFill>
                  <a:srgbClr val="0000FF"/>
                </a:solidFill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địa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chỉ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riêng</a:t>
            </a:r>
            <a:r>
              <a:rPr lang="en-US" altLang="en-US" sz="3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-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hoặc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</a:rPr>
              <a:t>liên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tổ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chức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dưới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địa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chỉ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chung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</a:rPr>
              <a:t> website.</a:t>
            </a:r>
          </a:p>
          <a:p>
            <a:pPr algn="just"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-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Trình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duyệt</a:t>
            </a:r>
            <a:r>
              <a:rPr lang="en-US" altLang="en-US" sz="3000" dirty="0">
                <a:solidFill>
                  <a:srgbClr val="0000FF"/>
                </a:solidFill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phần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mềm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dùng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</a:rPr>
              <a:t> web.</a:t>
            </a:r>
          </a:p>
          <a:p>
            <a:pPr algn="just"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-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kiếm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công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cụ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hỗ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trợ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kiếm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thông</a:t>
            </a:r>
            <a:r>
              <a:rPr lang="en-US" altLang="en-US" sz="3000" dirty="0">
                <a:solidFill>
                  <a:srgbClr val="0000FF"/>
                </a:solidFill>
              </a:rPr>
              <a:t> tin </a:t>
            </a:r>
            <a:r>
              <a:rPr lang="en-US" altLang="en-US" sz="3000" dirty="0" err="1">
                <a:solidFill>
                  <a:srgbClr val="0000FF"/>
                </a:solidFill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</a:rPr>
              <a:t> internet </a:t>
            </a:r>
            <a:r>
              <a:rPr lang="en-US" altLang="en-US" sz="3000" dirty="0" err="1">
                <a:solidFill>
                  <a:srgbClr val="0000FF"/>
                </a:solidFill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cầu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người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</a:rPr>
              <a:t>dùng</a:t>
            </a:r>
            <a:r>
              <a:rPr lang="en-US" altLang="en-US" sz="30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2209800" y="2438401"/>
            <a:ext cx="93726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Loại văn bản tích hợp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2143735" y="4403716"/>
            <a:ext cx="9469359" cy="10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200" b="1" dirty="0">
                <a:latin typeface="+mn-lt"/>
              </a:rPr>
              <a:t>Loại văn bản tích hợp nhiều dạng dữ liệu khác nhau </a:t>
            </a:r>
          </a:p>
        </p:txBody>
      </p:sp>
      <p:sp>
        <p:nvSpPr>
          <p:cNvPr id="68612" name="Rectangle 3"/>
          <p:cNvSpPr txBox="1">
            <a:spLocks noChangeArrowheads="1"/>
          </p:cNvSpPr>
          <p:nvPr/>
        </p:nvSpPr>
        <p:spPr bwMode="auto">
          <a:xfrm>
            <a:off x="2057400" y="924816"/>
            <a:ext cx="9525000" cy="64140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4000" b="1" dirty="0" smtClean="0">
                <a:latin typeface="+mn-lt"/>
              </a:rPr>
              <a:t>Siêu </a:t>
            </a:r>
            <a:r>
              <a:rPr lang="nl-NL" altLang="en-US" sz="4000" b="1" dirty="0">
                <a:latin typeface="+mn-lt"/>
              </a:rPr>
              <a:t>văn bản (hypertext) là?</a:t>
            </a:r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2143735" y="5414453"/>
            <a:ext cx="9438665" cy="13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2800" b="1" dirty="0">
                <a:latin typeface="+mn-lt"/>
              </a:rPr>
              <a:t>Loại văn bản tích hợp nhiều dạng dữ liệu khác nhau như văn bản, hình ảnh, âm thanh... và siêu liên kết (hyperlink) tới các siêu văn bản khác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8614" name="Rectangle 3"/>
          <p:cNvSpPr txBox="1">
            <a:spLocks noChangeArrowheads="1"/>
          </p:cNvSpPr>
          <p:nvPr/>
        </p:nvSpPr>
        <p:spPr bwMode="auto">
          <a:xfrm>
            <a:off x="2159082" y="3499263"/>
            <a:ext cx="950212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600" b="1" dirty="0">
                <a:latin typeface="+mn-lt"/>
              </a:rPr>
              <a:t>Loại văn bản tích hợp một dạng dữ liệu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445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304800" y="1447800"/>
            <a:ext cx="2514600" cy="4284643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TỔ CHỨC VÀ TRUY CẬP THÔNG TIN TRÊN INTERNET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3314422" y="2133600"/>
            <a:ext cx="7629349" cy="646331"/>
          </a:xfrm>
          <a:prstGeom prst="borderCallout1">
            <a:avLst>
              <a:gd name="adj1" fmla="val 29450"/>
              <a:gd name="adj2" fmla="val -864"/>
              <a:gd name="adj3" fmla="val 211802"/>
              <a:gd name="adj4" fmla="val -6277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1.</a:t>
            </a:r>
            <a:r>
              <a:rPr lang="nl-NL" altLang="en-US" sz="3600" b="1" dirty="0">
                <a:solidFill>
                  <a:srgbClr val="0000FF"/>
                </a:solidFill>
                <a:latin typeface="+mn-lt"/>
              </a:rPr>
              <a:t>Tổ chức thông tin trên Internet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3352800" y="3266955"/>
            <a:ext cx="7620000" cy="646331"/>
          </a:xfrm>
          <a:prstGeom prst="borderCallout1">
            <a:avLst>
              <a:gd name="adj1" fmla="val 32383"/>
              <a:gd name="adj2" fmla="val 318"/>
              <a:gd name="adj3" fmla="val 37344"/>
              <a:gd name="adj4" fmla="val -7046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CC00FF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nl-NL" altLang="en-US" sz="3600" b="1" dirty="0">
                <a:solidFill>
                  <a:srgbClr val="FF0066"/>
                </a:solidFill>
                <a:latin typeface="+mn-lt"/>
              </a:rPr>
              <a:t>Truy cập Web.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3370943" y="4367653"/>
            <a:ext cx="7620000" cy="646331"/>
          </a:xfrm>
          <a:prstGeom prst="borderCallout1">
            <a:avLst>
              <a:gd name="adj1" fmla="val 32980"/>
              <a:gd name="adj2" fmla="val 296"/>
              <a:gd name="adj3" fmla="val -134049"/>
              <a:gd name="adj4" fmla="val -693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nl-NL" altLang="en-US" sz="3600" b="1" dirty="0">
                <a:solidFill>
                  <a:srgbClr val="6600FF"/>
                </a:solidFill>
                <a:latin typeface="+mn-lt"/>
              </a:rPr>
              <a:t>3. Tìm kiếm thông tin trên Internet</a:t>
            </a:r>
            <a:endParaRPr lang="en-US" altLang="en-US" sz="36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2286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TỔ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VÀ TRUY CẬP THÔNG TIN TRÊN INTERNET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2209800" y="2438401"/>
            <a:ext cx="93726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uml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2154319" y="4555362"/>
            <a:ext cx="9469359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hml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8612" name="Rectangle 3"/>
          <p:cNvSpPr txBox="1">
            <a:spLocks noChangeArrowheads="1"/>
          </p:cNvSpPr>
          <p:nvPr/>
        </p:nvSpPr>
        <p:spPr bwMode="auto">
          <a:xfrm>
            <a:off x="2057400" y="924816"/>
            <a:ext cx="9525000" cy="102304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Siêu văn bản thường được tạo ra bằng ngôn ngữ nào?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2190811" y="5644799"/>
            <a:ext cx="943866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tml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8614" name="Rectangle 3"/>
          <p:cNvSpPr txBox="1">
            <a:spLocks noChangeArrowheads="1"/>
          </p:cNvSpPr>
          <p:nvPr/>
        </p:nvSpPr>
        <p:spPr bwMode="auto">
          <a:xfrm>
            <a:off x="2159082" y="3499263"/>
            <a:ext cx="950212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html			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103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 txBox="1">
            <a:spLocks noChangeArrowheads="1"/>
          </p:cNvSpPr>
          <p:nvPr/>
        </p:nvSpPr>
        <p:spPr bwMode="auto">
          <a:xfrm>
            <a:off x="2105025" y="2360202"/>
            <a:ext cx="9510712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Địa chỉ trang chủ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2071687" y="4648200"/>
            <a:ext cx="9526151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Trang chủ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2057400" y="778154"/>
            <a:ext cx="9601199" cy="102304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dirty="0">
                <a:latin typeface="+mn-lt"/>
              </a:rPr>
              <a:t>Một hoặc nhiều trang web liên quan được tổ chức dưới 1 địa chỉ truy cập chung tạo thành?</a:t>
            </a:r>
            <a:endParaRPr lang="en-US" altLang="en-US" sz="3600" dirty="0">
              <a:latin typeface="+mn-lt"/>
            </a:endParaRPr>
          </a:p>
        </p:txBody>
      </p:sp>
      <p:sp>
        <p:nvSpPr>
          <p:cNvPr id="69637" name="Rectangle 3"/>
          <p:cNvSpPr txBox="1">
            <a:spLocks noChangeArrowheads="1"/>
          </p:cNvSpPr>
          <p:nvPr/>
        </p:nvSpPr>
        <p:spPr bwMode="auto">
          <a:xfrm>
            <a:off x="2149038" y="5797138"/>
            <a:ext cx="9495273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Website 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69638" name="Rectangle 3"/>
          <p:cNvSpPr txBox="1">
            <a:spLocks noChangeArrowheads="1"/>
          </p:cNvSpPr>
          <p:nvPr/>
        </p:nvSpPr>
        <p:spPr bwMode="auto">
          <a:xfrm>
            <a:off x="2105025" y="3453429"/>
            <a:ext cx="9479833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Địa chỉ của website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718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 txBox="1">
            <a:spLocks noChangeArrowheads="1"/>
          </p:cNvSpPr>
          <p:nvPr/>
        </p:nvSpPr>
        <p:spPr bwMode="auto">
          <a:xfrm>
            <a:off x="2184235" y="2438401"/>
            <a:ext cx="9403129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Địa chỉ trang chủ 	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0659" name="Rectangle 3"/>
          <p:cNvSpPr txBox="1">
            <a:spLocks noChangeArrowheads="1"/>
          </p:cNvSpPr>
          <p:nvPr/>
        </p:nvSpPr>
        <p:spPr bwMode="auto">
          <a:xfrm>
            <a:off x="2133600" y="4589176"/>
            <a:ext cx="9418394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Trang chủ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0660" name="Rectangle 3"/>
          <p:cNvSpPr txBox="1">
            <a:spLocks noChangeArrowheads="1"/>
          </p:cNvSpPr>
          <p:nvPr/>
        </p:nvSpPr>
        <p:spPr bwMode="auto">
          <a:xfrm>
            <a:off x="2133600" y="669549"/>
            <a:ext cx="9525000" cy="135544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200" b="1" dirty="0">
                <a:latin typeface="+mn-lt"/>
              </a:rPr>
              <a:t>Mỗi khi truy cập vào 1 website, bao giờ cũng có 1 trang web được mở ra đầu tiên. Trang web đó được gọi là?</a:t>
            </a:r>
            <a:endParaRPr lang="en-US" altLang="en-US" sz="3200" dirty="0">
              <a:latin typeface="+mn-lt"/>
            </a:endParaRPr>
          </a:p>
        </p:txBody>
      </p:sp>
      <p:sp>
        <p:nvSpPr>
          <p:cNvPr id="70661" name="Rectangle 3"/>
          <p:cNvSpPr txBox="1">
            <a:spLocks noChangeArrowheads="1"/>
          </p:cNvSpPr>
          <p:nvPr/>
        </p:nvSpPr>
        <p:spPr bwMode="auto">
          <a:xfrm>
            <a:off x="2191866" y="5729944"/>
            <a:ext cx="9387865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Website 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0662" name="Rectangle 3"/>
          <p:cNvSpPr txBox="1">
            <a:spLocks noChangeArrowheads="1"/>
          </p:cNvSpPr>
          <p:nvPr/>
        </p:nvSpPr>
        <p:spPr bwMode="auto">
          <a:xfrm>
            <a:off x="2188267" y="3448408"/>
            <a:ext cx="9451283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Địa chỉ của website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ChangeArrowheads="1"/>
          </p:cNvSpPr>
          <p:nvPr/>
        </p:nvSpPr>
        <p:spPr bwMode="auto">
          <a:xfrm>
            <a:off x="2128836" y="2449513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TCP/IP	</a:t>
            </a:r>
            <a:endParaRPr lang="en-US" altLang="en-US" sz="4000" dirty="0">
              <a:latin typeface="+mn-lt"/>
            </a:endParaRPr>
          </a:p>
        </p:txBody>
      </p:sp>
      <p:sp>
        <p:nvSpPr>
          <p:cNvPr id="71683" name="Rectangle 3"/>
          <p:cNvSpPr txBox="1">
            <a:spLocks noChangeArrowheads="1"/>
          </p:cNvSpPr>
          <p:nvPr/>
        </p:nvSpPr>
        <p:spPr bwMode="auto">
          <a:xfrm>
            <a:off x="2128836" y="4724400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WWW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2133600" y="835872"/>
            <a:ext cx="9448800" cy="102304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dirty="0">
                <a:latin typeface="+mn-lt"/>
              </a:rPr>
              <a:t>Trình duyệt web là một phần mềm ứng dụng giúp người dùng giao tiếp với hệ thống nào?</a:t>
            </a:r>
            <a:endParaRPr lang="en-US" altLang="en-US" sz="3600" dirty="0">
              <a:latin typeface="+mn-lt"/>
            </a:endParaRPr>
          </a:p>
        </p:txBody>
      </p:sp>
      <p:sp>
        <p:nvSpPr>
          <p:cNvPr id="71685" name="Rectangle 3"/>
          <p:cNvSpPr txBox="1">
            <a:spLocks noChangeArrowheads="1"/>
          </p:cNvSpPr>
          <p:nvPr/>
        </p:nvSpPr>
        <p:spPr bwMode="auto">
          <a:xfrm>
            <a:off x="2128836" y="5737768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HTTP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71686" name="Rectangle 3"/>
          <p:cNvSpPr txBox="1">
            <a:spLocks noChangeArrowheads="1"/>
          </p:cNvSpPr>
          <p:nvPr/>
        </p:nvSpPr>
        <p:spPr bwMode="auto">
          <a:xfrm>
            <a:off x="2128836" y="3508419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HTML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 txBox="1">
            <a:spLocks noChangeArrowheads="1"/>
          </p:cNvSpPr>
          <p:nvPr/>
        </p:nvSpPr>
        <p:spPr bwMode="auto">
          <a:xfrm>
            <a:off x="2057400" y="2438400"/>
            <a:ext cx="9479578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Nhập địa chỉ trang web vào ô địa chỉ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2062162" y="4718521"/>
            <a:ext cx="9470348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Nhấn Enter.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72708" name="Rectangle 3"/>
          <p:cNvSpPr txBox="1">
            <a:spLocks noChangeArrowheads="1"/>
          </p:cNvSpPr>
          <p:nvPr/>
        </p:nvSpPr>
        <p:spPr bwMode="auto">
          <a:xfrm>
            <a:off x="2088472" y="1063815"/>
            <a:ext cx="9570128" cy="524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Để truy cập trang web ta cần thực hiện?</a:t>
            </a:r>
          </a:p>
        </p:txBody>
      </p:sp>
      <p:sp>
        <p:nvSpPr>
          <p:cNvPr id="72709" name="Rectangle 3"/>
          <p:cNvSpPr txBox="1">
            <a:spLocks noChangeArrowheads="1"/>
          </p:cNvSpPr>
          <p:nvPr/>
        </p:nvSpPr>
        <p:spPr bwMode="auto">
          <a:xfrm>
            <a:off x="2083710" y="5814982"/>
            <a:ext cx="94488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A và C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72710" name="Rectangle 3"/>
          <p:cNvSpPr txBox="1">
            <a:spLocks noChangeArrowheads="1"/>
          </p:cNvSpPr>
          <p:nvPr/>
        </p:nvSpPr>
        <p:spPr bwMode="auto">
          <a:xfrm>
            <a:off x="2083710" y="3583223"/>
            <a:ext cx="94488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+mn-lt"/>
              </a:rPr>
              <a:t>Nhập địa chỉ trang web vào ô tìm kiếm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6177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ChangeArrowheads="1"/>
          </p:cNvSpPr>
          <p:nvPr/>
        </p:nvSpPr>
        <p:spPr bwMode="auto">
          <a:xfrm>
            <a:off x="2133600" y="2442722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Truy cập máy tìm kiếm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2133600" y="4596876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Nhấn phím Enter hoặc nháy nút Tìm kiếm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3732" name="Rectangle 3"/>
          <p:cNvSpPr txBox="1">
            <a:spLocks noChangeArrowheads="1"/>
          </p:cNvSpPr>
          <p:nvPr/>
        </p:nvSpPr>
        <p:spPr bwMode="auto">
          <a:xfrm>
            <a:off x="2057400" y="1075720"/>
            <a:ext cx="9525000" cy="524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Các bước tìm kiếm thông tin trên Internet?</a:t>
            </a:r>
            <a:endParaRPr lang="en-US" altLang="en-US" sz="3600" dirty="0">
              <a:latin typeface="+mn-lt"/>
            </a:endParaRPr>
          </a:p>
        </p:txBody>
      </p:sp>
      <p:sp>
        <p:nvSpPr>
          <p:cNvPr id="73733" name="Rectangle 3"/>
          <p:cNvSpPr txBox="1">
            <a:spLocks noChangeArrowheads="1"/>
          </p:cNvSpPr>
          <p:nvPr/>
        </p:nvSpPr>
        <p:spPr bwMode="auto">
          <a:xfrm>
            <a:off x="2133600" y="5762564"/>
            <a:ext cx="6238875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Cả A, B và C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2133600" y="3519799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+mn-lt"/>
              </a:rPr>
              <a:t>Gõ từ khóa vào ô dành để nhập từ khóa</a:t>
            </a:r>
            <a:r>
              <a:rPr lang="en-US" altLang="en-US" sz="3600" dirty="0">
                <a:latin typeface="+mn-lt"/>
              </a:rPr>
              <a:t> 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9599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114800" y="988937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</a:rPr>
              <a:t>CÂU HỎI:</a:t>
            </a:r>
            <a:endParaRPr lang="en-US" altLang="en-US" sz="3600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762000" y="3886200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t</a:t>
            </a:r>
            <a:r>
              <a:rPr lang="nl-NL" altLang="en-US" sz="3200" b="1" dirty="0" smtClean="0">
                <a:solidFill>
                  <a:srgbClr val="9900CC"/>
                </a:solidFill>
              </a:rPr>
              <a:t>ruy </a:t>
            </a:r>
            <a:r>
              <a:rPr lang="nl-NL" altLang="en-US" sz="3200" b="1" dirty="0">
                <a:solidFill>
                  <a:srgbClr val="9900CC"/>
                </a:solidFill>
              </a:rPr>
              <a:t>cập </a:t>
            </a:r>
            <a:r>
              <a:rPr lang="nl-NL" altLang="en-US" sz="3200" b="1" dirty="0" smtClean="0">
                <a:solidFill>
                  <a:srgbClr val="9900CC"/>
                </a:solidFill>
              </a:rPr>
              <a:t>Web: a.Trình duyệt web là gì? b.Các bước để truy cập trang web?</a:t>
            </a:r>
            <a:endParaRPr lang="nl-NL" altLang="en-US" sz="3200" b="1" dirty="0">
              <a:solidFill>
                <a:srgbClr val="9900CC"/>
              </a:solidFill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787062" y="1964734"/>
            <a:ext cx="10922112" cy="181772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</a:t>
            </a:r>
            <a:r>
              <a:rPr lang="nl-NL" altLang="en-US" sz="2800" b="1" dirty="0">
                <a:solidFill>
                  <a:srgbClr val="0000FF"/>
                </a:solidFill>
              </a:rPr>
              <a:t>Tổ chức thông tin trên </a:t>
            </a:r>
            <a:r>
              <a:rPr lang="nl-NL" altLang="en-US" sz="2800" b="1" dirty="0" smtClean="0">
                <a:solidFill>
                  <a:srgbClr val="0000FF"/>
                </a:solidFill>
              </a:rPr>
              <a:t>Internet: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Ngôn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Web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 </a:t>
            </a:r>
            <a:r>
              <a:rPr lang="fr-FR" altLang="en-US" sz="2800" i="1" dirty="0" smtClean="0"/>
              <a:t>? </a:t>
            </a:r>
            <a:r>
              <a:rPr lang="fr-FR" altLang="en-US" sz="2800" i="1" dirty="0" err="1" smtClean="0"/>
              <a:t>Địa</a:t>
            </a:r>
            <a:r>
              <a:rPr lang="fr-FR" altLang="en-US" sz="2800" i="1" dirty="0" smtClean="0"/>
              <a:t> </a:t>
            </a:r>
            <a:r>
              <a:rPr lang="fr-FR" altLang="en-US" sz="2800" i="1" dirty="0" err="1"/>
              <a:t>chỉ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 smtClean="0"/>
              <a:t>? </a:t>
            </a:r>
            <a:r>
              <a:rPr lang="fr-FR" altLang="en-US" sz="2800" i="1" dirty="0" err="1" smtClean="0"/>
              <a:t>Thế</a:t>
            </a:r>
            <a:r>
              <a:rPr lang="fr-FR" altLang="en-US" sz="2800" i="1" dirty="0" smtClean="0"/>
              <a:t> </a:t>
            </a:r>
            <a:r>
              <a:rPr lang="fr-FR" altLang="en-US" sz="2800" i="1" dirty="0" err="1"/>
              <a:t>nào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trang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chủ</a:t>
            </a:r>
            <a:r>
              <a:rPr lang="fr-FR" altLang="en-US" sz="2800" i="1" dirty="0" smtClean="0"/>
              <a:t>?</a:t>
            </a:r>
            <a:endParaRPr lang="nl-NL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8825" y="4325173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228825" y="25405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8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29547" y="838268"/>
            <a:ext cx="9593706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 smtClean="0">
                <a:latin typeface="+mn-lt"/>
              </a:rPr>
              <a:t>Chọn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phương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án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sai</a:t>
            </a:r>
            <a:r>
              <a:rPr lang="en-US" sz="3600" dirty="0">
                <a:latin typeface="+mn-lt"/>
              </a:rPr>
              <a:t>? </a:t>
            </a:r>
            <a:r>
              <a:rPr lang="en-US" sz="3600" dirty="0" err="1">
                <a:latin typeface="+mn-lt"/>
              </a:rPr>
              <a:t>Khi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truy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cập</a:t>
            </a:r>
            <a:r>
              <a:rPr lang="en-US" sz="3600" dirty="0">
                <a:latin typeface="+mn-lt"/>
              </a:rPr>
              <a:t> internet </a:t>
            </a:r>
            <a:r>
              <a:rPr lang="en-US" sz="3600" dirty="0" err="1">
                <a:latin typeface="+mn-lt"/>
              </a:rPr>
              <a:t>chúng</a:t>
            </a:r>
            <a:r>
              <a:rPr lang="en-US" sz="3600" dirty="0">
                <a:latin typeface="+mn-lt"/>
              </a:rPr>
              <a:t> ta </a:t>
            </a:r>
            <a:r>
              <a:rPr lang="en-US" sz="3600" dirty="0" err="1">
                <a:latin typeface="+mn-lt"/>
              </a:rPr>
              <a:t>có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thể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tìm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kiếm</a:t>
            </a:r>
            <a:r>
              <a:rPr lang="en-US" sz="3600" dirty="0">
                <a:latin typeface="+mn-lt"/>
              </a:rPr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15259" y="2339978"/>
            <a:ext cx="961765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+mn-lt"/>
              </a:rPr>
              <a:t>Thông</a:t>
            </a:r>
            <a:r>
              <a:rPr lang="en-US" sz="3600" dirty="0">
                <a:latin typeface="+mn-lt"/>
              </a:rPr>
              <a:t> tin </a:t>
            </a:r>
            <a:r>
              <a:rPr lang="en-US" sz="3600" dirty="0" err="1">
                <a:latin typeface="+mn-lt"/>
              </a:rPr>
              <a:t>về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trái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đất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 err="1">
                <a:latin typeface="+mn-lt"/>
              </a:rPr>
              <a:t>mặt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trời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và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các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vì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sao</a:t>
            </a:r>
            <a:endParaRPr lang="en-US" sz="3600" dirty="0"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9548" y="3581397"/>
            <a:ext cx="9585296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+mn-lt"/>
              </a:rPr>
              <a:t>Từ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điển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trực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tuyến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để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cứu</a:t>
            </a:r>
            <a:endParaRPr lang="en-US" sz="3600" dirty="0">
              <a:latin typeface="+mn-lt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29547" y="4648169"/>
            <a:ext cx="9585295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+mn-lt"/>
              </a:rPr>
              <a:t>Lời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giải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đáp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mọi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bài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tập</a:t>
            </a:r>
            <a:endParaRPr lang="en-US" sz="3600" dirty="0">
              <a:latin typeface="+mn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9547" y="5562544"/>
            <a:ext cx="9585296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latin typeface="+mn-lt"/>
              </a:rPr>
              <a:t>Kiến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thức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cơ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bản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về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một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nghành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khoa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học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như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Toán</a:t>
            </a:r>
            <a:r>
              <a:rPr lang="en-US" sz="3600" dirty="0" smtClean="0">
                <a:latin typeface="+mn-lt"/>
              </a:rPr>
              <a:t>, </a:t>
            </a:r>
            <a:r>
              <a:rPr lang="en-US" sz="3600" dirty="0" err="1">
                <a:latin typeface="+mn-lt"/>
              </a:rPr>
              <a:t>hóa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học</a:t>
            </a:r>
            <a:r>
              <a:rPr lang="en-US" sz="3600" dirty="0">
                <a:latin typeface="+mn-lt"/>
              </a:rPr>
              <a:t> hay Tin </a:t>
            </a:r>
            <a:r>
              <a:rPr lang="en-US" sz="3600" dirty="0" err="1" smtClean="0">
                <a:latin typeface="+mn-lt"/>
              </a:rPr>
              <a:t>học</a:t>
            </a:r>
            <a:r>
              <a:rPr lang="en-US" sz="3600" dirty="0" smtClean="0">
                <a:latin typeface="+mn-lt"/>
              </a:rPr>
              <a:t>…</a:t>
            </a:r>
            <a:endParaRPr lang="en-US" altLang="en-US" sz="3600" b="1" dirty="0">
              <a:latin typeface="+mn-lt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968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24062" y="726745"/>
            <a:ext cx="9601200" cy="12529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r>
              <a:rPr lang="en-US" sz="4000" dirty="0"/>
              <a:t> </a:t>
            </a:r>
            <a:r>
              <a:rPr lang="en-US" sz="4000" dirty="0" err="1"/>
              <a:t>ghép</a:t>
            </a:r>
            <a:r>
              <a:rPr lang="en-US" sz="4000" dirty="0"/>
              <a:t> </a:t>
            </a:r>
            <a:r>
              <a:rPr lang="en-US" sz="4000" dirty="0" err="1"/>
              <a:t>sai</a:t>
            </a:r>
            <a:r>
              <a:rPr lang="en-US" sz="4000" dirty="0"/>
              <a:t>? </a:t>
            </a:r>
          </a:p>
          <a:p>
            <a:pPr algn="just"/>
            <a:r>
              <a:rPr lang="en-US" sz="4000" dirty="0"/>
              <a:t>WWW </a:t>
            </a:r>
            <a:r>
              <a:rPr lang="en-US" sz="4000" dirty="0" err="1" smtClean="0"/>
              <a:t>còn</a:t>
            </a:r>
            <a:r>
              <a:rPr lang="en-US" sz="4000" dirty="0" smtClean="0"/>
              <a:t> </a:t>
            </a:r>
            <a:r>
              <a:rPr lang="en-US" sz="4000" dirty="0" err="1" smtClean="0"/>
              <a:t>gọi</a:t>
            </a:r>
            <a:r>
              <a:rPr lang="en-US" sz="4000" dirty="0" smtClean="0"/>
              <a:t> </a:t>
            </a:r>
            <a:r>
              <a:rPr lang="en-US" sz="4000" dirty="0" err="1"/>
              <a:t>tắt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Web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24062" y="2094009"/>
            <a:ext cx="9601200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dịch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Internet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khai</a:t>
            </a:r>
            <a:r>
              <a:rPr lang="en-US" sz="3600" dirty="0"/>
              <a:t> </a:t>
            </a:r>
            <a:r>
              <a:rPr lang="en-US" sz="3600" dirty="0" err="1"/>
              <a:t>thác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endParaRPr lang="en-US" sz="36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9010" y="3523887"/>
            <a:ext cx="9566252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Website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66618" y="4404162"/>
            <a:ext cx="9544408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mở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duyệt</a:t>
            </a:r>
            <a:r>
              <a:rPr lang="en-US" sz="3600" dirty="0"/>
              <a:t> WEB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4062" y="5791200"/>
            <a:ext cx="9544408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  <a:endParaRPr lang="en-US" sz="3200" b="1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77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990600"/>
            <a:ext cx="8305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1.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Tổ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chức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thông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tin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Internet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1447801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Siêu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văn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bản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Segoe UI Semilight" panose="020B0402040204020203" pitchFamily="34" charset="0"/>
              </a:rPr>
              <a:t> web</a:t>
            </a:r>
            <a:endParaRPr lang="en-US" altLang="en-US" sz="3200" dirty="0">
              <a:solidFill>
                <a:srgbClr val="0070C0"/>
              </a:solidFill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6888"/>
            <a:ext cx="11887200" cy="47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2100" y="2286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TỔ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VÀ TRUY CẬP THÔNG TIN TRÊN INTERNET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87995" y="795729"/>
            <a:ext cx="9525000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sai</a:t>
            </a:r>
            <a:r>
              <a:rPr lang="en-US" sz="3600" dirty="0"/>
              <a:t>? </a:t>
            </a:r>
          </a:p>
          <a:p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truy</a:t>
            </a:r>
            <a:r>
              <a:rPr lang="en-US" sz="3600" dirty="0"/>
              <a:t> </a:t>
            </a:r>
            <a:r>
              <a:rPr lang="en-US" sz="3600" dirty="0" err="1"/>
              <a:t>cập</a:t>
            </a:r>
            <a:r>
              <a:rPr lang="en-US" sz="3600" dirty="0"/>
              <a:t> Internet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26868" y="2412503"/>
            <a:ext cx="963173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Hoc </a:t>
            </a:r>
            <a:r>
              <a:rPr lang="en-US" sz="3600" dirty="0" err="1"/>
              <a:t>tập</a:t>
            </a:r>
            <a:r>
              <a:rPr lang="en-US" sz="3600" dirty="0"/>
              <a:t> qua </a:t>
            </a:r>
            <a:r>
              <a:rPr lang="en-US" sz="3600" dirty="0" err="1"/>
              <a:t>mạng</a:t>
            </a:r>
            <a:r>
              <a:rPr lang="en-US" sz="3600" dirty="0"/>
              <a:t>.</a:t>
            </a:r>
            <a:endParaRPr lang="en-US" sz="20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6868" y="3475279"/>
            <a:ext cx="958612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phim</a:t>
            </a:r>
            <a:r>
              <a:rPr lang="en-US" sz="3600" dirty="0"/>
              <a:t> 4D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r>
              <a:rPr lang="en-US" sz="3600" dirty="0"/>
              <a:t>.</a:t>
            </a:r>
            <a:endParaRPr lang="en-US" sz="44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26869" y="4633881"/>
            <a:ext cx="9539199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endParaRPr lang="en-US" sz="2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6869" y="5736679"/>
            <a:ext cx="9586127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danh</a:t>
            </a:r>
            <a:r>
              <a:rPr lang="en-US" sz="3200" dirty="0"/>
              <a:t> lam </a:t>
            </a:r>
            <a:r>
              <a:rPr lang="en-US" sz="3200" dirty="0" err="1"/>
              <a:t>thắng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endParaRPr lang="en-US" sz="2000" b="1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1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43481" y="755515"/>
            <a:ext cx="9538919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+mn-lt"/>
              </a:rPr>
              <a:t>Chọn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phương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án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ghép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đúng</a:t>
            </a:r>
            <a:r>
              <a:rPr lang="en-US" sz="3600" dirty="0">
                <a:latin typeface="+mn-lt"/>
              </a:rPr>
              <a:t>? </a:t>
            </a:r>
          </a:p>
          <a:p>
            <a:pPr algn="just"/>
            <a:r>
              <a:rPr lang="en-US" sz="3600" dirty="0" err="1">
                <a:latin typeface="+mn-lt"/>
              </a:rPr>
              <a:t>Siêu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văn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bản</a:t>
            </a:r>
            <a:r>
              <a:rPr lang="en-US" sz="3600" dirty="0">
                <a:latin typeface="+mn-lt"/>
              </a:rPr>
              <a:t> (hypertext) </a:t>
            </a:r>
            <a:r>
              <a:rPr lang="en-US" sz="3600" dirty="0" err="1">
                <a:latin typeface="+mn-lt"/>
              </a:rPr>
              <a:t>là</a:t>
            </a:r>
            <a:r>
              <a:rPr lang="en-US" sz="3600" dirty="0">
                <a:latin typeface="+mn-lt"/>
              </a:rPr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33956" y="2392720"/>
            <a:ext cx="9548444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Loại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hiển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thị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duyệt</a:t>
            </a:r>
            <a:endParaRPr lang="en-US" sz="3200" dirty="0"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2232" y="3351173"/>
            <a:ext cx="9651116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>
                <a:latin typeface="+mn-lt"/>
              </a:rPr>
              <a:t>Nội</a:t>
            </a:r>
            <a:r>
              <a:rPr lang="en-US" sz="2800" dirty="0">
                <a:latin typeface="+mn-lt"/>
              </a:rPr>
              <a:t> dung </a:t>
            </a:r>
            <a:r>
              <a:rPr lang="en-US" sz="2800" dirty="0" err="1">
                <a:latin typeface="+mn-lt"/>
              </a:rPr>
              <a:t>tích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hợp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được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nhiều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dạng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dữ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liệu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khác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văn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ảnh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âm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thanh</a:t>
            </a:r>
            <a:r>
              <a:rPr lang="en-US" sz="2800" dirty="0">
                <a:latin typeface="+mn-lt"/>
              </a:rPr>
              <a:t>, video, …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siêu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liên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kết</a:t>
            </a:r>
            <a:endParaRPr lang="en-US" sz="2800" dirty="0">
              <a:latin typeface="+mn-lt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33956" y="4467286"/>
            <a:ext cx="9639392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Nội</a:t>
            </a:r>
            <a:r>
              <a:rPr lang="en-US" sz="3200" dirty="0">
                <a:latin typeface="+mn-lt"/>
              </a:rPr>
              <a:t> dung </a:t>
            </a:r>
            <a:r>
              <a:rPr lang="en-US" sz="3200" dirty="0" err="1">
                <a:latin typeface="+mn-lt"/>
              </a:rPr>
              <a:t>tích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hợp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dạng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dữ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như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hình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ảnh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âm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thanh</a:t>
            </a:r>
            <a:endParaRPr lang="en-US" sz="3200" dirty="0">
              <a:latin typeface="+mn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2232" y="5562544"/>
            <a:ext cx="9651116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Loại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tạo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bằng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ngôn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ngữ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đánh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HTML</a:t>
            </a:r>
            <a:endParaRPr lang="en-US" sz="3200" b="1" dirty="0">
              <a:latin typeface="+mn-lt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4701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55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49517" y="1066863"/>
            <a:ext cx="9480004" cy="698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400" dirty="0" err="1">
                <a:latin typeface="+mn-lt"/>
              </a:rPr>
              <a:t>Chọn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phát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biểu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đúng</a:t>
            </a:r>
            <a:r>
              <a:rPr lang="en-US" sz="4400" dirty="0">
                <a:latin typeface="+mn-lt"/>
              </a:rPr>
              <a:t>?</a:t>
            </a:r>
            <a:endParaRPr lang="en-US" sz="4400" b="1" dirty="0">
              <a:latin typeface="+mn-lt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49517" y="2209833"/>
            <a:ext cx="948000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Tập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hợp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trên</a:t>
            </a:r>
            <a:r>
              <a:rPr lang="en-US" sz="3200" dirty="0">
                <a:latin typeface="+mn-lt"/>
              </a:rPr>
              <a:t> Internet </a:t>
            </a:r>
            <a:r>
              <a:rPr lang="en-US" sz="3200" dirty="0" err="1">
                <a:latin typeface="+mn-lt"/>
              </a:rPr>
              <a:t>tạo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thành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Website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49517" y="3352803"/>
            <a:ext cx="9480003" cy="9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900" dirty="0" err="1">
                <a:latin typeface="+mn-lt"/>
              </a:rPr>
              <a:t>Tập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hợp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tất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cả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các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trang</a:t>
            </a:r>
            <a:r>
              <a:rPr lang="en-US" sz="2900" dirty="0">
                <a:latin typeface="+mn-lt"/>
              </a:rPr>
              <a:t> Web </a:t>
            </a:r>
            <a:r>
              <a:rPr lang="en-US" sz="2900" dirty="0" err="1">
                <a:latin typeface="+mn-lt"/>
              </a:rPr>
              <a:t>được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thể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hiện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với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cùng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một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ngôn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ngữ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trên</a:t>
            </a:r>
            <a:r>
              <a:rPr lang="en-US" sz="2900" dirty="0">
                <a:latin typeface="+mn-lt"/>
              </a:rPr>
              <a:t> internet </a:t>
            </a:r>
            <a:r>
              <a:rPr lang="en-US" sz="2900" dirty="0" err="1">
                <a:latin typeface="+mn-lt"/>
              </a:rPr>
              <a:t>tạo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thành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err="1">
                <a:latin typeface="+mn-lt"/>
              </a:rPr>
              <a:t>một</a:t>
            </a:r>
            <a:r>
              <a:rPr lang="en-US" sz="2900" dirty="0">
                <a:latin typeface="+mn-lt"/>
              </a:rPr>
              <a:t> Website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49517" y="4495773"/>
            <a:ext cx="9480004" cy="94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000" dirty="0" err="1">
                <a:latin typeface="+mn-lt"/>
              </a:rPr>
              <a:t>Tập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hợp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tất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cả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các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trang</a:t>
            </a:r>
            <a:r>
              <a:rPr lang="en-US" sz="3000" dirty="0">
                <a:latin typeface="+mn-lt"/>
              </a:rPr>
              <a:t> web </a:t>
            </a:r>
            <a:r>
              <a:rPr lang="en-US" sz="3000" dirty="0" err="1">
                <a:latin typeface="+mn-lt"/>
              </a:rPr>
              <a:t>của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cùng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một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công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ti</a:t>
            </a:r>
            <a:r>
              <a:rPr lang="en-US" sz="3000" dirty="0">
                <a:latin typeface="+mn-lt"/>
              </a:rPr>
              <a:t>, </a:t>
            </a:r>
            <a:r>
              <a:rPr lang="en-US" sz="3000" dirty="0" err="1">
                <a:latin typeface="+mn-lt"/>
              </a:rPr>
              <a:t>một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tổ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chức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nào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đó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trên</a:t>
            </a:r>
            <a:r>
              <a:rPr lang="en-US" sz="3000" dirty="0">
                <a:latin typeface="+mn-lt"/>
              </a:rPr>
              <a:t> internet </a:t>
            </a:r>
            <a:r>
              <a:rPr lang="en-US" sz="3000" dirty="0" err="1">
                <a:latin typeface="+mn-lt"/>
              </a:rPr>
              <a:t>được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gọi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là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một</a:t>
            </a:r>
            <a:r>
              <a:rPr lang="en-US" sz="3000" dirty="0">
                <a:latin typeface="+mn-lt"/>
              </a:rPr>
              <a:t> website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49516" y="5638743"/>
            <a:ext cx="948000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Tập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hợp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liên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quan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tổ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chức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dưới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địa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truy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cập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chung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gọi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Website</a:t>
            </a:r>
            <a:endParaRPr lang="en-US" sz="3200" b="1" dirty="0">
              <a:latin typeface="+mn-lt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336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05889" y="1066863"/>
            <a:ext cx="9472843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r>
              <a:rPr lang="en-US" sz="4000" dirty="0" err="1"/>
              <a:t>C</a:t>
            </a:r>
            <a:r>
              <a:rPr lang="en-US" sz="4000" dirty="0" err="1" smtClean="0"/>
              <a:t>họn</a:t>
            </a:r>
            <a:r>
              <a:rPr lang="en-US" sz="4000" dirty="0" smtClean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83959" y="2205783"/>
            <a:ext cx="955271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gán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6089" y="3320918"/>
            <a:ext cx="955271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Mỗi</a:t>
            </a:r>
            <a:r>
              <a:rPr lang="en-US" sz="3200" dirty="0"/>
              <a:t> Website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,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tiên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website </a:t>
            </a:r>
            <a:r>
              <a:rPr lang="en-US" sz="3200" dirty="0" err="1" smtClean="0"/>
              <a:t>đó</a:t>
            </a:r>
            <a:endParaRPr lang="en-US" sz="32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67052" y="4469390"/>
            <a:ext cx="9580581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web </a:t>
            </a:r>
            <a:r>
              <a:rPr lang="en-US" sz="2800" dirty="0" err="1"/>
              <a:t>trên</a:t>
            </a:r>
            <a:r>
              <a:rPr lang="en-US" sz="2800" dirty="0"/>
              <a:t> internet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website,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website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bấy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web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05888" y="5791139"/>
            <a:ext cx="95029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68654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062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07779" y="747906"/>
            <a:ext cx="9635612" cy="12529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web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đối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08241" y="2162451"/>
            <a:ext cx="9635612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khả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phú</a:t>
            </a:r>
            <a:endParaRPr lang="en-US" sz="36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08241" y="3581397"/>
            <a:ext cx="96356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Âm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,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, </a:t>
            </a:r>
            <a:r>
              <a:rPr lang="en-US" sz="3600" dirty="0" err="1"/>
              <a:t>phim</a:t>
            </a:r>
            <a:endParaRPr lang="en-US" sz="36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08241" y="4649192"/>
            <a:ext cx="96356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chỉnh</a:t>
            </a:r>
            <a:endParaRPr lang="en-US" sz="3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08241" y="5548257"/>
            <a:ext cx="9635612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sang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nhờ</a:t>
            </a:r>
            <a:r>
              <a:rPr lang="en-US" sz="3600" dirty="0"/>
              <a:t>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1" y="227174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148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851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825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2911" y="817658"/>
            <a:ext cx="9529489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duyệt</a:t>
            </a:r>
            <a:r>
              <a:rPr lang="en-US" sz="3600" dirty="0"/>
              <a:t> Web?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600" y="2438427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Cốc</a:t>
            </a:r>
            <a:r>
              <a:rPr lang="en-US" sz="3600" dirty="0"/>
              <a:t> </a:t>
            </a:r>
            <a:r>
              <a:rPr lang="en-US" sz="3600" dirty="0" err="1"/>
              <a:t>cốc</a:t>
            </a:r>
            <a:endParaRPr lang="en-US" sz="36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40941" y="3505198"/>
            <a:ext cx="938812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Mozilla Firefox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33600" y="4648169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Windows Explorer.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402" y="5791139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Google Chrome</a:t>
            </a:r>
            <a:endParaRPr lang="en-US" sz="3600" b="1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968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1" y="1066863"/>
            <a:ext cx="9318056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43761" y="2180485"/>
            <a:ext cx="9625263" cy="9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900" dirty="0" err="1"/>
              <a:t>Siêu</a:t>
            </a:r>
            <a:r>
              <a:rPr lang="en-US" sz="2900" dirty="0"/>
              <a:t> </a:t>
            </a:r>
            <a:r>
              <a:rPr lang="en-US" sz="2900" dirty="0" err="1"/>
              <a:t>liên</a:t>
            </a:r>
            <a:r>
              <a:rPr lang="en-US" sz="2900" dirty="0"/>
              <a:t> </a:t>
            </a:r>
            <a:r>
              <a:rPr lang="en-US" sz="2900" dirty="0" err="1"/>
              <a:t>kết</a:t>
            </a:r>
            <a:r>
              <a:rPr lang="en-US" sz="2900" dirty="0"/>
              <a:t> </a:t>
            </a:r>
            <a:r>
              <a:rPr lang="en-US" sz="2900" dirty="0" err="1"/>
              <a:t>là</a:t>
            </a:r>
            <a:r>
              <a:rPr lang="en-US" sz="2900" dirty="0"/>
              <a:t> </a:t>
            </a:r>
            <a:r>
              <a:rPr lang="en-US" sz="2900" dirty="0" err="1"/>
              <a:t>thành</a:t>
            </a:r>
            <a:r>
              <a:rPr lang="en-US" sz="2900" dirty="0"/>
              <a:t> </a:t>
            </a:r>
            <a:r>
              <a:rPr lang="en-US" sz="2900" dirty="0" err="1"/>
              <a:t>phần</a:t>
            </a:r>
            <a:r>
              <a:rPr lang="en-US" sz="2900" dirty="0"/>
              <a:t> </a:t>
            </a:r>
            <a:r>
              <a:rPr lang="en-US" sz="2900" dirty="0" err="1"/>
              <a:t>trên</a:t>
            </a:r>
            <a:r>
              <a:rPr lang="en-US" sz="2900" dirty="0"/>
              <a:t> </a:t>
            </a:r>
            <a:r>
              <a:rPr lang="en-US" sz="2900" dirty="0" err="1"/>
              <a:t>trang</a:t>
            </a:r>
            <a:r>
              <a:rPr lang="en-US" sz="2900" dirty="0"/>
              <a:t> web </a:t>
            </a:r>
            <a:r>
              <a:rPr lang="en-US" sz="2900" dirty="0" err="1"/>
              <a:t>mà</a:t>
            </a:r>
            <a:r>
              <a:rPr lang="en-US" sz="2900" dirty="0"/>
              <a:t> </a:t>
            </a:r>
            <a:r>
              <a:rPr lang="en-US" sz="2900" dirty="0" err="1"/>
              <a:t>khi</a:t>
            </a:r>
            <a:r>
              <a:rPr lang="en-US" sz="2900" dirty="0"/>
              <a:t> </a:t>
            </a:r>
            <a:r>
              <a:rPr lang="en-US" sz="2900" dirty="0" err="1"/>
              <a:t>nháy</a:t>
            </a:r>
            <a:r>
              <a:rPr lang="en-US" sz="2900" dirty="0"/>
              <a:t> </a:t>
            </a:r>
            <a:r>
              <a:rPr lang="en-US" sz="2900" dirty="0" err="1"/>
              <a:t>chuột</a:t>
            </a:r>
            <a:r>
              <a:rPr lang="en-US" sz="2900" dirty="0"/>
              <a:t> </a:t>
            </a:r>
            <a:r>
              <a:rPr lang="en-US" sz="2900" dirty="0" err="1"/>
              <a:t>trên</a:t>
            </a:r>
            <a:r>
              <a:rPr lang="en-US" sz="2900" dirty="0"/>
              <a:t> </a:t>
            </a:r>
            <a:r>
              <a:rPr lang="en-US" sz="2900" dirty="0" err="1"/>
              <a:t>đó</a:t>
            </a:r>
            <a:r>
              <a:rPr lang="en-US" sz="2900" dirty="0"/>
              <a:t> </a:t>
            </a:r>
            <a:r>
              <a:rPr lang="en-US" sz="2900" dirty="0" err="1"/>
              <a:t>chúng</a:t>
            </a:r>
            <a:r>
              <a:rPr lang="en-US" sz="2900" dirty="0"/>
              <a:t> ta </a:t>
            </a:r>
            <a:r>
              <a:rPr lang="en-US" sz="2900" dirty="0" err="1"/>
              <a:t>có</a:t>
            </a:r>
            <a:r>
              <a:rPr lang="en-US" sz="2900" dirty="0"/>
              <a:t> </a:t>
            </a:r>
            <a:r>
              <a:rPr lang="en-US" sz="2900" dirty="0" err="1"/>
              <a:t>thể</a:t>
            </a:r>
            <a:r>
              <a:rPr lang="en-US" sz="2900" dirty="0"/>
              <a:t> </a:t>
            </a:r>
            <a:r>
              <a:rPr lang="en-US" sz="2900" dirty="0" err="1"/>
              <a:t>mở</a:t>
            </a:r>
            <a:r>
              <a:rPr lang="en-US" sz="2900" dirty="0"/>
              <a:t> </a:t>
            </a:r>
            <a:r>
              <a:rPr lang="en-US" sz="2900" dirty="0" err="1"/>
              <a:t>một</a:t>
            </a:r>
            <a:r>
              <a:rPr lang="en-US" sz="2900" dirty="0"/>
              <a:t> </a:t>
            </a:r>
            <a:r>
              <a:rPr lang="en-US" sz="2900" dirty="0" err="1"/>
              <a:t>trang</a:t>
            </a:r>
            <a:r>
              <a:rPr lang="en-US" sz="2900" dirty="0"/>
              <a:t> web </a:t>
            </a:r>
            <a:r>
              <a:rPr lang="en-US" sz="2900" dirty="0" err="1" smtClean="0"/>
              <a:t>khác</a:t>
            </a:r>
            <a:endParaRPr lang="en-US" sz="29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401" y="3294731"/>
            <a:ext cx="95250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 smtClean="0"/>
              <a:t>trỏ</a:t>
            </a:r>
            <a:r>
              <a:rPr lang="en-US" sz="3200" dirty="0" smtClean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, con </a:t>
            </a:r>
            <a:r>
              <a:rPr lang="en-US" sz="3200" dirty="0" err="1"/>
              <a:t>trỏ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1" y="4477826"/>
            <a:ext cx="95250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dương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71357" y="5637108"/>
            <a:ext cx="9511044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internet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6" y="220983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327660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441957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34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81201" y="1066863"/>
            <a:ext cx="9557421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ctr"/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sai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201" y="2235380"/>
            <a:ext cx="9691990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trên</a:t>
            </a:r>
            <a:r>
              <a:rPr lang="en-US" sz="2800" dirty="0"/>
              <a:t> internet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81201" y="3319416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cung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81201" y="4479650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hiển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danh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201" y="5541848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trên</a:t>
            </a:r>
            <a:r>
              <a:rPr lang="en-US" sz="3200" dirty="0"/>
              <a:t> internet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endParaRPr lang="en-US" sz="32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7319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12483" y="798689"/>
            <a:ext cx="9538633" cy="10682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400" dirty="0" err="1"/>
              <a:t>Để</a:t>
            </a:r>
            <a:r>
              <a:rPr lang="en-US" sz="3400" dirty="0"/>
              <a:t> </a:t>
            </a:r>
            <a:r>
              <a:rPr lang="en-US" sz="3400" dirty="0" err="1"/>
              <a:t>nhanh</a:t>
            </a:r>
            <a:r>
              <a:rPr lang="en-US" sz="3400" dirty="0"/>
              <a:t> </a:t>
            </a:r>
            <a:r>
              <a:rPr lang="en-US" sz="3400" dirty="0" err="1"/>
              <a:t>chóng</a:t>
            </a:r>
            <a:r>
              <a:rPr lang="en-US" sz="3400" dirty="0"/>
              <a:t> </a:t>
            </a:r>
            <a:r>
              <a:rPr lang="en-US" sz="3400" dirty="0" err="1"/>
              <a:t>tìm</a:t>
            </a:r>
            <a:r>
              <a:rPr lang="en-US" sz="3400" dirty="0"/>
              <a:t> </a:t>
            </a:r>
            <a:r>
              <a:rPr lang="en-US" sz="3400" dirty="0" err="1"/>
              <a:t>đến</a:t>
            </a:r>
            <a:r>
              <a:rPr lang="en-US" sz="3400" dirty="0"/>
              <a:t> website </a:t>
            </a:r>
            <a:r>
              <a:rPr lang="en-US" sz="3400" dirty="0" err="1"/>
              <a:t>quen</a:t>
            </a:r>
            <a:r>
              <a:rPr lang="en-US" sz="3400" dirty="0"/>
              <a:t> </a:t>
            </a:r>
            <a:r>
              <a:rPr lang="en-US" sz="3400" dirty="0" err="1"/>
              <a:t>thuộc</a:t>
            </a:r>
            <a:r>
              <a:rPr lang="en-US" sz="3400" dirty="0"/>
              <a:t> </a:t>
            </a:r>
            <a:r>
              <a:rPr lang="en-US" sz="3400" dirty="0" err="1"/>
              <a:t>mà</a:t>
            </a:r>
            <a:r>
              <a:rPr lang="en-US" sz="3400" dirty="0"/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nhớ</a:t>
            </a:r>
            <a:r>
              <a:rPr lang="en-US" sz="3400" dirty="0"/>
              <a:t> </a:t>
            </a:r>
            <a:r>
              <a:rPr lang="en-US" sz="3400" dirty="0" err="1"/>
              <a:t>địa</a:t>
            </a:r>
            <a:r>
              <a:rPr lang="en-US" sz="3400" dirty="0"/>
              <a:t> </a:t>
            </a:r>
            <a:r>
              <a:rPr lang="en-US" sz="3400" dirty="0" err="1"/>
              <a:t>chỉ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</a:t>
            </a:r>
            <a:r>
              <a:rPr lang="en-US" sz="3400" dirty="0" err="1"/>
              <a:t>nên</a:t>
            </a:r>
            <a:r>
              <a:rPr lang="en-US" sz="3400" dirty="0"/>
              <a:t> </a:t>
            </a:r>
            <a:r>
              <a:rPr lang="en-US" sz="3400" dirty="0" err="1"/>
              <a:t>thực</a:t>
            </a:r>
            <a:r>
              <a:rPr lang="en-US" sz="3400" dirty="0"/>
              <a:t> </a:t>
            </a:r>
            <a:r>
              <a:rPr lang="en-US" sz="3400" dirty="0" err="1"/>
              <a:t>hiện</a:t>
            </a:r>
            <a:r>
              <a:rPr lang="en-US" sz="3400" dirty="0"/>
              <a:t> </a:t>
            </a:r>
            <a:r>
              <a:rPr lang="en-US" sz="3400" dirty="0" err="1"/>
              <a:t>điều</a:t>
            </a:r>
            <a:r>
              <a:rPr lang="en-US" sz="3400" dirty="0"/>
              <a:t> </a:t>
            </a:r>
            <a:r>
              <a:rPr lang="en-US" sz="3400" dirty="0" err="1"/>
              <a:t>gì</a:t>
            </a:r>
            <a:r>
              <a:rPr lang="en-US" sz="34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400" y="2362228"/>
            <a:ext cx="953863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website.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8825" y="3363708"/>
            <a:ext cx="9567208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website Vietnamnet.vn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website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ca </a:t>
            </a:r>
            <a:r>
              <a:rPr lang="en-US" sz="3200" dirty="0" err="1"/>
              <a:t>khúc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47773" y="4479651"/>
            <a:ext cx="954826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Google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ca </a:t>
            </a:r>
            <a:r>
              <a:rPr lang="en-US" sz="3200" dirty="0" err="1"/>
              <a:t>khúc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endParaRPr lang="en-US" sz="3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47773" y="5486347"/>
            <a:ext cx="9548261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Truy</a:t>
            </a:r>
            <a:r>
              <a:rPr lang="en-US" sz="2800" dirty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website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ca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.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duyệt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website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tải</a:t>
            </a:r>
            <a:r>
              <a:rPr lang="en-US" sz="2800" dirty="0"/>
              <a:t> ca </a:t>
            </a:r>
            <a:r>
              <a:rPr lang="en-US" sz="2800" dirty="0" err="1"/>
              <a:t>khúc</a:t>
            </a:r>
            <a:r>
              <a:rPr lang="en-US" sz="2800" dirty="0"/>
              <a:t>.</a:t>
            </a: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2606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19300" y="608171"/>
            <a:ext cx="9601200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thác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trên</a:t>
            </a:r>
            <a:r>
              <a:rPr lang="en-US" sz="3200" dirty="0"/>
              <a:t> internet?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sai</a:t>
            </a:r>
            <a:r>
              <a:rPr lang="en-US" sz="3200" dirty="0"/>
              <a:t>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19300" y="2431234"/>
            <a:ext cx="97155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V</a:t>
            </a:r>
            <a:r>
              <a:rPr lang="en-US" sz="3200" dirty="0" err="1" smtClean="0"/>
              <a:t>ì</a:t>
            </a:r>
            <a:r>
              <a:rPr lang="en-US" sz="3200" dirty="0" smtClean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43112" y="3474419"/>
            <a:ext cx="9525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lưu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web.</a:t>
            </a:r>
            <a:endParaRPr lang="en-US" sz="28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0" y="4432867"/>
            <a:ext cx="95631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dàng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 smtClean="0"/>
              <a:t>chóng</a:t>
            </a:r>
            <a:endParaRPr lang="en-US" sz="24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33586" y="5509033"/>
            <a:ext cx="9586913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/>
              <a:t>hẹp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vi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endParaRPr lang="en-US" sz="1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671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014413"/>
            <a:ext cx="6705600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chức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762000" y="1490664"/>
            <a:ext cx="754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</a:t>
            </a:r>
            <a:endParaRPr lang="en-US" altLang="en-US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272143" y="5317520"/>
            <a:ext cx="117674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triệu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tin, Internet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kho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khổng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lồ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internet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11353800" cy="32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7137400" y="1022688"/>
            <a:ext cx="4724400" cy="1639888"/>
          </a:xfrm>
          <a:prstGeom prst="cloudCallout">
            <a:avLst>
              <a:gd name="adj1" fmla="val -18764"/>
              <a:gd name="adj2" fmla="val 741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i="1" dirty="0">
                <a:latin typeface="+mn-lt"/>
              </a:rPr>
              <a:t>Theo </a:t>
            </a:r>
            <a:r>
              <a:rPr lang="en-US" altLang="en-US" sz="3200" i="1" dirty="0" err="1">
                <a:latin typeface="+mn-lt"/>
              </a:rPr>
              <a:t>em</a:t>
            </a:r>
            <a:r>
              <a:rPr lang="en-US" altLang="en-US" sz="3200" i="1" dirty="0">
                <a:latin typeface="+mn-lt"/>
              </a:rPr>
              <a:t> , </a:t>
            </a:r>
            <a:r>
              <a:rPr lang="en-US" altLang="en-US" sz="3200" i="1" dirty="0" err="1">
                <a:latin typeface="+mn-lt"/>
              </a:rPr>
              <a:t>siêu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văn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bản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là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gì</a:t>
            </a:r>
            <a:r>
              <a:rPr lang="en-US" altLang="en-US" sz="3200" i="1" dirty="0"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67829" y="762071"/>
            <a:ext cx="9514573" cy="10682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400" dirty="0"/>
              <a:t>Website </a:t>
            </a:r>
            <a:r>
              <a:rPr lang="en-US" sz="3400" dirty="0" err="1"/>
              <a:t>nào</a:t>
            </a:r>
            <a:r>
              <a:rPr lang="en-US" sz="3400" dirty="0"/>
              <a:t> </a:t>
            </a:r>
            <a:r>
              <a:rPr lang="en-US" sz="3400" dirty="0" err="1"/>
              <a:t>dưới</a:t>
            </a:r>
            <a:r>
              <a:rPr lang="en-US" sz="3400" dirty="0"/>
              <a:t> </a:t>
            </a:r>
            <a:r>
              <a:rPr lang="en-US" sz="3400" dirty="0" err="1"/>
              <a:t>đây</a:t>
            </a:r>
            <a:r>
              <a:rPr lang="en-US" sz="3400" dirty="0"/>
              <a:t>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cấp</a:t>
            </a:r>
            <a:r>
              <a:rPr lang="en-US" sz="3400" dirty="0"/>
              <a:t> </a:t>
            </a:r>
            <a:r>
              <a:rPr lang="en-US" sz="3400" dirty="0" err="1"/>
              <a:t>công</a:t>
            </a:r>
            <a:r>
              <a:rPr lang="en-US" sz="3400" dirty="0"/>
              <a:t> </a:t>
            </a:r>
            <a:r>
              <a:rPr lang="en-US" sz="3400" dirty="0" err="1"/>
              <a:t>cụ</a:t>
            </a:r>
            <a:r>
              <a:rPr lang="en-US" sz="3400" dirty="0"/>
              <a:t> </a:t>
            </a:r>
            <a:r>
              <a:rPr lang="en-US" sz="3400" dirty="0" err="1"/>
              <a:t>chỉ</a:t>
            </a:r>
            <a:r>
              <a:rPr lang="en-US" sz="3400" dirty="0"/>
              <a:t> </a:t>
            </a:r>
            <a:r>
              <a:rPr lang="en-US" sz="3400" dirty="0" err="1"/>
              <a:t>tìm</a:t>
            </a:r>
            <a:r>
              <a:rPr lang="en-US" sz="3400" dirty="0"/>
              <a:t> </a:t>
            </a:r>
            <a:r>
              <a:rPr lang="en-US" sz="3400" dirty="0" err="1"/>
              <a:t>kiếm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trang</a:t>
            </a:r>
            <a:r>
              <a:rPr lang="en-US" sz="3400" dirty="0"/>
              <a:t> web </a:t>
            </a:r>
            <a:r>
              <a:rPr lang="en-US" sz="3400" dirty="0" err="1"/>
              <a:t>trong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bộ</a:t>
            </a:r>
            <a:r>
              <a:rPr lang="en-US" sz="3400" dirty="0"/>
              <a:t> website </a:t>
            </a:r>
            <a:r>
              <a:rPr lang="en-US" sz="3400" dirty="0" err="1"/>
              <a:t>đó</a:t>
            </a:r>
            <a:r>
              <a:rPr lang="en-US" sz="34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67829" y="2438427"/>
            <a:ext cx="942473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/>
              <a:t>Google: http://www.google.com.vn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67829" y="3581397"/>
            <a:ext cx="959077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Yahoo: </a:t>
            </a:r>
            <a:r>
              <a:rPr lang="en-US" sz="3600" u="sng" dirty="0">
                <a:hlinkClick r:id="rId2"/>
              </a:rPr>
              <a:t>http://www.yahoo.com</a:t>
            </a:r>
            <a:endParaRPr lang="en-US" sz="36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2" y="4724367"/>
            <a:ext cx="9525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/>
              <a:t>Microsoft: </a:t>
            </a:r>
            <a:r>
              <a:rPr lang="en-US" sz="3600" u="sng" dirty="0">
                <a:hlinkClick r:id="rId3"/>
              </a:rPr>
              <a:t>http://www.bing.com</a:t>
            </a:r>
            <a:endParaRPr lang="en-US" sz="3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46973" y="5714941"/>
            <a:ext cx="9625263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Vietnamnet</a:t>
            </a:r>
            <a:r>
              <a:rPr lang="en-US" sz="3600" dirty="0"/>
              <a:t>: </a:t>
            </a:r>
            <a:r>
              <a:rPr lang="en-US" sz="3600" u="sng" dirty="0">
                <a:hlinkClick r:id="rId4"/>
              </a:rPr>
              <a:t>http://www.Vietnamnet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6454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3232" y="794130"/>
            <a:ext cx="9323670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?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u="sng" dirty="0">
                <a:hlinkClick r:id="rId2"/>
              </a:rPr>
              <a:t>www.googe.com.vn</a:t>
            </a:r>
            <a:endParaRPr lang="en-US" sz="36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67827" y="2286031"/>
            <a:ext cx="9527405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ta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endParaRPr lang="en-US" sz="32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46970" y="3305067"/>
            <a:ext cx="954826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smtClean="0"/>
              <a:t>Cho </a:t>
            </a:r>
            <a:r>
              <a:rPr lang="en-US" sz="3200" dirty="0" err="1"/>
              <a:t>danh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qua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46971" y="4433805"/>
            <a:ext cx="9537832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</a:t>
            </a:r>
            <a:r>
              <a:rPr lang="en-US" sz="3200" dirty="0" err="1" smtClean="0"/>
              <a:t>hỉ</a:t>
            </a:r>
            <a:r>
              <a:rPr lang="en-US" sz="3200" dirty="0" smtClean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endParaRPr lang="en-US" sz="3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34182" y="5562543"/>
            <a:ext cx="956105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C</a:t>
            </a:r>
            <a:r>
              <a:rPr lang="en-US" sz="3200" dirty="0" err="1" smtClean="0"/>
              <a:t>ó</a:t>
            </a:r>
            <a:r>
              <a:rPr lang="en-US" sz="3200" dirty="0" smtClean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nâng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quy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endParaRPr lang="en-US" sz="32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5" y="5518040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84284"/>
            <a:ext cx="12192000" cy="83817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phát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 hay </a:t>
            </a:r>
            <a:r>
              <a:rPr lang="en-US" sz="3600" b="1" dirty="0" err="1"/>
              <a:t>sai</a:t>
            </a:r>
            <a:r>
              <a:rPr lang="en-US" sz="3600" b="1" dirty="0"/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76217"/>
              </p:ext>
            </p:extLst>
          </p:nvPr>
        </p:nvGraphicFramePr>
        <p:xfrm>
          <a:off x="1" y="922463"/>
          <a:ext cx="12192000" cy="5820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4124">
                  <a:extLst>
                    <a:ext uri="{9D8B030D-6E8A-4147-A177-3AD203B41FA5}">
                      <a16:colId xmlns="" xmlns:a16="http://schemas.microsoft.com/office/drawing/2014/main" val="1487017681"/>
                    </a:ext>
                  </a:extLst>
                </a:gridCol>
                <a:gridCol w="1078938">
                  <a:extLst>
                    <a:ext uri="{9D8B030D-6E8A-4147-A177-3AD203B41FA5}">
                      <a16:colId xmlns="" xmlns:a16="http://schemas.microsoft.com/office/drawing/2014/main" val="1723903049"/>
                    </a:ext>
                  </a:extLst>
                </a:gridCol>
                <a:gridCol w="1078938">
                  <a:extLst>
                    <a:ext uri="{9D8B030D-6E8A-4147-A177-3AD203B41FA5}">
                      <a16:colId xmlns="" xmlns:a16="http://schemas.microsoft.com/office/drawing/2014/main" val="2556856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01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15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Để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truy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internet, ta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http://địa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ô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duyệt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Enter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056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Mỗi Website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(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 smtClean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83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066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10692" y="2087453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10692" y="3621777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10692" y="5156100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53800" y="5722994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-1" y="13234"/>
            <a:ext cx="12192000" cy="105515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biểu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hay </a:t>
            </a:r>
            <a:r>
              <a:rPr lang="en-US" sz="4000" b="1" dirty="0" err="1"/>
              <a:t>sai</a:t>
            </a:r>
            <a:r>
              <a:rPr lang="en-US" sz="4000" b="1" dirty="0"/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06760"/>
              </p:ext>
            </p:extLst>
          </p:nvPr>
        </p:nvGraphicFramePr>
        <p:xfrm>
          <a:off x="152400" y="1068388"/>
          <a:ext cx="11887199" cy="5597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3271">
                  <a:extLst>
                    <a:ext uri="{9D8B030D-6E8A-4147-A177-3AD203B41FA5}">
                      <a16:colId xmlns="" xmlns:a16="http://schemas.microsoft.com/office/drawing/2014/main" val="1487017681"/>
                    </a:ext>
                  </a:extLst>
                </a:gridCol>
                <a:gridCol w="1051964">
                  <a:extLst>
                    <a:ext uri="{9D8B030D-6E8A-4147-A177-3AD203B41FA5}">
                      <a16:colId xmlns="" xmlns:a16="http://schemas.microsoft.com/office/drawing/2014/main" val="1723903049"/>
                    </a:ext>
                  </a:extLst>
                </a:gridCol>
                <a:gridCol w="1051964">
                  <a:extLst>
                    <a:ext uri="{9D8B030D-6E8A-4147-A177-3AD203B41FA5}">
                      <a16:colId xmlns="" xmlns:a16="http://schemas.microsoft.com/office/drawing/2014/main" val="2556856606"/>
                    </a:ext>
                  </a:extLst>
                </a:gridCol>
              </a:tblGrid>
              <a:tr h="5420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biểu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Sai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011247"/>
                  </a:ext>
                </a:extLst>
              </a:tr>
              <a:tr h="6143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1./ WWW (World Wide Web)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noFill/>
                          </a:ln>
                        </a:rPr>
                        <a:t>X</a:t>
                      </a:r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155213"/>
                  </a:ext>
                </a:extLst>
              </a:tr>
              <a:tr h="899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2./ WWW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</a:rPr>
                        <a:t>X</a:t>
                      </a:r>
                      <a:endParaRPr lang="en-US" sz="2800" b="1" dirty="0" smtClean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n>
                          <a:noFill/>
                        </a:ln>
                      </a:endParaRPr>
                    </a:p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0564109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3./ Website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địa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</a:rPr>
                        <a:t>x</a:t>
                      </a:r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835037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4./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n>
                          <a:noFill/>
                        </a:ln>
                      </a:endParaRPr>
                    </a:p>
                    <a:p>
                      <a:r>
                        <a:rPr lang="en-US" sz="2800" b="1" dirty="0" smtClean="0">
                          <a:ln>
                            <a:noFill/>
                          </a:ln>
                        </a:rPr>
                        <a:t> X</a:t>
                      </a:r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06662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5./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HTML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mềm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soạn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thảo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dirty="0">
                        <a:ln>
                          <a:noFill/>
                        </a:ln>
                      </a:endParaRPr>
                    </a:p>
                  </a:txBody>
                  <a:tcPr marL="182880" marR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</a:rPr>
                        <a:t>X</a:t>
                      </a:r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3167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3280" y="1697562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29650" y="2362200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29650" y="3619533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63280" y="4648200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129650" y="5867400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34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72"/>
            <a:ext cx="12191999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Điền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cụm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từ</a:t>
            </a:r>
            <a:r>
              <a:rPr lang="en-US" sz="3200" dirty="0">
                <a:latin typeface="+mn-lt"/>
              </a:rPr>
              <a:t> “ *.</a:t>
            </a:r>
            <a:r>
              <a:rPr lang="en-US" sz="3200" dirty="0" err="1">
                <a:latin typeface="+mn-lt"/>
              </a:rPr>
              <a:t>htm</a:t>
            </a:r>
            <a:r>
              <a:rPr lang="en-US" sz="3200" dirty="0">
                <a:latin typeface="+mn-lt"/>
              </a:rPr>
              <a:t>, *.html, website,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, HTML, </a:t>
            </a:r>
            <a:r>
              <a:rPr lang="en-US" sz="3200" dirty="0" err="1">
                <a:latin typeface="+mn-lt"/>
              </a:rPr>
              <a:t>liên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“ </a:t>
            </a:r>
            <a:r>
              <a:rPr lang="en-US" sz="3200" dirty="0" err="1">
                <a:latin typeface="+mn-lt"/>
              </a:rPr>
              <a:t>để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vào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chỗ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trống</a:t>
            </a:r>
            <a:r>
              <a:rPr lang="en-US" sz="3200" dirty="0">
                <a:latin typeface="+mn-lt"/>
              </a:rPr>
              <a:t> (…)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câu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dưới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đây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phát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biểu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đúng</a:t>
            </a:r>
            <a:r>
              <a:rPr lang="en-US" sz="3200" dirty="0">
                <a:latin typeface="+mn-lt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604332"/>
            <a:ext cx="12191999" cy="5016758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200" dirty="0">
                <a:latin typeface="+mn-lt"/>
              </a:rPr>
              <a:t>a./ </a:t>
            </a:r>
            <a:r>
              <a:rPr lang="en-US" sz="3200" dirty="0" err="1">
                <a:latin typeface="+mn-lt"/>
              </a:rPr>
              <a:t>Thực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mỗi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tệp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Siêu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err="1" smtClean="0">
                <a:latin typeface="+mn-lt"/>
              </a:rPr>
              <a:t>được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tạo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bằng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ngôn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ngữ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HTML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n-US" sz="3200" dirty="0">
                <a:latin typeface="+mn-lt"/>
              </a:rPr>
              <a:t>b./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tệp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thường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rộng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 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*.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htm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Hoặc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*.html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err="1" smtClean="0">
                <a:latin typeface="+mn-lt"/>
              </a:rPr>
              <a:t>và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còn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gọi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tệp</a:t>
            </a:r>
            <a:r>
              <a:rPr lang="en-US" sz="3200" dirty="0" smtClean="0">
                <a:latin typeface="+mn-lt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HTML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n-US" sz="3200" dirty="0">
                <a:latin typeface="+mn-lt"/>
              </a:rPr>
              <a:t>c./ </a:t>
            </a:r>
            <a:r>
              <a:rPr lang="en-US" sz="3200" dirty="0" err="1">
                <a:latin typeface="+mn-lt"/>
              </a:rPr>
              <a:t>Thành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quan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trọng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của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nháy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chuột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trình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duyệt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sẽ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err="1" smtClean="0">
                <a:latin typeface="+mn-lt"/>
              </a:rPr>
              <a:t>tới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gọi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đích</a:t>
            </a:r>
            <a:r>
              <a:rPr lang="en-US" sz="3200" dirty="0">
                <a:latin typeface="+mn-lt"/>
              </a:rPr>
              <a:t>.</a:t>
            </a:r>
          </a:p>
          <a:p>
            <a:pPr algn="just"/>
            <a:r>
              <a:rPr lang="en-US" sz="3200" dirty="0">
                <a:latin typeface="+mn-lt"/>
              </a:rPr>
              <a:t>d./ </a:t>
            </a:r>
            <a:r>
              <a:rPr lang="en-US" sz="3200" dirty="0" err="1">
                <a:latin typeface="+mn-lt"/>
              </a:rPr>
              <a:t>Đối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tượng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chứa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hoặc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ảnh</a:t>
            </a:r>
            <a:r>
              <a:rPr lang="en-US" sz="3200" dirty="0">
                <a:latin typeface="+mn-lt"/>
              </a:rPr>
              <a:t>.</a:t>
            </a:r>
          </a:p>
          <a:p>
            <a:pPr algn="just"/>
            <a:r>
              <a:rPr lang="en-US" sz="3200" dirty="0">
                <a:latin typeface="+mn-lt"/>
              </a:rPr>
              <a:t>e./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 smtClean="0">
                <a:latin typeface="+mn-lt"/>
              </a:rPr>
              <a:t>được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liên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tới</a:t>
            </a:r>
            <a:r>
              <a:rPr lang="en-US" sz="3200" dirty="0">
                <a:latin typeface="+mn-lt"/>
              </a:rPr>
              <a:t> (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đích</a:t>
            </a:r>
            <a:r>
              <a:rPr lang="en-US" sz="3200" dirty="0">
                <a:latin typeface="+mn-lt"/>
              </a:rPr>
              <a:t>)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cùng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Website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err="1" smtClean="0">
                <a:latin typeface="+mn-lt"/>
              </a:rPr>
              <a:t>hoặc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Website 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khác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5662" y="1676400"/>
            <a:ext cx="2552737" cy="5714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657664" y="2135656"/>
            <a:ext cx="2438336" cy="5313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7999" y="2683305"/>
            <a:ext cx="1523999" cy="4830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95526" y="3143512"/>
            <a:ext cx="1371474" cy="5058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086600" y="3139456"/>
            <a:ext cx="1676400" cy="441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0515600" y="3581395"/>
            <a:ext cx="1524000" cy="531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75688" y="4112710"/>
            <a:ext cx="1648906" cy="473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371726" y="4586697"/>
            <a:ext cx="1523874" cy="4805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764338" y="5109460"/>
            <a:ext cx="1569662" cy="453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295436" y="6057830"/>
            <a:ext cx="1600164" cy="5632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715036" y="6057829"/>
            <a:ext cx="1600164" cy="5632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80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64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Thực</a:t>
            </a:r>
            <a:r>
              <a:rPr lang="en-US" sz="3600" b="1" u="sng" dirty="0"/>
              <a:t> </a:t>
            </a:r>
            <a:r>
              <a:rPr lang="en-US" sz="3600" b="1" u="sng" dirty="0" err="1"/>
              <a:t>hành</a:t>
            </a:r>
            <a:r>
              <a:rPr lang="en-US" sz="3600" dirty="0"/>
              <a:t>:</a:t>
            </a:r>
          </a:p>
          <a:p>
            <a:pPr algn="just"/>
            <a:r>
              <a:rPr lang="en-US" sz="3600" dirty="0" err="1"/>
              <a:t>Truy</a:t>
            </a:r>
            <a:r>
              <a:rPr lang="en-US" sz="3600" dirty="0"/>
              <a:t> </a:t>
            </a:r>
            <a:r>
              <a:rPr lang="en-US" sz="3600" dirty="0" err="1"/>
              <a:t>cập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  <a:p>
            <a:pPr algn="just"/>
            <a:r>
              <a:rPr lang="en-US" sz="3600" dirty="0"/>
              <a:t>a./ </a:t>
            </a:r>
            <a:r>
              <a:rPr lang="en-US" sz="3600" u="sng" dirty="0">
                <a:hlinkClick r:id="rId2"/>
              </a:rPr>
              <a:t>http://vi.wikipedia.org</a:t>
            </a:r>
            <a:endParaRPr lang="en-US" sz="3600" dirty="0"/>
          </a:p>
          <a:p>
            <a:pPr algn="just"/>
            <a:r>
              <a:rPr lang="en-US" sz="3600" dirty="0"/>
              <a:t>b./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khóa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Sơn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c./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lệnh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d./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Google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khóa</a:t>
            </a:r>
            <a:r>
              <a:rPr lang="en-US" sz="3600" dirty="0"/>
              <a:t> “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kì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”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loài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giới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71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114800" y="988937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</a:rPr>
              <a:t>CÂU HỎI:</a:t>
            </a:r>
            <a:endParaRPr lang="en-US" altLang="en-US" sz="3600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787626" y="3581400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9900CC"/>
                </a:solidFill>
                <a:cs typeface="Times New Roman" panose="02020603050405020304" pitchFamily="18" charset="0"/>
              </a:rPr>
              <a:t> t</a:t>
            </a:r>
            <a:r>
              <a:rPr lang="nl-NL" altLang="en-US" sz="3200" b="1" dirty="0" smtClean="0">
                <a:solidFill>
                  <a:srgbClr val="9900CC"/>
                </a:solidFill>
              </a:rPr>
              <a:t>ruy </a:t>
            </a:r>
            <a:r>
              <a:rPr lang="nl-NL" altLang="en-US" sz="3200" b="1" dirty="0">
                <a:solidFill>
                  <a:srgbClr val="9900CC"/>
                </a:solidFill>
              </a:rPr>
              <a:t>cập </a:t>
            </a:r>
            <a:r>
              <a:rPr lang="nl-NL" altLang="en-US" sz="3200" b="1" dirty="0" smtClean="0">
                <a:solidFill>
                  <a:srgbClr val="9900CC"/>
                </a:solidFill>
              </a:rPr>
              <a:t>Web: a.Trình duyệt web là gì? b.Các bước để truy cập trang web?</a:t>
            </a:r>
            <a:endParaRPr lang="nl-NL" altLang="en-US" sz="3200" b="1" dirty="0">
              <a:solidFill>
                <a:srgbClr val="9900CC"/>
              </a:solidFill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812688" y="1659934"/>
            <a:ext cx="10922112" cy="181772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</a:t>
            </a:r>
            <a:r>
              <a:rPr lang="nl-NL" altLang="en-US" sz="2800" b="1" dirty="0">
                <a:solidFill>
                  <a:srgbClr val="0000FF"/>
                </a:solidFill>
              </a:rPr>
              <a:t>Tổ chức thông tin trên </a:t>
            </a:r>
            <a:r>
              <a:rPr lang="nl-NL" altLang="en-US" sz="2800" b="1" dirty="0" smtClean="0">
                <a:solidFill>
                  <a:srgbClr val="0000FF"/>
                </a:solidFill>
              </a:rPr>
              <a:t>Internet: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Ngôn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Web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?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 </a:t>
            </a:r>
            <a:r>
              <a:rPr lang="fr-FR" altLang="en-US" sz="2800" i="1" dirty="0" smtClean="0"/>
              <a:t>? </a:t>
            </a:r>
            <a:r>
              <a:rPr lang="fr-FR" altLang="en-US" sz="2800" i="1" dirty="0" err="1" smtClean="0"/>
              <a:t>Địa</a:t>
            </a:r>
            <a:r>
              <a:rPr lang="fr-FR" altLang="en-US" sz="2800" i="1" dirty="0" smtClean="0"/>
              <a:t> </a:t>
            </a:r>
            <a:r>
              <a:rPr lang="fr-FR" altLang="en-US" sz="2800" i="1" dirty="0" err="1"/>
              <a:t>chỉ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 smtClean="0"/>
              <a:t>? </a:t>
            </a:r>
            <a:r>
              <a:rPr lang="fr-FR" altLang="en-US" sz="2800" i="1" dirty="0" err="1" smtClean="0"/>
              <a:t>Thế</a:t>
            </a:r>
            <a:r>
              <a:rPr lang="fr-FR" altLang="en-US" sz="2800" i="1" dirty="0" smtClean="0"/>
              <a:t> </a:t>
            </a:r>
            <a:r>
              <a:rPr lang="fr-FR" altLang="en-US" sz="2800" i="1" dirty="0" err="1"/>
              <a:t>nào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trang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chủ</a:t>
            </a:r>
            <a:r>
              <a:rPr lang="fr-FR" altLang="en-US" sz="2800" i="1" dirty="0" smtClean="0"/>
              <a:t>?</a:t>
            </a:r>
            <a:endParaRPr lang="nl-NL" altLang="en-US" sz="2800" b="1" dirty="0">
              <a:solidFill>
                <a:srgbClr val="0000FF"/>
              </a:solidFill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gray">
          <a:xfrm>
            <a:off x="787626" y="5055096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nl-NL" altLang="en-US" sz="3200" b="1" dirty="0">
                <a:solidFill>
                  <a:srgbClr val="6600FF"/>
                </a:solidFill>
              </a:rPr>
              <a:t>3. Tìm kiếm thông tin trên </a:t>
            </a:r>
            <a:r>
              <a:rPr lang="nl-NL" altLang="en-US" sz="3200" b="1" dirty="0" smtClean="0">
                <a:solidFill>
                  <a:srgbClr val="6600FF"/>
                </a:solidFill>
              </a:rPr>
              <a:t>Internet: a.Trình bày về máy tìm kiếm? b. Cách sử dụng máy tìm kiếm?</a:t>
            </a:r>
            <a:endParaRPr lang="en-US" altLang="en-US" sz="3200" dirty="0">
              <a:solidFill>
                <a:srgbClr val="66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4451" y="4020373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265339" y="543059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254451" y="22357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882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WordArt 7"/>
          <p:cNvSpPr>
            <a:spLocks noChangeArrowheads="1" noChangeShapeType="1"/>
          </p:cNvSpPr>
          <p:nvPr/>
        </p:nvSpPr>
        <p:spPr bwMode="auto">
          <a:xfrm>
            <a:off x="2286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96" lon="20999996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Oval 8" descr="150409-163729"/>
          <p:cNvSpPr>
            <a:spLocks noChangeArrowheads="1"/>
          </p:cNvSpPr>
          <p:nvPr/>
        </p:nvSpPr>
        <p:spPr bwMode="auto">
          <a:xfrm>
            <a:off x="4648200" y="2819400"/>
            <a:ext cx="3048000" cy="2895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948" name="Picture 4" descr="SO00828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4419600"/>
            <a:ext cx="185261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335588"/>
            <a:ext cx="1089025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715000"/>
            <a:ext cx="8175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114800"/>
            <a:ext cx="17430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29201"/>
            <a:ext cx="13065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5562601"/>
            <a:ext cx="923925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800100" y="1066800"/>
            <a:ext cx="1051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Ngôn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Web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/>
              <a:t>-</a:t>
            </a:r>
            <a:r>
              <a:rPr lang="en-US" altLang="en-US" sz="3200" dirty="0" err="1"/>
              <a:t>Siêu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hợp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dữ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liệu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hình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ảnh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âm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thanh</a:t>
            </a:r>
            <a:r>
              <a:rPr lang="en-US" altLang="en-US" sz="3200" dirty="0"/>
              <a:t>, video …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siêu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liên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siêu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endParaRPr lang="en-US" altLang="en-US" sz="3200" dirty="0"/>
          </a:p>
          <a:p>
            <a:pPr algn="just" eaLnBrk="1" hangingPunct="1">
              <a:defRPr/>
            </a:pPr>
            <a:r>
              <a:rPr lang="en-US" altLang="en-US" sz="3200" dirty="0"/>
              <a:t>-</a:t>
            </a:r>
            <a:r>
              <a:rPr lang="en-US" altLang="en-US" sz="3200" dirty="0" err="1"/>
              <a:t>Siêu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tạo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bằng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ngôn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ngữ</a:t>
            </a:r>
            <a:r>
              <a:rPr lang="en-US" altLang="en-US" sz="3200" dirty="0"/>
              <a:t> HTML.</a:t>
            </a:r>
          </a:p>
          <a:p>
            <a:pPr algn="just" eaLnBrk="1" hangingPunct="1">
              <a:defRPr/>
            </a:pPr>
            <a:r>
              <a:rPr lang="fr-FR" altLang="en-US" sz="3200" dirty="0"/>
              <a:t>-</a:t>
            </a:r>
            <a:r>
              <a:rPr lang="fr-FR" altLang="en-US" sz="3200" dirty="0" err="1"/>
              <a:t>Trang</a:t>
            </a:r>
            <a:r>
              <a:rPr lang="fr-FR" altLang="en-US" sz="3200" dirty="0"/>
              <a:t> web là </a:t>
            </a:r>
            <a:r>
              <a:rPr lang="fr-FR" altLang="en-US" sz="3200" dirty="0" err="1"/>
              <a:t>một</a:t>
            </a:r>
            <a:r>
              <a:rPr lang="fr-FR" altLang="en-US" sz="3200" dirty="0"/>
              <a:t> </a:t>
            </a:r>
            <a:r>
              <a:rPr lang="fr-FR" altLang="en-US" sz="3200" dirty="0" err="1"/>
              <a:t>siêu</a:t>
            </a:r>
            <a:r>
              <a:rPr lang="fr-FR" altLang="en-US" sz="3200" dirty="0"/>
              <a:t> </a:t>
            </a:r>
            <a:r>
              <a:rPr lang="fr-FR" altLang="en-US" sz="3200" dirty="0" err="1"/>
              <a:t>văn</a:t>
            </a:r>
            <a:r>
              <a:rPr lang="fr-FR" altLang="en-US" sz="3200" dirty="0"/>
              <a:t> </a:t>
            </a:r>
            <a:r>
              <a:rPr lang="fr-FR" altLang="en-US" sz="3200" dirty="0" err="1"/>
              <a:t>bản</a:t>
            </a:r>
            <a:r>
              <a:rPr lang="fr-FR" altLang="en-US" sz="3200" dirty="0"/>
              <a:t> </a:t>
            </a:r>
            <a:r>
              <a:rPr lang="fr-FR" altLang="en-US" sz="3200" dirty="0" err="1"/>
              <a:t>được</a:t>
            </a:r>
            <a:r>
              <a:rPr lang="fr-FR" altLang="en-US" sz="3200" dirty="0"/>
              <a:t> </a:t>
            </a:r>
            <a:r>
              <a:rPr lang="fr-FR" altLang="en-US" sz="3200" dirty="0" err="1"/>
              <a:t>gán</a:t>
            </a:r>
            <a:r>
              <a:rPr lang="fr-FR" altLang="en-US" sz="3200" dirty="0"/>
              <a:t> </a:t>
            </a:r>
            <a:r>
              <a:rPr lang="fr-FR" altLang="en-US" sz="3200" dirty="0" err="1"/>
              <a:t>địa</a:t>
            </a:r>
            <a:r>
              <a:rPr lang="fr-FR" altLang="en-US" sz="3200" dirty="0"/>
              <a:t> </a:t>
            </a:r>
            <a:r>
              <a:rPr lang="fr-FR" altLang="en-US" sz="3200" dirty="0" err="1"/>
              <a:t>chỉ</a:t>
            </a:r>
            <a:r>
              <a:rPr lang="fr-FR" altLang="en-US" sz="3200" dirty="0"/>
              <a:t> </a:t>
            </a:r>
            <a:r>
              <a:rPr lang="fr-FR" altLang="en-US" sz="3200" dirty="0" err="1"/>
              <a:t>truy</a:t>
            </a:r>
            <a:r>
              <a:rPr lang="fr-FR" altLang="en-US" sz="3200" dirty="0"/>
              <a:t> </a:t>
            </a:r>
            <a:r>
              <a:rPr lang="fr-FR" altLang="en-US" sz="3200" dirty="0" err="1"/>
              <a:t>cập</a:t>
            </a:r>
            <a:r>
              <a:rPr lang="fr-FR" altLang="en-US" sz="3200" dirty="0"/>
              <a:t> </a:t>
            </a:r>
            <a:r>
              <a:rPr lang="fr-FR" altLang="en-US" sz="3200" dirty="0" err="1"/>
              <a:t>trên</a:t>
            </a:r>
            <a:r>
              <a:rPr lang="fr-FR" altLang="en-US" sz="3200" dirty="0"/>
              <a:t> Internet.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27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2286000" y="990600"/>
            <a:ext cx="7315200" cy="2389406"/>
          </a:xfrm>
          <a:prstGeom prst="cloudCallout">
            <a:avLst>
              <a:gd name="adj1" fmla="val 49078"/>
              <a:gd name="adj2" fmla="val 476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i="1" dirty="0" err="1"/>
              <a:t>Website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gì</a:t>
            </a:r>
            <a:r>
              <a:rPr lang="fr-FR" altLang="en-US" sz="3200" i="1" dirty="0"/>
              <a:t> ?</a:t>
            </a:r>
          </a:p>
          <a:p>
            <a:pPr eaLnBrk="1" hangingPunct="1"/>
            <a:r>
              <a:rPr lang="fr-FR" altLang="en-US" sz="3200" i="1" dirty="0" err="1"/>
              <a:t>Địa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chỉ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Website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gì</a:t>
            </a:r>
            <a:r>
              <a:rPr lang="fr-FR" altLang="en-US" sz="3200" i="1" dirty="0"/>
              <a:t>?</a:t>
            </a:r>
          </a:p>
          <a:p>
            <a:pPr eaLnBrk="1" hangingPunct="1"/>
            <a:r>
              <a:rPr lang="fr-FR" altLang="en-US" sz="3200" i="1" dirty="0" err="1"/>
              <a:t>Thế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nào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trang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chủ</a:t>
            </a:r>
            <a:r>
              <a:rPr lang="fr-FR" altLang="en-US" sz="3200" i="1" dirty="0"/>
              <a:t>?</a:t>
            </a:r>
            <a:endParaRPr lang="en-US" alt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81400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Website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 là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truy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cập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chung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-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truy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cập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chung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gọi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là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website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truy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cập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website,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tiên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6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2079040"/>
            <a:ext cx="11430000" cy="255389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+mn-lt"/>
              </a:rPr>
              <a:t>Siêu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văn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bản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là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loại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văn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bản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tích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hợp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nhiều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dạng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dữ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liệu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khác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nhau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như</a:t>
            </a:r>
            <a:r>
              <a:rPr lang="en-US" altLang="en-US" sz="3200" dirty="0">
                <a:latin typeface="+mn-lt"/>
              </a:rPr>
              <a:t>: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ảnh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âm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, video …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siêu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đến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siêu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khác</a:t>
            </a: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4211" name="Content Placeholder 2"/>
          <p:cNvSpPr>
            <a:spLocks/>
          </p:cNvSpPr>
          <p:nvPr/>
        </p:nvSpPr>
        <p:spPr bwMode="auto">
          <a:xfrm>
            <a:off x="457199" y="990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94212" name="Rectangle 1"/>
          <p:cNvSpPr>
            <a:spLocks noChangeArrowheads="1"/>
          </p:cNvSpPr>
          <p:nvPr/>
        </p:nvSpPr>
        <p:spPr bwMode="auto">
          <a:xfrm>
            <a:off x="609600" y="1490664"/>
            <a:ext cx="6634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</a:t>
            </a:r>
            <a:endParaRPr lang="en-US" altLang="en-US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ounded Rectangle 5"/>
          <p:cNvSpPr>
            <a:spLocks noChangeArrowheads="1"/>
          </p:cNvSpPr>
          <p:nvPr/>
        </p:nvSpPr>
        <p:spPr bwMode="auto">
          <a:xfrm>
            <a:off x="390524" y="4708546"/>
            <a:ext cx="11420476" cy="173664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2880" rIns="182880" anchor="t" anchorCtr="0">
            <a:spAutoFit/>
          </a:bodyPr>
          <a:lstStyle>
            <a:lvl1pPr indent="627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Siêu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ngôn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ngữ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HTML (Hyper Text Markup language –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ngôn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ngữ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đánh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siêu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).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763658" y="1135102"/>
            <a:ext cx="5181600" cy="2389188"/>
          </a:xfrm>
          <a:prstGeom prst="cloudCallout">
            <a:avLst>
              <a:gd name="adj1" fmla="val 26963"/>
              <a:gd name="adj2" fmla="val 59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err="1">
                <a:latin typeface="+mn-lt"/>
              </a:rPr>
              <a:t>Siêu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văn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bản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được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tạo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ra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bằng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ngôn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ngữ</a:t>
            </a:r>
            <a:r>
              <a:rPr lang="en-US" altLang="en-US" sz="3200" i="1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gì</a:t>
            </a:r>
            <a:r>
              <a:rPr lang="en-US" altLang="en-US" sz="3200" i="1" dirty="0"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13" grpId="0" animBg="1"/>
      <p:bldP spid="471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171700" y="5562600"/>
            <a:ext cx="7848600" cy="1066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9900CC"/>
                </a:solidFill>
              </a:rPr>
              <a:t>Trang web có địa chỉ vnschool.net/vuihoche2009/index.htm</a:t>
            </a:r>
            <a:endParaRPr lang="fr-FR" altLang="en-US" sz="3200" b="1" dirty="0">
              <a:solidFill>
                <a:srgbClr val="9900CC"/>
              </a:solidFill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362200" y="381000"/>
            <a:ext cx="44958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609600" y="1428319"/>
            <a:ext cx="624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Siêu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</a:t>
            </a:r>
            <a:endParaRPr lang="en-US" altLang="en-US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1988581"/>
            <a:ext cx="11430000" cy="255389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200" dirty="0" err="1" smtClean="0">
                <a:solidFill>
                  <a:srgbClr val="9900CC"/>
                </a:solidFill>
                <a:latin typeface="+mn-lt"/>
              </a:rPr>
              <a:t>Trang</a:t>
            </a:r>
            <a:r>
              <a:rPr lang="fr-FR" altLang="en-US" sz="3200" dirty="0" smtClean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web là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một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siêu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văn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bản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được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gán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truy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cập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trên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Internet</a:t>
            </a:r>
            <a:r>
              <a:rPr lang="fr-FR" altLang="en-US" sz="3200" dirty="0" smtClean="0">
                <a:solidFill>
                  <a:srgbClr val="9900CC"/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200" dirty="0" err="1" smtClean="0">
                <a:solidFill>
                  <a:srgbClr val="9900CC"/>
                </a:solidFill>
                <a:latin typeface="+mn-lt"/>
              </a:rPr>
              <a:t>Địa</a:t>
            </a:r>
            <a:r>
              <a:rPr lang="fr-FR" altLang="en-US" sz="3200" dirty="0" smtClean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truy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cập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này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được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gọi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là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trang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web.</a:t>
            </a:r>
            <a:endParaRPr lang="en-US" altLang="en-US" sz="320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96260" name="Content Placeholder 2"/>
          <p:cNvSpPr>
            <a:spLocks/>
          </p:cNvSpPr>
          <p:nvPr/>
        </p:nvSpPr>
        <p:spPr bwMode="auto">
          <a:xfrm>
            <a:off x="381000" y="928255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883400" y="1188945"/>
            <a:ext cx="5029200" cy="1827193"/>
          </a:xfrm>
          <a:prstGeom prst="cloudCallout">
            <a:avLst>
              <a:gd name="adj1" fmla="val -16245"/>
              <a:gd name="adj2" fmla="val 757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600" i="1">
                <a:latin typeface="+mn-lt"/>
              </a:rPr>
              <a:t>Thế nào là một trang web ?</a:t>
            </a:r>
            <a:endParaRPr lang="en-US" altLang="en-US" sz="3600" i="1">
              <a:latin typeface="+mn-lt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81000" y="4694277"/>
            <a:ext cx="11430000" cy="173664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solidFill>
                  <a:srgbClr val="C00000"/>
                </a:solidFill>
                <a:latin typeface="+mn-lt"/>
              </a:rPr>
              <a:t>Tóm</a:t>
            </a:r>
            <a:r>
              <a:rPr lang="en-US" alt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lại</a:t>
            </a:r>
            <a:r>
              <a:rPr lang="en-US" altLang="en-US" sz="3200" dirty="0">
                <a:solidFill>
                  <a:srgbClr val="9900CC"/>
                </a:solidFill>
                <a:latin typeface="+mn-lt"/>
              </a:rPr>
              <a:t>: </a:t>
            </a:r>
            <a:r>
              <a:rPr lang="en-US" altLang="en-US" sz="3200" dirty="0" err="1">
                <a:latin typeface="+mn-lt"/>
              </a:rPr>
              <a:t>Thông</a:t>
            </a:r>
            <a:r>
              <a:rPr lang="en-US" altLang="en-US" sz="3200" dirty="0">
                <a:latin typeface="+mn-lt"/>
              </a:rPr>
              <a:t> tin </a:t>
            </a:r>
            <a:r>
              <a:rPr lang="en-US" altLang="en-US" sz="3200" dirty="0" err="1">
                <a:latin typeface="+mn-lt"/>
              </a:rPr>
              <a:t>trên</a:t>
            </a:r>
            <a:r>
              <a:rPr lang="en-US" altLang="en-US" sz="3200" dirty="0">
                <a:latin typeface="+mn-lt"/>
              </a:rPr>
              <a:t> internet </a:t>
            </a:r>
            <a:r>
              <a:rPr lang="en-US" altLang="en-US" sz="3200" dirty="0" err="1">
                <a:latin typeface="+mn-lt"/>
              </a:rPr>
              <a:t>thường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được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tổ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chức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dưới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dạng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các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trang</a:t>
            </a:r>
            <a:r>
              <a:rPr lang="en-US" altLang="en-US" sz="3200" dirty="0">
                <a:latin typeface="+mn-lt"/>
              </a:rPr>
              <a:t> web. </a:t>
            </a:r>
            <a:r>
              <a:rPr lang="en-US" altLang="en-US" sz="3200" dirty="0" err="1">
                <a:latin typeface="+mn-lt"/>
              </a:rPr>
              <a:t>Mỗi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trang</a:t>
            </a:r>
            <a:r>
              <a:rPr lang="en-US" altLang="en-US" sz="3200" dirty="0">
                <a:latin typeface="+mn-lt"/>
              </a:rPr>
              <a:t> web </a:t>
            </a:r>
            <a:r>
              <a:rPr lang="en-US" altLang="en-US" sz="3200" dirty="0" err="1">
                <a:latin typeface="+mn-lt"/>
              </a:rPr>
              <a:t>có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địa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chỉ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truy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cập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riêng</a:t>
            </a:r>
            <a:r>
              <a:rPr lang="en-US" altLang="en-US" sz="3200" dirty="0"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24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533400" y="160655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b. Website,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website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39471"/>
            <a:ext cx="11658600" cy="1651671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600" dirty="0">
                <a:latin typeface="+mn-lt"/>
              </a:rPr>
              <a:t> </a:t>
            </a:r>
            <a:r>
              <a:rPr lang="fr-FR" altLang="en-US" sz="36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Website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: là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web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truy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cập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chung</a:t>
            </a:r>
            <a:r>
              <a:rPr lang="fr-FR" altLang="en-US" sz="3600" dirty="0">
                <a:solidFill>
                  <a:srgbClr val="9900CC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srgbClr val="9900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7284" name="Content Placeholder 2"/>
          <p:cNvSpPr>
            <a:spLocks/>
          </p:cNvSpPr>
          <p:nvPr/>
        </p:nvSpPr>
        <p:spPr bwMode="auto">
          <a:xfrm>
            <a:off x="304800" y="99695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876800" y="2087215"/>
            <a:ext cx="6629400" cy="1639888"/>
          </a:xfrm>
          <a:prstGeom prst="cloudCallout">
            <a:avLst>
              <a:gd name="adj1" fmla="val 15120"/>
              <a:gd name="adj2" fmla="val 669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i="1" dirty="0" err="1">
                <a:latin typeface="+mn-lt"/>
              </a:rPr>
              <a:t>Website</a:t>
            </a:r>
            <a:r>
              <a:rPr lang="fr-FR" altLang="en-US" sz="3200" i="1" dirty="0">
                <a:latin typeface="+mn-lt"/>
              </a:rPr>
              <a:t> là </a:t>
            </a:r>
            <a:r>
              <a:rPr lang="fr-FR" altLang="en-US" sz="3200" i="1" dirty="0" err="1">
                <a:latin typeface="+mn-lt"/>
              </a:rPr>
              <a:t>gì</a:t>
            </a:r>
            <a:r>
              <a:rPr lang="fr-FR" altLang="en-US" sz="3200" i="1" dirty="0">
                <a:latin typeface="+mn-lt"/>
              </a:rPr>
              <a:t> ?</a:t>
            </a:r>
          </a:p>
          <a:p>
            <a:pPr algn="ctr" eaLnBrk="1" hangingPunct="1">
              <a:defRPr/>
            </a:pPr>
            <a:r>
              <a:rPr lang="fr-FR" altLang="en-US" sz="3200" i="1" dirty="0" err="1">
                <a:latin typeface="+mn-lt"/>
              </a:rPr>
              <a:t>Địa</a:t>
            </a:r>
            <a:r>
              <a:rPr lang="fr-FR" altLang="en-US" sz="3200" i="1" dirty="0">
                <a:latin typeface="+mn-lt"/>
              </a:rPr>
              <a:t> </a:t>
            </a:r>
            <a:r>
              <a:rPr lang="fr-FR" altLang="en-US" sz="3200" i="1" dirty="0" err="1">
                <a:latin typeface="+mn-lt"/>
              </a:rPr>
              <a:t>chỉ</a:t>
            </a:r>
            <a:r>
              <a:rPr lang="fr-FR" altLang="en-US" sz="3200" i="1" dirty="0">
                <a:latin typeface="+mn-lt"/>
              </a:rPr>
              <a:t> </a:t>
            </a:r>
            <a:r>
              <a:rPr lang="fr-FR" altLang="en-US" sz="3200" i="1" dirty="0" err="1">
                <a:latin typeface="+mn-lt"/>
              </a:rPr>
              <a:t>Website</a:t>
            </a:r>
            <a:r>
              <a:rPr lang="fr-FR" altLang="en-US" sz="3200" i="1" dirty="0">
                <a:latin typeface="+mn-lt"/>
              </a:rPr>
              <a:t> là </a:t>
            </a:r>
            <a:r>
              <a:rPr lang="fr-FR" altLang="en-US" sz="3200" i="1" dirty="0" err="1">
                <a:latin typeface="+mn-lt"/>
              </a:rPr>
              <a:t>gì</a:t>
            </a:r>
            <a:r>
              <a:rPr lang="fr-FR" altLang="en-US" sz="3200" i="1" dirty="0">
                <a:latin typeface="+mn-lt"/>
              </a:rPr>
              <a:t>?</a:t>
            </a:r>
            <a:endParaRPr lang="en-US" altLang="en-US" sz="3200" i="1" dirty="0">
              <a:latin typeface="+mn-lt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4800" y="4191000"/>
            <a:ext cx="11658600" cy="1478418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200" dirty="0"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truy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cập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chung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được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+mn-lt"/>
              </a:rPr>
              <a:t>gọi</a:t>
            </a:r>
            <a:r>
              <a:rPr lang="fr-FR" altLang="en-US" sz="3200" dirty="0">
                <a:solidFill>
                  <a:srgbClr val="9900CC"/>
                </a:solidFill>
                <a:latin typeface="+mn-lt"/>
              </a:rPr>
              <a:t> là </a:t>
            </a:r>
            <a:r>
              <a:rPr lang="fr-FR" altLang="en-US" sz="3200" b="1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fr-FR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fr-FR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fr-FR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+mn-lt"/>
              </a:rPr>
              <a:t>website</a:t>
            </a:r>
            <a:r>
              <a:rPr lang="fr-FR" altLang="en-US" sz="3200" b="1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 err="1">
                <a:latin typeface="+mn-lt"/>
              </a:rPr>
              <a:t>Ví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dụ</a:t>
            </a:r>
            <a:r>
              <a:rPr lang="en-US" altLang="en-US" sz="3200" b="1" dirty="0">
                <a:latin typeface="+mn-lt"/>
              </a:rPr>
              <a:t>:    WWW.moet.gov.vn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273" grpId="0" animBg="1"/>
      <p:bldP spid="11273" grpId="1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98&quot;/&gt;&lt;/object&gt;&lt;object type=&quot;3&quot; unique_id=&quot;10019&quot;&gt;&lt;property id=&quot;20148&quot; value=&quot;5&quot;/&gt;&lt;property id=&quot;20300&quot; value=&quot;Slide 16&quot;/&gt;&lt;property id=&quot;20307&quot; value=&quot;301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object type=&quot;3&quot; unique_id=&quot;10021&quot;&gt;&lt;property id=&quot;20148&quot; value=&quot;5&quot;/&gt;&lt;property id=&quot;20300&quot; value=&quot;Slide 18&quot;/&gt;&lt;property id=&quot;20307&quot; value=&quot;303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9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81&quot;/&gt;&lt;/object&gt;&lt;object type=&quot;3&quot; unique_id=&quot;10027&quot;&gt;&lt;property id=&quot;20148&quot; value=&quot;5&quot;/&gt;&lt;property id=&quot;20300&quot; value=&quot;Slide 24&quot;/&gt;&lt;property id=&quot;20307&quot; value=&quot;304&quot;/&gt;&lt;/object&gt;&lt;object type=&quot;3&quot; unique_id=&quot;10028&quot;&gt;&lt;property id=&quot;20148&quot; value=&quot;5&quot;/&gt;&lt;property id=&quot;20300&quot; value=&quot;Slide 25&quot;/&gt;&lt;property id=&quot;20307&quot; value=&quot;282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8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285&quot;/&gt;&lt;/object&gt;&lt;object type=&quot;3&quot; unique_id=&quot;10036&quot;&gt;&lt;property id=&quot;20148&quot; value=&quot;5&quot;/&gt;&lt;property id=&quot;20300&quot; value=&quot;Slide 33 - &amp;quot;CỦNG CỐ&amp;quot;&quot;/&gt;&lt;property id=&quot;20307&quot; value=&quot;300&quot;/&gt;&lt;/object&gt;&lt;object type=&quot;3&quot; unique_id=&quot;10037&quot;&gt;&lt;property id=&quot;20148&quot; value=&quot;5&quot;/&gt;&lt;property id=&quot;20300&quot; value=&quot;Slide 34&quot;/&gt;&lt;property id=&quot;20307&quot; value=&quot;271&quot;/&gt;&lt;/object&gt;&lt;/object&gt;&lt;/object&gt;&lt;/database&gt;"/>
  <p:tag name="SECTOMILLISECCONVERTED" val="1"/>
  <p:tag name="INKNOELEADERBOARD" val="-1341219238"/>
</p:tagLst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3147</Words>
  <Application>Microsoft Office PowerPoint</Application>
  <PresentationFormat>Custom</PresentationFormat>
  <Paragraphs>300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28_MAU</vt:lpstr>
      <vt:lpstr>1_Default Design</vt:lpstr>
      <vt:lpstr>5_Default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LẠI: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Admin</cp:lastModifiedBy>
  <cp:revision>68</cp:revision>
  <dcterms:created xsi:type="dcterms:W3CDTF">2018-09-09T01:35:14Z</dcterms:created>
  <dcterms:modified xsi:type="dcterms:W3CDTF">2021-09-15T03:36:27Z</dcterms:modified>
</cp:coreProperties>
</file>