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08" r:id="rId2"/>
  </p:sldMasterIdLst>
  <p:notesMasterIdLst>
    <p:notesMasterId r:id="rId27"/>
  </p:notesMasterIdLst>
  <p:sldIdLst>
    <p:sldId id="257" r:id="rId3"/>
    <p:sldId id="296" r:id="rId4"/>
    <p:sldId id="269" r:id="rId5"/>
    <p:sldId id="265" r:id="rId6"/>
    <p:sldId id="263" r:id="rId7"/>
    <p:sldId id="262" r:id="rId8"/>
    <p:sldId id="268" r:id="rId9"/>
    <p:sldId id="270" r:id="rId10"/>
    <p:sldId id="271" r:id="rId11"/>
    <p:sldId id="273" r:id="rId12"/>
    <p:sldId id="299" r:id="rId13"/>
    <p:sldId id="298" r:id="rId14"/>
    <p:sldId id="274" r:id="rId15"/>
    <p:sldId id="275" r:id="rId16"/>
    <p:sldId id="277" r:id="rId17"/>
    <p:sldId id="279" r:id="rId18"/>
    <p:sldId id="301" r:id="rId19"/>
    <p:sldId id="302" r:id="rId20"/>
    <p:sldId id="285" r:id="rId21"/>
    <p:sldId id="306" r:id="rId22"/>
    <p:sldId id="293" r:id="rId23"/>
    <p:sldId id="294" r:id="rId24"/>
    <p:sldId id="292" r:id="rId25"/>
    <p:sldId id="30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1F0B2-A2ED-444D-800C-153A4BAA65EB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1B969-EE77-498D-9EB5-AA49D8762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1B969-EE77-498D-9EB5-AA49D8762A2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A7847-BC5C-4D46-A3A9-AA88EE5E8239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8EE0D-4CD3-42E2-9E7A-7623391D0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Khoang-Lang-Phia-Sau-Thay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file:///C:\Users\admin\Desktop\HG%20V2%20Loan\Ch&#232;n%20H.A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C:\Users\admin\Desktop\HG%20V2%20Loan\Thay%20&#273;&#7893;i%20v&#7883;%20tr&#237;,%20KT%20h&#236;nh%20&#7843;nh.pptx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hyperlink" Target="file:///C:\Users\admin\Desktop\HG%20V2%20Loan\Thay%20&#273;&#7893;i%20v&#7883;%20tr&#237;,%20KT%20h&#236;nh%20&#7843;nh.pptx" TargetMode="Externa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C:\Users\admin\Desktop\HG%20V2%20Loan\bai%20TH%201.pptx" TargetMode="External"/><Relationship Id="rId5" Type="http://schemas.openxmlformats.org/officeDocument/2006/relationships/image" Target="../media/image34.jpeg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0.jpeg"/><Relationship Id="rId7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C:\Users\admin\Desktop\HG%20V2%20Loan\B&#224;i%20TH%202.pptx" TargetMode="External"/><Relationship Id="rId5" Type="http://schemas.openxmlformats.org/officeDocument/2006/relationships/image" Target="../media/image34.jpe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admin\Desktop\HG%20V2%20Loan\Kiem%20tra%20bai%20cu.pptx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C:\Users\admin\Desktop\HG%20V2%20Loan\B&#224;i%20TH3.pptx" TargetMode="External"/><Relationship Id="rId5" Type="http://schemas.openxmlformats.org/officeDocument/2006/relationships/image" Target="../media/image34.jpeg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3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8.gif"/><Relationship Id="rId7" Type="http://schemas.openxmlformats.org/officeDocument/2006/relationships/image" Target="../media/image3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23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openxmlformats.org/officeDocument/2006/relationships/image" Target="../media/image10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4.wav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6" Type="http://schemas.openxmlformats.org/officeDocument/2006/relationships/hyperlink" Target="file:///C:\Users\admin\Desktop\HG%20V2%20Loan\Ch&#232;n%20H.A.pptx" TargetMode="External"/><Relationship Id="rId5" Type="http://schemas.openxmlformats.org/officeDocument/2006/relationships/image" Target="../media/image24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28600"/>
            <a:ext cx="8915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1608" name="Picture 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894263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9" name="Picture 4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103188" y="4156075"/>
            <a:ext cx="2590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0" name="Picture 7" descr="lollipop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3175"/>
            <a:ext cx="91440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1" name="Picture 7" descr="lollipop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0" y="6694488"/>
            <a:ext cx="91440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2" name="Picture 7" descr="lollipop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-3303587" y="3338512"/>
            <a:ext cx="6858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13" name="Picture 7" descr="lollipop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5589588" y="3338512"/>
            <a:ext cx="6858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158750" y="257175"/>
            <a:ext cx="88392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 flipV="1">
            <a:off x="125413" y="6367463"/>
            <a:ext cx="88392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-2962275" y="3355975"/>
            <a:ext cx="66643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BLUL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5413375" y="3317875"/>
            <a:ext cx="666432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20" name="WordArt 20"/>
          <p:cNvSpPr>
            <a:spLocks noChangeArrowheads="1" noChangeShapeType="1" noTextEdit="1"/>
          </p:cNvSpPr>
          <p:nvPr/>
        </p:nvSpPr>
        <p:spPr bwMode="auto">
          <a:xfrm>
            <a:off x="2357422" y="857232"/>
            <a:ext cx="4657723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Compacta"/>
              </a:rPr>
              <a:t>TRƯỜNG THCS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Compacta"/>
              </a:rPr>
              <a:t>CHÙA HANG II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5400000" scaled="1"/>
              </a:gradFill>
              <a:latin typeface="Compacta"/>
            </a:endParaRPr>
          </a:p>
        </p:txBody>
      </p:sp>
      <p:sp>
        <p:nvSpPr>
          <p:cNvPr id="281621" name="WordArt 21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7848600" cy="187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dự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dạy</a:t>
            </a:r>
            <a:r>
              <a:rPr lang="en-US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0000FF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1622" name="WordArt 22"/>
          <p:cNvSpPr>
            <a:spLocks noChangeArrowheads="1" noChangeShapeType="1" noTextEdit="1"/>
          </p:cNvSpPr>
          <p:nvPr/>
        </p:nvSpPr>
        <p:spPr bwMode="auto">
          <a:xfrm>
            <a:off x="2428860" y="4071942"/>
            <a:ext cx="4032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FF00">
                        <a:gamma/>
                        <a:shade val="46275"/>
                        <a:invGamma/>
                      </a:srgbClr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FF">
                      <a:alpha val="50000"/>
                    </a:srgbClr>
                  </a:outerShdw>
                </a:effectLst>
                <a:latin typeface="Compacta"/>
              </a:rPr>
              <a:t>MÔN : TIN HỌC 9</a:t>
            </a:r>
          </a:p>
        </p:txBody>
      </p:sp>
      <p:sp>
        <p:nvSpPr>
          <p:cNvPr id="281623" name="WordArt 23"/>
          <p:cNvSpPr>
            <a:spLocks noChangeArrowheads="1" noChangeShapeType="1" noTextEdit="1"/>
          </p:cNvSpPr>
          <p:nvPr/>
        </p:nvSpPr>
        <p:spPr bwMode="auto">
          <a:xfrm>
            <a:off x="1928794" y="5381622"/>
            <a:ext cx="5429288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81624" name="Picture 24" descr="phaohoa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3573463"/>
            <a:ext cx="1981200" cy="1427162"/>
          </a:xfrm>
          <a:prstGeom prst="rect">
            <a:avLst/>
          </a:prstGeom>
          <a:noFill/>
        </p:spPr>
      </p:pic>
      <p:pic>
        <p:nvPicPr>
          <p:cNvPr id="281625" name="Picture 25" descr="phaohoa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0300" y="2636838"/>
            <a:ext cx="1981200" cy="1427162"/>
          </a:xfrm>
          <a:prstGeom prst="rect">
            <a:avLst/>
          </a:prstGeom>
          <a:noFill/>
        </p:spPr>
      </p:pic>
      <p:pic>
        <p:nvPicPr>
          <p:cNvPr id="281626" name="Picture 26" descr="phaohoa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928934"/>
            <a:ext cx="1981200" cy="1427162"/>
          </a:xfrm>
          <a:prstGeom prst="rect">
            <a:avLst/>
          </a:prstGeom>
          <a:noFill/>
        </p:spPr>
      </p:pic>
      <p:pic>
        <p:nvPicPr>
          <p:cNvPr id="281630" name="Khoang-Lang-Phia-Sau-Thay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54088" y="5716588"/>
            <a:ext cx="304800" cy="304800"/>
          </a:xfrm>
          <a:prstGeom prst="rect">
            <a:avLst/>
          </a:prstGeom>
          <a:noFill/>
        </p:spPr>
      </p:pic>
      <p:sp>
        <p:nvSpPr>
          <p:cNvPr id="26" name="WordArt 20"/>
          <p:cNvSpPr>
            <a:spLocks noChangeArrowheads="1" noChangeShapeType="1" noTextEdit="1"/>
          </p:cNvSpPr>
          <p:nvPr/>
        </p:nvSpPr>
        <p:spPr bwMode="auto">
          <a:xfrm>
            <a:off x="2928926" y="428604"/>
            <a:ext cx="3571900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Compacta"/>
              </a:rPr>
              <a:t>PHÒNG GD&amp;ĐT TP THÁI NGUYÊN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lin ang="5400000" scaled="1"/>
              </a:gradFill>
              <a:latin typeface="Compacta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656144" y="1329162"/>
            <a:ext cx="38576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81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8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3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8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1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8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21967 L 0.00972 -0.2842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81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5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39 0.33703 L -0.26962 -0.00949 " pathEditMode="relative" rAng="0" ptsTypes="AA">
                                      <p:cBhvr>
                                        <p:cTn id="74" dur="3000" fill="hold"/>
                                        <p:tgtEl>
                                          <p:spTgt spid="281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0.3162 L 0.16355 -0.0303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81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1630"/>
                </p:tgtEl>
              </p:cMediaNode>
            </p:audio>
          </p:childTnLst>
        </p:cTn>
      </p:par>
    </p:tnLst>
    <p:bldLst>
      <p:bldP spid="281620" grpId="0" animBg="1"/>
      <p:bldP spid="281621" grpId="0" animBg="1"/>
      <p:bldP spid="281621" grpId="1" animBg="1"/>
      <p:bldP spid="281622" grpId="0" animBg="1"/>
      <p:bldP spid="281622" grpId="1" animBg="1"/>
      <p:bldP spid="281623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13860" y="1785927"/>
            <a:ext cx="3830140" cy="2286016"/>
            <a:chOff x="4143372" y="2447131"/>
            <a:chExt cx="4119207" cy="4196579"/>
          </a:xfrm>
        </p:grpSpPr>
        <p:sp>
          <p:nvSpPr>
            <p:cNvPr id="14" name="Rectangle 13"/>
            <p:cNvSpPr/>
            <p:nvPr/>
          </p:nvSpPr>
          <p:spPr>
            <a:xfrm>
              <a:off x="4143372" y="2571744"/>
              <a:ext cx="407196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7"/>
            <p:cNvSpPr txBox="1"/>
            <p:nvPr/>
          </p:nvSpPr>
          <p:spPr>
            <a:xfrm>
              <a:off x="4267477" y="2914681"/>
              <a:ext cx="3811889" cy="3729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b="1" dirty="0" smtClean="0">
                  <a:latin typeface="+mj-lt"/>
                </a:rPr>
                <a:t>Chùa Keo</a:t>
              </a:r>
              <a:r>
                <a:rPr lang="vi-VN" dirty="0" smtClean="0">
                  <a:latin typeface="+mj-lt"/>
                </a:rPr>
                <a:t> (tên chữ: </a:t>
              </a:r>
              <a:r>
                <a:rPr lang="vi-VN" b="1" dirty="0" smtClean="0">
                  <a:latin typeface="+mj-lt"/>
                </a:rPr>
                <a:t>Thần Quang tự</a:t>
              </a:r>
              <a:r>
                <a:rPr lang="vi-VN" dirty="0" smtClean="0">
                  <a:latin typeface="+mj-lt"/>
                </a:rPr>
                <a:t>) là một ngôi </a:t>
              </a:r>
              <a:r>
                <a:rPr lang="en-US" dirty="0" err="1" smtClean="0">
                  <a:latin typeface="+mj-lt"/>
                </a:rPr>
                <a:t>chùa</a:t>
              </a:r>
              <a:r>
                <a:rPr lang="vi-VN" dirty="0" smtClean="0">
                  <a:latin typeface="+mj-lt"/>
                </a:rPr>
                <a:t> ở 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xã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Duy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Nhất</a:t>
              </a:r>
              <a:r>
                <a:rPr lang="en-US" dirty="0" smtClean="0">
                  <a:latin typeface="+mj-lt"/>
                </a:rPr>
                <a:t>, </a:t>
              </a:r>
              <a:r>
                <a:rPr lang="en-US" dirty="0" err="1" smtClean="0">
                  <a:latin typeface="+mj-lt"/>
                </a:rPr>
                <a:t>huyện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Vũ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Thư</a:t>
              </a:r>
              <a:r>
                <a:rPr lang="en-US" dirty="0" smtClean="0">
                  <a:latin typeface="+mj-lt"/>
                </a:rPr>
                <a:t>, </a:t>
              </a:r>
              <a:r>
                <a:rPr lang="en-US" dirty="0" err="1" smtClean="0">
                  <a:latin typeface="+mj-lt"/>
                </a:rPr>
                <a:t>tỉnh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Thái</a:t>
              </a:r>
              <a:r>
                <a:rPr lang="en-US" dirty="0" smtClean="0">
                  <a:latin typeface="+mj-lt"/>
                </a:rPr>
                <a:t> </a:t>
              </a:r>
              <a:r>
                <a:rPr lang="en-US" dirty="0" err="1" smtClean="0">
                  <a:latin typeface="+mj-lt"/>
                </a:rPr>
                <a:t>Bình</a:t>
              </a:r>
              <a:r>
                <a:rPr lang="en-US" dirty="0" smtClean="0">
                  <a:latin typeface="+mj-lt"/>
                </a:rPr>
                <a:t>, </a:t>
              </a:r>
              <a:r>
                <a:rPr lang="en-US" dirty="0" err="1" smtClean="0">
                  <a:latin typeface="+mj-lt"/>
                </a:rPr>
                <a:t>việt</a:t>
              </a:r>
              <a:r>
                <a:rPr lang="en-US" dirty="0" smtClean="0">
                  <a:latin typeface="+mj-lt"/>
                </a:rPr>
                <a:t> Nam.</a:t>
              </a:r>
              <a:r>
                <a:rPr lang="vi-VN" dirty="0" smtClean="0">
                  <a:latin typeface="+mj-lt"/>
                </a:rPr>
                <a:t> Đây là một trong những ngôi chùa cổ ở Việt Nam được bảo tồn hầu như còn nguyên vẹn kiến trúc 400 năm tuổi.</a:t>
              </a:r>
              <a:endParaRPr lang="en-US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1179" y="2447131"/>
              <a:ext cx="3581400" cy="651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eo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2928926" y="1214422"/>
            <a:ext cx="5572196" cy="400048"/>
          </a:xfrm>
          <a:prstGeom prst="wedgeRectCallout">
            <a:avLst>
              <a:gd name="adj1" fmla="val 38691"/>
              <a:gd name="adj2" fmla="val 133139"/>
            </a:avLst>
          </a:prstGeom>
          <a:solidFill>
            <a:schemeClr val="bg2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1.Chọn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428868"/>
            <a:ext cx="450059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928662" y="1785926"/>
            <a:ext cx="4357718" cy="381000"/>
          </a:xfrm>
          <a:prstGeom prst="wedgeRectCallout">
            <a:avLst>
              <a:gd name="adj1" fmla="val -36159"/>
              <a:gd name="adj2" fmla="val 221656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picture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118" y="4143380"/>
            <a:ext cx="418688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>
            <a:off x="142844" y="4714884"/>
            <a:ext cx="4714908" cy="500066"/>
          </a:xfrm>
          <a:prstGeom prst="wedgeRectCallout">
            <a:avLst>
              <a:gd name="adj1" fmla="val 63772"/>
              <a:gd name="adj2" fmla="val 20687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3.Chọn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357158" y="5929330"/>
            <a:ext cx="4500594" cy="642942"/>
          </a:xfrm>
          <a:prstGeom prst="wedgeRectCallout">
            <a:avLst>
              <a:gd name="adj1" fmla="val 118771"/>
              <a:gd name="adj2" fmla="val 6215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.Nháy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chon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128586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1785926"/>
            <a:ext cx="678661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 -&gt; picture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3.Chọn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2550" y="214311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5512" y="2571744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1538" y="3041383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0" y="5486400"/>
          <a:ext cx="11080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3" imgW="3531960" imgH="4445640" progId="">
                  <p:embed/>
                </p:oleObj>
              </mc:Choice>
              <mc:Fallback>
                <p:oleObj name="Clip" r:id="rId3" imgW="3531960" imgH="4445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486400"/>
                        <a:ext cx="11080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2714620"/>
            <a:ext cx="3542005" cy="31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5072074"/>
            <a:ext cx="2971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142844" y="4429132"/>
            <a:ext cx="4143404" cy="381000"/>
          </a:xfrm>
          <a:prstGeom prst="wedgeRectCallout">
            <a:avLst>
              <a:gd name="adj1" fmla="val -1353"/>
              <a:gd name="adj2" fmla="val 15589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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B2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Chọn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lệnh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Insert -&gt; picture -&gt; From File</a:t>
            </a:r>
          </a:p>
        </p:txBody>
      </p:sp>
      <p:sp>
        <p:nvSpPr>
          <p:cNvPr id="98316" name="AutoShape 12"/>
          <p:cNvSpPr>
            <a:spLocks noChangeArrowheads="1"/>
          </p:cNvSpPr>
          <p:nvPr/>
        </p:nvSpPr>
        <p:spPr bwMode="auto">
          <a:xfrm>
            <a:off x="6467444" y="1857364"/>
            <a:ext cx="2676556" cy="609600"/>
          </a:xfrm>
          <a:prstGeom prst="wedgeRectCallout">
            <a:avLst>
              <a:gd name="adj1" fmla="val -56083"/>
              <a:gd name="adj2" fmla="val 15231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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B3.Chọn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thư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mục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lưu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tệp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hình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ảnh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trong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ô Look in</a:t>
            </a: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4929190" y="6215082"/>
            <a:ext cx="3581400" cy="542948"/>
          </a:xfrm>
          <a:prstGeom prst="wedgeRectCallout">
            <a:avLst>
              <a:gd name="adj1" fmla="val 48251"/>
              <a:gd name="adj2" fmla="val -16868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 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B4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Nháy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chọn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tệp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hình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ảnh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cần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thiết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và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sym typeface="Wingdings" pitchFamily="2" charset="2"/>
              </a:rPr>
              <a:t>nháy</a:t>
            </a:r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 Insert</a:t>
            </a:r>
          </a:p>
        </p:txBody>
      </p:sp>
      <p:sp>
        <p:nvSpPr>
          <p:cNvPr id="9228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Các bước chèn hình ảnh:</a:t>
            </a:r>
            <a:endParaRPr lang="en-US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495800" y="1447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(office 2003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0034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7290" y="2500306"/>
            <a:ext cx="3429024" cy="1785950"/>
            <a:chOff x="4143372" y="2447131"/>
            <a:chExt cx="4119208" cy="4196579"/>
          </a:xfrm>
        </p:grpSpPr>
        <p:sp>
          <p:nvSpPr>
            <p:cNvPr id="24" name="Rectangle 23"/>
            <p:cNvSpPr/>
            <p:nvPr/>
          </p:nvSpPr>
          <p:spPr>
            <a:xfrm>
              <a:off x="4143372" y="2571744"/>
              <a:ext cx="4071966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4267477" y="3389285"/>
              <a:ext cx="3811889" cy="3254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400" b="1" dirty="0" smtClean="0">
                  <a:latin typeface="+mj-lt"/>
                </a:rPr>
                <a:t>Chùa Keo</a:t>
              </a:r>
              <a:r>
                <a:rPr lang="vi-VN" sz="1400" dirty="0" smtClean="0">
                  <a:latin typeface="+mj-lt"/>
                </a:rPr>
                <a:t> (tên chữ: </a:t>
              </a:r>
              <a:r>
                <a:rPr lang="vi-VN" sz="1400" b="1" dirty="0" smtClean="0">
                  <a:latin typeface="+mj-lt"/>
                </a:rPr>
                <a:t>Thần Quang tự</a:t>
              </a:r>
              <a:r>
                <a:rPr lang="vi-VN" sz="1400" dirty="0" smtClean="0">
                  <a:latin typeface="+mj-lt"/>
                </a:rPr>
                <a:t>) là một ngôi </a:t>
              </a:r>
              <a:r>
                <a:rPr lang="en-US" sz="1400" dirty="0" err="1" smtClean="0">
                  <a:latin typeface="+mj-lt"/>
                </a:rPr>
                <a:t>chùa</a:t>
              </a:r>
              <a:r>
                <a:rPr lang="vi-VN" sz="1400" dirty="0" smtClean="0">
                  <a:latin typeface="+mj-lt"/>
                </a:rPr>
                <a:t> ở 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xã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Duy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Nhất</a:t>
              </a:r>
              <a:r>
                <a:rPr lang="en-US" sz="1400" dirty="0" smtClean="0">
                  <a:latin typeface="+mj-lt"/>
                </a:rPr>
                <a:t>, </a:t>
              </a:r>
              <a:r>
                <a:rPr lang="en-US" sz="1400" dirty="0" err="1" smtClean="0">
                  <a:latin typeface="+mj-lt"/>
                </a:rPr>
                <a:t>huyện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Vũ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Thư</a:t>
              </a:r>
              <a:r>
                <a:rPr lang="en-US" sz="1400" dirty="0" smtClean="0">
                  <a:latin typeface="+mj-lt"/>
                </a:rPr>
                <a:t>, </a:t>
              </a:r>
              <a:r>
                <a:rPr lang="en-US" sz="1400" dirty="0" err="1" smtClean="0">
                  <a:latin typeface="+mj-lt"/>
                </a:rPr>
                <a:t>tỉnh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Thái</a:t>
              </a:r>
              <a:r>
                <a:rPr lang="en-US" sz="1400" dirty="0" smtClean="0">
                  <a:latin typeface="+mj-lt"/>
                </a:rPr>
                <a:t> </a:t>
              </a:r>
              <a:r>
                <a:rPr lang="en-US" sz="1400" dirty="0" err="1" smtClean="0">
                  <a:latin typeface="+mj-lt"/>
                </a:rPr>
                <a:t>Bình</a:t>
              </a:r>
              <a:r>
                <a:rPr lang="en-US" sz="1400" dirty="0" smtClean="0">
                  <a:latin typeface="+mj-lt"/>
                </a:rPr>
                <a:t>, </a:t>
              </a:r>
              <a:r>
                <a:rPr lang="en-US" sz="1400" dirty="0" err="1" smtClean="0">
                  <a:latin typeface="+mj-lt"/>
                </a:rPr>
                <a:t>việt</a:t>
              </a:r>
              <a:r>
                <a:rPr lang="en-US" sz="1400" dirty="0" smtClean="0">
                  <a:latin typeface="+mj-lt"/>
                </a:rPr>
                <a:t> Nam.</a:t>
              </a:r>
              <a:r>
                <a:rPr lang="vi-VN" sz="1400" dirty="0" smtClean="0">
                  <a:latin typeface="+mj-lt"/>
                </a:rPr>
                <a:t> Đây là một trong những ngôi chùa cổ ở Việt Nam được bảo tồn hầu như còn nguyên vẹn kiến trúc 400 năm tuổi.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681179" y="2447131"/>
              <a:ext cx="3581401" cy="795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eo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142844" y="1905000"/>
            <a:ext cx="3000396" cy="523868"/>
          </a:xfrm>
          <a:prstGeom prst="wedgeRectCallout">
            <a:avLst>
              <a:gd name="adj1" fmla="val -111"/>
              <a:gd name="adj2" fmla="val 14398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1" dirty="0">
                <a:solidFill>
                  <a:schemeClr val="bg1"/>
                </a:solidFill>
                <a:sym typeface="Wingdings" pitchFamily="2" charset="2"/>
              </a:rPr>
              <a:t>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B1.Chọn </a:t>
            </a:r>
            <a:r>
              <a:rPr lang="en-US" sz="1600" b="1" dirty="0" err="1">
                <a:solidFill>
                  <a:schemeClr val="bg1"/>
                </a:solidFill>
              </a:rPr>
              <a:t>trang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chiếu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cần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chèn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hình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ảnh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vào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  <p:bldP spid="98316" grpId="0" animBg="1"/>
      <p:bldP spid="98317" grpId="0" animBg="1"/>
      <p:bldP spid="17" grpId="0"/>
      <p:bldP spid="98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1285860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42550" y="214311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5512" y="2571744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1538" y="3041383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57752" y="1285860"/>
            <a:ext cx="335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(office 2003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2976" y="7500966"/>
            <a:ext cx="7786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 -&gt; picture -&gt; From File.</a:t>
            </a: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Look in.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71539" y="1714488"/>
            <a:ext cx="6858048" cy="3071834"/>
            <a:chOff x="1127777" y="3709770"/>
            <a:chExt cx="6128468" cy="2357430"/>
          </a:xfrm>
        </p:grpSpPr>
        <p:sp>
          <p:nvSpPr>
            <p:cNvPr id="17" name="Horizontal Scroll 16"/>
            <p:cNvSpPr/>
            <p:nvPr/>
          </p:nvSpPr>
          <p:spPr>
            <a:xfrm>
              <a:off x="1127777" y="3709770"/>
              <a:ext cx="6128468" cy="2357430"/>
            </a:xfrm>
            <a:prstGeom prst="horizontalScroll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00167" y="4203186"/>
              <a:ext cx="5286412" cy="137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FF0000"/>
                </a:buClr>
                <a:buSzPct val="95000"/>
                <a:buFont typeface="Wingdings" pitchFamily="2" charset="2"/>
                <a:buChar char="@"/>
              </a:pPr>
              <a:r>
                <a:rPr lang="en-US" sz="2400" b="1" i="1" dirty="0" err="1" smtClean="0">
                  <a:solidFill>
                    <a:srgbClr val="002060"/>
                  </a:solidFill>
                  <a:latin typeface="Constantia" pitchFamily="18" charset="0"/>
                  <a:sym typeface="Wingdings" pitchFamily="2" charset="2"/>
                </a:rPr>
                <a:t>Lưu</a:t>
              </a:r>
              <a:r>
                <a:rPr lang="en-US" sz="2400" b="1" i="1" dirty="0" smtClean="0">
                  <a:solidFill>
                    <a:srgbClr val="002060"/>
                  </a:solidFill>
                  <a:latin typeface="Constantia" pitchFamily="18" charset="0"/>
                  <a:sym typeface="Wingdings" pitchFamily="2" charset="2"/>
                </a:rPr>
                <a:t> ý:</a:t>
              </a:r>
            </a:p>
            <a:p>
              <a:pPr indent="457200" algn="just" eaLnBrk="0" hangingPunct="0">
                <a:lnSpc>
                  <a:spcPct val="11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</a:pPr>
              <a:r>
                <a:rPr lang="en-US" sz="2400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chèn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lệnh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Copy            (CTRL+C) </a:t>
              </a:r>
              <a:r>
                <a:rPr lang="en-US" sz="2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Paste (CTRL+V).</a:t>
              </a:r>
            </a:p>
          </p:txBody>
        </p:sp>
      </p:grpSp>
      <p:sp>
        <p:nvSpPr>
          <p:cNvPr id="16" name="Action Button: Forward or Next 15">
            <a:hlinkClick r:id="rId4" action="ppaction://program" highlightClick="1"/>
          </p:cNvPr>
          <p:cNvSpPr/>
          <p:nvPr/>
        </p:nvSpPr>
        <p:spPr>
          <a:xfrm>
            <a:off x="8072462" y="5929330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22017 L 0.04375 -0.839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5" grpId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785794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5918" y="2143116"/>
            <a:ext cx="6848524" cy="4500594"/>
            <a:chOff x="1571604" y="2008403"/>
            <a:chExt cx="7062838" cy="4849597"/>
          </a:xfrm>
        </p:grpSpPr>
        <p:sp>
          <p:nvSpPr>
            <p:cNvPr id="9" name="Rectangle 8"/>
            <p:cNvSpPr/>
            <p:nvPr/>
          </p:nvSpPr>
          <p:spPr>
            <a:xfrm>
              <a:off x="1714480" y="2009740"/>
              <a:ext cx="6919962" cy="48482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1604" y="2008403"/>
              <a:ext cx="6788802" cy="49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eo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0628" y="2522754"/>
              <a:ext cx="3500462" cy="308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b="1" dirty="0" smtClean="0">
                  <a:latin typeface="Times New Roman" pitchFamily="18" charset="0"/>
                  <a:cs typeface="Times New Roman" pitchFamily="18" charset="0"/>
                </a:rPr>
                <a:t>Chùa Keo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 (tên chữ: </a:t>
              </a:r>
              <a:r>
                <a:rPr lang="vi-VN" b="1" dirty="0" smtClean="0">
                  <a:latin typeface="Times New Roman" pitchFamily="18" charset="0"/>
                  <a:cs typeface="Times New Roman" pitchFamily="18" charset="0"/>
                </a:rPr>
                <a:t>Thần Quang tự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) là một ngôi 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chùa</a:t>
              </a:r>
              <a:r>
                <a:rPr lang="vi-VN" b="1" dirty="0" smtClean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ở 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huyện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Vũ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Nam. </a:t>
              </a:r>
              <a:r>
                <a:rPr lang="vi-VN" dirty="0" smtClean="0">
                  <a:latin typeface="Times New Roman" pitchFamily="18" charset="0"/>
                  <a:cs typeface="Times New Roman" pitchFamily="18" charset="0"/>
                </a:rPr>
                <a:t>Đây là một trong những ngôi chùa cổ ở Việt Nam được bảo tồn hầu như còn nguyên vẹn kiến trúc 400 năm tuổi.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10" descr="C:\Users\admin\Desktop\120px-Chuakeothaibin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2422" y="2470269"/>
              <a:ext cx="3643338" cy="3748615"/>
            </a:xfrm>
            <a:prstGeom prst="rect">
              <a:avLst/>
            </a:prstGeom>
            <a:noFill/>
          </p:spPr>
        </p:pic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214282" y="2357430"/>
            <a:ext cx="1714480" cy="3357586"/>
          </a:xfrm>
          <a:prstGeom prst="cloudCallout">
            <a:avLst>
              <a:gd name="adj1" fmla="val -17681"/>
              <a:gd name="adj2" fmla="val -8088"/>
            </a:avLst>
          </a:prstGeom>
          <a:gradFill rotWithShape="1">
            <a:gsLst>
              <a:gs pos="0">
                <a:schemeClr val="bg1"/>
              </a:gs>
              <a:gs pos="100000">
                <a:srgbClr val="45D0F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428596" y="111442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algn="just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78579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1243002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40" y="171448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>
              <a:lnSpc>
                <a:spcPct val="150000"/>
              </a:lnSpc>
              <a:spcBef>
                <a:spcPct val="20000"/>
              </a:spcBef>
              <a:buSzPct val="95000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033971"/>
            <a:ext cx="3429024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eaLnBrk="0" hangingPunct="0">
              <a:lnSpc>
                <a:spcPct val="150000"/>
              </a:lnSpc>
              <a:spcBef>
                <a:spcPct val="20000"/>
              </a:spcBef>
              <a:buSzPct val="95000"/>
            </a:pPr>
            <a:endParaRPr lang="en-US" sz="2000" i="1" dirty="0">
              <a:latin typeface="Constantia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569703"/>
            <a:ext cx="3786214" cy="367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571472" y="2643182"/>
            <a:ext cx="3643338" cy="3071141"/>
            <a:chOff x="571472" y="2643182"/>
            <a:chExt cx="3643338" cy="3151960"/>
          </a:xfrm>
        </p:grpSpPr>
        <p:sp>
          <p:nvSpPr>
            <p:cNvPr id="13" name="Rounded Rectangle 12"/>
            <p:cNvSpPr/>
            <p:nvPr/>
          </p:nvSpPr>
          <p:spPr>
            <a:xfrm>
              <a:off x="571472" y="2643182"/>
              <a:ext cx="3643338" cy="293271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5786" y="2857496"/>
              <a:ext cx="3143272" cy="2937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i="1" dirty="0" smtClean="0">
                  <a:latin typeface="Constantia" pitchFamily="18" charset="0"/>
                </a:rPr>
                <a:t>- </a:t>
              </a:r>
              <a:r>
                <a:rPr lang="en-US" i="1" dirty="0" err="1" smtClean="0">
                  <a:latin typeface="Constantia" pitchFamily="18" charset="0"/>
                </a:rPr>
                <a:t>Khi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hình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ảnh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được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chọn</a:t>
              </a:r>
              <a:r>
                <a:rPr lang="en-US" i="1" dirty="0" smtClean="0">
                  <a:latin typeface="Constantia" pitchFamily="18" charset="0"/>
                </a:rPr>
                <a:t>, </a:t>
              </a:r>
              <a:r>
                <a:rPr lang="en-US" i="1" dirty="0" err="1" smtClean="0">
                  <a:latin typeface="Constantia" pitchFamily="18" charset="0"/>
                </a:rPr>
                <a:t>hình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ảnh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được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hiển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thị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với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đường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viền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bao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quanh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cùng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với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bốn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nút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vuông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nhỏ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nằm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giữa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các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đường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viền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và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bốn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nút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tròn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nhỏ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nằm</a:t>
              </a:r>
              <a:r>
                <a:rPr lang="en-US" i="1" dirty="0" smtClean="0">
                  <a:latin typeface="Constantia" pitchFamily="18" charset="0"/>
                </a:rPr>
                <a:t> ở </a:t>
              </a:r>
              <a:r>
                <a:rPr lang="en-US" i="1" dirty="0" err="1" smtClean="0">
                  <a:latin typeface="Constantia" pitchFamily="18" charset="0"/>
                </a:rPr>
                <a:t>bốn</a:t>
              </a:r>
              <a:r>
                <a:rPr lang="en-US" i="1" dirty="0" smtClean="0">
                  <a:latin typeface="Constantia" pitchFamily="18" charset="0"/>
                </a:rPr>
                <a:t> </a:t>
              </a:r>
              <a:r>
                <a:rPr lang="en-US" i="1" dirty="0" err="1" smtClean="0">
                  <a:latin typeface="Constantia" pitchFamily="18" charset="0"/>
                </a:rPr>
                <a:t>góc</a:t>
              </a:r>
              <a:r>
                <a:rPr lang="en-US" i="1" dirty="0" smtClean="0">
                  <a:latin typeface="Constantia" pitchFamily="18" charset="0"/>
                </a:rPr>
                <a:t>.</a:t>
              </a:r>
            </a:p>
            <a:p>
              <a:pPr algn="just"/>
              <a:endParaRPr lang="en-US" dirty="0"/>
            </a:p>
          </p:txBody>
        </p:sp>
      </p:grpSp>
      <p:pic>
        <p:nvPicPr>
          <p:cNvPr id="16" name="Picture 10" descr="C:\Users\admin\Desktop\120px-Chuakeothaibin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910942"/>
            <a:ext cx="3500462" cy="32327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71538" y="627437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trước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chọn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643570" y="62029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ảnh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chọn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7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21429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2071678"/>
            <a:ext cx="27146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142976" y="5572140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1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6048396" y="5500702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/>
              <a:t>Vị</a:t>
            </a:r>
            <a:r>
              <a:rPr lang="en-US" b="1" dirty="0"/>
              <a:t> </a:t>
            </a:r>
            <a:r>
              <a:rPr lang="en-US" b="1" dirty="0" err="1"/>
              <a:t>trí</a:t>
            </a:r>
            <a:r>
              <a:rPr lang="en-US" b="1" dirty="0"/>
              <a:t> 2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715008" y="5857892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trí</a:t>
            </a: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472" y="1643050"/>
            <a:ext cx="41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78579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1214422"/>
            <a:ext cx="83772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0" descr="C:\Users\admin\Desktop\120px-Chuakeothaibin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357430"/>
            <a:ext cx="2571768" cy="3086122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>
            <a:off x="3786182" y="3643314"/>
            <a:ext cx="11430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Forward or Next 16">
            <a:hlinkClick r:id="rId6" action="ppaction://program" highlightClick="1"/>
          </p:cNvPr>
          <p:cNvSpPr/>
          <p:nvPr/>
        </p:nvSpPr>
        <p:spPr>
          <a:xfrm>
            <a:off x="8143900" y="6215082"/>
            <a:ext cx="642942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54879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2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-0.03055 L -0.53438 -0.618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29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/>
      <p:bldP spid="12" grpId="1"/>
      <p:bldP spid="19" grpId="0" animBg="1"/>
      <p:bldP spid="19" grpId="1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21429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57224" y="164305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trí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34" y="785794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034" y="1214422"/>
            <a:ext cx="8377238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kích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1147778" y="2928934"/>
            <a:ext cx="50339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B2.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vị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algn="ctr"/>
            <a:endParaRPr lang="en-US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1" name="Rectangle 5"/>
          <p:cNvSpPr>
            <a:spLocks/>
          </p:cNvSpPr>
          <p:nvPr/>
        </p:nvSpPr>
        <p:spPr bwMode="auto">
          <a:xfrm>
            <a:off x="1147778" y="2466972"/>
            <a:ext cx="542448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B1.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trái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  <p:sp>
        <p:nvSpPr>
          <p:cNvPr id="22" name="Rectangle 5"/>
          <p:cNvSpPr>
            <a:spLocks/>
          </p:cNvSpPr>
          <p:nvPr/>
        </p:nvSpPr>
        <p:spPr bwMode="auto">
          <a:xfrm>
            <a:off x="428596" y="2071678"/>
            <a:ext cx="321471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0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34" y="3886146"/>
            <a:ext cx="26581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endParaRPr lang="en-US" sz="20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42976" y="4357694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B1.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20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2976" y="486425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ym typeface="Wingdings" pitchFamily="2" charset="2"/>
              </a:rPr>
              <a:t>-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B2.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nút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vuông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thả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kích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thước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000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7224" y="3416858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kích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thước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" name="Picture 12" descr="Digit 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142984"/>
            <a:ext cx="1643074" cy="1143008"/>
          </a:xfrm>
          <a:prstGeom prst="rect">
            <a:avLst/>
          </a:prstGeom>
          <a:noFill/>
        </p:spPr>
      </p:pic>
      <p:sp>
        <p:nvSpPr>
          <p:cNvPr id="17" name="Action Button: Forward or Next 16">
            <a:hlinkClick r:id="rId5" action="ppaction://program" highlightClick="1"/>
          </p:cNvPr>
          <p:cNvSpPr/>
          <p:nvPr/>
        </p:nvSpPr>
        <p:spPr>
          <a:xfrm>
            <a:off x="8072462" y="600076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38" name="Picture 2" descr="C:\Users\admin\Desktop\Hình ảnh\39832537-nút-st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142984"/>
            <a:ext cx="1280600" cy="130016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869056" y="5644838"/>
            <a:ext cx="570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endParaRPr lang="en-US" sz="2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ở desktop).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714488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3" descr="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5500702"/>
            <a:ext cx="784004" cy="64294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rId6" action="ppaction://program" highlightClick="1"/>
          </p:cNvPr>
          <p:cNvSpPr/>
          <p:nvPr/>
        </p:nvSpPr>
        <p:spPr>
          <a:xfrm>
            <a:off x="8072462" y="600076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4414" y="92867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tập2: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3" descr="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5572140"/>
            <a:ext cx="784004" cy="64294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rId6" action="ppaction://program" highlightClick="1"/>
          </p:cNvPr>
          <p:cNvSpPr/>
          <p:nvPr/>
        </p:nvSpPr>
        <p:spPr>
          <a:xfrm>
            <a:off x="8582022" y="6500810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 descr="C:\Users\admin\Desktop\Hình ảnh\images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22" y="1752788"/>
            <a:ext cx="5786478" cy="4317603"/>
          </a:xfrm>
          <a:prstGeom prst="rect">
            <a:avLst/>
          </a:prstGeom>
          <a:noFill/>
        </p:spPr>
      </p:pic>
      <p:pic>
        <p:nvPicPr>
          <p:cNvPr id="32772" name="Picture 4" descr="C:\Users\admin\Desktop\Hình ảnh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1839887"/>
            <a:ext cx="664817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48" y="-71462"/>
            <a:ext cx="814393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73050" indent="-27305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KIỂM TRA B</a:t>
            </a:r>
            <a:r>
              <a:rPr lang="en-US" sz="3200" b="1" dirty="0" smtClean="0">
                <a:latin typeface="Constantia"/>
              </a:rPr>
              <a:t>À</a:t>
            </a:r>
            <a:r>
              <a:rPr lang="en-US" sz="3200" b="1" dirty="0" smtClean="0">
                <a:latin typeface="Times New Roman" pitchFamily="18" charset="0"/>
              </a:rPr>
              <a:t>I CŨ:</a:t>
            </a:r>
            <a:endParaRPr lang="en-US" sz="3200" dirty="0" smtClean="0"/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1916832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Câu1: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hãy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nêu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bước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để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tạo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màu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nền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trang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chiếu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  <a:endParaRPr lang="en-US" sz="2800" b="1" dirty="0"/>
          </a:p>
        </p:txBody>
      </p:sp>
      <p:sp>
        <p:nvSpPr>
          <p:cNvPr id="5" name="Action Button: Forward or Next 4">
            <a:hlinkClick r:id="rId2" action="ppaction://program" highlightClick="1"/>
          </p:cNvPr>
          <p:cNvSpPr/>
          <p:nvPr/>
        </p:nvSpPr>
        <p:spPr>
          <a:xfrm>
            <a:off x="8072462" y="600076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785794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tập3: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Desktop )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3" descr="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86454"/>
            <a:ext cx="784004" cy="642942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rId6" action="ppaction://program" highlightClick="1"/>
          </p:cNvPr>
          <p:cNvSpPr/>
          <p:nvPr/>
        </p:nvSpPr>
        <p:spPr>
          <a:xfrm>
            <a:off x="8286776" y="6357958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gray">
          <a:xfrm rot="3419336">
            <a:off x="7202487" y="992188"/>
            <a:ext cx="923925" cy="1003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gray">
          <a:xfrm rot="3419336">
            <a:off x="1335087" y="1677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gray">
          <a:xfrm>
            <a:off x="1600200" y="1870075"/>
            <a:ext cx="441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gray">
          <a:xfrm rot="3419336">
            <a:off x="2706687" y="3735388"/>
            <a:ext cx="923925" cy="10033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gray">
          <a:xfrm>
            <a:off x="2971800" y="3927475"/>
            <a:ext cx="441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gray">
          <a:xfrm rot="3419336">
            <a:off x="4840287" y="2439988"/>
            <a:ext cx="923925" cy="10033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79605" dir="48780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gray">
          <a:xfrm>
            <a:off x="5105400" y="2632075"/>
            <a:ext cx="441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gray">
          <a:xfrm>
            <a:off x="7467600" y="1184275"/>
            <a:ext cx="441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133600" y="2632075"/>
            <a:ext cx="762000" cy="10668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3733800" y="3165475"/>
            <a:ext cx="1066800" cy="6096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V="1">
            <a:off x="5867400" y="1793875"/>
            <a:ext cx="1295400" cy="774700"/>
          </a:xfrm>
          <a:prstGeom prst="line">
            <a:avLst/>
          </a:prstGeom>
          <a:noFill/>
          <a:ln w="57150" cap="rnd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76200" y="0"/>
            <a:ext cx="990600" cy="1066800"/>
            <a:chOff x="18" y="144"/>
            <a:chExt cx="510" cy="480"/>
          </a:xfrm>
        </p:grpSpPr>
        <p:sp>
          <p:nvSpPr>
            <p:cNvPr id="44048" name="AutoShape 16"/>
            <p:cNvSpPr>
              <a:spLocks noChangeArrowheads="1"/>
            </p:cNvSpPr>
            <p:nvPr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AutoShape 17"/>
            <p:cNvSpPr>
              <a:spLocks noChangeArrowheads="1"/>
            </p:cNvSpPr>
            <p:nvPr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51" name="Rectangle 4"/>
          <p:cNvSpPr>
            <a:spLocks noChangeArrowheads="1"/>
          </p:cNvSpPr>
          <p:nvPr/>
        </p:nvSpPr>
        <p:spPr bwMode="auto">
          <a:xfrm>
            <a:off x="1142976" y="228600"/>
            <a:ext cx="771530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6026150" algn="r"/>
              </a:tabLst>
            </a:pP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chèn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chiếu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cần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315200" y="2098675"/>
            <a:ext cx="1752600" cy="1558925"/>
            <a:chOff x="5760" y="1296"/>
            <a:chExt cx="1104" cy="816"/>
          </a:xfrm>
        </p:grpSpPr>
        <p:sp>
          <p:nvSpPr>
            <p:cNvPr id="44053" name="AutoShape 21"/>
            <p:cNvSpPr>
              <a:spLocks noChangeArrowheads="1"/>
            </p:cNvSpPr>
            <p:nvPr/>
          </p:nvSpPr>
          <p:spPr bwMode="gray">
            <a:xfrm>
              <a:off x="5760" y="1358"/>
              <a:ext cx="1102" cy="57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4" name="AutoShape 22"/>
            <p:cNvSpPr>
              <a:spLocks noChangeArrowheads="1"/>
            </p:cNvSpPr>
            <p:nvPr/>
          </p:nvSpPr>
          <p:spPr bwMode="gray">
            <a:xfrm>
              <a:off x="5777" y="1360"/>
              <a:ext cx="1069" cy="567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AutoShape 23"/>
            <p:cNvSpPr>
              <a:spLocks noChangeArrowheads="1"/>
            </p:cNvSpPr>
            <p:nvPr/>
          </p:nvSpPr>
          <p:spPr bwMode="gray">
            <a:xfrm>
              <a:off x="5786" y="1777"/>
              <a:ext cx="1054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6" name="AutoShape 24"/>
            <p:cNvSpPr>
              <a:spLocks noChangeArrowheads="1"/>
            </p:cNvSpPr>
            <p:nvPr/>
          </p:nvSpPr>
          <p:spPr bwMode="gray">
            <a:xfrm>
              <a:off x="5786" y="1364"/>
              <a:ext cx="1054" cy="14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Oval 25"/>
            <p:cNvSpPr>
              <a:spLocks noChangeArrowheads="1"/>
            </p:cNvSpPr>
            <p:nvPr/>
          </p:nvSpPr>
          <p:spPr bwMode="gray">
            <a:xfrm>
              <a:off x="6140" y="1296"/>
              <a:ext cx="327" cy="13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058" name="Oval 26"/>
            <p:cNvSpPr>
              <a:spLocks noChangeArrowheads="1"/>
            </p:cNvSpPr>
            <p:nvPr/>
          </p:nvSpPr>
          <p:spPr bwMode="gray">
            <a:xfrm>
              <a:off x="6143" y="1297"/>
              <a:ext cx="317" cy="1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gray">
            <a:xfrm>
              <a:off x="6146" y="1298"/>
              <a:ext cx="310" cy="12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gray">
            <a:xfrm>
              <a:off x="6149" y="1299"/>
              <a:ext cx="295" cy="11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gray">
            <a:xfrm>
              <a:off x="6168" y="1302"/>
              <a:ext cx="261" cy="9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4062" name="AutoShape 30"/>
            <p:cNvSpPr>
              <a:spLocks noChangeArrowheads="1"/>
            </p:cNvSpPr>
            <p:nvPr/>
          </p:nvSpPr>
          <p:spPr bwMode="gray">
            <a:xfrm>
              <a:off x="5762" y="1936"/>
              <a:ext cx="1102" cy="176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3" name="AutoShape 31"/>
            <p:cNvSpPr>
              <a:spLocks noChangeArrowheads="1"/>
            </p:cNvSpPr>
            <p:nvPr/>
          </p:nvSpPr>
          <p:spPr bwMode="gray">
            <a:xfrm>
              <a:off x="5785" y="1941"/>
              <a:ext cx="1054" cy="15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4" name="Rectangle 7"/>
            <p:cNvSpPr>
              <a:spLocks noChangeArrowheads="1"/>
            </p:cNvSpPr>
            <p:nvPr/>
          </p:nvSpPr>
          <p:spPr bwMode="auto">
            <a:xfrm>
              <a:off x="5811" y="1459"/>
              <a:ext cx="98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Tất cả các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thao tác trên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đều sai.</a:t>
              </a:r>
              <a:r>
                <a:rPr lang="en-US"/>
                <a:t> 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816475" y="3622675"/>
            <a:ext cx="2239963" cy="1482725"/>
            <a:chOff x="5760" y="1920"/>
            <a:chExt cx="1104" cy="790"/>
          </a:xfrm>
        </p:grpSpPr>
        <p:sp>
          <p:nvSpPr>
            <p:cNvPr id="44066" name="AutoShape 34"/>
            <p:cNvSpPr>
              <a:spLocks noChangeArrowheads="1"/>
            </p:cNvSpPr>
            <p:nvPr/>
          </p:nvSpPr>
          <p:spPr bwMode="gray">
            <a:xfrm>
              <a:off x="5763" y="1980"/>
              <a:ext cx="1101" cy="559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AutoShape 35"/>
            <p:cNvSpPr>
              <a:spLocks noChangeArrowheads="1"/>
            </p:cNvSpPr>
            <p:nvPr/>
          </p:nvSpPr>
          <p:spPr bwMode="gray">
            <a:xfrm>
              <a:off x="5780" y="1982"/>
              <a:ext cx="1068" cy="548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8" name="AutoShape 36"/>
            <p:cNvSpPr>
              <a:spLocks noChangeArrowheads="1"/>
            </p:cNvSpPr>
            <p:nvPr/>
          </p:nvSpPr>
          <p:spPr bwMode="gray">
            <a:xfrm>
              <a:off x="5789" y="2386"/>
              <a:ext cx="1053" cy="13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9" name="AutoShape 37"/>
            <p:cNvSpPr>
              <a:spLocks noChangeArrowheads="1"/>
            </p:cNvSpPr>
            <p:nvPr/>
          </p:nvSpPr>
          <p:spPr bwMode="gray">
            <a:xfrm>
              <a:off x="5789" y="1986"/>
              <a:ext cx="1053" cy="1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6142" y="1920"/>
              <a:ext cx="327" cy="126"/>
              <a:chOff x="1289" y="582"/>
              <a:chExt cx="668" cy="668"/>
            </a:xfrm>
          </p:grpSpPr>
          <p:sp>
            <p:nvSpPr>
              <p:cNvPr id="44071" name="Oval 3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72" name="Oval 4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73" name="Oval 4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74" name="Oval 4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75" name="Oval 4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4076" name="AutoShape 44"/>
            <p:cNvSpPr>
              <a:spLocks noChangeArrowheads="1"/>
            </p:cNvSpPr>
            <p:nvPr/>
          </p:nvSpPr>
          <p:spPr bwMode="gray">
            <a:xfrm>
              <a:off x="5760" y="2539"/>
              <a:ext cx="1101" cy="171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AutoShape 45"/>
            <p:cNvSpPr>
              <a:spLocks noChangeArrowheads="1"/>
            </p:cNvSpPr>
            <p:nvPr/>
          </p:nvSpPr>
          <p:spPr bwMode="gray">
            <a:xfrm>
              <a:off x="5783" y="2544"/>
              <a:ext cx="1053" cy="1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8" name="Rectangle 7"/>
            <p:cNvSpPr>
              <a:spLocks noChangeArrowheads="1"/>
            </p:cNvSpPr>
            <p:nvPr/>
          </p:nvSpPr>
          <p:spPr bwMode="auto">
            <a:xfrm>
              <a:off x="5848" y="2054"/>
              <a:ext cx="90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Chọn trang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chiếu cần chèn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hình ảnh.</a:t>
              </a:r>
              <a:r>
                <a:rPr lang="en-US"/>
                <a:t> 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457200" y="2667000"/>
            <a:ext cx="1447800" cy="2667000"/>
            <a:chOff x="6624" y="1232"/>
            <a:chExt cx="1104" cy="799"/>
          </a:xfrm>
        </p:grpSpPr>
        <p:sp>
          <p:nvSpPr>
            <p:cNvPr id="44080" name="AutoShape 48"/>
            <p:cNvSpPr>
              <a:spLocks noChangeArrowheads="1"/>
            </p:cNvSpPr>
            <p:nvPr/>
          </p:nvSpPr>
          <p:spPr bwMode="gray">
            <a:xfrm>
              <a:off x="6624" y="1293"/>
              <a:ext cx="1101" cy="56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AutoShape 49"/>
            <p:cNvSpPr>
              <a:spLocks noChangeArrowheads="1"/>
            </p:cNvSpPr>
            <p:nvPr/>
          </p:nvSpPr>
          <p:spPr bwMode="gray">
            <a:xfrm>
              <a:off x="6641" y="1295"/>
              <a:ext cx="1068" cy="55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AutoShape 50"/>
            <p:cNvSpPr>
              <a:spLocks noChangeArrowheads="1"/>
            </p:cNvSpPr>
            <p:nvPr/>
          </p:nvSpPr>
          <p:spPr bwMode="gray">
            <a:xfrm>
              <a:off x="6650" y="1703"/>
              <a:ext cx="1053" cy="14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AutoShape 51"/>
            <p:cNvSpPr>
              <a:spLocks noChangeArrowheads="1"/>
            </p:cNvSpPr>
            <p:nvPr/>
          </p:nvSpPr>
          <p:spPr bwMode="gray">
            <a:xfrm>
              <a:off x="6650" y="1299"/>
              <a:ext cx="1053" cy="1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4" name="AutoShape 52"/>
            <p:cNvSpPr>
              <a:spLocks noChangeArrowheads="1"/>
            </p:cNvSpPr>
            <p:nvPr/>
          </p:nvSpPr>
          <p:spPr bwMode="gray">
            <a:xfrm>
              <a:off x="6627" y="1859"/>
              <a:ext cx="1101" cy="17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AutoShape 53"/>
            <p:cNvSpPr>
              <a:spLocks noChangeArrowheads="1"/>
            </p:cNvSpPr>
            <p:nvPr/>
          </p:nvSpPr>
          <p:spPr bwMode="gray">
            <a:xfrm>
              <a:off x="6650" y="1864"/>
              <a:ext cx="1053" cy="1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7003" y="1232"/>
              <a:ext cx="327" cy="127"/>
              <a:chOff x="1289" y="582"/>
              <a:chExt cx="668" cy="668"/>
            </a:xfrm>
          </p:grpSpPr>
          <p:sp>
            <p:nvSpPr>
              <p:cNvPr id="44087" name="Oval 55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088" name="Oval 56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89" name="Oval 57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90" name="Oval 58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091" name="Oval 59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4092" name="Rectangle 6"/>
            <p:cNvSpPr>
              <a:spLocks noChangeArrowheads="1"/>
            </p:cNvSpPr>
            <p:nvPr/>
          </p:nvSpPr>
          <p:spPr bwMode="auto">
            <a:xfrm>
              <a:off x="6692" y="1392"/>
              <a:ext cx="948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Đưa con 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trỏ soạn thảo vào 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vị trí cần chèn.</a:t>
              </a:r>
              <a:r>
                <a:rPr lang="en-US"/>
                <a:t> </a:t>
              </a:r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-228600" y="5029200"/>
            <a:ext cx="7239000" cy="1447800"/>
            <a:chOff x="5247" y="2064"/>
            <a:chExt cx="3461" cy="816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6240" y="2064"/>
              <a:ext cx="1488" cy="816"/>
              <a:chOff x="6240" y="2064"/>
              <a:chExt cx="1392" cy="816"/>
            </a:xfrm>
          </p:grpSpPr>
          <p:sp>
            <p:nvSpPr>
              <p:cNvPr id="44095" name="AutoShape 63"/>
              <p:cNvSpPr>
                <a:spLocks noChangeArrowheads="1"/>
              </p:cNvSpPr>
              <p:nvPr/>
            </p:nvSpPr>
            <p:spPr bwMode="gray">
              <a:xfrm>
                <a:off x="6240" y="2126"/>
                <a:ext cx="1389" cy="578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6" name="AutoShape 64"/>
              <p:cNvSpPr>
                <a:spLocks noChangeArrowheads="1"/>
              </p:cNvSpPr>
              <p:nvPr/>
            </p:nvSpPr>
            <p:spPr bwMode="gray">
              <a:xfrm>
                <a:off x="6261" y="2128"/>
                <a:ext cx="1348" cy="567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7" name="AutoShape 65"/>
              <p:cNvSpPr>
                <a:spLocks noChangeArrowheads="1"/>
              </p:cNvSpPr>
              <p:nvPr/>
            </p:nvSpPr>
            <p:spPr bwMode="gray">
              <a:xfrm>
                <a:off x="6273" y="2545"/>
                <a:ext cx="1329" cy="1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73E77E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8" name="AutoShape 66"/>
              <p:cNvSpPr>
                <a:spLocks noChangeArrowheads="1"/>
              </p:cNvSpPr>
              <p:nvPr/>
            </p:nvSpPr>
            <p:spPr bwMode="gray">
              <a:xfrm>
                <a:off x="6273" y="2132"/>
                <a:ext cx="1329" cy="1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>
                      <a:gamma/>
                      <a:tint val="33333"/>
                      <a:invGamma/>
                    </a:srgbClr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9" name="Oval 67"/>
              <p:cNvSpPr>
                <a:spLocks noChangeArrowheads="1"/>
              </p:cNvSpPr>
              <p:nvPr/>
            </p:nvSpPr>
            <p:spPr bwMode="gray">
              <a:xfrm>
                <a:off x="6719" y="2064"/>
                <a:ext cx="412" cy="13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4100" name="Oval 68"/>
              <p:cNvSpPr>
                <a:spLocks noChangeArrowheads="1"/>
              </p:cNvSpPr>
              <p:nvPr/>
            </p:nvSpPr>
            <p:spPr bwMode="gray">
              <a:xfrm>
                <a:off x="6723" y="2065"/>
                <a:ext cx="400" cy="1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101" name="Oval 69"/>
              <p:cNvSpPr>
                <a:spLocks noChangeArrowheads="1"/>
              </p:cNvSpPr>
              <p:nvPr/>
            </p:nvSpPr>
            <p:spPr bwMode="gray">
              <a:xfrm>
                <a:off x="6727" y="2066"/>
                <a:ext cx="391" cy="12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102" name="Oval 70"/>
              <p:cNvSpPr>
                <a:spLocks noChangeArrowheads="1"/>
              </p:cNvSpPr>
              <p:nvPr/>
            </p:nvSpPr>
            <p:spPr bwMode="gray">
              <a:xfrm>
                <a:off x="6730" y="2067"/>
                <a:ext cx="372" cy="1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103" name="Oval 71"/>
              <p:cNvSpPr>
                <a:spLocks noChangeArrowheads="1"/>
              </p:cNvSpPr>
              <p:nvPr/>
            </p:nvSpPr>
            <p:spPr bwMode="gray">
              <a:xfrm>
                <a:off x="6754" y="2070"/>
                <a:ext cx="330" cy="9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4104" name="AutoShape 72"/>
              <p:cNvSpPr>
                <a:spLocks noChangeArrowheads="1"/>
              </p:cNvSpPr>
              <p:nvPr/>
            </p:nvSpPr>
            <p:spPr bwMode="gray">
              <a:xfrm>
                <a:off x="6243" y="2704"/>
                <a:ext cx="1389" cy="176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58A4AE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5" name="AutoShape 73"/>
              <p:cNvSpPr>
                <a:spLocks noChangeArrowheads="1"/>
              </p:cNvSpPr>
              <p:nvPr/>
            </p:nvSpPr>
            <p:spPr bwMode="gray">
              <a:xfrm>
                <a:off x="6272" y="2709"/>
                <a:ext cx="1328" cy="15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2B2BB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106" name="Rectangle 5"/>
            <p:cNvSpPr>
              <a:spLocks noChangeArrowheads="1"/>
            </p:cNvSpPr>
            <p:nvPr/>
          </p:nvSpPr>
          <p:spPr bwMode="auto">
            <a:xfrm>
              <a:off x="5247" y="2208"/>
              <a:ext cx="3461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Vào bảng chọn Insert </a:t>
              </a:r>
            </a:p>
            <a:p>
              <a:pPr algn="ctr" eaLnBrk="0" hangingPunct="0">
                <a:tabLst>
                  <a:tab pos="6026150" algn="r"/>
                </a:tabLst>
              </a:pPr>
              <a:r>
                <a:rPr lang="en-US" sz="1800" b="1"/>
                <a:t>chọn lệnh Picture</a:t>
              </a:r>
              <a:r>
                <a:rPr lang="en-US" b="1"/>
                <a:t>.</a:t>
              </a:r>
            </a:p>
          </p:txBody>
        </p:sp>
      </p:grpSp>
      <p:pic>
        <p:nvPicPr>
          <p:cNvPr id="44107" name="Picture 75" descr="lea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648200"/>
            <a:ext cx="1143000" cy="1143000"/>
          </a:xfrm>
          <a:prstGeom prst="rect">
            <a:avLst/>
          </a:prstGeom>
          <a:noFill/>
        </p:spPr>
      </p:pic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7162800" y="4572000"/>
            <a:ext cx="1295400" cy="1539875"/>
            <a:chOff x="6000" y="1344"/>
            <a:chExt cx="816" cy="970"/>
          </a:xfrm>
        </p:grpSpPr>
        <p:pic>
          <p:nvPicPr>
            <p:cNvPr id="44109" name="Picture 77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4110" name="Text Box 78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SAI RỒI</a:t>
              </a:r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6934200" y="4495800"/>
            <a:ext cx="1752600" cy="1573213"/>
            <a:chOff x="5808" y="528"/>
            <a:chExt cx="1104" cy="991"/>
          </a:xfrm>
        </p:grpSpPr>
        <p:pic>
          <p:nvPicPr>
            <p:cNvPr id="44112" name="Picture 80" descr="leaf1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52" y="528"/>
              <a:ext cx="720" cy="720"/>
            </a:xfrm>
            <a:prstGeom prst="rect">
              <a:avLst/>
            </a:prstGeom>
            <a:noFill/>
          </p:spPr>
        </p:pic>
        <p:sp>
          <p:nvSpPr>
            <p:cNvPr id="44113" name="Text Box 81"/>
            <p:cNvSpPr txBox="1">
              <a:spLocks noChangeArrowheads="1"/>
            </p:cNvSpPr>
            <p:nvPr/>
          </p:nvSpPr>
          <p:spPr bwMode="auto">
            <a:xfrm>
              <a:off x="5808" y="1286"/>
              <a:ext cx="11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</a:rPr>
                <a:t>TUYỆT QUÁ</a:t>
              </a: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7162800" y="4572000"/>
            <a:ext cx="1295400" cy="1539875"/>
            <a:chOff x="6000" y="1344"/>
            <a:chExt cx="816" cy="970"/>
          </a:xfrm>
        </p:grpSpPr>
        <p:pic>
          <p:nvPicPr>
            <p:cNvPr id="44115" name="Picture 83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4116" name="Text Box 84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SAI RỒI</a:t>
              </a:r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7162800" y="4572000"/>
            <a:ext cx="1295400" cy="1539875"/>
            <a:chOff x="6000" y="1344"/>
            <a:chExt cx="816" cy="970"/>
          </a:xfrm>
        </p:grpSpPr>
        <p:pic>
          <p:nvPicPr>
            <p:cNvPr id="44118" name="Picture 86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4119" name="Text Box 87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SAI RỒI</a:t>
              </a:r>
            </a:p>
          </p:txBody>
        </p:sp>
      </p:grpSp>
      <p:sp>
        <p:nvSpPr>
          <p:cNvPr id="44226" name="Freeform 194">
            <a:hlinkClick r:id="" action="ppaction://hlinkshowjump?jump=previousslide"/>
          </p:cNvPr>
          <p:cNvSpPr>
            <a:spLocks/>
          </p:cNvSpPr>
          <p:nvPr/>
        </p:nvSpPr>
        <p:spPr bwMode="gray">
          <a:xfrm>
            <a:off x="7010400" y="6186488"/>
            <a:ext cx="881063" cy="6715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227" name="Freeform 195">
            <a:hlinkClick r:id="" action="ppaction://hlinkshowjump?jump=nextslide"/>
          </p:cNvPr>
          <p:cNvSpPr>
            <a:spLocks/>
          </p:cNvSpPr>
          <p:nvPr/>
        </p:nvSpPr>
        <p:spPr bwMode="gray">
          <a:xfrm flipH="1">
            <a:off x="7848600" y="6186488"/>
            <a:ext cx="881063" cy="67151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2692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" name="Picture 73" descr="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5072074"/>
            <a:ext cx="784004" cy="642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4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  <p:bldP spid="44037" grpId="0"/>
      <p:bldP spid="44038" grpId="0" animBg="1"/>
      <p:bldP spid="44039" grpId="0"/>
      <p:bldP spid="44040" grpId="0" animBg="1"/>
      <p:bldP spid="44041" grpId="0"/>
      <p:bldP spid="44042" grpId="0"/>
      <p:bldP spid="44043" grpId="0" animBg="1"/>
      <p:bldP spid="44044" grpId="0" animBg="1"/>
      <p:bldP spid="44045" grpId="0" animBg="1"/>
      <p:bldP spid="440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ort_turq_bor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 rot="2461354">
            <a:off x="609600" y="5410200"/>
            <a:ext cx="8164513" cy="1066800"/>
            <a:chOff x="1243" y="1200"/>
            <a:chExt cx="2309" cy="378"/>
          </a:xfrm>
        </p:grpSpPr>
        <p:sp>
          <p:nvSpPr>
            <p:cNvPr id="41998" name="Oval 14"/>
            <p:cNvSpPr>
              <a:spLocks noChangeArrowheads="1"/>
            </p:cNvSpPr>
            <p:nvPr/>
          </p:nvSpPr>
          <p:spPr bwMode="gray">
            <a:xfrm rot="-2492218">
              <a:off x="1243" y="1200"/>
              <a:ext cx="2297" cy="362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gamma/>
                    <a:tint val="0"/>
                    <a:invGamma/>
                  </a:srgbClr>
                </a:gs>
                <a:gs pos="50000">
                  <a:srgbClr val="4CCAE8"/>
                </a:gs>
                <a:gs pos="100000">
                  <a:srgbClr val="4CCAE8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999" name="Oval 15"/>
            <p:cNvSpPr>
              <a:spLocks noChangeArrowheads="1"/>
            </p:cNvSpPr>
            <p:nvPr/>
          </p:nvSpPr>
          <p:spPr bwMode="gray">
            <a:xfrm rot="-2492218">
              <a:off x="1248" y="1200"/>
              <a:ext cx="2304" cy="378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alpha val="32001"/>
                  </a:srgbClr>
                </a:gs>
                <a:gs pos="100000">
                  <a:srgbClr val="4CCAE8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00" name="Oval 16"/>
            <p:cNvSpPr>
              <a:spLocks noChangeArrowheads="1"/>
            </p:cNvSpPr>
            <p:nvPr/>
          </p:nvSpPr>
          <p:spPr bwMode="gray">
            <a:xfrm rot="-2492218">
              <a:off x="1248" y="1248"/>
              <a:ext cx="2254" cy="328"/>
            </a:xfrm>
            <a:prstGeom prst="ellipse">
              <a:avLst/>
            </a:prstGeom>
            <a:gradFill rotWithShape="1">
              <a:gsLst>
                <a:gs pos="0">
                  <a:srgbClr val="4CCAE8">
                    <a:gamma/>
                    <a:shade val="54118"/>
                    <a:invGamma/>
                  </a:srgbClr>
                </a:gs>
                <a:gs pos="50000">
                  <a:srgbClr val="4CCAE8"/>
                </a:gs>
                <a:gs pos="100000">
                  <a:srgbClr val="4CCAE8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01" name="Oval 17"/>
            <p:cNvSpPr>
              <a:spLocks noChangeArrowheads="1"/>
            </p:cNvSpPr>
            <p:nvPr/>
          </p:nvSpPr>
          <p:spPr bwMode="gray">
            <a:xfrm rot="-2492218">
              <a:off x="1248" y="1248"/>
              <a:ext cx="2254" cy="32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-2492218">
            <a:off x="2057400" y="1524000"/>
            <a:ext cx="4191000" cy="676275"/>
            <a:chOff x="1392" y="3216"/>
            <a:chExt cx="3360" cy="384"/>
          </a:xfrm>
          <a:solidFill>
            <a:srgbClr val="EED0B0"/>
          </a:solidFill>
        </p:grpSpPr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04" name="Oval 20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05" name="Oval 2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06" name="Oval 22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07" name="Rectangle 2"/>
          <p:cNvSpPr>
            <a:spLocks noChangeArrowheads="1"/>
          </p:cNvSpPr>
          <p:nvPr/>
        </p:nvSpPr>
        <p:spPr bwMode="auto">
          <a:xfrm rot="19113371">
            <a:off x="2545585" y="1598583"/>
            <a:ext cx="3408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6026150" algn="r"/>
              </a:tabLs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A.Thay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vị trí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 rot="19813299">
            <a:off x="2840240" y="2690253"/>
            <a:ext cx="4572000" cy="685800"/>
            <a:chOff x="1392" y="3216"/>
            <a:chExt cx="3360" cy="384"/>
          </a:xfrm>
          <a:solidFill>
            <a:schemeClr val="accent1"/>
          </a:solidFill>
        </p:grpSpPr>
        <p:sp>
          <p:nvSpPr>
            <p:cNvPr id="42009" name="Oval 25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10" name="Oval 26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12" name="Oval 28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pFill/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13" name="Rectangle 3"/>
          <p:cNvSpPr>
            <a:spLocks noChangeArrowheads="1"/>
          </p:cNvSpPr>
          <p:nvPr/>
        </p:nvSpPr>
        <p:spPr bwMode="auto">
          <a:xfrm rot="19788610">
            <a:off x="3007742" y="2812713"/>
            <a:ext cx="4324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6026150" algn="r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đổi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kích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 rot="21150981">
            <a:off x="3367498" y="4348464"/>
            <a:ext cx="4396896" cy="770289"/>
            <a:chOff x="1392" y="3216"/>
            <a:chExt cx="3360" cy="384"/>
          </a:xfrm>
        </p:grpSpPr>
        <p:sp>
          <p:nvSpPr>
            <p:cNvPr id="42021" name="Oval 37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22" name="Oval 38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23" name="Oval 39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024" name="Oval 4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2025" name="Rectangle 5"/>
          <p:cNvSpPr>
            <a:spLocks noChangeArrowheads="1"/>
          </p:cNvSpPr>
          <p:nvPr/>
        </p:nvSpPr>
        <p:spPr bwMode="auto">
          <a:xfrm rot="20949630">
            <a:off x="4013246" y="4544836"/>
            <a:ext cx="27879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6026150" algn="r"/>
              </a:tabLs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C.Tất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cả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034" name="Picture 50" descr="lea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143000" cy="1143000"/>
          </a:xfrm>
          <a:prstGeom prst="rect">
            <a:avLst/>
          </a:prstGeom>
          <a:noFill/>
        </p:spPr>
      </p:pic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7239000" y="685800"/>
            <a:ext cx="1295400" cy="1539875"/>
            <a:chOff x="6000" y="1344"/>
            <a:chExt cx="816" cy="970"/>
          </a:xfrm>
        </p:grpSpPr>
        <p:pic>
          <p:nvPicPr>
            <p:cNvPr id="42036" name="Picture 52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2037" name="Text Box 53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SAI RỒI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7010400" y="685800"/>
            <a:ext cx="1752600" cy="1539875"/>
            <a:chOff x="5520" y="384"/>
            <a:chExt cx="1104" cy="970"/>
          </a:xfrm>
        </p:grpSpPr>
        <p:pic>
          <p:nvPicPr>
            <p:cNvPr id="42039" name="Picture 55" descr="leaf1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64" y="384"/>
              <a:ext cx="720" cy="720"/>
            </a:xfrm>
            <a:prstGeom prst="rect">
              <a:avLst/>
            </a:prstGeom>
            <a:noFill/>
          </p:spPr>
        </p:pic>
        <p:sp>
          <p:nvSpPr>
            <p:cNvPr id="42040" name="Text Box 56"/>
            <p:cNvSpPr txBox="1">
              <a:spLocks noChangeArrowheads="1"/>
            </p:cNvSpPr>
            <p:nvPr/>
          </p:nvSpPr>
          <p:spPr bwMode="auto">
            <a:xfrm>
              <a:off x="5520" y="1104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Times New Roman" pitchFamily="18" charset="0"/>
                </a:rPr>
                <a:t>TUYỆT QUÁ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7239000" y="685800"/>
            <a:ext cx="1295400" cy="1539875"/>
            <a:chOff x="6000" y="1344"/>
            <a:chExt cx="816" cy="970"/>
          </a:xfrm>
        </p:grpSpPr>
        <p:pic>
          <p:nvPicPr>
            <p:cNvPr id="42042" name="Picture 58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2043" name="Text Box 59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SAI RỒI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239000" y="685800"/>
            <a:ext cx="1295400" cy="1539875"/>
            <a:chOff x="6000" y="1344"/>
            <a:chExt cx="816" cy="970"/>
          </a:xfrm>
        </p:grpSpPr>
        <p:pic>
          <p:nvPicPr>
            <p:cNvPr id="42045" name="Picture 61" descr="leaf16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00" y="1344"/>
              <a:ext cx="720" cy="720"/>
            </a:xfrm>
            <a:prstGeom prst="rect">
              <a:avLst/>
            </a:prstGeom>
            <a:noFill/>
          </p:spPr>
        </p:pic>
        <p:sp>
          <p:nvSpPr>
            <p:cNvPr id="42046" name="Text Box 62"/>
            <p:cNvSpPr txBox="1">
              <a:spLocks noChangeArrowheads="1"/>
            </p:cNvSpPr>
            <p:nvPr/>
          </p:nvSpPr>
          <p:spPr bwMode="auto">
            <a:xfrm>
              <a:off x="6000" y="206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SAI RỒI</a:t>
              </a:r>
            </a:p>
          </p:txBody>
        </p:sp>
      </p:grpSp>
      <p:pic>
        <p:nvPicPr>
          <p:cNvPr id="42057" name="Picture 73" descr="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3" y="4143380"/>
            <a:ext cx="784004" cy="642942"/>
          </a:xfrm>
          <a:prstGeom prst="rect">
            <a:avLst/>
          </a:prstGeom>
          <a:noFill/>
        </p:spPr>
      </p:pic>
      <p:sp>
        <p:nvSpPr>
          <p:cNvPr id="42058" name="Freeform 74">
            <a:hlinkClick r:id="rId8" action="ppaction://hlinksldjump"/>
          </p:cNvPr>
          <p:cNvSpPr>
            <a:spLocks/>
          </p:cNvSpPr>
          <p:nvPr/>
        </p:nvSpPr>
        <p:spPr bwMode="gray">
          <a:xfrm>
            <a:off x="7239000" y="6248400"/>
            <a:ext cx="838200" cy="457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9" name="Freeform 75">
            <a:hlinkClick r:id="" action="ppaction://hlinkshowjump?jump=nextslide"/>
          </p:cNvPr>
          <p:cNvSpPr>
            <a:spLocks/>
          </p:cNvSpPr>
          <p:nvPr/>
        </p:nvSpPr>
        <p:spPr bwMode="gray">
          <a:xfrm flipH="1">
            <a:off x="8077200" y="6324600"/>
            <a:ext cx="838200" cy="4572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269266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1600200" y="56388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chèn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chiếu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0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5"/>
                  </p:tgtEl>
                </p:cond>
              </p:nextCondLst>
            </p:seq>
          </p:childTnLst>
        </p:cTn>
      </p:par>
    </p:tnLst>
    <p:bldLst>
      <p:bldP spid="42007" grpId="0"/>
      <p:bldP spid="42013" grpId="0"/>
      <p:bldP spid="42025" grpId="0"/>
      <p:bldP spid="420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472" y="1428736"/>
            <a:ext cx="41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85918" y="428604"/>
            <a:ext cx="5943600" cy="765175"/>
          </a:xfrm>
          <a:prstGeom prst="rect">
            <a:avLst/>
          </a:prstGeom>
          <a:noFill/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Rectangle 7"/>
          <p:cNvSpPr/>
          <p:nvPr/>
        </p:nvSpPr>
        <p:spPr>
          <a:xfrm>
            <a:off x="928662" y="1285860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9600" y="1785926"/>
            <a:ext cx="8534400" cy="224676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94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44: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c,d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Sao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71472" y="1428736"/>
            <a:ext cx="419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1" i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142976" y="285728"/>
            <a:ext cx="6429420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BUỔI HỌC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1" name="WordArt 15" descr="Narrow vertical"/>
          <p:cNvSpPr>
            <a:spLocks noChangeArrowheads="1" noChangeShapeType="1" noTextEdit="1"/>
          </p:cNvSpPr>
          <p:nvPr/>
        </p:nvSpPr>
        <p:spPr bwMode="auto">
          <a:xfrm>
            <a:off x="1357290" y="3429000"/>
            <a:ext cx="5857916" cy="221457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4014"/>
              </a:avLst>
            </a:prstTxWarp>
          </a:bodyPr>
          <a:lstStyle/>
          <a:p>
            <a:pPr algn="ctr"/>
            <a:r>
              <a:rPr lang="pt-BR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Thân ái chào </a:t>
            </a:r>
            <a:r>
              <a:rPr lang="pt-BR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 </a:t>
            </a:r>
            <a:r>
              <a:rPr lang="pt-BR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em !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7162800" y="3962400"/>
            <a:ext cx="1828800" cy="2884488"/>
            <a:chOff x="1968" y="648"/>
            <a:chExt cx="1152" cy="1817"/>
          </a:xfrm>
        </p:grpSpPr>
        <p:pic>
          <p:nvPicPr>
            <p:cNvPr id="14" name="Picture 4" descr="0830js5b15daddi012pz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648"/>
              <a:ext cx="480" cy="1800"/>
            </a:xfrm>
            <a:prstGeom prst="rect">
              <a:avLst/>
            </a:prstGeom>
            <a:noFill/>
          </p:spPr>
        </p:pic>
        <p:pic>
          <p:nvPicPr>
            <p:cNvPr id="15" name="Picture 5" descr="dienvien_xiec (12)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" y="1584"/>
              <a:ext cx="1111" cy="88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</a:rPr>
              <a:t>KIỂM TRA B</a:t>
            </a:r>
            <a:r>
              <a:rPr lang="en-US" sz="3600" b="1" dirty="0" smtClean="0">
                <a:latin typeface="Constantia"/>
              </a:rPr>
              <a:t>À</a:t>
            </a:r>
            <a:r>
              <a:rPr lang="en-US" sz="3600" b="1" dirty="0" smtClean="0">
                <a:latin typeface="Times New Roman" pitchFamily="18" charset="0"/>
              </a:rPr>
              <a:t>I CŨ:</a:t>
            </a:r>
            <a:endParaRPr lang="en-US" sz="36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348" y="357166"/>
            <a:ext cx="8715404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Em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hãy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nêu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bước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để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tạo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màu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nền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trang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chiếu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?  </a:t>
            </a:r>
            <a:endParaRPr lang="en-US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endParaRPr lang="en-US" sz="3200" b="1" u="sng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428596" y="1857364"/>
            <a:ext cx="8963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FF"/>
                </a:solidFill>
              </a:rPr>
              <a:t> 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Slide)</a:t>
            </a: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571472" y="2428868"/>
            <a:ext cx="8501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 2: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Mở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dải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</a:rPr>
              <a:t>lệnh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Design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nháy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nút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-&gt; </a:t>
            </a:r>
            <a:r>
              <a:rPr lang="en-US" sz="2800" b="1" i="1" dirty="0">
                <a:latin typeface="Times New Roman" pitchFamily="18" charset="0"/>
              </a:rPr>
              <a:t>Background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571472" y="2981980"/>
            <a:ext cx="7718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 3: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</a:rPr>
              <a:t>Nháy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Solid fill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b="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Text Box 62"/>
          <p:cNvSpPr txBox="1">
            <a:spLocks noChangeArrowheads="1"/>
          </p:cNvSpPr>
          <p:nvPr/>
        </p:nvSpPr>
        <p:spPr bwMode="auto">
          <a:xfrm>
            <a:off x="357158" y="4500570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Apply to All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350043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mũi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tên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bên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mục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Color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                                  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0" dirty="0" err="1" smtClean="0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800" b="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79" name="Picture 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209800"/>
            <a:ext cx="5572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80" name="Picture 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417888"/>
            <a:ext cx="4905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81" name="Picture 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57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82" name="Picture 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5815013"/>
            <a:ext cx="533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5715000"/>
            <a:ext cx="7010400" cy="838200"/>
            <a:chOff x="504" y="1008"/>
            <a:chExt cx="4416" cy="765"/>
          </a:xfrm>
        </p:grpSpPr>
        <p:sp>
          <p:nvSpPr>
            <p:cNvPr id="136198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37" name="Text Box 7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27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Nút</a:t>
              </a: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lệnh</a:t>
              </a:r>
              <a:r>
                <a:rPr lang="en-US" sz="27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       </a:t>
              </a:r>
              <a:endPara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4648200"/>
            <a:ext cx="7010400" cy="909638"/>
            <a:chOff x="504" y="1008"/>
            <a:chExt cx="4416" cy="765"/>
          </a:xfrm>
        </p:grpSpPr>
        <p:sp>
          <p:nvSpPr>
            <p:cNvPr id="136201" name="AutoShape 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35" name="Text Box 10"/>
            <p:cNvSpPr txBox="1">
              <a:spLocks noChangeArrowheads="1"/>
            </p:cNvSpPr>
            <p:nvPr/>
          </p:nvSpPr>
          <p:spPr bwMode="gray">
            <a:xfrm>
              <a:off x="848" y="1012"/>
              <a:ext cx="3976" cy="4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Nút lệnh                                   </a:t>
              </a:r>
              <a:endParaRPr lang="en-US" sz="2700">
                <a:latin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90600" y="3276600"/>
            <a:ext cx="7010400" cy="862013"/>
            <a:chOff x="504" y="1008"/>
            <a:chExt cx="4416" cy="765"/>
          </a:xfrm>
        </p:grpSpPr>
        <p:sp>
          <p:nvSpPr>
            <p:cNvPr id="136204" name="AutoShape 12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33" name="Text Box 13"/>
            <p:cNvSpPr txBox="1">
              <a:spLocks noChangeArrowheads="1"/>
            </p:cNvSpPr>
            <p:nvPr/>
          </p:nvSpPr>
          <p:spPr bwMode="gray">
            <a:xfrm>
              <a:off x="752" y="1102"/>
              <a:ext cx="3976" cy="4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Nút lệnh                                  </a:t>
              </a:r>
              <a:endParaRPr lang="en-US" sz="2700" b="1">
                <a:solidFill>
                  <a:srgbClr val="0000FF"/>
                </a:solidFill>
                <a:sym typeface="Wingdings" pitchFamily="2" charset="2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 rot="5400000">
            <a:off x="228600" y="4533900"/>
            <a:ext cx="1371600" cy="152400"/>
            <a:chOff x="0" y="1896"/>
            <a:chExt cx="5760" cy="120"/>
          </a:xfrm>
        </p:grpSpPr>
        <p:sp>
          <p:nvSpPr>
            <p:cNvPr id="27730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5400000">
            <a:off x="295275" y="3457575"/>
            <a:ext cx="1238250" cy="152400"/>
            <a:chOff x="0" y="1896"/>
            <a:chExt cx="5760" cy="120"/>
          </a:xfrm>
        </p:grpSpPr>
        <p:sp>
          <p:nvSpPr>
            <p:cNvPr id="27728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228600" y="5702300"/>
            <a:ext cx="1371600" cy="152400"/>
            <a:chOff x="0" y="1896"/>
            <a:chExt cx="5760" cy="120"/>
          </a:xfrm>
        </p:grpSpPr>
        <p:sp>
          <p:nvSpPr>
            <p:cNvPr id="27726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 rot="5400000">
            <a:off x="371475" y="2009775"/>
            <a:ext cx="1085850" cy="152400"/>
            <a:chOff x="0" y="1896"/>
            <a:chExt cx="5760" cy="120"/>
          </a:xfrm>
        </p:grpSpPr>
        <p:sp>
          <p:nvSpPr>
            <p:cNvPr id="27724" name="Rectangle 2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Rectangle 2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357158" y="2143116"/>
            <a:ext cx="7383463" cy="795338"/>
            <a:chOff x="504" y="1008"/>
            <a:chExt cx="4651" cy="765"/>
          </a:xfrm>
        </p:grpSpPr>
        <p:sp>
          <p:nvSpPr>
            <p:cNvPr id="136219" name="AutoShape 2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noFill/>
            <a:ln w="38100">
              <a:noFill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23" name="Text Box 28"/>
            <p:cNvSpPr txBox="1">
              <a:spLocks noChangeArrowheads="1"/>
            </p:cNvSpPr>
            <p:nvPr/>
          </p:nvSpPr>
          <p:spPr bwMode="gray">
            <a:xfrm>
              <a:off x="1179" y="1145"/>
              <a:ext cx="3976" cy="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Nút</a:t>
              </a:r>
              <a:r>
                <a:rPr lang="en-US" sz="2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lệnh</a:t>
              </a:r>
              <a:r>
                <a:rPr lang="en-US" sz="26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                                  </a:t>
              </a:r>
              <a:endPara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81000" y="1981200"/>
            <a:ext cx="931863" cy="992188"/>
            <a:chOff x="144" y="1176"/>
            <a:chExt cx="586" cy="625"/>
          </a:xfrm>
        </p:grpSpPr>
        <p:grpSp>
          <p:nvGrpSpPr>
            <p:cNvPr id="11" name="Group 3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6223" name="AutoShape 31"/>
              <p:cNvSpPr>
                <a:spLocks noChangeArrowheads="1"/>
              </p:cNvSpPr>
              <p:nvPr/>
            </p:nvSpPr>
            <p:spPr bwMode="gray">
              <a:xfrm rot="16200000" flipH="1">
                <a:off x="1817" y="249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24" name="AutoShape 32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25" name="AutoShape 33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6" name="Oval 3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7" name="Oval 3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28" name="Oval 36"/>
              <p:cNvSpPr>
                <a:spLocks noChangeArrowheads="1"/>
              </p:cNvSpPr>
              <p:nvPr/>
            </p:nvSpPr>
            <p:spPr bwMode="gray">
              <a:xfrm>
                <a:off x="2254" y="1990"/>
                <a:ext cx="1260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9" name="Oval 37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230" name="Oval 38"/>
              <p:cNvSpPr>
                <a:spLocks noChangeArrowheads="1"/>
              </p:cNvSpPr>
              <p:nvPr/>
            </p:nvSpPr>
            <p:spPr bwMode="gray">
              <a:xfrm>
                <a:off x="2328" y="2077"/>
                <a:ext cx="1099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21" name="Oval 39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232" name="Text Box 40"/>
            <p:cNvSpPr txBox="1">
              <a:spLocks noChangeArrowheads="1"/>
            </p:cNvSpPr>
            <p:nvPr/>
          </p:nvSpPr>
          <p:spPr bwMode="gray">
            <a:xfrm>
              <a:off x="336" y="1296"/>
              <a:ext cx="289" cy="3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81000" y="3122613"/>
            <a:ext cx="931863" cy="992187"/>
            <a:chOff x="144" y="1176"/>
            <a:chExt cx="586" cy="625"/>
          </a:xfrm>
        </p:grpSpPr>
        <p:grpSp>
          <p:nvGrpSpPr>
            <p:cNvPr id="13" name="Group 4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6235" name="AutoShape 43"/>
              <p:cNvSpPr>
                <a:spLocks noChangeArrowheads="1"/>
              </p:cNvSpPr>
              <p:nvPr/>
            </p:nvSpPr>
            <p:spPr bwMode="gray">
              <a:xfrm rot="16200000" flipH="1">
                <a:off x="1817" y="249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36" name="AutoShape 44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37" name="AutoShape 45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5" name="Oval 4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6" name="Oval 4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40" name="Oval 48"/>
              <p:cNvSpPr>
                <a:spLocks noChangeArrowheads="1"/>
              </p:cNvSpPr>
              <p:nvPr/>
            </p:nvSpPr>
            <p:spPr bwMode="gray">
              <a:xfrm>
                <a:off x="2254" y="1990"/>
                <a:ext cx="1260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08" name="Oval 4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242" name="Oval 50"/>
              <p:cNvSpPr>
                <a:spLocks noChangeArrowheads="1"/>
              </p:cNvSpPr>
              <p:nvPr/>
            </p:nvSpPr>
            <p:spPr bwMode="gray">
              <a:xfrm>
                <a:off x="2328" y="2077"/>
                <a:ext cx="1099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710" name="Oval 5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244" name="Text Box 52"/>
            <p:cNvSpPr txBox="1">
              <a:spLocks noChangeArrowheads="1"/>
            </p:cNvSpPr>
            <p:nvPr/>
          </p:nvSpPr>
          <p:spPr bwMode="gray">
            <a:xfrm>
              <a:off x="336" y="1296"/>
              <a:ext cx="29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381000" y="4418013"/>
            <a:ext cx="931863" cy="992187"/>
            <a:chOff x="144" y="1176"/>
            <a:chExt cx="586" cy="625"/>
          </a:xfrm>
        </p:grpSpPr>
        <p:grpSp>
          <p:nvGrpSpPr>
            <p:cNvPr id="15" name="Group 5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6247" name="AutoShape 55"/>
              <p:cNvSpPr>
                <a:spLocks noChangeArrowheads="1"/>
              </p:cNvSpPr>
              <p:nvPr/>
            </p:nvSpPr>
            <p:spPr bwMode="gray">
              <a:xfrm rot="16200000" flipH="1">
                <a:off x="1817" y="249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48" name="AutoShape 56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49" name="AutoShape 57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4" name="Oval 5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5" name="Oval 5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52" name="Oval 60"/>
              <p:cNvSpPr>
                <a:spLocks noChangeArrowheads="1"/>
              </p:cNvSpPr>
              <p:nvPr/>
            </p:nvSpPr>
            <p:spPr bwMode="gray">
              <a:xfrm>
                <a:off x="2254" y="1990"/>
                <a:ext cx="1260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7" name="Oval 6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254" name="Oval 62"/>
              <p:cNvSpPr>
                <a:spLocks noChangeArrowheads="1"/>
              </p:cNvSpPr>
              <p:nvPr/>
            </p:nvSpPr>
            <p:spPr bwMode="gray">
              <a:xfrm>
                <a:off x="2328" y="2077"/>
                <a:ext cx="1099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99" name="Oval 6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256" name="Text Box 64"/>
            <p:cNvSpPr txBox="1">
              <a:spLocks noChangeArrowheads="1"/>
            </p:cNvSpPr>
            <p:nvPr/>
          </p:nvSpPr>
          <p:spPr bwMode="gray">
            <a:xfrm>
              <a:off x="336" y="1296"/>
              <a:ext cx="29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16" name="Group 65"/>
          <p:cNvGrpSpPr>
            <a:grpSpLocks/>
          </p:cNvGrpSpPr>
          <p:nvPr/>
        </p:nvGrpSpPr>
        <p:grpSpPr bwMode="auto">
          <a:xfrm>
            <a:off x="400050" y="5624513"/>
            <a:ext cx="931863" cy="992187"/>
            <a:chOff x="144" y="1176"/>
            <a:chExt cx="586" cy="625"/>
          </a:xfrm>
        </p:grpSpPr>
        <p:grpSp>
          <p:nvGrpSpPr>
            <p:cNvPr id="17" name="Group 66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6259" name="AutoShape 67"/>
              <p:cNvSpPr>
                <a:spLocks noChangeArrowheads="1"/>
              </p:cNvSpPr>
              <p:nvPr/>
            </p:nvSpPr>
            <p:spPr bwMode="gray">
              <a:xfrm rot="16200000" flipH="1">
                <a:off x="1817" y="2490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60" name="AutoShape 68"/>
              <p:cNvSpPr>
                <a:spLocks noChangeArrowheads="1"/>
              </p:cNvSpPr>
              <p:nvPr/>
            </p:nvSpPr>
            <p:spPr bwMode="gray">
              <a:xfrm rot="5400000" flipH="1">
                <a:off x="3594" y="2464"/>
                <a:ext cx="307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261" name="AutoShape 69"/>
              <p:cNvSpPr>
                <a:spLocks noChangeArrowheads="1"/>
              </p:cNvSpPr>
              <p:nvPr/>
            </p:nvSpPr>
            <p:spPr bwMode="gray">
              <a:xfrm rot="10800000" flipH="1">
                <a:off x="2718" y="3417"/>
                <a:ext cx="303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3" name="Oval 70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4" name="Oval 71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64" name="Oval 72"/>
              <p:cNvSpPr>
                <a:spLocks noChangeArrowheads="1"/>
              </p:cNvSpPr>
              <p:nvPr/>
            </p:nvSpPr>
            <p:spPr bwMode="gray">
              <a:xfrm>
                <a:off x="2254" y="1990"/>
                <a:ext cx="1260" cy="126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6" name="Oval 73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6266" name="Oval 74"/>
              <p:cNvSpPr>
                <a:spLocks noChangeArrowheads="1"/>
              </p:cNvSpPr>
              <p:nvPr/>
            </p:nvSpPr>
            <p:spPr bwMode="gray">
              <a:xfrm>
                <a:off x="2328" y="2077"/>
                <a:ext cx="1099" cy="109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688" name="Oval 75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6268" name="Text Box 76"/>
            <p:cNvSpPr txBox="1">
              <a:spLocks noChangeArrowheads="1"/>
            </p:cNvSpPr>
            <p:nvPr/>
          </p:nvSpPr>
          <p:spPr bwMode="gray">
            <a:xfrm>
              <a:off x="336" y="1296"/>
              <a:ext cx="29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sp>
        <p:nvSpPr>
          <p:cNvPr id="136274" name="Text Box 8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214414" y="785794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6275" name="Picture 83" descr="6140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81825" y="457200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76" name="Picture 84" descr="6140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3381375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77" name="Picture 85" descr="61404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2209800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78" name="Picture 86" descr="6140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5334000"/>
            <a:ext cx="1143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3" name="Rectangle 2"/>
          <p:cNvSpPr>
            <a:spLocks noGrp="1"/>
          </p:cNvSpPr>
          <p:nvPr>
            <p:ph type="title"/>
          </p:nvPr>
        </p:nvSpPr>
        <p:spPr>
          <a:xfrm>
            <a:off x="428596" y="0"/>
            <a:ext cx="91440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KIỂM TRA B</a:t>
            </a:r>
            <a:r>
              <a:rPr lang="en-US" b="1" dirty="0" smtClean="0">
                <a:solidFill>
                  <a:schemeClr val="tx1"/>
                </a:solidFill>
                <a:latin typeface="Constantia"/>
              </a:rPr>
              <a:t>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I CŨ: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6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5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5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50"/>
                            </p:stCondLst>
                            <p:childTnLst>
                              <p:par>
                                <p:cTn id="5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5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5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3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 descr="Kết quả hình ảnh cho ảnh bao ve môi tru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C:\Users\admin\Desktop\tải xuố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admin\Desktop\hs-doi-mu-bao-hie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13322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4414" y="3357562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môi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335756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</a:t>
            </a:r>
            <a:r>
              <a:rPr lang="en-US" sz="2000" dirty="0" err="1" smtClean="0"/>
              <a:t>toàn</a:t>
            </a:r>
            <a:r>
              <a:rPr lang="en-US" sz="2000" dirty="0" smtClean="0"/>
              <a:t> </a:t>
            </a:r>
            <a:r>
              <a:rPr lang="en-US" sz="2000" dirty="0" err="1" smtClean="0"/>
              <a:t>giao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endParaRPr lang="en-US" sz="2000" dirty="0"/>
          </a:p>
        </p:txBody>
      </p:sp>
      <p:pic>
        <p:nvPicPr>
          <p:cNvPr id="7" name="Picture 6" descr="C:\Users\admin\Desktop\bien da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14752"/>
            <a:ext cx="5857916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86050" y="0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6386476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biển</a:t>
            </a:r>
            <a:r>
              <a:rPr lang="en-US" sz="2000" dirty="0" smtClean="0"/>
              <a:t> </a:t>
            </a:r>
            <a:r>
              <a:rPr lang="en-US" sz="2000" dirty="0" err="1" smtClean="0"/>
              <a:t>đảo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358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hãy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sát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nhận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xét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trang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chiếu</a:t>
            </a:r>
            <a:r>
              <a:rPr lang="en-US" sz="2400" b="1" dirty="0" smtClean="0">
                <a:solidFill>
                  <a:srgbClr val="0000FF"/>
                </a:solidFill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1 </a:t>
            </a:r>
            <a:r>
              <a:rPr lang="en-US" sz="2400" b="1" dirty="0" err="1" smtClean="0">
                <a:solidFill>
                  <a:srgbClr val="0000FF"/>
                </a:solidFill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</a:rPr>
              <a:t> 2?</a:t>
            </a:r>
          </a:p>
          <a:p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286248" y="1142984"/>
            <a:ext cx="4714908" cy="4071966"/>
            <a:chOff x="4429124" y="1142984"/>
            <a:chExt cx="4572032" cy="4071966"/>
          </a:xfrm>
        </p:grpSpPr>
        <p:sp>
          <p:nvSpPr>
            <p:cNvPr id="6" name="Rectangle 5"/>
            <p:cNvSpPr/>
            <p:nvPr/>
          </p:nvSpPr>
          <p:spPr>
            <a:xfrm>
              <a:off x="4429124" y="1142984"/>
              <a:ext cx="4572032" cy="40719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43504" y="1142984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Chùa</a:t>
              </a:r>
              <a:r>
                <a:rPr lang="en-US" sz="2400" b="1" dirty="0" smtClean="0"/>
                <a:t> </a:t>
              </a:r>
              <a:r>
                <a:rPr lang="en-US" sz="2400" b="1" dirty="0" err="1"/>
                <a:t>K</a:t>
              </a:r>
              <a:r>
                <a:rPr lang="en-US" sz="2400" b="1" dirty="0" err="1" smtClean="0"/>
                <a:t>eo</a:t>
              </a:r>
              <a:r>
                <a:rPr lang="en-US" sz="2400" b="1" dirty="0" smtClean="0"/>
                <a:t> – </a:t>
              </a:r>
              <a:r>
                <a:rPr lang="en-US" sz="2400" b="1" dirty="0" err="1" smtClean="0"/>
                <a:t>Thái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Bình</a:t>
              </a:r>
              <a:endParaRPr lang="en-US" sz="2400" b="1" dirty="0"/>
            </a:p>
          </p:txBody>
        </p:sp>
        <p:pic>
          <p:nvPicPr>
            <p:cNvPr id="3" name="Picture 10" descr="C:\Users\admin\Desktop\120px-Chuakeothaibin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562" y="1857364"/>
              <a:ext cx="2133600" cy="2786082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715140" y="1714488"/>
              <a:ext cx="228601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b="1" dirty="0" smtClean="0"/>
                <a:t>Chùa Keo</a:t>
              </a:r>
              <a:r>
                <a:rPr lang="vi-VN" dirty="0" smtClean="0"/>
                <a:t> (tên chữ: </a:t>
              </a:r>
              <a:r>
                <a:rPr lang="vi-VN" b="1" dirty="0" smtClean="0"/>
                <a:t>Thần Quang tự</a:t>
              </a:r>
              <a:r>
                <a:rPr lang="vi-VN" dirty="0" smtClean="0"/>
                <a:t>) là một ngôi </a:t>
              </a:r>
              <a:r>
                <a:rPr lang="en-US" dirty="0" err="1" smtClean="0"/>
                <a:t>chùa</a:t>
              </a:r>
              <a:r>
                <a:rPr lang="vi-VN" b="1" dirty="0" smtClean="0"/>
                <a:t> </a:t>
              </a:r>
              <a:r>
                <a:rPr lang="vi-VN" dirty="0" smtClean="0"/>
                <a:t>ở </a:t>
              </a:r>
              <a:r>
                <a:rPr lang="en-US" dirty="0" err="1" smtClean="0"/>
                <a:t>xã</a:t>
              </a:r>
              <a:r>
                <a:rPr lang="en-US" dirty="0" smtClean="0"/>
                <a:t> </a:t>
              </a:r>
              <a:r>
                <a:rPr lang="en-US" dirty="0" err="1" smtClean="0"/>
                <a:t>Duy</a:t>
              </a:r>
              <a:r>
                <a:rPr lang="en-US" dirty="0" smtClean="0"/>
                <a:t> </a:t>
              </a:r>
              <a:r>
                <a:rPr lang="en-US" dirty="0" err="1" smtClean="0"/>
                <a:t>Nhất</a:t>
              </a:r>
              <a:r>
                <a:rPr lang="en-US" dirty="0" smtClean="0"/>
                <a:t>, </a:t>
              </a:r>
              <a:r>
                <a:rPr lang="en-US" dirty="0" err="1" smtClean="0"/>
                <a:t>huyện</a:t>
              </a:r>
              <a:r>
                <a:rPr lang="en-US" dirty="0" smtClean="0"/>
                <a:t> </a:t>
              </a:r>
              <a:r>
                <a:rPr lang="en-US" dirty="0" err="1" smtClean="0"/>
                <a:t>Vũ</a:t>
              </a:r>
              <a:r>
                <a:rPr lang="en-US" dirty="0" smtClean="0"/>
                <a:t> </a:t>
              </a:r>
              <a:r>
                <a:rPr lang="en-US" dirty="0" err="1" smtClean="0"/>
                <a:t>Thư</a:t>
              </a:r>
              <a:r>
                <a:rPr lang="en-US" dirty="0" smtClean="0"/>
                <a:t>, </a:t>
              </a:r>
              <a:r>
                <a:rPr lang="en-US" dirty="0" err="1" smtClean="0"/>
                <a:t>tỉnh</a:t>
              </a:r>
              <a:r>
                <a:rPr lang="en-US" dirty="0" smtClean="0"/>
                <a:t> </a:t>
              </a:r>
              <a:r>
                <a:rPr lang="en-US" dirty="0" err="1" smtClean="0"/>
                <a:t>Thái</a:t>
              </a:r>
              <a:r>
                <a:rPr lang="en-US" dirty="0" smtClean="0"/>
                <a:t> </a:t>
              </a:r>
              <a:r>
                <a:rPr lang="en-US" dirty="0" err="1" smtClean="0"/>
                <a:t>Bình</a:t>
              </a:r>
              <a:r>
                <a:rPr lang="en-US" dirty="0" smtClean="0"/>
                <a:t>, </a:t>
              </a:r>
              <a:r>
                <a:rPr lang="en-US" dirty="0" err="1" smtClean="0"/>
                <a:t>việt</a:t>
              </a:r>
              <a:r>
                <a:rPr lang="en-US" dirty="0" smtClean="0"/>
                <a:t> Nam. </a:t>
              </a:r>
              <a:r>
                <a:rPr lang="vi-VN" dirty="0" smtClean="0"/>
                <a:t>Đây là một trong những ngôi chùa cổ ở Việt Nam được bảo tồn hầu như còn nguyên vẹn kiến trúc 400 năm tuổi.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1604" y="5431460"/>
            <a:ext cx="714380" cy="642942"/>
            <a:chOff x="1500166" y="5431460"/>
            <a:chExt cx="714380" cy="642942"/>
          </a:xfrm>
        </p:grpSpPr>
        <p:sp>
          <p:nvSpPr>
            <p:cNvPr id="10" name="Oval 9"/>
            <p:cNvSpPr/>
            <p:nvPr/>
          </p:nvSpPr>
          <p:spPr>
            <a:xfrm>
              <a:off x="1500166" y="5431460"/>
              <a:ext cx="714380" cy="6429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14480" y="5500702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00826" y="5429264"/>
            <a:ext cx="714380" cy="642942"/>
            <a:chOff x="5786446" y="5286388"/>
            <a:chExt cx="714380" cy="642942"/>
          </a:xfrm>
        </p:grpSpPr>
        <p:sp>
          <p:nvSpPr>
            <p:cNvPr id="14" name="Oval 13"/>
            <p:cNvSpPr/>
            <p:nvPr/>
          </p:nvSpPr>
          <p:spPr>
            <a:xfrm>
              <a:off x="5786446" y="5286388"/>
              <a:ext cx="714380" cy="64294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7884" y="535782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2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844" y="1142984"/>
            <a:ext cx="4224342" cy="4071966"/>
            <a:chOff x="142844" y="1142984"/>
            <a:chExt cx="4224342" cy="4071966"/>
          </a:xfrm>
        </p:grpSpPr>
        <p:grpSp>
          <p:nvGrpSpPr>
            <p:cNvPr id="16" name="Group 15"/>
            <p:cNvGrpSpPr/>
            <p:nvPr/>
          </p:nvGrpSpPr>
          <p:grpSpPr>
            <a:xfrm>
              <a:off x="142844" y="1142984"/>
              <a:ext cx="4071966" cy="4071966"/>
              <a:chOff x="142844" y="1714488"/>
              <a:chExt cx="4071966" cy="407196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2844" y="1714488"/>
                <a:ext cx="4071966" cy="40719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57158" y="2571744"/>
                <a:ext cx="37147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000" b="1" dirty="0" smtClean="0"/>
                  <a:t>Chùa Keo</a:t>
                </a:r>
                <a:r>
                  <a:rPr lang="vi-VN" sz="2000" dirty="0" smtClean="0"/>
                  <a:t> (tên chữ: </a:t>
                </a:r>
                <a:r>
                  <a:rPr lang="vi-VN" sz="2000" b="1" dirty="0" smtClean="0"/>
                  <a:t>Thần Quang tự</a:t>
                </a:r>
                <a:r>
                  <a:rPr lang="vi-VN" sz="2000" dirty="0" smtClean="0"/>
                  <a:t>) là một ngôi </a:t>
                </a:r>
                <a:r>
                  <a:rPr lang="en-US" sz="2000" dirty="0" err="1" smtClean="0"/>
                  <a:t>chùa</a:t>
                </a:r>
                <a:r>
                  <a:rPr lang="vi-VN" sz="2000" dirty="0" smtClean="0"/>
                  <a:t> ở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huyện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Vũ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Thư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tỉnh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Bình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việt</a:t>
                </a:r>
                <a:r>
                  <a:rPr lang="en-US" sz="2000" dirty="0" smtClean="0"/>
                  <a:t> Nam.</a:t>
                </a:r>
                <a:r>
                  <a:rPr lang="vi-VN" sz="2000" dirty="0" smtClean="0"/>
                  <a:t> Đây là một trong những ngôi chùa cổ ở Việt Nam được bảo tồn hầu như còn nguyên vẹn kiến trúc 400 năm tuổi.</a:t>
                </a:r>
                <a:endParaRPr lang="en-US" sz="20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85786" y="1142984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Chùa</a:t>
              </a:r>
              <a:r>
                <a:rPr lang="en-US" sz="2400" b="1" dirty="0" smtClean="0"/>
                <a:t> </a:t>
              </a:r>
              <a:r>
                <a:rPr lang="en-US" sz="2400" b="1" dirty="0" err="1"/>
                <a:t>K</a:t>
              </a:r>
              <a:r>
                <a:rPr lang="en-US" sz="2400" b="1" dirty="0" err="1" smtClean="0"/>
                <a:t>eo</a:t>
              </a:r>
              <a:r>
                <a:rPr lang="en-US" sz="2400" b="1" dirty="0" smtClean="0"/>
                <a:t> – </a:t>
              </a:r>
              <a:r>
                <a:rPr lang="en-US" sz="2400" b="1" dirty="0" err="1" smtClean="0"/>
                <a:t>Thái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Bình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14348" y="1285860"/>
            <a:ext cx="3794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28728" y="1643050"/>
            <a:ext cx="5086649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6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72100" y="3643314"/>
            <a:ext cx="3571900" cy="3000372"/>
            <a:chOff x="5143504" y="3301290"/>
            <a:chExt cx="3857652" cy="3385340"/>
          </a:xfrm>
        </p:grpSpPr>
        <p:pic>
          <p:nvPicPr>
            <p:cNvPr id="8" name="Picture 7" descr="C:\Users\admin\Desktop\Bđồ.jpg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3504" y="3301290"/>
              <a:ext cx="3857652" cy="2943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286512" y="6286520"/>
              <a:ext cx="1071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15206" y="2643182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215206" y="164305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71472" y="85723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28728" y="2500306"/>
            <a:ext cx="4143404" cy="4972142"/>
            <a:chOff x="214282" y="2143116"/>
            <a:chExt cx="4857784" cy="5257894"/>
          </a:xfrm>
        </p:grpSpPr>
        <p:grpSp>
          <p:nvGrpSpPr>
            <p:cNvPr id="21" name="Group 20"/>
            <p:cNvGrpSpPr/>
            <p:nvPr/>
          </p:nvGrpSpPr>
          <p:grpSpPr>
            <a:xfrm>
              <a:off x="214282" y="2143116"/>
              <a:ext cx="4758210" cy="5257894"/>
              <a:chOff x="214282" y="2143116"/>
              <a:chExt cx="4758210" cy="52578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4282" y="2143116"/>
                <a:ext cx="4758210" cy="4429156"/>
                <a:chOff x="214282" y="3357562"/>
                <a:chExt cx="4686772" cy="3054194"/>
              </a:xfrm>
            </p:grpSpPr>
            <p:pic>
              <p:nvPicPr>
                <p:cNvPr id="6" name="Picture 5" descr="C:\Users\admin\Desktop\bảng.jpg"/>
                <p:cNvPicPr/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4282" y="3429000"/>
                  <a:ext cx="4686772" cy="2982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214282" y="3357562"/>
                  <a:ext cx="4643438" cy="7858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000232" y="7000900"/>
                <a:ext cx="1143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214282" y="5991068"/>
              <a:ext cx="4857784" cy="5152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28794" y="6143644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Bảng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3372" y="1357298"/>
            <a:ext cx="2952750" cy="1900308"/>
            <a:chOff x="857224" y="1214422"/>
            <a:chExt cx="2952750" cy="1900308"/>
          </a:xfrm>
        </p:grpSpPr>
        <p:pic>
          <p:nvPicPr>
            <p:cNvPr id="17" name="Picture 16" descr="C:\Users\admin\Desktop\phim.jpg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28662" y="1214422"/>
              <a:ext cx="2362200" cy="18002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857224" y="2714620"/>
              <a:ext cx="29527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phim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14348" y="1372464"/>
            <a:ext cx="44291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</a:t>
            </a:r>
            <a:r>
              <a:rPr lang="en-US" sz="2000" i="1" dirty="0" smtClean="0">
                <a:solidFill>
                  <a:srgbClr val="0000FF"/>
                </a:solidFill>
              </a:rPr>
              <a:t>- </a:t>
            </a:r>
            <a:r>
              <a:rPr lang="en-US" sz="2000" i="1" dirty="0" err="1" smtClean="0">
                <a:solidFill>
                  <a:srgbClr val="0000FF"/>
                </a:solidFill>
              </a:rPr>
              <a:t>Ngoài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hình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ảnh</a:t>
            </a:r>
            <a:r>
              <a:rPr lang="en-US" sz="2000" i="1" dirty="0" smtClean="0">
                <a:solidFill>
                  <a:srgbClr val="0000FF"/>
                </a:solidFill>
              </a:rPr>
              <a:t>, </a:t>
            </a:r>
            <a:r>
              <a:rPr lang="en-US" sz="2000" i="1" dirty="0" err="1" smtClean="0">
                <a:solidFill>
                  <a:srgbClr val="0000FF"/>
                </a:solidFill>
              </a:rPr>
              <a:t>ta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có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thể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chèn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các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đối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tượng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sau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vào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trang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chiếu</a:t>
            </a:r>
            <a:r>
              <a:rPr lang="en-US" sz="2000" i="1" dirty="0" smtClean="0">
                <a:solidFill>
                  <a:srgbClr val="0000FF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 smtClean="0"/>
              <a:t>	</a:t>
            </a:r>
            <a:r>
              <a:rPr lang="en-US" sz="2000" dirty="0" smtClean="0"/>
              <a:t>+ </a:t>
            </a:r>
            <a:r>
              <a:rPr lang="en-US" sz="2000" dirty="0" err="1" smtClean="0"/>
              <a:t>Tệp</a:t>
            </a:r>
            <a:r>
              <a:rPr lang="en-US" sz="2000" dirty="0" smtClean="0"/>
              <a:t> </a:t>
            </a:r>
            <a:r>
              <a:rPr lang="en-US" sz="2000" dirty="0" err="1" smtClean="0"/>
              <a:t>âm</a:t>
            </a:r>
            <a:r>
              <a:rPr lang="en-US" sz="2000" dirty="0" smtClean="0"/>
              <a:t> </a:t>
            </a:r>
            <a:r>
              <a:rPr lang="en-US" sz="2000" dirty="0" err="1" smtClean="0"/>
              <a:t>thanh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+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phim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/>
              <a:t>	+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r>
              <a:rPr lang="en-US" sz="2000" dirty="0" smtClean="0"/>
              <a:t>, 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28662" y="126609"/>
            <a:ext cx="7929618" cy="642918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130" descr="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494" y="-24"/>
            <a:ext cx="9153526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23" descr="White marble"/>
          <p:cNvSpPr>
            <a:spLocks noChangeArrowheads="1"/>
          </p:cNvSpPr>
          <p:nvPr/>
        </p:nvSpPr>
        <p:spPr bwMode="gray">
          <a:xfrm>
            <a:off x="857224" y="71414"/>
            <a:ext cx="7953404" cy="71438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57224" y="214290"/>
            <a:ext cx="800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THÊM HÌNH ẢNH VÀO TRANG CHIẾU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85723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85852" y="1500174"/>
            <a:ext cx="4643470" cy="3429024"/>
          </a:xfrm>
          <a:prstGeom prst="cloudCallout">
            <a:avLst>
              <a:gd name="adj1" fmla="val -8532"/>
              <a:gd name="adj2" fmla="val 3472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PowerPoint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0" hangingPunct="0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igit 1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500174"/>
            <a:ext cx="1797334" cy="987424"/>
          </a:xfrm>
          <a:prstGeom prst="rect">
            <a:avLst/>
          </a:prstGeom>
          <a:noFill/>
        </p:spPr>
      </p:pic>
      <p:sp>
        <p:nvSpPr>
          <p:cNvPr id="14" name="Action Button: Forward or Next 13">
            <a:hlinkClick r:id="rId6" action="ppaction://program" highlightClick="1"/>
          </p:cNvPr>
          <p:cNvSpPr/>
          <p:nvPr/>
        </p:nvSpPr>
        <p:spPr>
          <a:xfrm>
            <a:off x="8072462" y="5786454"/>
            <a:ext cx="571504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admin\Desktop\Hình ảnh\39832537-nút-sta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1500174"/>
            <a:ext cx="1280600" cy="130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1423</Words>
  <Application>Microsoft Office PowerPoint</Application>
  <PresentationFormat>On-screen Show (4:3)</PresentationFormat>
  <Paragraphs>175</Paragraphs>
  <Slides>24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Equity</vt:lpstr>
      <vt:lpstr>Office Theme</vt:lpstr>
      <vt:lpstr>Clip</vt:lpstr>
      <vt:lpstr>PowerPoint Presentation</vt:lpstr>
      <vt:lpstr>PowerPoint Presentation</vt:lpstr>
      <vt:lpstr>PowerPoint Presentation</vt:lpstr>
      <vt:lpstr>KIỂM TRA BÀI CŨ: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168</cp:revision>
  <dcterms:created xsi:type="dcterms:W3CDTF">2018-01-06T09:47:42Z</dcterms:created>
  <dcterms:modified xsi:type="dcterms:W3CDTF">2022-01-23T15:28:55Z</dcterms:modified>
</cp:coreProperties>
</file>