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9" r:id="rId1"/>
    <p:sldMasterId id="2147483796" r:id="rId2"/>
    <p:sldMasterId id="2147483798" r:id="rId3"/>
    <p:sldMasterId id="2147483800" r:id="rId4"/>
    <p:sldMasterId id="2147483802" r:id="rId5"/>
    <p:sldMasterId id="2147483804" r:id="rId6"/>
    <p:sldMasterId id="2147483806" r:id="rId7"/>
  </p:sldMasterIdLst>
  <p:notesMasterIdLst>
    <p:notesMasterId r:id="rId46"/>
  </p:notesMasterIdLst>
  <p:handoutMasterIdLst>
    <p:handoutMasterId r:id="rId47"/>
  </p:handoutMasterIdLst>
  <p:sldIdLst>
    <p:sldId id="455" r:id="rId8"/>
    <p:sldId id="459" r:id="rId9"/>
    <p:sldId id="456" r:id="rId10"/>
    <p:sldId id="417" r:id="rId11"/>
    <p:sldId id="460" r:id="rId12"/>
    <p:sldId id="461" r:id="rId13"/>
    <p:sldId id="462" r:id="rId14"/>
    <p:sldId id="266" r:id="rId15"/>
    <p:sldId id="416" r:id="rId16"/>
    <p:sldId id="273" r:id="rId17"/>
    <p:sldId id="424" r:id="rId18"/>
    <p:sldId id="464" r:id="rId19"/>
    <p:sldId id="361" r:id="rId20"/>
    <p:sldId id="399" r:id="rId21"/>
    <p:sldId id="466" r:id="rId22"/>
    <p:sldId id="402" r:id="rId23"/>
    <p:sldId id="463" r:id="rId24"/>
    <p:sldId id="472" r:id="rId25"/>
    <p:sldId id="473" r:id="rId26"/>
    <p:sldId id="474" r:id="rId27"/>
    <p:sldId id="465" r:id="rId28"/>
    <p:sldId id="434" r:id="rId29"/>
    <p:sldId id="479" r:id="rId30"/>
    <p:sldId id="480" r:id="rId31"/>
    <p:sldId id="481" r:id="rId32"/>
    <p:sldId id="482" r:id="rId33"/>
    <p:sldId id="467" r:id="rId34"/>
    <p:sldId id="468" r:id="rId35"/>
    <p:sldId id="439" r:id="rId36"/>
    <p:sldId id="440" r:id="rId37"/>
    <p:sldId id="441" r:id="rId38"/>
    <p:sldId id="444" r:id="rId39"/>
    <p:sldId id="469" r:id="rId40"/>
    <p:sldId id="475" r:id="rId41"/>
    <p:sldId id="478" r:id="rId42"/>
    <p:sldId id="477" r:id="rId43"/>
    <p:sldId id="470" r:id="rId44"/>
    <p:sldId id="458" r:id="rId45"/>
  </p:sldIdLst>
  <p:sldSz cx="12192000" cy="6858000"/>
  <p:notesSz cx="6858000" cy="9144000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66"/>
    <a:srgbClr val="FF9900"/>
    <a:srgbClr val="000099"/>
    <a:srgbClr val="3333FF"/>
    <a:srgbClr val="FF99FF"/>
    <a:srgbClr val="FF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3" autoAdjust="0"/>
    <p:restoredTop sz="94660"/>
  </p:normalViewPr>
  <p:slideViewPr>
    <p:cSldViewPr>
      <p:cViewPr>
        <p:scale>
          <a:sx n="61" d="100"/>
          <a:sy n="61" d="100"/>
        </p:scale>
        <p:origin x="-66" y="-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gs" Target="tags/tag1.xml"/><Relationship Id="rId8" Type="http://schemas.openxmlformats.org/officeDocument/2006/relationships/slide" Target="slides/slide1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DBC00-1CE1-4CD3-9983-3D7E956E3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34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560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fld id="{AF0DBB27-FFFD-463B-9DEC-93B9A91EB6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3997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164E84-2702-4E03-AF7E-84C9FBADFB8B}" type="slidenum">
              <a:rPr lang="en-GB" altLang="en-US"/>
              <a:pPr eaLnBrk="1" hangingPunct="1"/>
              <a:t>16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Võ Nhật Trường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08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BB42D7-1CBF-4633-86A9-9FEE4A49BF8A}" type="datetimeFigureOut">
              <a:rPr lang="vi-VN" altLang="en-US"/>
              <a:pPr/>
              <a:t>21/11/2020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C27ADB-96DE-4570-A694-FE50DF6975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6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Võ Nhật Trường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8448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96D891-5146-47C3-AB2C-161A865CC7A8}" type="datetimeFigureOut">
              <a:rPr lang="vi-VN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42400" y="64770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fld id="{71D24ECF-D735-4857-9A06-F33F27D5B1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33751" y="6477000"/>
            <a:ext cx="5342467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2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5D1DF-E94D-4DA0-A50A-8A91245E1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9540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xfrm>
            <a:off x="9753440" y="6583274"/>
            <a:ext cx="2438400" cy="274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Võ Nhật Trường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9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83579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5D1DF-E94D-4DA0-A50A-8A91245E1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3578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Võ Nhật Trường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9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8448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96D891-5146-47C3-AB2C-161A865CC7A8}" type="datetimeFigureOut">
              <a:rPr lang="vi-VN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42400" y="64770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fld id="{71D24ECF-D735-4857-9A06-F33F27D5B1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33751" y="6477000"/>
            <a:ext cx="5342467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0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48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Võ Nhật Trường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01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8448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96D891-5146-47C3-AB2C-161A865CC7A8}" type="datetimeFigureOut">
              <a:rPr lang="vi-VN"/>
              <a:pPr>
                <a:defRPr/>
              </a:pPr>
              <a:t>21/11/2020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42400" y="64770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fld id="{71D24ECF-D735-4857-9A06-F33F27D5B1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33751" y="6477000"/>
            <a:ext cx="5342467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8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Võ Nhật Trường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13.gif"/><Relationship Id="rId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jpeg"/><Relationship Id="rId7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20.wmf"/><Relationship Id="rId4" Type="http://schemas.openxmlformats.org/officeDocument/2006/relationships/hyperlink" Target="../User/My%20Documents/132%20-%20Bong%20dien%20dien%20-%20Phi%20Nhung.mp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53440" y="6583274"/>
            <a:ext cx="243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r>
              <a:rPr lang="en-US" altLang="en-US"/>
              <a:t>Võ Nhật Trường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1"/>
            <a:ext cx="12192000" cy="1033463"/>
            <a:chOff x="0" y="0"/>
            <a:chExt cx="9144000" cy="1033463"/>
          </a:xfrm>
        </p:grpSpPr>
        <p:grpSp>
          <p:nvGrpSpPr>
            <p:cNvPr id="849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8499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84996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4997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9</a:t>
                  </a:r>
                </a:p>
              </p:txBody>
            </p:sp>
          </p:grpSp>
          <p:grpSp>
            <p:nvGrpSpPr>
              <p:cNvPr id="84998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84999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2800"/>
                </a:p>
              </p:txBody>
            </p:sp>
            <p:grpSp>
              <p:nvGrpSpPr>
                <p:cNvPr id="85000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85001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7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85002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85003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85004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85009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85011" name="Group 19"/>
            <p:cNvGrpSpPr>
              <a:grpSpLocks/>
            </p:cNvGrpSpPr>
            <p:nvPr userDrawn="1"/>
          </p:nvGrpSpPr>
          <p:grpSpPr bwMode="auto">
            <a:xfrm>
              <a:off x="1438275" y="79375"/>
              <a:ext cx="1152525" cy="760413"/>
              <a:chOff x="839" y="194"/>
              <a:chExt cx="726" cy="390"/>
            </a:xfrm>
          </p:grpSpPr>
          <p:pic>
            <p:nvPicPr>
              <p:cNvPr id="8501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013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39" y="358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err="1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014" name="Text Box 10"/>
              <p:cNvSpPr txBox="1">
                <a:spLocks noChangeArrowheads="1"/>
              </p:cNvSpPr>
              <p:nvPr userDrawn="1"/>
            </p:nvSpPr>
            <p:spPr bwMode="auto">
              <a:xfrm rot="-1852108">
                <a:off x="1143" y="194"/>
                <a:ext cx="34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7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5010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57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800" b="1" dirty="0" smtClean="0">
                <a:latin typeface="Arial Unicode MS" pitchFamily="34" charset="-128"/>
                <a:cs typeface="Arial" panose="020B0604020202020204" pitchFamily="34" charset="0"/>
              </a:rPr>
              <a:t>PHẦN MỀM TRÌNH CHIẾU</a:t>
            </a:r>
            <a:endParaRPr lang="en-US" sz="2800" b="1" kern="1200" dirty="0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049425" y="304800"/>
            <a:ext cx="1072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</a:t>
            </a:r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27-&gt;28</a:t>
            </a:r>
            <a:endParaRPr lang="en-US" sz="2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78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5" r:id="rId2"/>
    <p:sldLayoutId id="2147483808" r:id="rId3"/>
    <p:sldLayoutId id="2147483809" r:id="rId4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5608638"/>
            <a:ext cx="13208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900846"/>
            <a:ext cx="12192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h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0"/>
            <a:ext cx="2641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WordArt 5"/>
          <p:cNvSpPr>
            <a:spLocks noChangeArrowheads="1" noChangeShapeType="1" noTextEdit="1"/>
          </p:cNvSpPr>
          <p:nvPr userDrawn="1"/>
        </p:nvSpPr>
        <p:spPr bwMode="auto">
          <a:xfrm>
            <a:off x="609600" y="20574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86022" name="AutoShape 6"/>
          <p:cNvSpPr>
            <a:spLocks noChangeArrowheads="1"/>
          </p:cNvSpPr>
          <p:nvPr userDrawn="1"/>
        </p:nvSpPr>
        <p:spPr bwMode="auto">
          <a:xfrm>
            <a:off x="2870200" y="17526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3" name="AutoShape 7"/>
          <p:cNvSpPr>
            <a:spLocks noChangeArrowheads="1"/>
          </p:cNvSpPr>
          <p:nvPr userDrawn="1"/>
        </p:nvSpPr>
        <p:spPr bwMode="auto">
          <a:xfrm>
            <a:off x="2870200" y="27432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4" name="AutoShape 8"/>
          <p:cNvSpPr>
            <a:spLocks noChangeArrowheads="1"/>
          </p:cNvSpPr>
          <p:nvPr userDrawn="1"/>
        </p:nvSpPr>
        <p:spPr bwMode="auto">
          <a:xfrm>
            <a:off x="2853267" y="37465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5" name="AutoShape 9"/>
          <p:cNvSpPr>
            <a:spLocks noChangeArrowheads="1"/>
          </p:cNvSpPr>
          <p:nvPr userDrawn="1"/>
        </p:nvSpPr>
        <p:spPr bwMode="auto">
          <a:xfrm>
            <a:off x="2836334" y="47371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6" name="Rectangle 10"/>
          <p:cNvSpPr>
            <a:spLocks noChangeArrowheads="1"/>
          </p:cNvSpPr>
          <p:nvPr userDrawn="1"/>
        </p:nvSpPr>
        <p:spPr bwMode="auto">
          <a:xfrm>
            <a:off x="2133600" y="685800"/>
            <a:ext cx="883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7" name="WordArt 11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86028" name="AutoShape 12"/>
          <p:cNvSpPr>
            <a:spLocks noChangeArrowheads="1"/>
          </p:cNvSpPr>
          <p:nvPr userDrawn="1"/>
        </p:nvSpPr>
        <p:spPr bwMode="auto">
          <a:xfrm>
            <a:off x="2844800" y="57277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9" name="WordArt 13"/>
          <p:cNvSpPr>
            <a:spLocks noChangeArrowheads="1" noChangeShapeType="1" noTextEdit="1"/>
          </p:cNvSpPr>
          <p:nvPr userDrawn="1"/>
        </p:nvSpPr>
        <p:spPr bwMode="auto">
          <a:xfrm>
            <a:off x="609600" y="29718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Nhóm 2</a:t>
            </a:r>
          </a:p>
        </p:txBody>
      </p:sp>
      <p:sp>
        <p:nvSpPr>
          <p:cNvPr id="86030" name="WordArt 14"/>
          <p:cNvSpPr>
            <a:spLocks noChangeArrowheads="1" noChangeShapeType="1" noTextEdit="1"/>
          </p:cNvSpPr>
          <p:nvPr userDrawn="1"/>
        </p:nvSpPr>
        <p:spPr bwMode="auto">
          <a:xfrm>
            <a:off x="609600" y="40386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3</a:t>
            </a:r>
          </a:p>
        </p:txBody>
      </p:sp>
      <p:sp>
        <p:nvSpPr>
          <p:cNvPr id="86031" name="WordArt 15"/>
          <p:cNvSpPr>
            <a:spLocks noChangeArrowheads="1" noChangeShapeType="1" noTextEdit="1"/>
          </p:cNvSpPr>
          <p:nvPr userDrawn="1"/>
        </p:nvSpPr>
        <p:spPr bwMode="auto">
          <a:xfrm>
            <a:off x="609600" y="49530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Nhóm 4</a:t>
            </a:r>
          </a:p>
        </p:txBody>
      </p:sp>
      <p:sp>
        <p:nvSpPr>
          <p:cNvPr id="86032" name="WordArt 16"/>
          <p:cNvSpPr>
            <a:spLocks noChangeArrowheads="1" noChangeShapeType="1" noTextEdit="1"/>
          </p:cNvSpPr>
          <p:nvPr userDrawn="1"/>
        </p:nvSpPr>
        <p:spPr bwMode="auto">
          <a:xfrm>
            <a:off x="609600" y="58674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 panose="020B0604020202020204" pitchFamily="34" charset="0"/>
              </a:rPr>
              <a:t>Nhóm 5</a:t>
            </a:r>
          </a:p>
        </p:txBody>
      </p:sp>
      <p:pic>
        <p:nvPicPr>
          <p:cNvPr id="86033" name="Picture 1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876426"/>
            <a:ext cx="10668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4" name="Picture 18" descr="h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032000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5" name="Picture 19" descr="h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971800"/>
            <a:ext cx="12192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6" name="Picture 20" descr="h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133850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8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 userDrawn="1"/>
        </p:nvSpPr>
        <p:spPr bwMode="auto">
          <a:xfrm>
            <a:off x="296352" y="2484439"/>
            <a:ext cx="687917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 userDrawn="1"/>
        </p:nvSpPr>
        <p:spPr bwMode="auto">
          <a:xfrm>
            <a:off x="1206615" y="2544763"/>
            <a:ext cx="50588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 userDrawn="1"/>
        </p:nvSpPr>
        <p:spPr bwMode="auto">
          <a:xfrm>
            <a:off x="1221431" y="3646414"/>
            <a:ext cx="505884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 userDrawn="1"/>
        </p:nvSpPr>
        <p:spPr bwMode="auto">
          <a:xfrm>
            <a:off x="1206615" y="4821160"/>
            <a:ext cx="50588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 userDrawn="1"/>
        </p:nvSpPr>
        <p:spPr bwMode="auto">
          <a:xfrm>
            <a:off x="1206615" y="5870495"/>
            <a:ext cx="50588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7047" name="Oval 7"/>
          <p:cNvSpPr>
            <a:spLocks noChangeArrowheads="1"/>
          </p:cNvSpPr>
          <p:nvPr userDrawn="1"/>
        </p:nvSpPr>
        <p:spPr bwMode="auto">
          <a:xfrm>
            <a:off x="469919" y="2616200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48" name="AutoShape 8"/>
          <p:cNvSpPr>
            <a:spLocks noChangeArrowheads="1"/>
          </p:cNvSpPr>
          <p:nvPr userDrawn="1"/>
        </p:nvSpPr>
        <p:spPr bwMode="auto">
          <a:xfrm>
            <a:off x="296352" y="3576565"/>
            <a:ext cx="687917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49" name="Oval 9"/>
          <p:cNvSpPr>
            <a:spLocks noChangeArrowheads="1"/>
          </p:cNvSpPr>
          <p:nvPr userDrawn="1"/>
        </p:nvSpPr>
        <p:spPr bwMode="auto">
          <a:xfrm>
            <a:off x="469919" y="3706739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0" name="AutoShape 10"/>
          <p:cNvSpPr>
            <a:spLocks noChangeArrowheads="1"/>
          </p:cNvSpPr>
          <p:nvPr userDrawn="1"/>
        </p:nvSpPr>
        <p:spPr bwMode="auto">
          <a:xfrm>
            <a:off x="296352" y="4710036"/>
            <a:ext cx="687917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1" name="Oval 11"/>
          <p:cNvSpPr>
            <a:spLocks noChangeArrowheads="1"/>
          </p:cNvSpPr>
          <p:nvPr userDrawn="1"/>
        </p:nvSpPr>
        <p:spPr bwMode="auto">
          <a:xfrm>
            <a:off x="469919" y="4841797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2" name="AutoShape 12"/>
          <p:cNvSpPr>
            <a:spLocks noChangeArrowheads="1"/>
          </p:cNvSpPr>
          <p:nvPr userDrawn="1"/>
        </p:nvSpPr>
        <p:spPr bwMode="auto">
          <a:xfrm>
            <a:off x="296352" y="5746670"/>
            <a:ext cx="687917" cy="515938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3" name="Oval 13"/>
          <p:cNvSpPr>
            <a:spLocks noChangeArrowheads="1"/>
          </p:cNvSpPr>
          <p:nvPr userDrawn="1"/>
        </p:nvSpPr>
        <p:spPr bwMode="auto">
          <a:xfrm>
            <a:off x="469919" y="587843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5" name="AutoShape 15"/>
          <p:cNvSpPr>
            <a:spLocks noChangeArrowheads="1"/>
          </p:cNvSpPr>
          <p:nvPr userDrawn="1"/>
        </p:nvSpPr>
        <p:spPr bwMode="auto">
          <a:xfrm>
            <a:off x="1930509" y="2133634"/>
            <a:ext cx="9804291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6" name="AutoShape 16"/>
          <p:cNvSpPr>
            <a:spLocks noChangeArrowheads="1"/>
          </p:cNvSpPr>
          <p:nvPr userDrawn="1"/>
        </p:nvSpPr>
        <p:spPr bwMode="auto">
          <a:xfrm>
            <a:off x="1930511" y="3284112"/>
            <a:ext cx="9804291" cy="105926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7" name="AutoShape 17"/>
          <p:cNvSpPr>
            <a:spLocks noChangeArrowheads="1"/>
          </p:cNvSpPr>
          <p:nvPr userDrawn="1"/>
        </p:nvSpPr>
        <p:spPr bwMode="auto">
          <a:xfrm>
            <a:off x="1930511" y="4419574"/>
            <a:ext cx="9804291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8" name="AutoShape 18"/>
          <p:cNvSpPr>
            <a:spLocks noChangeArrowheads="1"/>
          </p:cNvSpPr>
          <p:nvPr userDrawn="1"/>
        </p:nvSpPr>
        <p:spPr bwMode="auto">
          <a:xfrm>
            <a:off x="1930511" y="5575220"/>
            <a:ext cx="9804291" cy="113029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9" name="Rectangle 19"/>
          <p:cNvSpPr>
            <a:spLocks noChangeArrowheads="1"/>
          </p:cNvSpPr>
          <p:nvPr userDrawn="1"/>
        </p:nvSpPr>
        <p:spPr bwMode="auto">
          <a:xfrm>
            <a:off x="1930509" y="622336"/>
            <a:ext cx="9804291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 userDrawn="1"/>
        </p:nvSpPr>
        <p:spPr bwMode="auto">
          <a:xfrm>
            <a:off x="268818" y="984250"/>
            <a:ext cx="1356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hỏi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368837" cy="457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10" r:id="rId2"/>
    <p:sldLayoutId id="2147483812" r:id="rId3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2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Kiểm tra bài</a:t>
            </a:r>
          </a:p>
        </p:txBody>
      </p:sp>
      <p:pic>
        <p:nvPicPr>
          <p:cNvPr id="89091" name="Picture 2" descr="icon-bieutuong_31"/>
          <p:cNvPicPr>
            <a:picLocks noChangeAspect="1" noChangeArrowheads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0"/>
            <a:ext cx="233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990601"/>
            <a:ext cx="10668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990600"/>
            <a:ext cx="12573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04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52" name="Group 16"/>
          <p:cNvGrpSpPr>
            <a:grpSpLocks/>
          </p:cNvGrpSpPr>
          <p:nvPr userDrawn="1"/>
        </p:nvGrpSpPr>
        <p:grpSpPr bwMode="auto">
          <a:xfrm>
            <a:off x="0" y="990600"/>
            <a:ext cx="12192000" cy="5494338"/>
            <a:chOff x="0" y="625"/>
            <a:chExt cx="5760" cy="3461"/>
          </a:xfrm>
        </p:grpSpPr>
        <p:pic>
          <p:nvPicPr>
            <p:cNvPr id="91153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4" name="Picture 18" descr="VoNhatTruong2013L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820"/>
              <a:ext cx="1188" cy="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5" name="Picture 19" descr="hinh_dep09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6" name="Picture 20" descr="Hinhdong002"/>
            <p:cNvPicPr>
              <a:picLocks noChangeAspect="1" noChangeArrowheads="1" noCrop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157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Times New Roman" panose="02020603050405020304" pitchFamily="18" charset="0"/>
                <a:cs typeface="+mn-cs"/>
              </a:defRPr>
            </a:lvl1pPr>
          </a:lstStyle>
          <a:p>
            <a:fld id="{7C947F60-B4F8-4E70-B80E-176F1E6DBFEA}" type="datetimeFigureOut">
              <a:rPr lang="vi-VN" altLang="en-US"/>
              <a:pPr/>
              <a:t>21/11/2020</a:t>
            </a:fld>
            <a:endParaRPr lang="en-US" altLang="en-US"/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>
                <a:latin typeface="Times New Roman" panose="02020603050405020304" pitchFamily="18" charset="0"/>
                <a:cs typeface="+mn-cs"/>
              </a:defRPr>
            </a:lvl1pPr>
          </a:lstStyle>
          <a:p>
            <a:fld id="{2FF1B537-E48D-4B80-9757-A9029ADA17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115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3751" y="6477000"/>
            <a:ext cx="534246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endParaRPr lang="en-US" altLang="en-US"/>
          </a:p>
        </p:txBody>
      </p:sp>
      <p:pic>
        <p:nvPicPr>
          <p:cNvPr id="91160" name="Picture 24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33" y="6511926"/>
            <a:ext cx="2980267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61" name="Picture 25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1" y="6511926"/>
            <a:ext cx="4078816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 userDrawn="1"/>
        </p:nvGrpSpPr>
        <p:grpSpPr>
          <a:xfrm>
            <a:off x="0" y="1"/>
            <a:ext cx="12192000" cy="1033463"/>
            <a:chOff x="0" y="0"/>
            <a:chExt cx="9144000" cy="1033463"/>
          </a:xfrm>
        </p:grpSpPr>
        <p:grpSp>
          <p:nvGrpSpPr>
            <p:cNvPr id="47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53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1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9</a:t>
                  </a:r>
                </a:p>
              </p:txBody>
            </p:sp>
          </p:grpSp>
          <p:grpSp>
            <p:nvGrpSpPr>
              <p:cNvPr id="54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55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2800"/>
                </a:p>
              </p:txBody>
            </p:sp>
            <p:grpSp>
              <p:nvGrpSpPr>
                <p:cNvPr id="56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57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9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5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59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60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48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49" name="Group 19"/>
            <p:cNvGrpSpPr>
              <a:grpSpLocks/>
            </p:cNvGrpSpPr>
            <p:nvPr userDrawn="1"/>
          </p:nvGrpSpPr>
          <p:grpSpPr bwMode="auto">
            <a:xfrm>
              <a:off x="1438275" y="79375"/>
              <a:ext cx="1152525" cy="760413"/>
              <a:chOff x="839" y="194"/>
              <a:chExt cx="726" cy="390"/>
            </a:xfrm>
          </p:grpSpPr>
          <p:pic>
            <p:nvPicPr>
              <p:cNvPr id="50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39" y="358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err="1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 userDrawn="1"/>
            </p:nvSpPr>
            <p:spPr bwMode="auto">
              <a:xfrm rot="-1852108">
                <a:off x="1143" y="194"/>
                <a:ext cx="34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7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3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57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800" b="1" dirty="0" smtClean="0">
                <a:latin typeface="Arial Unicode MS" pitchFamily="34" charset="-128"/>
                <a:cs typeface="Arial" panose="020B0604020202020204" pitchFamily="34" charset="0"/>
              </a:rPr>
              <a:t>PHẦN MỀM TRÌNH CHIẾU</a:t>
            </a:r>
            <a:endParaRPr lang="en-US" sz="2800" b="1" kern="1200" dirty="0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11049425" y="304800"/>
            <a:ext cx="1072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</a:t>
            </a:r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27-&gt;28</a:t>
            </a:r>
            <a:endParaRPr lang="en-US" sz="2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649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54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13" r:id="rId2"/>
    <p:sldLayoutId id="2147483814" r:id="rId3"/>
    <p:sldLayoutId id="2147483815" r:id="rId4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88917" y="6507166"/>
            <a:ext cx="3299883" cy="349251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500"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Võ Nhật Trường</a:t>
            </a:r>
            <a:endParaRPr lang="en-US" altLang="en-US" dirty="0"/>
          </a:p>
        </p:txBody>
      </p:sp>
      <p:sp>
        <p:nvSpPr>
          <p:cNvPr id="4099" name="WordArt 7"/>
          <p:cNvSpPr>
            <a:spLocks noChangeArrowheads="1" noChangeShapeType="1"/>
          </p:cNvSpPr>
          <p:nvPr userDrawn="1"/>
        </p:nvSpPr>
        <p:spPr bwMode="auto">
          <a:xfrm>
            <a:off x="1016000" y="609600"/>
            <a:ext cx="101600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78" lon="20999978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pt-BR" sz="27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  <a:p>
            <a:pPr algn="ctr"/>
            <a:r>
              <a:rPr lang="pt-BR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CHÚC CÁC EM HỌC TỐT</a:t>
            </a:r>
            <a:endParaRPr lang="en-US" sz="27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sp>
        <p:nvSpPr>
          <p:cNvPr id="9" name="Oval 8" descr="150409-163729"/>
          <p:cNvSpPr>
            <a:spLocks noChangeArrowheads="1"/>
          </p:cNvSpPr>
          <p:nvPr userDrawn="1"/>
        </p:nvSpPr>
        <p:spPr bwMode="auto">
          <a:xfrm>
            <a:off x="4165600" y="2819400"/>
            <a:ext cx="4064000" cy="289560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350" smtClean="0">
              <a:cs typeface="+mn-cs"/>
            </a:endParaRPr>
          </a:p>
        </p:txBody>
      </p:sp>
      <p:pic>
        <p:nvPicPr>
          <p:cNvPr id="4101" name="Picture 4" descr="SO00828_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5" y="4419600"/>
            <a:ext cx="247014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SO00828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9" y="5335591"/>
            <a:ext cx="1452033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SO00828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7" y="5715000"/>
            <a:ext cx="10900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SO00828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8" y="4114800"/>
            <a:ext cx="2324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SO00828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9" y="5029206"/>
            <a:ext cx="174201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SO00828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5" y="5562606"/>
            <a:ext cx="12319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 userDrawn="1"/>
        </p:nvGrpSpPr>
        <p:grpSpPr>
          <a:xfrm>
            <a:off x="0" y="1"/>
            <a:ext cx="12192000" cy="1033463"/>
            <a:chOff x="0" y="0"/>
            <a:chExt cx="9144000" cy="1033463"/>
          </a:xfrm>
        </p:grpSpPr>
        <p:grpSp>
          <p:nvGrpSpPr>
            <p:cNvPr id="31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39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47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8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9</a:t>
                  </a:r>
                </a:p>
              </p:txBody>
            </p:sp>
          </p:grpSp>
          <p:grpSp>
            <p:nvGrpSpPr>
              <p:cNvPr id="40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41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2800"/>
                </a:p>
              </p:txBody>
            </p:sp>
            <p:grpSp>
              <p:nvGrpSpPr>
                <p:cNvPr id="42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43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7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44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45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46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34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35" name="Group 19"/>
            <p:cNvGrpSpPr>
              <a:grpSpLocks/>
            </p:cNvGrpSpPr>
            <p:nvPr userDrawn="1"/>
          </p:nvGrpSpPr>
          <p:grpSpPr bwMode="auto">
            <a:xfrm>
              <a:off x="1438275" y="79375"/>
              <a:ext cx="1152525" cy="760413"/>
              <a:chOff x="839" y="194"/>
              <a:chExt cx="726" cy="390"/>
            </a:xfrm>
          </p:grpSpPr>
          <p:pic>
            <p:nvPicPr>
              <p:cNvPr id="36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39" y="358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err="1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 Box 10"/>
              <p:cNvSpPr txBox="1">
                <a:spLocks noChangeArrowheads="1"/>
              </p:cNvSpPr>
              <p:nvPr userDrawn="1"/>
            </p:nvSpPr>
            <p:spPr bwMode="auto">
              <a:xfrm rot="-1852108">
                <a:off x="1143" y="194"/>
                <a:ext cx="34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7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9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57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800" b="1" dirty="0" smtClean="0">
                <a:latin typeface="Arial Unicode MS" pitchFamily="34" charset="-128"/>
                <a:cs typeface="Arial" panose="020B0604020202020204" pitchFamily="34" charset="0"/>
              </a:rPr>
              <a:t>PHẦN MỀM TRÌNH CHIẾU</a:t>
            </a:r>
            <a:endParaRPr lang="en-US" sz="2800" b="1" kern="1200" dirty="0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11049425" y="304800"/>
            <a:ext cx="1072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</a:t>
            </a:r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27-&gt;28</a:t>
            </a:r>
            <a:endParaRPr lang="en-US" sz="2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0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4"/>
          <p:cNvSpPr>
            <a:spLocks noChangeArrowheads="1"/>
          </p:cNvSpPr>
          <p:nvPr/>
        </p:nvSpPr>
        <p:spPr bwMode="gray">
          <a:xfrm>
            <a:off x="2178545" y="2954513"/>
            <a:ext cx="8260741" cy="138493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CC00FF"/>
                </a:solidFill>
              </a:rPr>
              <a:t>Các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chức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năng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chính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của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phần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mềm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trình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chiếu</a:t>
            </a:r>
            <a:r>
              <a:rPr lang="en-US" altLang="en-US" sz="3200" b="1" dirty="0">
                <a:solidFill>
                  <a:srgbClr val="CC00FF"/>
                </a:solidFill>
              </a:rPr>
              <a:t>.</a:t>
            </a:r>
            <a:endParaRPr lang="en-US" altLang="en-US" sz="3200" dirty="0">
              <a:solidFill>
                <a:srgbClr val="CC00FF"/>
              </a:solidFill>
            </a:endParaRPr>
          </a:p>
        </p:txBody>
      </p:sp>
      <p:sp>
        <p:nvSpPr>
          <p:cNvPr id="25604" name="AutoShape 5"/>
          <p:cNvSpPr>
            <a:spLocks noChangeArrowheads="1"/>
          </p:cNvSpPr>
          <p:nvPr/>
        </p:nvSpPr>
        <p:spPr bwMode="gray">
          <a:xfrm>
            <a:off x="1889614" y="2155276"/>
            <a:ext cx="8659600" cy="69246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000099"/>
                </a:solidFill>
              </a:rPr>
              <a:t>Phần</a:t>
            </a:r>
            <a:r>
              <a:rPr lang="en-US" altLang="en-US" sz="3200" b="1" dirty="0">
                <a:solidFill>
                  <a:srgbClr val="000099"/>
                </a:solidFill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</a:rPr>
              <a:t>mềm</a:t>
            </a:r>
            <a:r>
              <a:rPr lang="en-US" altLang="en-US" sz="3200" b="1" dirty="0">
                <a:solidFill>
                  <a:srgbClr val="000099"/>
                </a:solidFill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</a:rPr>
              <a:t>trình</a:t>
            </a:r>
            <a:r>
              <a:rPr lang="en-US" altLang="en-US" sz="3200" b="1" dirty="0">
                <a:solidFill>
                  <a:srgbClr val="000099"/>
                </a:solidFill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</a:rPr>
              <a:t>chiếu</a:t>
            </a:r>
            <a:r>
              <a:rPr lang="en-US" altLang="en-US" sz="3200" b="1" dirty="0">
                <a:solidFill>
                  <a:srgbClr val="000099"/>
                </a:solidFill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</a:rPr>
              <a:t>là</a:t>
            </a:r>
            <a:r>
              <a:rPr lang="en-US" altLang="en-US" sz="3200" b="1" dirty="0">
                <a:solidFill>
                  <a:srgbClr val="000099"/>
                </a:solidFill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</a:rPr>
              <a:t>gì</a:t>
            </a:r>
            <a:r>
              <a:rPr lang="en-US" altLang="en-US" sz="3200" b="1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25608" name="AutoShape 21"/>
          <p:cNvSpPr>
            <a:spLocks noChangeArrowheads="1"/>
          </p:cNvSpPr>
          <p:nvPr/>
        </p:nvSpPr>
        <p:spPr bwMode="gray">
          <a:xfrm>
            <a:off x="1891653" y="4427843"/>
            <a:ext cx="8657087" cy="138493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0000"/>
                </a:solidFill>
              </a:rPr>
              <a:t>Làm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quen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mềm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 PowerPoint.</a:t>
            </a:r>
          </a:p>
        </p:txBody>
      </p:sp>
      <p:pic>
        <p:nvPicPr>
          <p:cNvPr id="28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" y="1860549"/>
            <a:ext cx="1738313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0"/>
          <p:cNvSpPr txBox="1">
            <a:spLocks noChangeArrowheads="1"/>
          </p:cNvSpPr>
          <p:nvPr/>
        </p:nvSpPr>
        <p:spPr bwMode="auto">
          <a:xfrm>
            <a:off x="185737" y="2663825"/>
            <a:ext cx="1401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rgbClr val="6600CC"/>
                </a:solidFill>
                <a:latin typeface="+mn-lt"/>
              </a:rPr>
              <a:t>NỘI DUNG CẦN TÌM HIỂU</a:t>
            </a:r>
          </a:p>
        </p:txBody>
      </p:sp>
      <p:sp>
        <p:nvSpPr>
          <p:cNvPr id="30" name="Oval 29"/>
          <p:cNvSpPr/>
          <p:nvPr/>
        </p:nvSpPr>
        <p:spPr>
          <a:xfrm>
            <a:off x="1371600" y="2263574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800"/>
          </a:p>
        </p:txBody>
      </p:sp>
      <p:sp>
        <p:nvSpPr>
          <p:cNvPr id="32" name="Oval 31"/>
          <p:cNvSpPr/>
          <p:nvPr/>
        </p:nvSpPr>
        <p:spPr>
          <a:xfrm>
            <a:off x="1627193" y="3489187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800"/>
          </a:p>
        </p:txBody>
      </p:sp>
      <p:sp>
        <p:nvSpPr>
          <p:cNvPr id="34" name="Oval 33"/>
          <p:cNvSpPr/>
          <p:nvPr/>
        </p:nvSpPr>
        <p:spPr>
          <a:xfrm>
            <a:off x="1371600" y="4778253"/>
            <a:ext cx="50169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2" name="TextBox 1"/>
          <p:cNvSpPr txBox="1"/>
          <p:nvPr/>
        </p:nvSpPr>
        <p:spPr>
          <a:xfrm>
            <a:off x="2149481" y="597269"/>
            <a:ext cx="800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7: PHẦN MỀM TRÌNH CHIẾU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8870" y="6476920"/>
            <a:ext cx="761980" cy="38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6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"/>
          <p:cNvSpPr>
            <a:spLocks noChangeShapeType="1"/>
          </p:cNvSpPr>
          <p:nvPr/>
        </p:nvSpPr>
        <p:spPr bwMode="auto">
          <a:xfrm>
            <a:off x="5715000" y="1295400"/>
            <a:ext cx="0" cy="579120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3733862" y="2368916"/>
            <a:ext cx="6773235" cy="1639788"/>
          </a:xfrm>
          <a:prstGeom prst="cloudCallout">
            <a:avLst>
              <a:gd name="adj1" fmla="val 22571"/>
              <a:gd name="adj2" fmla="val 66838"/>
            </a:avLst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200" b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Công cụ hỗ trợ trình bày có công dụng</a:t>
            </a:r>
            <a:r>
              <a:rPr lang="en-US" altLang="en-US" sz="3200" b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gì?</a:t>
            </a:r>
            <a:endParaRPr lang="en-GB" altLang="en-US" sz="3200" b="1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>
            <a:off x="3883159" y="3025010"/>
            <a:ext cx="7532251" cy="1639788"/>
          </a:xfrm>
          <a:prstGeom prst="cloudCallout">
            <a:avLst>
              <a:gd name="adj1" fmla="val -10231"/>
              <a:gd name="adj2" fmla="val 85950"/>
            </a:avLst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Công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cụ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hỗ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trợ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việc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bày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hiệu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quả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nh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ất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?</a:t>
            </a:r>
            <a:endParaRPr lang="en-GB" altLang="en-US" sz="3200" b="1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3545" y="1645425"/>
            <a:ext cx="108076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just" eaLnBrk="1" hangingPunct="1">
              <a:lnSpc>
                <a:spcPct val="150000"/>
              </a:lnSpc>
            </a:pPr>
            <a:r>
              <a:rPr lang="en-GB" altLang="en-US" sz="32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GB" altLang="en-US" sz="3200" b="1" dirty="0" err="1">
                <a:latin typeface="+mn-lt"/>
              </a:rPr>
              <a:t>Công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cụ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hỗ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trợ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trình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bày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 smtClean="0">
                <a:latin typeface="+mn-lt"/>
              </a:rPr>
              <a:t>giúp</a:t>
            </a:r>
            <a:r>
              <a:rPr lang="en-GB" altLang="en-US" sz="3200" b="1" dirty="0" smtClean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cho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việc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trình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bày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trở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nên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hiệu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quả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hơn</a:t>
            </a:r>
            <a:r>
              <a:rPr lang="en-GB" altLang="en-US" sz="3200" b="1" dirty="0">
                <a:latin typeface="+mn-lt"/>
              </a:rPr>
              <a:t>.</a:t>
            </a:r>
            <a:endParaRPr lang="en-US" altLang="en-US" sz="3200" dirty="0">
              <a:latin typeface="+mn-lt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69777" y="1043593"/>
            <a:ext cx="10642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cụ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hỗ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trợ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7009" y="3970807"/>
            <a:ext cx="105356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just" eaLnBrk="1" hangingPunct="1">
              <a:lnSpc>
                <a:spcPct val="150000"/>
              </a:lnSpc>
            </a:pPr>
            <a:r>
              <a:rPr lang="en-GB" altLang="en-US" sz="32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b="1" dirty="0">
                <a:latin typeface="+mn-lt"/>
              </a:rPr>
              <a:t>P</a:t>
            </a:r>
            <a:r>
              <a:rPr lang="en-GB" altLang="en-US" sz="3200" b="1" dirty="0" err="1">
                <a:latin typeface="+mn-lt"/>
              </a:rPr>
              <a:t>hần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mềm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trình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chiếu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là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công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cụ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hỗ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trợ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trình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bày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hiệu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quả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nhất</a:t>
            </a:r>
            <a:r>
              <a:rPr lang="en-GB" altLang="en-US" sz="3200" b="1" dirty="0">
                <a:latin typeface="+mn-lt"/>
              </a:rPr>
              <a:t>.</a:t>
            </a:r>
            <a:endParaRPr lang="en-US" altLang="en-US" sz="32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25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1" animBg="1" autoUpdateAnimBg="0"/>
      <p:bldP spid="14359" grpId="0" animBg="1" autoUpdateAnimBg="0"/>
      <p:bldP spid="14359" grpId="1" animBg="1" autoUpdateAnimBg="0"/>
      <p:bldP spid="1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248396" y="3886188"/>
            <a:ext cx="556378" cy="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6" descr="thuyettr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775" y="1600216"/>
            <a:ext cx="4701222" cy="473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524001" y="6338889"/>
            <a:ext cx="91439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 err="1">
                <a:latin typeface="+mn-lt"/>
              </a:rPr>
              <a:t>Từ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phần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mềm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trình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chiếu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đến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trình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chiếu</a:t>
            </a:r>
            <a:endParaRPr lang="en-US" altLang="en-US" sz="3200" b="1" dirty="0">
              <a:latin typeface="+mn-lt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57348" y="1015474"/>
            <a:ext cx="99819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mềm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47" y="1596620"/>
            <a:ext cx="5791049" cy="4742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505268" y="6205205"/>
            <a:ext cx="5562454" cy="584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chiếu</a:t>
            </a:r>
            <a:endParaRPr lang="en-US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5853558" y="5983262"/>
            <a:ext cx="547234" cy="221941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6400792" y="5983262"/>
            <a:ext cx="678873" cy="221942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85943" y="5029159"/>
            <a:ext cx="5181463" cy="107721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tệp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tin.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079665" y="5017015"/>
            <a:ext cx="4786624" cy="107721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chiếu</a:t>
            </a:r>
            <a:endParaRPr lang="en-US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3" y="1546872"/>
            <a:ext cx="6310616" cy="348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CLB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72" y="1546872"/>
            <a:ext cx="4436804" cy="348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5060365" y="1462998"/>
            <a:ext cx="4038600" cy="1981200"/>
          </a:xfrm>
          <a:prstGeom prst="cloudCallout">
            <a:avLst>
              <a:gd name="adj1" fmla="val 14750"/>
              <a:gd name="adj2" fmla="val 69712"/>
            </a:avLst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 có chức năng gì?</a:t>
            </a:r>
            <a:endParaRPr lang="en-GB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7348" y="1015474"/>
            <a:ext cx="99819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mềm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409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6" grpId="0" animBg="1"/>
      <p:bldP spid="1741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457348" y="1586352"/>
            <a:ext cx="1112490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pt-BR" altLang="en-US" sz="3200" b="1" dirty="0">
                <a:latin typeface="+mn-lt"/>
                <a:cs typeface="Times New Roman" panose="02020603050405020304" pitchFamily="18" charset="0"/>
              </a:rPr>
              <a:t>Phần mềm trình chiếu có </a:t>
            </a:r>
            <a:r>
              <a:rPr lang="pt-BR" altLang="en-US" sz="3200" b="1" dirty="0" smtClean="0">
                <a:latin typeface="+mn-lt"/>
                <a:cs typeface="Times New Roman" panose="02020603050405020304" pitchFamily="18" charset="0"/>
              </a:rPr>
              <a:t>các </a:t>
            </a:r>
            <a:r>
              <a:rPr lang="pt-BR" altLang="en-US" sz="3200" b="1" dirty="0">
                <a:latin typeface="+mn-lt"/>
                <a:cs typeface="Times New Roman" panose="02020603050405020304" pitchFamily="18" charset="0"/>
              </a:rPr>
              <a:t>chức năng chính:</a:t>
            </a:r>
            <a:endParaRPr lang="en-US" altLang="en-US" sz="3200" b="1" dirty="0"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en-US" sz="3200" b="1" dirty="0" smtClean="0">
                <a:latin typeface="+mn-lt"/>
                <a:cs typeface="Times New Roman" panose="02020603050405020304" pitchFamily="18" charset="0"/>
              </a:rPr>
              <a:t>-</a:t>
            </a:r>
            <a:r>
              <a:rPr lang="pt-BR" altLang="en-US" sz="3200" b="1" dirty="0">
                <a:latin typeface="+mn-lt"/>
                <a:cs typeface="Times New Roman" panose="02020603050405020304" pitchFamily="18" charset="0"/>
              </a:rPr>
              <a:t>Tạo các bài trình chiếu dưới dạng tệp tin. </a:t>
            </a:r>
            <a:r>
              <a:rPr lang="pt-BR" altLang="en-US" sz="3200" b="1" dirty="0" smtClean="0">
                <a:latin typeface="+mn-lt"/>
                <a:cs typeface="Times New Roman" panose="02020603050405020304" pitchFamily="18" charset="0"/>
              </a:rPr>
              <a:t>Mỗi </a:t>
            </a:r>
            <a:r>
              <a:rPr lang="pt-BR" altLang="en-US" sz="3200" b="1" dirty="0">
                <a:latin typeface="+mn-lt"/>
                <a:cs typeface="Times New Roman" panose="02020603050405020304" pitchFamily="18" charset="0"/>
              </a:rPr>
              <a:t>bài trình chiếu gồm một hay nhiều trang nội dung, các trang đó được gọi là các trang chiếu.</a:t>
            </a:r>
            <a:endParaRPr lang="en-US" altLang="en-US" sz="3200" b="1" dirty="0"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en-US" sz="3200" b="1" dirty="0" smtClean="0">
                <a:latin typeface="+mn-lt"/>
                <a:cs typeface="Times New Roman" panose="02020603050405020304" pitchFamily="18" charset="0"/>
              </a:rPr>
              <a:t>-</a:t>
            </a:r>
            <a:r>
              <a:rPr lang="pt-BR" altLang="en-US" sz="3200" b="1" dirty="0">
                <a:latin typeface="+mn-lt"/>
                <a:cs typeface="Times New Roman" panose="02020603050405020304" pitchFamily="18" charset="0"/>
              </a:rPr>
              <a:t>Trình chiếu các trang của bài trình chiếu, tức hiển thị các trang chiếu trên toàn bộ màn hình.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57348" y="1015474"/>
            <a:ext cx="99819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mềm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LB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35" y="1066800"/>
            <a:ext cx="641571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j043305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8888" r="6667" b="8888"/>
          <a:stretch>
            <a:fillRect/>
          </a:stretch>
        </p:blipFill>
        <p:spPr bwMode="auto">
          <a:xfrm>
            <a:off x="457349" y="1108076"/>
            <a:ext cx="3794772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40" y="4133850"/>
            <a:ext cx="369873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5"/>
          <p:cNvSpPr>
            <a:spLocks/>
          </p:cNvSpPr>
          <p:nvPr/>
        </p:nvSpPr>
        <p:spPr bwMode="auto">
          <a:xfrm rot="10800000" flipH="1">
            <a:off x="4537091" y="1108075"/>
            <a:ext cx="705629" cy="3810000"/>
          </a:xfrm>
          <a:prstGeom prst="rightBrace">
            <a:avLst>
              <a:gd name="adj1" fmla="val 61905"/>
              <a:gd name="adj2" fmla="val 50292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WordArt 6"/>
          <p:cNvSpPr>
            <a:spLocks noChangeArrowheads="1" noChangeShapeType="1"/>
          </p:cNvSpPr>
          <p:nvPr/>
        </p:nvSpPr>
        <p:spPr bwMode="auto">
          <a:xfrm>
            <a:off x="3296061" y="3333750"/>
            <a:ext cx="628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143130" y="5562599"/>
            <a:ext cx="9905740" cy="1077218"/>
          </a:xfrm>
          <a:prstGeom prst="rect">
            <a:avLst/>
          </a:prstGeom>
          <a:solidFill>
            <a:schemeClr val="accent5"/>
          </a:solidFill>
          <a:ln w="9525">
            <a:solidFill>
              <a:srgbClr val="00B050">
                <a:alpha val="76077"/>
              </a:srgb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(projector)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533546" y="1736509"/>
            <a:ext cx="108201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en-US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600" b="1" dirty="0" err="1" smtClean="0"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altLang="en-US" sz="3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ý: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Ta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in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ra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giấy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nghe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dễ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dõi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bày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.</a:t>
            </a:r>
            <a:endParaRPr lang="pt-BR" altLang="en-US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3546" y="1015474"/>
            <a:ext cx="9905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</a:rPr>
              <a:t>mềm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</a:rPr>
              <a:t>chiếu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129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685942" y="1633797"/>
            <a:ext cx="109725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 </a:t>
            </a:r>
            <a:r>
              <a:rPr lang="nl-NL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Ưu điểm của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nl-NL" altLang="en-US" sz="3200" b="1" dirty="0">
                <a:latin typeface="+mn-lt"/>
                <a:cs typeface="Times New Roman" panose="02020603050405020304" pitchFamily="18" charset="0"/>
              </a:rPr>
              <a:t>-Dễ dàng chỉnh sửa.</a:t>
            </a:r>
            <a:endParaRPr lang="en-US" altLang="en-US" sz="3200" b="1" dirty="0"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altLang="en-US" sz="3200" b="1" dirty="0">
                <a:latin typeface="+mn-lt"/>
                <a:cs typeface="Times New Roman" panose="02020603050405020304" pitchFamily="18" charset="0"/>
              </a:rPr>
              <a:t>-Màu sắc phong phú.</a:t>
            </a:r>
            <a:endParaRPr lang="en-US" altLang="en-US" sz="3200" b="1" dirty="0"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altLang="en-US" sz="3200" b="1" dirty="0">
                <a:latin typeface="+mn-lt"/>
                <a:cs typeface="Times New Roman" panose="02020603050405020304" pitchFamily="18" charset="0"/>
              </a:rPr>
              <a:t>-Tạo ra các chuyển động trên trang chiếu làm nội dung trình bày dễ hiểu, sinh động và hấp dẫn hơn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3810060" y="2116923"/>
            <a:ext cx="7620000" cy="2819400"/>
          </a:xfrm>
          <a:prstGeom prst="cloudCallout">
            <a:avLst>
              <a:gd name="adj1" fmla="val -38117"/>
              <a:gd name="adj2" fmla="val 57016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600" dirty="0" err="1">
                <a:solidFill>
                  <a:srgbClr val="FF0000"/>
                </a:solidFill>
                <a:latin typeface="+mn-lt"/>
              </a:rPr>
              <a:t>Ưu</a:t>
            </a:r>
            <a:r>
              <a:rPr lang="en-GB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en-US" sz="3600" dirty="0" err="1">
                <a:solidFill>
                  <a:srgbClr val="FF0000"/>
                </a:solidFill>
                <a:latin typeface="+mn-lt"/>
              </a:rPr>
              <a:t>điểm</a:t>
            </a:r>
            <a:r>
              <a:rPr lang="en-GB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en-US" sz="3600" dirty="0" err="1">
                <a:solidFill>
                  <a:srgbClr val="FF0000"/>
                </a:solidFill>
                <a:latin typeface="+mn-lt"/>
              </a:rPr>
              <a:t>của</a:t>
            </a:r>
            <a:r>
              <a:rPr lang="en-GB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en-US" sz="36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GB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en-US" sz="3600" dirty="0" err="1">
                <a:solidFill>
                  <a:srgbClr val="FF0000"/>
                </a:solidFill>
                <a:latin typeface="+mn-lt"/>
              </a:rPr>
              <a:t>mềm</a:t>
            </a:r>
            <a:r>
              <a:rPr lang="en-GB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en-US" sz="3600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GB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en-US" sz="3600" dirty="0" err="1">
                <a:solidFill>
                  <a:srgbClr val="FF0000"/>
                </a:solidFill>
                <a:latin typeface="+mn-lt"/>
              </a:rPr>
              <a:t>chiếu</a:t>
            </a:r>
            <a:r>
              <a:rPr lang="en-GB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en-US" sz="3600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GB" alt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en-US" sz="3600" dirty="0" err="1">
                <a:solidFill>
                  <a:srgbClr val="FF0000"/>
                </a:solidFill>
                <a:latin typeface="+mn-lt"/>
              </a:rPr>
              <a:t>gì</a:t>
            </a:r>
            <a:r>
              <a:rPr lang="en-GB" altLang="en-US" sz="36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85942" y="1015474"/>
            <a:ext cx="9753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mềm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81308" y="817564"/>
            <a:ext cx="9677253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981308" y="2161197"/>
            <a:ext cx="9829542" cy="9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00FF"/>
                </a:solidFill>
              </a:rPr>
              <a:t>Bạn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lớp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trưởng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phổ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biến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về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kế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hoạch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tham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cuối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tuần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nội</a:t>
            </a:r>
            <a:r>
              <a:rPr lang="en-US" altLang="en-US" sz="2800" dirty="0">
                <a:solidFill>
                  <a:srgbClr val="0000FF"/>
                </a:solidFill>
              </a:rPr>
              <a:t> dung </a:t>
            </a:r>
            <a:r>
              <a:rPr lang="en-US" altLang="en-US" sz="2800" dirty="0" err="1">
                <a:solidFill>
                  <a:srgbClr val="0000FF"/>
                </a:solidFill>
              </a:rPr>
              <a:t>cần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chuẩn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bị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tổ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981308" y="3458879"/>
            <a:ext cx="9677253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FF"/>
                </a:solidFill>
              </a:rPr>
              <a:t>Long </a:t>
            </a:r>
            <a:r>
              <a:rPr lang="en-US" altLang="en-US" sz="3200" dirty="0" err="1">
                <a:solidFill>
                  <a:srgbClr val="0000FF"/>
                </a:solidFill>
              </a:rPr>
              <a:t>giải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toán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khó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Trang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</a:rPr>
              <a:t> Lan </a:t>
            </a:r>
            <a:r>
              <a:rPr lang="en-US" altLang="en-US" sz="3200" dirty="0" err="1">
                <a:solidFill>
                  <a:srgbClr val="0000FF"/>
                </a:solidFill>
              </a:rPr>
              <a:t>cùng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hiểu</a:t>
            </a:r>
            <a:r>
              <a:rPr lang="en-US" altLang="en-US" sz="32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972125" y="4461184"/>
            <a:ext cx="9677253" cy="9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00FF"/>
                </a:solidFill>
              </a:rPr>
              <a:t>Vì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bạn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Trang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bị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ốm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phải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nghỉ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nên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gởi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thư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điện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tử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Trang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biết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về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kế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hoạch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tham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cuối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tuần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lớp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981308" y="5665597"/>
            <a:ext cx="9668070" cy="10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0000FF"/>
                </a:solidFill>
              </a:rPr>
              <a:t>Thầy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giáo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giới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thiệu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về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loài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động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vật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quý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hiếm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trong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giờ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học</a:t>
            </a:r>
            <a:r>
              <a:rPr lang="en-US" altLang="en-US" sz="3200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2" name="Picture 11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4" y="2175494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4" y="3276604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4" y="5415281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27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81308" y="817564"/>
            <a:ext cx="9677253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981308" y="2305648"/>
            <a:ext cx="9829542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Thầy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giáo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giảng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lớp</a:t>
            </a:r>
            <a:endParaRPr lang="en-US" altLang="en-US" sz="3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981308" y="3458879"/>
            <a:ext cx="9677253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0000FF"/>
                </a:solidFill>
                <a:latin typeface="+mn-lt"/>
              </a:rPr>
              <a:t>Em</a:t>
            </a:r>
            <a:r>
              <a:rPr lang="en-US" alt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giải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toán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khó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+mn-lt"/>
              </a:rPr>
              <a:t>bạn</a:t>
            </a:r>
            <a:r>
              <a:rPr lang="en-US" alt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+mn-lt"/>
              </a:rPr>
              <a:t>cùng</a:t>
            </a:r>
            <a:r>
              <a:rPr lang="en-US" alt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hiểu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981308" y="4379853"/>
            <a:ext cx="9677253" cy="9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hướng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dẫn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Viện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tàng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thiệu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khách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tham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tiến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hóa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vật</a:t>
            </a:r>
            <a:endParaRPr lang="en-US" alt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981308" y="5770316"/>
            <a:ext cx="966807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Ghi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vở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2" name="Picture 11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6" y="5415281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5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81308" y="817564"/>
            <a:ext cx="9677253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981308" y="2161197"/>
            <a:ext cx="9829542" cy="9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962942" y="3348524"/>
            <a:ext cx="9677253" cy="10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972125" y="4461184"/>
            <a:ext cx="9677253" cy="9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981308" y="5665597"/>
            <a:ext cx="9668070" cy="10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pic>
        <p:nvPicPr>
          <p:cNvPr id="12" name="Picture 11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4" y="2175494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4" y="4407378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7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348" y="1600248"/>
            <a:ext cx="112011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trao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diễn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xuyên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cuộc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 </a:t>
            </a:r>
            <a:r>
              <a:rPr lang="en-US" sz="3200" dirty="0" err="1"/>
              <a:t>hằng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:</a:t>
            </a:r>
          </a:p>
          <a:p>
            <a:pPr algn="just"/>
            <a:r>
              <a:rPr lang="en-US" sz="3200" dirty="0"/>
              <a:t>-</a:t>
            </a:r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giáo</a:t>
            </a:r>
            <a:r>
              <a:rPr lang="en-US" sz="3200" dirty="0"/>
              <a:t> </a:t>
            </a:r>
            <a:r>
              <a:rPr lang="en-US" sz="3200" dirty="0" err="1"/>
              <a:t>giảng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mới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 </a:t>
            </a:r>
            <a:r>
              <a:rPr lang="en-US" sz="3200" dirty="0" err="1"/>
              <a:t>nghe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/>
              <a:t>-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 </a:t>
            </a:r>
            <a:r>
              <a:rPr lang="en-US" sz="3200" dirty="0" err="1"/>
              <a:t>trưởng</a:t>
            </a:r>
            <a:r>
              <a:rPr lang="en-US" sz="3200" dirty="0"/>
              <a:t> </a:t>
            </a:r>
            <a:r>
              <a:rPr lang="en-US" sz="3200" dirty="0" err="1"/>
              <a:t>giới</a:t>
            </a:r>
            <a:r>
              <a:rPr lang="en-US" sz="3200" dirty="0"/>
              <a:t> </a:t>
            </a:r>
            <a:r>
              <a:rPr lang="en-US" sz="3200" dirty="0" err="1"/>
              <a:t>thiệu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chương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ngoại</a:t>
            </a:r>
            <a:r>
              <a:rPr lang="en-US" sz="3200" dirty="0"/>
              <a:t> </a:t>
            </a:r>
            <a:r>
              <a:rPr lang="en-US" sz="3200" dirty="0" err="1"/>
              <a:t>khóa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 </a:t>
            </a:r>
            <a:r>
              <a:rPr lang="en-US" sz="3200" dirty="0" err="1"/>
              <a:t>sắp</a:t>
            </a:r>
            <a:r>
              <a:rPr lang="en-US" sz="3200" dirty="0"/>
              <a:t> </a:t>
            </a:r>
            <a:r>
              <a:rPr lang="en-US" sz="3200" dirty="0" err="1"/>
              <a:t>tới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 smtClean="0"/>
              <a:t>-</a:t>
            </a:r>
            <a:r>
              <a:rPr lang="en-US" sz="3200" dirty="0" err="1" smtClean="0"/>
              <a:t>Mọi</a:t>
            </a:r>
            <a:r>
              <a:rPr lang="en-US" sz="3200" dirty="0" smtClean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giao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/>
              <a:t>-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bữa</a:t>
            </a:r>
            <a:r>
              <a:rPr lang="en-US" sz="3200" dirty="0"/>
              <a:t> </a:t>
            </a:r>
            <a:r>
              <a:rPr lang="en-US" sz="3200" dirty="0" err="1" smtClean="0"/>
              <a:t>cơm</a:t>
            </a:r>
            <a:r>
              <a:rPr lang="en-US" sz="3200" dirty="0" smtClean="0"/>
              <a:t>, </a:t>
            </a:r>
            <a:r>
              <a:rPr lang="en-US" sz="3200" dirty="0" err="1"/>
              <a:t>bố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, </a:t>
            </a:r>
            <a:r>
              <a:rPr lang="en-US" sz="3200" dirty="0" err="1"/>
              <a:t>trao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,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, </a:t>
            </a:r>
            <a:r>
              <a:rPr lang="en-US" sz="3200" dirty="0" err="1"/>
              <a:t>bà</a:t>
            </a:r>
            <a:r>
              <a:rPr lang="en-US" sz="3200" dirty="0"/>
              <a:t> con, </a:t>
            </a:r>
            <a:r>
              <a:rPr lang="en-US" sz="3200" dirty="0" err="1"/>
              <a:t>hàng</a:t>
            </a:r>
            <a:r>
              <a:rPr lang="en-US" sz="3200" dirty="0"/>
              <a:t> </a:t>
            </a:r>
            <a:r>
              <a:rPr lang="en-US" sz="3200" dirty="0" err="1"/>
              <a:t>xóm</a:t>
            </a:r>
            <a:r>
              <a:rPr lang="en-US" sz="3200" dirty="0" smtClean="0"/>
              <a:t>,…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37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81308" y="817564"/>
            <a:ext cx="9677253" cy="10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981308" y="2305648"/>
            <a:ext cx="9829542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999518" y="3305685"/>
            <a:ext cx="9677253" cy="10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altLang="en-US" sz="3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981308" y="4379853"/>
            <a:ext cx="9677253" cy="9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alt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981308" y="5770316"/>
            <a:ext cx="966807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Cả</a:t>
            </a:r>
            <a:r>
              <a:rPr lang="en-US" altLang="en-US" sz="3200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a, </a:t>
            </a:r>
            <a:r>
              <a:rPr lang="en-US" altLang="en-US" sz="3200" dirty="0" err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b,c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2" name="Picture 11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6" y="5415281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0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962455" y="1295545"/>
            <a:ext cx="33490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hỏi</a:t>
            </a:r>
            <a:endParaRPr lang="en-US" altLang="en-US" sz="36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gray">
          <a:xfrm>
            <a:off x="2165349" y="3249630"/>
            <a:ext cx="8864499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9A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9A00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9A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A0000"/>
                </a:solidFill>
                <a:cs typeface="Times New Roman" panose="02020603050405020304" pitchFamily="18" charset="0"/>
              </a:rPr>
              <a:t>bày</a:t>
            </a:r>
            <a:r>
              <a:rPr lang="en-US" altLang="en-US" sz="3200" b="1" dirty="0">
                <a:solidFill>
                  <a:srgbClr val="9A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A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3200" b="1" dirty="0" err="1" smtClean="0">
                <a:solidFill>
                  <a:srgbClr val="9A0000"/>
                </a:solidFill>
              </a:rPr>
              <a:t>hần</a:t>
            </a:r>
            <a:r>
              <a:rPr lang="en-US" altLang="en-US" sz="3200" b="1" dirty="0" smtClean="0">
                <a:solidFill>
                  <a:srgbClr val="9A0000"/>
                </a:solidFill>
              </a:rPr>
              <a:t> </a:t>
            </a:r>
            <a:r>
              <a:rPr lang="en-US" altLang="en-US" sz="3200" b="1" dirty="0" err="1">
                <a:solidFill>
                  <a:srgbClr val="9A0000"/>
                </a:solidFill>
              </a:rPr>
              <a:t>mềm</a:t>
            </a:r>
            <a:r>
              <a:rPr lang="en-US" altLang="en-US" sz="3200" b="1" dirty="0">
                <a:solidFill>
                  <a:srgbClr val="9A0000"/>
                </a:solidFill>
              </a:rPr>
              <a:t> </a:t>
            </a:r>
            <a:r>
              <a:rPr lang="en-US" altLang="en-US" sz="3200" b="1" dirty="0" err="1">
                <a:solidFill>
                  <a:srgbClr val="9A0000"/>
                </a:solidFill>
              </a:rPr>
              <a:t>trình</a:t>
            </a:r>
            <a:r>
              <a:rPr lang="en-US" altLang="en-US" sz="3200" b="1" dirty="0">
                <a:solidFill>
                  <a:srgbClr val="9A0000"/>
                </a:solidFill>
              </a:rPr>
              <a:t> </a:t>
            </a:r>
            <a:r>
              <a:rPr lang="en-US" altLang="en-US" sz="3200" b="1" dirty="0" err="1">
                <a:solidFill>
                  <a:srgbClr val="9A0000"/>
                </a:solidFill>
              </a:rPr>
              <a:t>chiếu</a:t>
            </a:r>
            <a:r>
              <a:rPr lang="en-US" altLang="en-US" sz="3200" b="1" dirty="0">
                <a:solidFill>
                  <a:srgbClr val="9A0000"/>
                </a:solidFill>
              </a:rPr>
              <a:t>?</a:t>
            </a: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gray">
          <a:xfrm>
            <a:off x="2165350" y="2031293"/>
            <a:ext cx="8807322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00CC"/>
                </a:solidFill>
              </a:rPr>
              <a:t>Trình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bày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công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cụ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hỗ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trợ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trình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bày</a:t>
            </a:r>
            <a:r>
              <a:rPr lang="en-US" altLang="en-US" sz="3200" b="1" dirty="0">
                <a:solidFill>
                  <a:srgbClr val="0000CC"/>
                </a:solidFill>
              </a:rPr>
              <a:t>?</a:t>
            </a:r>
          </a:p>
        </p:txBody>
      </p:sp>
      <p:grpSp>
        <p:nvGrpSpPr>
          <p:cNvPr id="57353" name="Group 9"/>
          <p:cNvGrpSpPr>
            <a:grpSpLocks/>
          </p:cNvGrpSpPr>
          <p:nvPr/>
        </p:nvGrpSpPr>
        <p:grpSpPr bwMode="auto">
          <a:xfrm>
            <a:off x="990734" y="1858599"/>
            <a:ext cx="1300029" cy="1081967"/>
            <a:chOff x="2078" y="1043"/>
            <a:chExt cx="1615" cy="2889"/>
          </a:xfrm>
        </p:grpSpPr>
        <p:sp>
          <p:nvSpPr>
            <p:cNvPr id="57377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378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56" name="Oval 12"/>
            <p:cNvSpPr>
              <a:spLocks noChangeArrowheads="1"/>
            </p:cNvSpPr>
            <p:nvPr/>
          </p:nvSpPr>
          <p:spPr bwMode="gray">
            <a:xfrm>
              <a:off x="2542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80" name="Oval 13"/>
            <p:cNvSpPr>
              <a:spLocks noChangeArrowheads="1"/>
            </p:cNvSpPr>
            <p:nvPr/>
          </p:nvSpPr>
          <p:spPr bwMode="gray">
            <a:xfrm>
              <a:off x="2541" y="1043"/>
              <a:ext cx="688" cy="288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58" name="Oval 14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82" name="Oval 15"/>
            <p:cNvSpPr>
              <a:spLocks noChangeArrowheads="1"/>
            </p:cNvSpPr>
            <p:nvPr/>
          </p:nvSpPr>
          <p:spPr bwMode="gray">
            <a:xfrm>
              <a:off x="2337" y="1043"/>
              <a:ext cx="1096" cy="288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7354" name="Group 16"/>
          <p:cNvGrpSpPr>
            <a:grpSpLocks/>
          </p:cNvGrpSpPr>
          <p:nvPr/>
        </p:nvGrpSpPr>
        <p:grpSpPr bwMode="auto">
          <a:xfrm>
            <a:off x="990734" y="3091226"/>
            <a:ext cx="1312729" cy="1081965"/>
            <a:chOff x="2078" y="1043"/>
            <a:chExt cx="1615" cy="2889"/>
          </a:xfrm>
        </p:grpSpPr>
        <p:sp>
          <p:nvSpPr>
            <p:cNvPr id="5737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37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63" name="Oval 19"/>
            <p:cNvSpPr>
              <a:spLocks noChangeArrowheads="1"/>
            </p:cNvSpPr>
            <p:nvPr/>
          </p:nvSpPr>
          <p:spPr bwMode="gray">
            <a:xfrm>
              <a:off x="2542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74" name="Oval 20"/>
            <p:cNvSpPr>
              <a:spLocks noChangeArrowheads="1"/>
            </p:cNvSpPr>
            <p:nvPr/>
          </p:nvSpPr>
          <p:spPr bwMode="gray">
            <a:xfrm>
              <a:off x="2541" y="1043"/>
              <a:ext cx="688" cy="2889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65" name="Oval 21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76" name="Oval 22"/>
            <p:cNvSpPr>
              <a:spLocks noChangeArrowheads="1"/>
            </p:cNvSpPr>
            <p:nvPr/>
          </p:nvSpPr>
          <p:spPr bwMode="gray">
            <a:xfrm>
              <a:off x="2337" y="1043"/>
              <a:ext cx="1096" cy="2889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530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73"/>
            <a:ext cx="12192000" cy="6145443"/>
          </a:xfrm>
          <a:prstGeom prst="rect">
            <a:avLst/>
          </a:prstGeom>
        </p:spPr>
      </p:pic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01098"/>
            <a:ext cx="12192000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 3.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PowerPoint</a:t>
            </a:r>
            <a:endParaRPr lang="en-US" altLang="en-US" b="1" u="sng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905110" y="1122107"/>
            <a:ext cx="4717279" cy="1736646"/>
          </a:xfrm>
          <a:prstGeom prst="wedgeRoundRectCallout">
            <a:avLst>
              <a:gd name="adj1" fmla="val -56715"/>
              <a:gd name="adj2" fmla="val 693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Nêu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tên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chính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màn</a:t>
            </a:r>
            <a:r>
              <a:rPr lang="en-US" alt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Powerpoint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  <a:endParaRPr lang="en-US" alt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1565" y="2873504"/>
            <a:ext cx="914376" cy="1038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304952" y="5216762"/>
            <a:ext cx="678178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274320" tIns="91440" rIns="182880" bIns="0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73"/>
            <a:ext cx="12192000" cy="6145443"/>
          </a:xfrm>
          <a:prstGeom prst="rect">
            <a:avLst/>
          </a:prstGeom>
        </p:spPr>
      </p:pic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01098"/>
            <a:ext cx="12192000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 3.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PowerPoint</a:t>
            </a:r>
            <a:endParaRPr lang="en-US" altLang="en-US" b="1" u="sng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400792" y="1437173"/>
            <a:ext cx="4717279" cy="1736646"/>
          </a:xfrm>
          <a:prstGeom prst="wedgeRoundRectCallout">
            <a:avLst>
              <a:gd name="adj1" fmla="val -40432"/>
              <a:gd name="adj2" fmla="val 756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Nêu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tên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chính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màn</a:t>
            </a:r>
            <a:r>
              <a:rPr lang="en-US" alt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Powerpoint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  <a:endParaRPr lang="en-US" alt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62614" y="3758594"/>
            <a:ext cx="1066772" cy="1038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1828912" y="5382070"/>
            <a:ext cx="9600948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274320" tIns="91440" rIns="182880" bIns="0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en-US" altLang="en-US" dirty="0" err="1" smtClean="0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Nằm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vùng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chính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cửa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sổ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380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769"/>
            <a:ext cx="12192000" cy="6180231"/>
          </a:xfrm>
          <a:prstGeom prst="rect">
            <a:avLst/>
          </a:prstGeom>
        </p:spPr>
      </p:pic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01098"/>
            <a:ext cx="12192000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 3.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PowerPoint</a:t>
            </a:r>
            <a:endParaRPr lang="en-US" altLang="en-US" b="1" u="sng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24594" y="751810"/>
            <a:ext cx="380986" cy="380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9202" y="5791138"/>
            <a:ext cx="12192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274320" tIns="91440" rIns="182880" bIns="0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en-US" altLang="en-US" sz="3000" dirty="0" err="1" smtClean="0">
                <a:latin typeface="+mn-lt"/>
                <a:cs typeface="Times New Roman" panose="02020603050405020304" pitchFamily="18" charset="0"/>
              </a:rPr>
              <a:t>Dải</a:t>
            </a:r>
            <a:r>
              <a:rPr lang="en-US" altLang="en-US" sz="3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SlideShow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G</a:t>
            </a:r>
            <a:r>
              <a:rPr lang="en-US" altLang="en-US" sz="3000" dirty="0" err="1" smtClean="0">
                <a:latin typeface="+mn-lt"/>
                <a:cs typeface="Times New Roman" panose="02020603050405020304" pitchFamily="18" charset="0"/>
              </a:rPr>
              <a:t>ồm</a:t>
            </a:r>
            <a:r>
              <a:rPr lang="en-US" altLang="en-US" sz="3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dùng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thiết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đặt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000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sz="3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02" y="1299944"/>
            <a:ext cx="11192064" cy="995061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638812" y="2445360"/>
            <a:ext cx="4717279" cy="1736646"/>
          </a:xfrm>
          <a:prstGeom prst="wedgeRoundRectCallout">
            <a:avLst>
              <a:gd name="adj1" fmla="val -36168"/>
              <a:gd name="adj2" fmla="val -907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Nêu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tên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chính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màn</a:t>
            </a:r>
            <a:r>
              <a:rPr lang="en-US" alt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Powerpoint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  <a:endParaRPr lang="en-US" alt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551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73"/>
            <a:ext cx="12192000" cy="6172127"/>
          </a:xfrm>
          <a:prstGeom prst="rect">
            <a:avLst/>
          </a:prstGeom>
        </p:spPr>
      </p:pic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01098"/>
            <a:ext cx="12192000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 3.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PowerPoint</a:t>
            </a:r>
            <a:endParaRPr lang="en-US" altLang="en-US" b="1" u="sng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581466" y="2467611"/>
            <a:ext cx="4717279" cy="1736646"/>
          </a:xfrm>
          <a:prstGeom prst="wedgeRoundRectCallout">
            <a:avLst>
              <a:gd name="adj1" fmla="val -30740"/>
              <a:gd name="adj2" fmla="val -770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Nêu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tên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chính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màn</a:t>
            </a:r>
            <a:r>
              <a:rPr lang="en-US" alt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Powerpoint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  <a:endParaRPr lang="en-US" alt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50" y="1393087"/>
            <a:ext cx="533386" cy="380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160" y="5134634"/>
            <a:ext cx="12192000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274320" tIns="91440" rIns="182880" bIns="0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en-US" altLang="en-US" dirty="0" err="1" smtClean="0">
                <a:latin typeface="+mn-lt"/>
                <a:cs typeface="Times New Roman" panose="02020603050405020304" pitchFamily="18" charset="0"/>
              </a:rPr>
              <a:t>Dải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Animations: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Gồm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hiệu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đối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02" y="1393087"/>
            <a:ext cx="11877846" cy="1074524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53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73"/>
            <a:ext cx="12192000" cy="6172127"/>
          </a:xfrm>
          <a:prstGeom prst="rect">
            <a:avLst/>
          </a:prstGeom>
        </p:spPr>
      </p:pic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01098"/>
            <a:ext cx="12192000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 3.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PowerPoint</a:t>
            </a:r>
            <a:endParaRPr lang="en-US" altLang="en-US" b="1" u="sng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971882" y="2512792"/>
            <a:ext cx="4717279" cy="1736646"/>
          </a:xfrm>
          <a:prstGeom prst="wedgeRoundRectCallout">
            <a:avLst>
              <a:gd name="adj1" fmla="val -30740"/>
              <a:gd name="adj2" fmla="val -770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Nêu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tên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chính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màn</a:t>
            </a:r>
            <a:r>
              <a:rPr lang="en-US" alt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Powerpoint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  <a:endParaRPr lang="en-US" alt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81466" y="1483676"/>
            <a:ext cx="533386" cy="380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39682" y="5029158"/>
            <a:ext cx="12192000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274320" tIns="91440" rIns="182880" bIns="0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en-US" altLang="en-US" dirty="0" err="1">
                <a:cs typeface="Times New Roman" panose="02020603050405020304" pitchFamily="18" charset="0"/>
              </a:rPr>
              <a:t>Dải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cs typeface="Times New Roman" panose="02020603050405020304" pitchFamily="18" charset="0"/>
              </a:rPr>
              <a:t> Transitions: </a:t>
            </a:r>
            <a:r>
              <a:rPr lang="en-US" altLang="en-US" dirty="0" err="1">
                <a:cs typeface="Times New Roman" panose="02020603050405020304" pitchFamily="18" charset="0"/>
              </a:rPr>
              <a:t>Gồm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hiệu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02" y="1393087"/>
            <a:ext cx="12030242" cy="1074524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89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070969"/>
            <a:ext cx="12192000" cy="5847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 3.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PowerPoint</a:t>
            </a:r>
            <a:endParaRPr lang="en-US" altLang="en-US" b="1" u="sng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/>
          </p:cNvSpPr>
          <p:nvPr/>
        </p:nvSpPr>
        <p:spPr bwMode="auto">
          <a:xfrm>
            <a:off x="0" y="1676446"/>
            <a:ext cx="12192000" cy="453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274320" tIns="91440" rIns="182880" bIns="0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dirty="0" err="1" smtClean="0"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màn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Powerpoint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: </a:t>
            </a:r>
          </a:p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en-US" altLang="en-US" dirty="0" err="1" smtClean="0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Nằm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vùng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chính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cửa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sổ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n-US" sz="3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en-US" altLang="en-US" sz="3000" dirty="0" err="1" smtClean="0">
                <a:latin typeface="+mn-lt"/>
                <a:cs typeface="Times New Roman" panose="02020603050405020304" pitchFamily="18" charset="0"/>
              </a:rPr>
              <a:t>Dải</a:t>
            </a:r>
            <a:r>
              <a:rPr lang="en-US" altLang="en-US" sz="3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SlideShow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G</a:t>
            </a:r>
            <a:r>
              <a:rPr lang="en-US" altLang="en-US" sz="3000" dirty="0" err="1" smtClean="0">
                <a:latin typeface="+mn-lt"/>
                <a:cs typeface="Times New Roman" panose="02020603050405020304" pitchFamily="18" charset="0"/>
              </a:rPr>
              <a:t>ồm</a:t>
            </a:r>
            <a:r>
              <a:rPr lang="en-US" altLang="en-US" sz="3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dùng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thiết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đặt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en-US" altLang="en-US" dirty="0" err="1" smtClean="0">
                <a:latin typeface="+mn-lt"/>
                <a:cs typeface="Times New Roman" panose="02020603050405020304" pitchFamily="18" charset="0"/>
              </a:rPr>
              <a:t>Dải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Animations: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Gồm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hiệu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đối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en-US" altLang="en-US" dirty="0" err="1" smtClean="0">
                <a:latin typeface="+mn-lt"/>
                <a:cs typeface="Times New Roman" panose="02020603050405020304" pitchFamily="18" charset="0"/>
              </a:rPr>
              <a:t>Dải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Transitions: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Gồm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hiệu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264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556" y="1066863"/>
            <a:ext cx="11734492" cy="5847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4. </a:t>
            </a:r>
            <a:r>
              <a:rPr lang="en-US" altLang="en-US" b="1" dirty="0" err="1"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0" y="6377469"/>
            <a:ext cx="91440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PHỤC VỤ CUỘC HỌP, HỘI THẢO</a:t>
            </a:r>
          </a:p>
        </p:txBody>
      </p:sp>
      <p:pic>
        <p:nvPicPr>
          <p:cNvPr id="11" name="Picture 3" descr="CLB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7" y="1651638"/>
            <a:ext cx="11886888" cy="472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7848554" y="1651638"/>
            <a:ext cx="3733821" cy="1736646"/>
          </a:xfrm>
          <a:prstGeom prst="wedgeRoundRectCallout">
            <a:avLst>
              <a:gd name="adj1" fmla="val -36788"/>
              <a:gd name="adj2" fmla="val 840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Phần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mềm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chiếu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ứng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dụng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việc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gì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23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bdtd_hinh_vuong_2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0" y="1623906"/>
            <a:ext cx="11658293" cy="462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1066800"/>
            <a:ext cx="11353800" cy="584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4.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Ứng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dụng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phần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mềm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trình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chiếu</a:t>
            </a:r>
            <a:r>
              <a:rPr lang="en-US" altLang="en-US" b="1" dirty="0" smtClean="0">
                <a:cs typeface="Times New Roman" panose="02020603050405020304" pitchFamily="18" charset="0"/>
              </a:rPr>
              <a:t>: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000831" y="1689570"/>
            <a:ext cx="3733821" cy="1736646"/>
          </a:xfrm>
          <a:prstGeom prst="wedgeRoundRectCallout">
            <a:avLst>
              <a:gd name="adj1" fmla="val -36788"/>
              <a:gd name="adj2" fmla="val 840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Phần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mềm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chiếu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ứng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dụng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việc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gì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30934" y="6286258"/>
            <a:ext cx="91440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PHỤC VỤ VIỆC DẠY HỌC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lowchart: Terminator 36"/>
          <p:cNvSpPr/>
          <p:nvPr/>
        </p:nvSpPr>
        <p:spPr bwMode="auto">
          <a:xfrm>
            <a:off x="304952" y="2057436"/>
            <a:ext cx="1981200" cy="3315188"/>
          </a:xfrm>
          <a:prstGeom prst="flowChartTerminator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PHẦN</a:t>
            </a:r>
          </a:p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MỀM </a:t>
            </a:r>
          </a:p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TRÌNH</a:t>
            </a:r>
          </a:p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CHIẾU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38" name="Line Callout 1 37"/>
          <p:cNvSpPr/>
          <p:nvPr/>
        </p:nvSpPr>
        <p:spPr bwMode="auto">
          <a:xfrm>
            <a:off x="2895684" y="2254487"/>
            <a:ext cx="8915166" cy="646331"/>
          </a:xfrm>
          <a:prstGeom prst="borderCallout1">
            <a:avLst>
              <a:gd name="adj1" fmla="val 32980"/>
              <a:gd name="adj2" fmla="val 296"/>
              <a:gd name="adj3" fmla="val 219953"/>
              <a:gd name="adj4" fmla="val -6304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0000CC"/>
                </a:solidFill>
              </a:rPr>
              <a:t>Trình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bày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và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công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cụ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hỗ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trợ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trình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bày</a:t>
            </a:r>
            <a:r>
              <a:rPr lang="en-US" altLang="en-US" sz="36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9" name="Line Callout 1 38"/>
          <p:cNvSpPr/>
          <p:nvPr/>
        </p:nvSpPr>
        <p:spPr bwMode="auto">
          <a:xfrm>
            <a:off x="2895684" y="3068699"/>
            <a:ext cx="8915166" cy="646331"/>
          </a:xfrm>
          <a:prstGeom prst="borderCallout1">
            <a:avLst>
              <a:gd name="adj1" fmla="val 32980"/>
              <a:gd name="adj2" fmla="val 296"/>
              <a:gd name="adj3" fmla="val 93815"/>
              <a:gd name="adj4" fmla="val -6488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9A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9A0000"/>
                </a:solidFill>
              </a:rPr>
              <a:t>Phần</a:t>
            </a:r>
            <a:r>
              <a:rPr lang="en-US" altLang="en-US" sz="3600" b="1" dirty="0">
                <a:solidFill>
                  <a:srgbClr val="9A0000"/>
                </a:solidFill>
              </a:rPr>
              <a:t> </a:t>
            </a:r>
            <a:r>
              <a:rPr lang="en-US" altLang="en-US" sz="3600" b="1" dirty="0" err="1">
                <a:solidFill>
                  <a:srgbClr val="9A0000"/>
                </a:solidFill>
              </a:rPr>
              <a:t>mềm</a:t>
            </a:r>
            <a:r>
              <a:rPr lang="en-US" altLang="en-US" sz="3600" b="1" dirty="0">
                <a:solidFill>
                  <a:srgbClr val="9A0000"/>
                </a:solidFill>
              </a:rPr>
              <a:t> </a:t>
            </a:r>
            <a:r>
              <a:rPr lang="en-US" altLang="en-US" sz="3600" b="1" dirty="0" err="1">
                <a:solidFill>
                  <a:srgbClr val="9A0000"/>
                </a:solidFill>
              </a:rPr>
              <a:t>trình</a:t>
            </a:r>
            <a:r>
              <a:rPr lang="en-US" altLang="en-US" sz="3600" b="1" dirty="0">
                <a:solidFill>
                  <a:srgbClr val="9A0000"/>
                </a:solidFill>
              </a:rPr>
              <a:t> </a:t>
            </a:r>
            <a:r>
              <a:rPr lang="en-US" altLang="en-US" sz="3600" b="1" dirty="0" err="1">
                <a:solidFill>
                  <a:srgbClr val="9A0000"/>
                </a:solidFill>
              </a:rPr>
              <a:t>chiếu</a:t>
            </a:r>
            <a:r>
              <a:rPr lang="en-US" altLang="en-US" sz="3600" b="1" dirty="0">
                <a:solidFill>
                  <a:srgbClr val="9A0000"/>
                </a:solidFill>
              </a:rPr>
              <a:t>.</a:t>
            </a:r>
          </a:p>
        </p:txBody>
      </p:sp>
      <p:sp>
        <p:nvSpPr>
          <p:cNvPr id="40" name="Line Callout 1 39"/>
          <p:cNvSpPr/>
          <p:nvPr/>
        </p:nvSpPr>
        <p:spPr bwMode="auto">
          <a:xfrm>
            <a:off x="2895684" y="3882911"/>
            <a:ext cx="8915166" cy="646331"/>
          </a:xfrm>
          <a:prstGeom prst="borderCallout1">
            <a:avLst>
              <a:gd name="adj1" fmla="val 32980"/>
              <a:gd name="adj2" fmla="val 296"/>
              <a:gd name="adj3" fmla="val -30350"/>
              <a:gd name="adj4" fmla="val -6304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>
                <a:solidFill>
                  <a:srgbClr val="FF0000"/>
                </a:solidFill>
              </a:rPr>
              <a:t>Phần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mềm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600" b="1" dirty="0">
                <a:solidFill>
                  <a:srgbClr val="FF0000"/>
                </a:solidFill>
              </a:rPr>
              <a:t> PowerPoint.</a:t>
            </a:r>
          </a:p>
        </p:txBody>
      </p:sp>
      <p:sp>
        <p:nvSpPr>
          <p:cNvPr id="41" name="Line Callout 1 40"/>
          <p:cNvSpPr/>
          <p:nvPr/>
        </p:nvSpPr>
        <p:spPr bwMode="auto">
          <a:xfrm>
            <a:off x="2895684" y="4716948"/>
            <a:ext cx="8915166" cy="646331"/>
          </a:xfrm>
          <a:prstGeom prst="borderCallout1">
            <a:avLst>
              <a:gd name="adj1" fmla="val 32980"/>
              <a:gd name="adj2" fmla="val 296"/>
              <a:gd name="adj3" fmla="val -165194"/>
              <a:gd name="adj4" fmla="val -6803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3300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sz="3600" b="1" dirty="0" err="1">
                <a:solidFill>
                  <a:srgbClr val="0000CC"/>
                </a:solidFill>
              </a:rPr>
              <a:t>Ứng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dụng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phần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mềm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trình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chiếu</a:t>
            </a:r>
            <a:r>
              <a:rPr lang="en-US" altLang="en-US" sz="36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9481" y="597269"/>
            <a:ext cx="800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7: PHẦN MỀM TRÌNH CHIẾU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7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43" y="3886136"/>
            <a:ext cx="4114657" cy="256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7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44" y="1676336"/>
            <a:ext cx="4114656" cy="272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7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6336"/>
            <a:ext cx="4038450" cy="276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7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336"/>
            <a:ext cx="2895600" cy="273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7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86136"/>
            <a:ext cx="4038450" cy="256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77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886136"/>
            <a:ext cx="2905125" cy="256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348" y="1066863"/>
            <a:ext cx="9905740" cy="5847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4. </a:t>
            </a:r>
            <a:r>
              <a:rPr lang="en-US" altLang="en-US" b="1" dirty="0" err="1"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0" y="6377469"/>
            <a:ext cx="91440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TẠO ALBUM ẢNH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705726" y="1731160"/>
            <a:ext cx="3733821" cy="1736646"/>
          </a:xfrm>
          <a:prstGeom prst="wedgeRoundRectCallout">
            <a:avLst>
              <a:gd name="adj1" fmla="val -36788"/>
              <a:gd name="adj2" fmla="val 840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Phần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mềm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chiếu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ứng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dụng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việc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gì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ustinl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0" y="1651638"/>
            <a:ext cx="11582096" cy="472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150" y="1066863"/>
            <a:ext cx="9981938" cy="5847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4. </a:t>
            </a:r>
            <a:r>
              <a:rPr lang="en-US" altLang="en-US" b="1" dirty="0" err="1"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0" y="6377469"/>
            <a:ext cx="91440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TẠO ALBUM CA NHẠC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934179" y="1722499"/>
            <a:ext cx="3733821" cy="1736646"/>
          </a:xfrm>
          <a:prstGeom prst="wedgeRoundRectCallout">
            <a:avLst>
              <a:gd name="adj1" fmla="val -36788"/>
              <a:gd name="adj2" fmla="val 840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Phần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mềm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chiếu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ứng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dụng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việc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gì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81150" y="1524051"/>
            <a:ext cx="11353501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phục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vụ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cuộc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họp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thảo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giảng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phục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vụ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dạy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kiểm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tra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trắc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nghiệm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(an bum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ảnh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, album ca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nhạc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, …)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báo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quảng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cửa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nơi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cộng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150" y="990665"/>
            <a:ext cx="9981938" cy="5847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4. </a:t>
            </a:r>
            <a:r>
              <a:rPr lang="en-US" altLang="en-US" b="1" dirty="0" err="1"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81150" y="1600248"/>
            <a:ext cx="15239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u="sng" dirty="0" err="1" smtClean="0">
                <a:solidFill>
                  <a:srgbClr val="FF3300"/>
                </a:solidFill>
              </a:rPr>
              <a:t>Lưu</a:t>
            </a:r>
            <a:r>
              <a:rPr lang="en-US" altLang="en-US" sz="3200" b="1" u="sng" dirty="0" smtClean="0">
                <a:solidFill>
                  <a:srgbClr val="FF3300"/>
                </a:solidFill>
              </a:rPr>
              <a:t> ý:</a:t>
            </a:r>
            <a:endParaRPr lang="en-US" altLang="en-US" sz="3200" dirty="0">
              <a:solidFill>
                <a:srgbClr val="FF3300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057506" y="1602591"/>
            <a:ext cx="921995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dirty="0" err="1"/>
              <a:t>Một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số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phần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mềm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trình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chiếu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khác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như</a:t>
            </a:r>
            <a:r>
              <a:rPr lang="en-US" altLang="en-US" sz="3600" b="1" dirty="0"/>
              <a:t>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dirty="0"/>
              <a:t>+ Impress Prezi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dirty="0"/>
              <a:t>+ Google Presentations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dirty="0"/>
              <a:t>+ </a:t>
            </a:r>
            <a:r>
              <a:rPr lang="en-US" sz="3600" b="1" dirty="0"/>
              <a:t>SlideRocket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dirty="0"/>
              <a:t>+ Flair</a:t>
            </a:r>
          </a:p>
        </p:txBody>
      </p:sp>
    </p:spTree>
    <p:extLst>
      <p:ext uri="{BB962C8B-B14F-4D97-AF65-F5344CB8AC3E}">
        <p14:creationId xmlns:p14="http://schemas.microsoft.com/office/powerpoint/2010/main" val="4160844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81308" y="1009961"/>
            <a:ext cx="9677253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phát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biểu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đúng</a:t>
            </a:r>
            <a:endParaRPr lang="en-US" alt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981308" y="2161197"/>
            <a:ext cx="9829542" cy="9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 dirty="0" err="1"/>
              <a:t>Sử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dụng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phần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mềm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chiếu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thể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tạo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chiếu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dưới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dạng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điện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tử</a:t>
            </a:r>
            <a:r>
              <a:rPr lang="en-US" altLang="en-US" sz="2800" b="1" dirty="0"/>
              <a:t>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981308" y="3276604"/>
            <a:ext cx="9677253" cy="9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 dirty="0" err="1"/>
              <a:t>Phần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mềm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chiếu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khả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năng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chiếu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tức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hiển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thị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nội</a:t>
            </a:r>
            <a:r>
              <a:rPr lang="en-US" altLang="en-US" sz="2800" b="1" dirty="0"/>
              <a:t> dung </a:t>
            </a:r>
            <a:r>
              <a:rPr lang="en-US" altLang="en-US" sz="2800" b="1" dirty="0" err="1"/>
              <a:t>mỗi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trang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chiếu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toàn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bộ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màn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hình</a:t>
            </a:r>
            <a:r>
              <a:rPr lang="en-US" altLang="en-US" sz="2800" b="1" dirty="0"/>
              <a:t>.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972125" y="4461184"/>
            <a:ext cx="9677253" cy="9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 dirty="0" err="1"/>
              <a:t>Phần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mềm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chiếu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được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dùng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để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tạo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trang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tính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thực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hiện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tính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toán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đó</a:t>
            </a:r>
            <a:r>
              <a:rPr lang="en-US" altLang="en-US" sz="2800" b="1" dirty="0"/>
              <a:t>.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981308" y="5645764"/>
            <a:ext cx="9668070" cy="10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 smtClean="0"/>
              <a:t>Phần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mềm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trình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chiếu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là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công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cụ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hỗ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trợ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trình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bày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hiệu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quả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nhất</a:t>
            </a:r>
            <a:endParaRPr lang="en-US" altLang="en-US" sz="3200" b="1" dirty="0"/>
          </a:p>
        </p:txBody>
      </p:sp>
      <p:pic>
        <p:nvPicPr>
          <p:cNvPr id="12" name="Picture 11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4" y="2175494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4" y="3276604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4" y="5415281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2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/>
          </p:cNvSpPr>
          <p:nvPr/>
        </p:nvSpPr>
        <p:spPr bwMode="auto">
          <a:xfrm>
            <a:off x="21302" y="228684"/>
            <a:ext cx="12192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274320" tIns="0" rIns="182880" bIns="0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>
                <a:latin typeface="+mn-lt"/>
                <a:cs typeface="Times New Roman" panose="02020603050405020304" pitchFamily="18" charset="0"/>
              </a:rPr>
              <a:t>*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màn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Powerpoint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 </a:t>
            </a:r>
            <a:r>
              <a:rPr lang="en-US" altLang="en-US" dirty="0" err="1" smtClean="0"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 </a:t>
            </a:r>
            <a:r>
              <a:rPr lang="en-US" altLang="en-US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Nằm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vùng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chính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cửa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sổ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 </a:t>
            </a:r>
            <a:r>
              <a:rPr lang="en-US" altLang="en-US" sz="3000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Dải</a:t>
            </a:r>
            <a:r>
              <a:rPr lang="en-US" altLang="en-US" sz="30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sz="3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SlideShow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gồm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dùng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thiết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đặt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 </a:t>
            </a:r>
            <a:r>
              <a:rPr lang="en-US" altLang="en-US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Dải</a:t>
            </a:r>
            <a:r>
              <a:rPr lang="en-US" altLang="en-US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Animations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Gồm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hiệu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đối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 </a:t>
            </a:r>
            <a:r>
              <a:rPr lang="en-US" altLang="en-US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Dải</a:t>
            </a:r>
            <a:r>
              <a:rPr lang="en-US" altLang="en-US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Transitions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Gồm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hiệu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92" y="1126410"/>
            <a:ext cx="3276514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………?1............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348" y="2024136"/>
            <a:ext cx="228594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…?2.....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348" y="2823433"/>
            <a:ext cx="3505108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………?3............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348" y="3721159"/>
            <a:ext cx="38099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………?4............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348" y="5175798"/>
            <a:ext cx="38099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………?5............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70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81150" y="856357"/>
            <a:ext cx="11353501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phục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vụ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cuộc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họp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thảo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giảng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phục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vụ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dạy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kiểm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tra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trắc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nghiệm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(an bum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ảnh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, album ca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nhạc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, …)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báo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quảng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cửa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nơi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cộng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150" y="244222"/>
            <a:ext cx="8610374" cy="5847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chiếu</a:t>
            </a:r>
            <a:r>
              <a:rPr lang="en-US" altLang="en-US" b="1" dirty="0" smtClean="0">
                <a:cs typeface="Times New Roman" panose="02020603050405020304" pitchFamily="18" charset="0"/>
              </a:rPr>
              <a:t>: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942" y="990664"/>
            <a:ext cx="3733702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………?1............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294" y="1981238"/>
            <a:ext cx="4553528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………?2............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942" y="3690894"/>
            <a:ext cx="5181464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………?3............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744" y="5400550"/>
            <a:ext cx="5181464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………?4............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6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429070" y="970645"/>
            <a:ext cx="52576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sz="3600" b="1" u="sng" dirty="0">
                <a:solidFill>
                  <a:srgbClr val="FF3300"/>
                </a:solidFill>
              </a:rPr>
              <a:t> </a:t>
            </a:r>
            <a:r>
              <a:rPr lang="en-US" altLang="en-US" sz="3600" b="1" u="sng" dirty="0" err="1" smtClean="0">
                <a:solidFill>
                  <a:srgbClr val="FF3300"/>
                </a:solidFill>
              </a:rPr>
              <a:t>tập</a:t>
            </a:r>
            <a:r>
              <a:rPr lang="en-US" altLang="en-US" sz="3600" b="1" u="sng" dirty="0" smtClean="0">
                <a:solidFill>
                  <a:srgbClr val="FF3300"/>
                </a:solidFill>
              </a:rPr>
              <a:t> </a:t>
            </a:r>
            <a:r>
              <a:rPr lang="en-US" altLang="en-US" sz="3600" b="1" u="sng" dirty="0" err="1" smtClean="0">
                <a:solidFill>
                  <a:srgbClr val="FF3300"/>
                </a:solidFill>
              </a:rPr>
              <a:t>thực</a:t>
            </a:r>
            <a:r>
              <a:rPr lang="en-US" altLang="en-US" sz="3600" b="1" u="sng" dirty="0" smtClean="0">
                <a:solidFill>
                  <a:srgbClr val="FF3300"/>
                </a:solidFill>
              </a:rPr>
              <a:t> </a:t>
            </a:r>
            <a:r>
              <a:rPr lang="en-US" altLang="en-US" sz="3600" b="1" u="sng" dirty="0" err="1" smtClean="0">
                <a:solidFill>
                  <a:srgbClr val="FF3300"/>
                </a:solidFill>
              </a:rPr>
              <a:t>hành</a:t>
            </a:r>
            <a:r>
              <a:rPr lang="en-US" altLang="en-US" sz="3600" dirty="0" smtClean="0">
                <a:solidFill>
                  <a:srgbClr val="FF3300"/>
                </a:solidFill>
              </a:rPr>
              <a:t>:</a:t>
            </a:r>
            <a:endParaRPr lang="en-US" altLang="en-US" sz="3600" dirty="0">
              <a:solidFill>
                <a:srgbClr val="FF3300"/>
              </a:solidFill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09744" y="1616976"/>
            <a:ext cx="108963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dirty="0" err="1">
                <a:solidFill>
                  <a:srgbClr val="0000FF"/>
                </a:solidFill>
              </a:rPr>
              <a:t>Em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hãy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tạo</a:t>
            </a:r>
            <a:r>
              <a:rPr lang="en-US" altLang="en-US" sz="3600" b="1" dirty="0">
                <a:solidFill>
                  <a:srgbClr val="0000FF"/>
                </a:solidFill>
              </a:rPr>
              <a:t> An bum </a:t>
            </a:r>
            <a:r>
              <a:rPr lang="en-US" altLang="en-US" sz="3600" b="1" dirty="0" err="1">
                <a:solidFill>
                  <a:srgbClr val="0000FF"/>
                </a:solidFill>
              </a:rPr>
              <a:t>ảnh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về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quê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hương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em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09744" y="2362228"/>
            <a:ext cx="1070581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dirty="0" err="1"/>
              <a:t>Gợi</a:t>
            </a:r>
            <a:r>
              <a:rPr lang="en-US" altLang="en-US" sz="3600" b="1" dirty="0"/>
              <a:t> ý: </a:t>
            </a: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dirty="0"/>
              <a:t>-</a:t>
            </a:r>
            <a:r>
              <a:rPr lang="en-US" altLang="en-US" sz="3600" b="1" dirty="0" err="1"/>
              <a:t>Tìm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kiếm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một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số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hình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ảnh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về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quê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hương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từ</a:t>
            </a:r>
            <a:r>
              <a:rPr lang="en-US" altLang="en-US" sz="3600" b="1" dirty="0"/>
              <a:t> Internet.</a:t>
            </a: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dirty="0"/>
              <a:t>-</a:t>
            </a:r>
            <a:r>
              <a:rPr lang="en-US" altLang="en-US" sz="3600" b="1" dirty="0" err="1"/>
              <a:t>Lưu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hình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ảnh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vào</a:t>
            </a:r>
            <a:r>
              <a:rPr lang="en-US" altLang="en-US" sz="3600" b="1" dirty="0"/>
              <a:t> 1 </a:t>
            </a:r>
            <a:r>
              <a:rPr lang="en-US" altLang="en-US" sz="3600" b="1" dirty="0" err="1"/>
              <a:t>thư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mục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trên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máy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tính</a:t>
            </a:r>
            <a:r>
              <a:rPr lang="en-US" altLang="en-US" sz="3600" b="1" dirty="0"/>
              <a:t>.</a:t>
            </a: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dirty="0"/>
              <a:t>-</a:t>
            </a:r>
            <a:r>
              <a:rPr lang="en-US" altLang="en-US" sz="3600" b="1" dirty="0" err="1"/>
              <a:t>Sử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dụng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powerpoint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tạo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bài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trình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chiếu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ảnh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với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các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chú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thích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vui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nhộn</a:t>
            </a:r>
            <a:r>
              <a:rPr lang="en-US" altLang="en-US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0289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267248" y="1150458"/>
            <a:ext cx="289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CÂU HỎI:</a:t>
            </a:r>
            <a:endParaRPr lang="en-US" altLang="en-US" sz="36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gray">
          <a:xfrm>
            <a:off x="1339056" y="3725269"/>
            <a:ext cx="9931386" cy="168789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Nêu</a:t>
            </a:r>
            <a:r>
              <a:rPr lang="en-US" altLang="en-US" sz="3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3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ứng</a:t>
            </a:r>
            <a:r>
              <a:rPr lang="en-US" altLang="en-US" sz="3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mềm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chiếu</a:t>
            </a:r>
            <a:r>
              <a:rPr lang="en-US" altLang="en-US" sz="3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gray">
          <a:xfrm>
            <a:off x="1332034" y="1970878"/>
            <a:ext cx="9867329" cy="168789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bày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ột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màn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Powerpoint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97441" y="2561328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800"/>
          </a:p>
        </p:txBody>
      </p:sp>
      <p:sp>
        <p:nvSpPr>
          <p:cNvPr id="40" name="Oval 39"/>
          <p:cNvSpPr/>
          <p:nvPr/>
        </p:nvSpPr>
        <p:spPr>
          <a:xfrm>
            <a:off x="809746" y="4315720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642094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1" name="Picture 11" descr="images362475_lopho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2" y="1447800"/>
            <a:ext cx="11124908" cy="542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85942" y="914401"/>
            <a:ext cx="97533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cụ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hỗ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trợ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819486" y="6196938"/>
            <a:ext cx="7010216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 dirty="0" err="1"/>
              <a:t>Thầy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giáo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đang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giảng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bài</a:t>
            </a:r>
            <a:endParaRPr lang="en-US" altLang="en-US" sz="3200" b="1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7973231" y="1502252"/>
            <a:ext cx="2964725" cy="1191816"/>
          </a:xfrm>
          <a:prstGeom prst="wedgeRoundRectCallout">
            <a:avLst>
              <a:gd name="adj1" fmla="val -35533"/>
              <a:gd name="adj2" fmla="val 804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ảnh</a:t>
            </a:r>
            <a:r>
              <a:rPr lang="en-US" sz="3200" dirty="0">
                <a:solidFill>
                  <a:schemeClr val="tx1"/>
                </a:solidFill>
              </a:rPr>
              <a:t> minh </a:t>
            </a:r>
            <a:r>
              <a:rPr lang="en-US" sz="3200" dirty="0" err="1">
                <a:solidFill>
                  <a:schemeClr val="tx1"/>
                </a:solidFill>
              </a:rPr>
              <a:t>họa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gì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RTCAELYON7CAM49CFBCA41D7J6CA5O0CBCCAC1SLGJCABPVQO1CA2PFBJRCAR10FLACAD5TS73CA5BGCOLCAO5FVJJCAJGSASLCAKLYU5FCAFHP31KCA24AT63CAS9CCQ9CAFXHM8CCAXZU9FZCAZ2GE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2" y="1499175"/>
            <a:ext cx="10820116" cy="469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85942" y="914401"/>
            <a:ext cx="97533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cụ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hỗ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trợ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503112" y="6196938"/>
            <a:ext cx="9164888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 dirty="0" err="1"/>
              <a:t>Trình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bày</a:t>
            </a:r>
            <a:r>
              <a:rPr lang="en-US" altLang="en-US" sz="3200" b="1" dirty="0"/>
              <a:t> ý </a:t>
            </a:r>
            <a:r>
              <a:rPr lang="en-US" altLang="en-US" sz="3200" b="1" dirty="0" err="1"/>
              <a:t>tưởng</a:t>
            </a:r>
            <a:endParaRPr lang="en-US" altLang="en-US" sz="3200" b="1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7543762" y="1475204"/>
            <a:ext cx="2964725" cy="1191816"/>
          </a:xfrm>
          <a:prstGeom prst="wedgeRoundRectCallout">
            <a:avLst>
              <a:gd name="adj1" fmla="val -36150"/>
              <a:gd name="adj2" fmla="val 820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ảnh</a:t>
            </a:r>
            <a:r>
              <a:rPr lang="en-US" sz="3200" dirty="0">
                <a:solidFill>
                  <a:schemeClr val="tx1"/>
                </a:solidFill>
              </a:rPr>
              <a:t> minh </a:t>
            </a:r>
            <a:r>
              <a:rPr lang="en-US" sz="3200" dirty="0" err="1">
                <a:solidFill>
                  <a:schemeClr val="tx1"/>
                </a:solidFill>
              </a:rPr>
              <a:t>họa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gì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188" y="152486"/>
            <a:ext cx="800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7: PHẦN MỀM TRÌNH CHIẾU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01t08tep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2" y="1447801"/>
            <a:ext cx="10972512" cy="474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85942" y="914401"/>
            <a:ext cx="97533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cụ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hỗ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trợ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503112" y="6196938"/>
            <a:ext cx="9164888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 dirty="0" err="1"/>
              <a:t>Trình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bày</a:t>
            </a:r>
            <a:r>
              <a:rPr lang="en-US" altLang="en-US" sz="3200" b="1" dirty="0"/>
              <a:t> ý </a:t>
            </a:r>
            <a:r>
              <a:rPr lang="en-US" altLang="en-US" sz="3200" b="1" dirty="0" err="1"/>
              <a:t>kiến</a:t>
            </a:r>
            <a:endParaRPr lang="en-US" altLang="en-US" sz="3200" b="1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7543762" y="1475204"/>
            <a:ext cx="2964725" cy="1191816"/>
          </a:xfrm>
          <a:prstGeom prst="wedgeRoundRectCallout">
            <a:avLst>
              <a:gd name="adj1" fmla="val -36150"/>
              <a:gd name="adj2" fmla="val 820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ảnh</a:t>
            </a:r>
            <a:r>
              <a:rPr lang="en-US" sz="3200" dirty="0">
                <a:solidFill>
                  <a:schemeClr val="tx1"/>
                </a:solidFill>
              </a:rPr>
              <a:t> minh </a:t>
            </a:r>
            <a:r>
              <a:rPr lang="en-US" sz="3200" dirty="0" err="1">
                <a:solidFill>
                  <a:schemeClr val="tx1"/>
                </a:solidFill>
              </a:rPr>
              <a:t>họa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gì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434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38" y="1499175"/>
            <a:ext cx="10743918" cy="469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85942" y="914401"/>
            <a:ext cx="97533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cụ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hỗ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trợ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838338" y="6196938"/>
            <a:ext cx="10743918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 dirty="0"/>
              <a:t>Chia </a:t>
            </a:r>
            <a:r>
              <a:rPr lang="en-US" altLang="en-US" sz="3200" b="1" dirty="0" err="1"/>
              <a:t>sẻ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kiến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thức</a:t>
            </a:r>
            <a:endParaRPr lang="en-US" altLang="en-US" sz="3200" b="1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7543762" y="1475204"/>
            <a:ext cx="2964725" cy="1191816"/>
          </a:xfrm>
          <a:prstGeom prst="wedgeRoundRectCallout">
            <a:avLst>
              <a:gd name="adj1" fmla="val -36150"/>
              <a:gd name="adj2" fmla="val 820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ảnh</a:t>
            </a:r>
            <a:r>
              <a:rPr lang="en-US" sz="3200" dirty="0">
                <a:solidFill>
                  <a:schemeClr val="tx1"/>
                </a:solidFill>
              </a:rPr>
              <a:t> minh </a:t>
            </a:r>
            <a:r>
              <a:rPr lang="en-US" sz="3200" dirty="0" err="1">
                <a:solidFill>
                  <a:schemeClr val="tx1"/>
                </a:solidFill>
              </a:rPr>
              <a:t>họa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gì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819487" y="1523146"/>
            <a:ext cx="2202623" cy="1191816"/>
          </a:xfrm>
          <a:prstGeom prst="wedgeRoundRectCallout">
            <a:avLst>
              <a:gd name="adj1" fmla="val 39959"/>
              <a:gd name="adj2" fmla="val 889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Trình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gì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985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1371604" y="1219203"/>
            <a:ext cx="9144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endParaRPr lang="en-GB" altLang="en-US" sz="3200" b="1" i="1" u="sng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4186" y="1453887"/>
            <a:ext cx="10896314" cy="221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bày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hình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thức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chia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sẻ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kiến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thức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,</a:t>
            </a:r>
            <a:r>
              <a:rPr lang="en-GB" altLang="en-US" sz="3200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ý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tưởng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hoặc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nhiều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người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khác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nhằm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mục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đích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thay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đổi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thái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độ</a:t>
            </a:r>
            <a:r>
              <a:rPr lang="en-GB" altLang="en-US" sz="3200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GB" altLang="en-US" sz="3200" dirty="0" err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nhận</a:t>
            </a:r>
            <a:r>
              <a:rPr lang="en-GB" altLang="en-US" sz="3200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thức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người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nghe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38900" y="3670969"/>
            <a:ext cx="10747080" cy="16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dirty="0" err="1">
                <a:latin typeface="+mn-lt"/>
                <a:cs typeface="Times New Roman" panose="02020603050405020304" pitchFamily="18" charset="0"/>
              </a:rPr>
              <a:t>Vd</a:t>
            </a:r>
            <a:r>
              <a:rPr lang="en-GB" altLang="en-US" sz="3200" dirty="0">
                <a:latin typeface="+mn-lt"/>
                <a:cs typeface="Times New Roman" panose="02020603050405020304" pitchFamily="18" charset="0"/>
              </a:rPr>
              <a:t>: 	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GB" altLang="en-US" sz="3200" dirty="0" err="1">
                <a:latin typeface="+mn-lt"/>
                <a:cs typeface="Times New Roman" panose="02020603050405020304" pitchFamily="18" charset="0"/>
              </a:rPr>
              <a:t>Kể</a:t>
            </a:r>
            <a:r>
              <a:rPr lang="en-GB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+mn-lt"/>
                <a:cs typeface="Times New Roman" panose="02020603050405020304" pitchFamily="18" charset="0"/>
              </a:rPr>
              <a:t>chuyện</a:t>
            </a:r>
            <a:r>
              <a:rPr lang="en-GB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+mn-lt"/>
                <a:cs typeface="Times New Roman" panose="02020603050405020304" pitchFamily="18" charset="0"/>
              </a:rPr>
              <a:t>về</a:t>
            </a:r>
            <a:r>
              <a:rPr lang="en-GB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+mn-lt"/>
                <a:cs typeface="Times New Roman" panose="02020603050405020304" pitchFamily="18" charset="0"/>
              </a:rPr>
              <a:t>Tấm</a:t>
            </a:r>
            <a:r>
              <a:rPr lang="en-GB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+mn-lt"/>
                <a:cs typeface="Times New Roman" panose="02020603050405020304" pitchFamily="18" charset="0"/>
              </a:rPr>
              <a:t>gương</a:t>
            </a:r>
            <a:r>
              <a:rPr lang="en-GB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+mn-lt"/>
                <a:cs typeface="Times New Roman" panose="02020603050405020304" pitchFamily="18" charset="0"/>
              </a:rPr>
              <a:t>đạo</a:t>
            </a:r>
            <a:r>
              <a:rPr lang="en-GB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+mn-lt"/>
                <a:cs typeface="Times New Roman" panose="02020603050405020304" pitchFamily="18" charset="0"/>
              </a:rPr>
              <a:t>đức</a:t>
            </a:r>
            <a:r>
              <a:rPr lang="en-GB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+mn-lt"/>
                <a:cs typeface="Times New Roman" panose="02020603050405020304" pitchFamily="18" charset="0"/>
              </a:rPr>
              <a:t>Hồ</a:t>
            </a:r>
            <a:r>
              <a:rPr lang="en-GB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+mn-lt"/>
                <a:cs typeface="Times New Roman" panose="02020603050405020304" pitchFamily="18" charset="0"/>
              </a:rPr>
              <a:t>Chí</a:t>
            </a:r>
            <a:r>
              <a:rPr lang="en-GB" altLang="en-US" sz="3200" dirty="0">
                <a:latin typeface="+mn-lt"/>
                <a:cs typeface="Times New Roman" panose="02020603050405020304" pitchFamily="18" charset="0"/>
              </a:rPr>
              <a:t> Minh.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dirty="0" smtClean="0">
                <a:latin typeface="+mn-lt"/>
                <a:cs typeface="Times New Roman" panose="02020603050405020304" pitchFamily="18" charset="0"/>
              </a:rPr>
              <a:t>-</a:t>
            </a:r>
            <a:r>
              <a:rPr lang="en-GB" altLang="en-US" sz="3200" dirty="0" err="1">
                <a:latin typeface="+mn-lt"/>
                <a:cs typeface="Times New Roman" panose="02020603050405020304" pitchFamily="18" charset="0"/>
              </a:rPr>
              <a:t>G</a:t>
            </a:r>
            <a:r>
              <a:rPr lang="en-GB" altLang="en-US" sz="3200" dirty="0" err="1" smtClean="0">
                <a:latin typeface="+mn-lt"/>
                <a:cs typeface="Times New Roman" panose="02020603050405020304" pitchFamily="18" charset="0"/>
              </a:rPr>
              <a:t>iả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toán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bảng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lớp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theo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dõi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.</a:t>
            </a:r>
            <a:endParaRPr lang="en-GB" altLang="en-US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7348" y="1066804"/>
            <a:ext cx="98295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cụ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hỗ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trợ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38900" y="5103221"/>
            <a:ext cx="107470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hoạt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động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bày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hiệu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quả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ca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o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cần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công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cụ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hỗ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trợ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bày</a:t>
            </a:r>
            <a:endParaRPr lang="en-GB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"/>
          <p:cNvSpPr>
            <a:spLocks noChangeShapeType="1"/>
          </p:cNvSpPr>
          <p:nvPr/>
        </p:nvSpPr>
        <p:spPr bwMode="auto">
          <a:xfrm>
            <a:off x="5715000" y="1066800"/>
            <a:ext cx="1588" cy="4725988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6187580" y="1090390"/>
            <a:ext cx="54868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endParaRPr lang="en-GB" altLang="en-US" sz="32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1159397" y="939677"/>
            <a:ext cx="4973867" cy="2455862"/>
          </a:xfrm>
          <a:prstGeom prst="cloudCallout">
            <a:avLst>
              <a:gd name="adj1" fmla="val 33109"/>
              <a:gd name="adj2" fmla="val 54825"/>
            </a:avLst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GB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GB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GB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187580" y="2200869"/>
            <a:ext cx="54868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32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71" name="Picture 15" descr="lamb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4498976"/>
            <a:ext cx="1762125" cy="235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2" name="Picture 16" descr="lamto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453" y="4246562"/>
            <a:ext cx="171767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3" name="Picture 17" descr="thuyet tr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46" y="4246562"/>
            <a:ext cx="2432050" cy="257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145385" y="3280822"/>
            <a:ext cx="552904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alt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GB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GB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GB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GB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altLang="en-US" sz="3200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 descr="C:\Users\GIAP_NBK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" y="4246562"/>
            <a:ext cx="3336164" cy="25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31628" y="1489806"/>
            <a:ext cx="442736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iểu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GB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06228" y="2124806"/>
            <a:ext cx="442736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GB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31628" y="2688369"/>
            <a:ext cx="44273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nimBg="1" autoUpdateAnimBg="0"/>
      <p:bldP spid="45064" grpId="1" animBg="1" autoUpdateAnimBg="0"/>
      <p:bldP spid="14" grpId="0"/>
      <p:bldP spid="15" grpId="0" autoUpdateAnimBg="0"/>
      <p:bldP spid="16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CHƯƠNG III PHẦN MỀM TRÌNH CHIẾU  Bài 7: PHẦN MỀM TRÌNH CHIẾU&amp;quot;&quot;/&gt;&lt;property id=&quot;20307&quot; value=&quot;269&quot;/&gt;&lt;/object&gt;&lt;object type=&quot;3&quot; unique_id=&quot;10006&quot;&gt;&lt;property id=&quot;20148&quot; value=&quot;5&quot;/&gt;&lt;property id=&quot;20300&quot; value=&quot;Slide 2&quot;/&gt;&lt;property id=&quot;20307&quot; value=&quot;417&quot;/&gt;&lt;/object&gt;&lt;object type=&quot;3&quot; unique_id=&quot;10007&quot;&gt;&lt;property id=&quot;20148&quot; value=&quot;5&quot;/&gt;&lt;property id=&quot;20300&quot; value=&quot;Slide 3&quot;/&gt;&lt;property id=&quot;20307&quot; value=&quot;418&quot;/&gt;&lt;/object&gt;&lt;object type=&quot;3&quot; unique_id=&quot;10008&quot;&gt;&lt;property id=&quot;20148&quot; value=&quot;5&quot;/&gt;&lt;property id=&quot;20300&quot; value=&quot;Slide 4&quot;/&gt;&lt;property id=&quot;20307&quot; value=&quot;419&quot;/&gt;&lt;/object&gt;&lt;object type=&quot;3&quot; unique_id=&quot;10009&quot;&gt;&lt;property id=&quot;20148&quot; value=&quot;5&quot;/&gt;&lt;property id=&quot;20300&quot; value=&quot;Slide 5&quot;/&gt;&lt;property id=&quot;20307&quot; value=&quot;420&quot;/&gt;&lt;/object&gt;&lt;object type=&quot;3&quot; unique_id=&quot;10010&quot;&gt;&lt;property id=&quot;20148&quot; value=&quot;5&quot;/&gt;&lt;property id=&quot;20300&quot; value=&quot;Slide 6&quot;/&gt;&lt;property id=&quot;20307&quot; value=&quot;421&quot;/&gt;&lt;/object&gt;&lt;object type=&quot;3&quot; unique_id=&quot;10011&quot;&gt;&lt;property id=&quot;20148&quot; value=&quot;5&quot;/&gt;&lt;property id=&quot;20300&quot; value=&quot;Slide 7&quot;/&gt;&lt;property id=&quot;20307&quot; value=&quot;266&quot;/&gt;&lt;/object&gt;&lt;object type=&quot;3&quot; unique_id=&quot;10012&quot;&gt;&lt;property id=&quot;20148&quot; value=&quot;5&quot;/&gt;&lt;property id=&quot;20300&quot; value=&quot;Slide 8&quot;/&gt;&lt;property id=&quot;20307&quot; value=&quot;416&quot;/&gt;&lt;/object&gt;&lt;object type=&quot;3&quot; unique_id=&quot;10013&quot;&gt;&lt;property id=&quot;20148&quot; value=&quot;5&quot;/&gt;&lt;property id=&quot;20300&quot; value=&quot;Slide 9&quot;/&gt;&lt;property id=&quot;20307&quot; value=&quot;272&quot;/&gt;&lt;/object&gt;&lt;object type=&quot;3&quot; unique_id=&quot;10014&quot;&gt;&lt;property id=&quot;20148&quot; value=&quot;5&quot;/&gt;&lt;property id=&quot;20300&quot; value=&quot;Slide 10&quot;/&gt;&lt;property id=&quot;20307&quot; value=&quot;273&quot;/&gt;&lt;/object&gt;&lt;object type=&quot;3&quot; unique_id=&quot;10016&quot;&gt;&lt;property id=&quot;20148&quot; value=&quot;5&quot;/&gt;&lt;property id=&quot;20300&quot; value=&quot;Slide 14&quot;/&gt;&lt;property id=&quot;20307&quot; value=&quot;361&quot;/&gt;&lt;/object&gt;&lt;object type=&quot;3&quot; unique_id=&quot;10017&quot;&gt;&lt;property id=&quot;20148&quot; value=&quot;5&quot;/&gt;&lt;property id=&quot;20300&quot; value=&quot;Slide 13&quot;/&gt;&lt;property id=&quot;20307&quot; value=&quot;362&quot;/&gt;&lt;/object&gt;&lt;object type=&quot;3&quot; unique_id=&quot;10018&quot;&gt;&lt;property id=&quot;20148&quot; value=&quot;5&quot;/&gt;&lt;property id=&quot;20300&quot; value=&quot;Slide 15&quot;/&gt;&lt;property id=&quot;20307&quot; value=&quot;396&quot;/&gt;&lt;/object&gt;&lt;object type=&quot;3&quot; unique_id=&quot;10021&quot;&gt;&lt;property id=&quot;20148&quot; value=&quot;5&quot;/&gt;&lt;property id=&quot;20300&quot; value=&quot;Slide 16&quot;/&gt;&lt;property id=&quot;20307&quot; value=&quot;399&quot;/&gt;&lt;/object&gt;&lt;object type=&quot;3&quot; unique_id=&quot;10024&quot;&gt;&lt;property id=&quot;20148&quot; value=&quot;5&quot;/&gt;&lt;property id=&quot;20300&quot; value=&quot;Slide 18&quot;/&gt;&lt;property id=&quot;20307&quot; value=&quot;402&quot;/&gt;&lt;/object&gt;&lt;object type=&quot;3&quot; unique_id=&quot;10042&quot;&gt;&lt;property id=&quot;20148&quot; value=&quot;5&quot;/&gt;&lt;property id=&quot;20300&quot; value=&quot;Slide 23&quot;/&gt;&lt;property id=&quot;20307&quot; value=&quot;423&quot;/&gt;&lt;/object&gt;&lt;object type=&quot;3&quot; unique_id=&quot;10164&quot;&gt;&lt;property id=&quot;20148&quot; value=&quot;5&quot;/&gt;&lt;property id=&quot;20300&quot; value=&quot;Slide 12&quot;/&gt;&lt;property id=&quot;20307&quot; value=&quot;424&quot;/&gt;&lt;/object&gt;&lt;object type=&quot;3&quot; unique_id=&quot;10771&quot;&gt;&lt;property id=&quot;20148&quot; value=&quot;5&quot;/&gt;&lt;property id=&quot;20300&quot; value=&quot;Slide 17&quot;/&gt;&lt;property id=&quot;20307&quot; value=&quot;426&quot;/&gt;&lt;/object&gt;&lt;object type=&quot;3&quot; unique_id=&quot;11102&quot;&gt;&lt;property id=&quot;20148&quot; value=&quot;5&quot;/&gt;&lt;property id=&quot;20300&quot; value=&quot;Slide 11&quot;/&gt;&lt;property id=&quot;20307&quot; value=&quot;428&quot;/&gt;&lt;/object&gt;&lt;object type=&quot;3&quot; unique_id=&quot;11377&quot;&gt;&lt;property id=&quot;20148&quot; value=&quot;5&quot;/&gt;&lt;property id=&quot;20300&quot; value=&quot;Slide 20&quot;/&gt;&lt;property id=&quot;20307&quot; value=&quot;429&quot;/&gt;&lt;/object&gt;&lt;object type=&quot;3&quot; unique_id=&quot;11378&quot;&gt;&lt;property id=&quot;20148&quot; value=&quot;5&quot;/&gt;&lt;property id=&quot;20300&quot; value=&quot;Slide 21&quot;/&gt;&lt;property id=&quot;20307&quot; value=&quot;430&quot;/&gt;&lt;/object&gt;&lt;object type=&quot;3&quot; unique_id=&quot;11584&quot;&gt;&lt;property id=&quot;20148&quot; value=&quot;5&quot;/&gt;&lt;property id=&quot;20300&quot; value=&quot;Slide 22 - &amp;quot;HƯỚNG DẪN VỀ NHÀ&amp;quot;&quot;/&gt;&lt;property id=&quot;20307&quot; value=&quot;431&quot;/&gt;&lt;/object&gt;&lt;object type=&quot;3&quot; unique_id=&quot;11921&quot;&gt;&lt;property id=&quot;20148&quot; value=&quot;5&quot;/&gt;&lt;property id=&quot;20300&quot; value=&quot;Slide 19&quot;/&gt;&lt;property id=&quot;20307&quot; value=&quot;43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27_MAU">
  <a:themeElements>
    <a:clrScheme name="27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7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1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2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</TotalTime>
  <Pages>0</Pages>
  <Words>1964</Words>
  <Characters>0</Characters>
  <Application>Microsoft Office PowerPoint</Application>
  <DocSecurity>0</DocSecurity>
  <PresentationFormat>Custom</PresentationFormat>
  <Lines>0</Lines>
  <Paragraphs>182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27_MAU</vt:lpstr>
      <vt:lpstr>1_Default Design</vt:lpstr>
      <vt:lpstr>4_Default Design</vt:lpstr>
      <vt:lpstr>3_Default Design</vt:lpstr>
      <vt:lpstr>11_Custom Design</vt:lpstr>
      <vt:lpstr>12_Custom Design</vt:lpstr>
      <vt:lpstr>13_Custom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sunrise.tqb@gmail.com</dc:creator>
  <cp:keywords/>
  <dc:description/>
  <cp:lastModifiedBy>Admin</cp:lastModifiedBy>
  <cp:revision>478</cp:revision>
  <dcterms:created xsi:type="dcterms:W3CDTF">2008-11-01T02:38:27Z</dcterms:created>
  <dcterms:modified xsi:type="dcterms:W3CDTF">2020-11-21T01:33:27Z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1033-9.1.0.4746</vt:lpwstr>
  </property>
</Properties>
</file>