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6" r:id="rId4"/>
    <p:sldId id="259" r:id="rId5"/>
    <p:sldId id="260" r:id="rId6"/>
    <p:sldId id="261" r:id="rId7"/>
    <p:sldId id="262" r:id="rId8"/>
    <p:sldId id="257"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4B"/>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833049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399420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07745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05269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t>02-07-2023</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76442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t>02-07-2023</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44337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t>02-07-2023</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27154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88386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02-07-2023</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253614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656975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02-07-2023</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9672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2F87C-BCA9-43C6-9FC1-2CD6AB618253}" type="datetimeFigureOut">
              <a:rPr lang="es-CL" smtClean="0"/>
              <a:t>02-07-2023</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C373-06A2-4840-8DC4-2C517F2BE930}" type="slidenum">
              <a:rPr lang="es-CL" smtClean="0"/>
              <a:t>‹#›</a:t>
            </a:fld>
            <a:endParaRPr lang="es-CL"/>
          </a:p>
        </p:txBody>
      </p:sp>
    </p:spTree>
    <p:extLst>
      <p:ext uri="{BB962C8B-B14F-4D97-AF65-F5344CB8AC3E}">
        <p14:creationId xmlns:p14="http://schemas.microsoft.com/office/powerpoint/2010/main" val="255122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4.png"/><Relationship Id="rId7" Type="http://schemas.openxmlformats.org/officeDocument/2006/relationships/slide" Target="slide8.xml"/><Relationship Id="rId2" Type="http://schemas.openxmlformats.org/officeDocument/2006/relationships/image" Target="../media/image11.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jp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3328933" y="1488702"/>
            <a:ext cx="4463117" cy="844808"/>
          </a:xfrm>
          <a:prstGeom prst="snip2DiagRect">
            <a:avLst/>
          </a:prstGeom>
          <a:noFill/>
          <a:ln w="19050">
            <a:noFill/>
          </a:ln>
          <a:effectLst>
            <a:glow rad="101600">
              <a:srgbClr val="FF54FD"/>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KHỞI</a:t>
            </a:r>
            <a:r>
              <a:rPr kumimoji="0" lang="en-US" sz="4000" b="1" i="0" u="none" strike="noStrike" kern="1200" cap="none" spc="0" normalizeH="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rPr>
              <a:t> ĐỘNG</a:t>
            </a:r>
            <a:endParaRPr kumimoji="0" lang="vi-VN" sz="40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5596330"/>
            <a:ext cx="8408958" cy="113191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2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Hãy tạo một bài trình chiếu với chủ đề năng lượng tái tạo để giải quyết những băn khoăn của các bạn. Em có thể khai thác thông tin số để có thêm thông tin cho bài trình chiếu</a:t>
            </a:r>
          </a:p>
        </p:txBody>
      </p:sp>
      <p:pic>
        <p:nvPicPr>
          <p:cNvPr id="1028" name="Picture 4" descr="1,000+ Free Driver &amp; Car Images - Pixabay">
            <a:extLst>
              <a:ext uri="{FF2B5EF4-FFF2-40B4-BE49-F238E27FC236}">
                <a16:creationId xmlns:a16="http://schemas.microsoft.com/office/drawing/2014/main" id="{25937596-2B6D-2E15-D103-B4518F09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41466" y="3214764"/>
            <a:ext cx="4309068" cy="21545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6509A463-51E9-E27B-67E5-F78216382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flipH="1">
            <a:off x="5042270" y="3214764"/>
            <a:ext cx="2107460" cy="2154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2F0E7F6-734F-EC09-A7DA-5F3CF4EB09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042"/>
          <a:stretch/>
        </p:blipFill>
        <p:spPr bwMode="auto">
          <a:xfrm flipH="1">
            <a:off x="4650409" y="2941320"/>
            <a:ext cx="2891182" cy="2427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638DA730-5990-29FB-F193-51C679E045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267" b="-25267"/>
          <a:stretch/>
        </p:blipFill>
        <p:spPr bwMode="auto">
          <a:xfrm>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C0242A-2DDF-CA02-F4E6-71BD71763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8011" b="8011"/>
          <a:stretch/>
        </p:blipFill>
        <p:spPr bwMode="auto">
          <a:xfrm flipH="1">
            <a:off x="4650409" y="2941320"/>
            <a:ext cx="2891182" cy="242797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410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decel="4500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1000" fill="hold"/>
                                        <p:tgtEl>
                                          <p:spTgt spid="1028"/>
                                        </p:tgtEl>
                                        <p:attrNameLst>
                                          <p:attrName>ppt_x</p:attrName>
                                        </p:attrNameLst>
                                      </p:cBhvr>
                                      <p:tavLst>
                                        <p:tav tm="0">
                                          <p:val>
                                            <p:strVal val="1+#ppt_w/2"/>
                                          </p:val>
                                        </p:tav>
                                        <p:tav tm="100000">
                                          <p:val>
                                            <p:strVal val="#ppt_x"/>
                                          </p:val>
                                        </p:tav>
                                      </p:tavLst>
                                    </p:anim>
                                    <p:anim calcmode="lin" valueType="num">
                                      <p:cBhvr additive="base">
                                        <p:cTn id="17"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accel="43000" fill="hold" nodeType="clickEffect">
                                  <p:stCondLst>
                                    <p:cond delay="0"/>
                                  </p:stCondLst>
                                  <p:childTnLst>
                                    <p:anim calcmode="lin" valueType="num">
                                      <p:cBhvr additive="base">
                                        <p:cTn id="21" dur="1000"/>
                                        <p:tgtEl>
                                          <p:spTgt spid="1028"/>
                                        </p:tgtEl>
                                        <p:attrNameLst>
                                          <p:attrName>ppt_x</p:attrName>
                                        </p:attrNameLst>
                                      </p:cBhvr>
                                      <p:tavLst>
                                        <p:tav tm="0">
                                          <p:val>
                                            <p:strVal val="ppt_x"/>
                                          </p:val>
                                        </p:tav>
                                        <p:tav tm="100000">
                                          <p:val>
                                            <p:strVal val="0-ppt_w/2"/>
                                          </p:val>
                                        </p:tav>
                                      </p:tavLst>
                                    </p:anim>
                                    <p:anim calcmode="lin" valueType="num">
                                      <p:cBhvr additive="base">
                                        <p:cTn id="22" dur="1000"/>
                                        <p:tgtEl>
                                          <p:spTgt spid="1028"/>
                                        </p:tgtEl>
                                        <p:attrNameLst>
                                          <p:attrName>ppt_y</p:attrName>
                                        </p:attrNameLst>
                                      </p:cBhvr>
                                      <p:tavLst>
                                        <p:tav tm="0">
                                          <p:val>
                                            <p:strVal val="ppt_y"/>
                                          </p:val>
                                        </p:tav>
                                        <p:tav tm="100000">
                                          <p:val>
                                            <p:strVal val="ppt_y"/>
                                          </p:val>
                                        </p:tav>
                                      </p:tavLst>
                                    </p:anim>
                                    <p:set>
                                      <p:cBhvr>
                                        <p:cTn id="23" dur="1" fill="hold">
                                          <p:stCondLst>
                                            <p:cond delay="999"/>
                                          </p:stCondLst>
                                        </p:cTn>
                                        <p:tgtEl>
                                          <p:spTgt spid="1028"/>
                                        </p:tgtEl>
                                        <p:attrNameLst>
                                          <p:attrName>style.visibility</p:attrName>
                                        </p:attrNameLst>
                                      </p:cBhvr>
                                      <p:to>
                                        <p:strVal val="hidden"/>
                                      </p:to>
                                    </p:set>
                                  </p:childTnLst>
                                </p:cTn>
                              </p:par>
                            </p:childTnLst>
                          </p:cTn>
                        </p:par>
                        <p:par>
                          <p:cTn id="24" fill="hold">
                            <p:stCondLst>
                              <p:cond delay="1000"/>
                            </p:stCondLst>
                            <p:childTnLst>
                              <p:par>
                                <p:cTn id="25" presetID="2" presetClass="entr" presetSubtype="2" decel="4500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fill="hold"/>
                                        <p:tgtEl>
                                          <p:spTgt spid="4"/>
                                        </p:tgtEl>
                                        <p:attrNameLst>
                                          <p:attrName>ppt_x</p:attrName>
                                        </p:attrNameLst>
                                      </p:cBhvr>
                                      <p:tavLst>
                                        <p:tav tm="0">
                                          <p:val>
                                            <p:strVal val="1+#ppt_w/2"/>
                                          </p:val>
                                        </p:tav>
                                        <p:tav tm="100000">
                                          <p:val>
                                            <p:strVal val="#ppt_x"/>
                                          </p:val>
                                        </p:tav>
                                      </p:tavLst>
                                    </p:anim>
                                    <p:anim calcmode="lin" valueType="num">
                                      <p:cBhvr additive="base">
                                        <p:cTn id="2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accel="43000" fill="hold" nodeType="clickEffect">
                                  <p:stCondLst>
                                    <p:cond delay="0"/>
                                  </p:stCondLst>
                                  <p:childTnLst>
                                    <p:anim calcmode="lin" valueType="num">
                                      <p:cBhvr additive="base">
                                        <p:cTn id="32" dur="1000"/>
                                        <p:tgtEl>
                                          <p:spTgt spid="4"/>
                                        </p:tgtEl>
                                        <p:attrNameLst>
                                          <p:attrName>ppt_x</p:attrName>
                                        </p:attrNameLst>
                                      </p:cBhvr>
                                      <p:tavLst>
                                        <p:tav tm="0">
                                          <p:val>
                                            <p:strVal val="ppt_x"/>
                                          </p:val>
                                        </p:tav>
                                        <p:tav tm="100000">
                                          <p:val>
                                            <p:strVal val="0-ppt_w/2"/>
                                          </p:val>
                                        </p:tav>
                                      </p:tavLst>
                                    </p:anim>
                                    <p:anim calcmode="lin" valueType="num">
                                      <p:cBhvr additive="base">
                                        <p:cTn id="33" dur="1000"/>
                                        <p:tgtEl>
                                          <p:spTgt spid="4"/>
                                        </p:tgtEl>
                                        <p:attrNameLst>
                                          <p:attrName>ppt_y</p:attrName>
                                        </p:attrNameLst>
                                      </p:cBhvr>
                                      <p:tavLst>
                                        <p:tav tm="0">
                                          <p:val>
                                            <p:strVal val="ppt_y"/>
                                          </p:val>
                                        </p:tav>
                                        <p:tav tm="100000">
                                          <p:val>
                                            <p:strVal val="ppt_y"/>
                                          </p:val>
                                        </p:tav>
                                      </p:tavLst>
                                    </p:anim>
                                    <p:set>
                                      <p:cBhvr>
                                        <p:cTn id="34" dur="1" fill="hold">
                                          <p:stCondLst>
                                            <p:cond delay="999"/>
                                          </p:stCondLst>
                                        </p:cTn>
                                        <p:tgtEl>
                                          <p:spTgt spid="4"/>
                                        </p:tgtEl>
                                        <p:attrNameLst>
                                          <p:attrName>style.visibility</p:attrName>
                                        </p:attrNameLst>
                                      </p:cBhvr>
                                      <p:to>
                                        <p:strVal val="hidden"/>
                                      </p:to>
                                    </p:set>
                                  </p:childTnLst>
                                </p:cTn>
                              </p:par>
                            </p:childTnLst>
                          </p:cTn>
                        </p:par>
                        <p:par>
                          <p:cTn id="35" fill="hold">
                            <p:stCondLst>
                              <p:cond delay="1000"/>
                            </p:stCondLst>
                            <p:childTnLst>
                              <p:par>
                                <p:cTn id="36" presetID="2" presetClass="entr" presetSubtype="2" decel="45000"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1000" fill="hold"/>
                                        <p:tgtEl>
                                          <p:spTgt spid="5"/>
                                        </p:tgtEl>
                                        <p:attrNameLst>
                                          <p:attrName>ppt_x</p:attrName>
                                        </p:attrNameLst>
                                      </p:cBhvr>
                                      <p:tavLst>
                                        <p:tav tm="0">
                                          <p:val>
                                            <p:strVal val="1+#ppt_w/2"/>
                                          </p:val>
                                        </p:tav>
                                        <p:tav tm="100000">
                                          <p:val>
                                            <p:strVal val="#ppt_x"/>
                                          </p:val>
                                        </p:tav>
                                      </p:tavLst>
                                    </p:anim>
                                    <p:anim calcmode="lin" valueType="num">
                                      <p:cBhvr additive="base">
                                        <p:cTn id="3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8" accel="43000" fill="hold" nodeType="clickEffect">
                                  <p:stCondLst>
                                    <p:cond delay="0"/>
                                  </p:stCondLst>
                                  <p:childTnLst>
                                    <p:anim calcmode="lin" valueType="num">
                                      <p:cBhvr additive="base">
                                        <p:cTn id="43" dur="1000"/>
                                        <p:tgtEl>
                                          <p:spTgt spid="5"/>
                                        </p:tgtEl>
                                        <p:attrNameLst>
                                          <p:attrName>ppt_x</p:attrName>
                                        </p:attrNameLst>
                                      </p:cBhvr>
                                      <p:tavLst>
                                        <p:tav tm="0">
                                          <p:val>
                                            <p:strVal val="ppt_x"/>
                                          </p:val>
                                        </p:tav>
                                        <p:tav tm="100000">
                                          <p:val>
                                            <p:strVal val="0-ppt_w/2"/>
                                          </p:val>
                                        </p:tav>
                                      </p:tavLst>
                                    </p:anim>
                                    <p:anim calcmode="lin" valueType="num">
                                      <p:cBhvr additive="base">
                                        <p:cTn id="44" dur="1000"/>
                                        <p:tgtEl>
                                          <p:spTgt spid="5"/>
                                        </p:tgtEl>
                                        <p:attrNameLst>
                                          <p:attrName>ppt_y</p:attrName>
                                        </p:attrNameLst>
                                      </p:cBhvr>
                                      <p:tavLst>
                                        <p:tav tm="0">
                                          <p:val>
                                            <p:strVal val="ppt_y"/>
                                          </p:val>
                                        </p:tav>
                                        <p:tav tm="100000">
                                          <p:val>
                                            <p:strVal val="ppt_y"/>
                                          </p:val>
                                        </p:tav>
                                      </p:tavLst>
                                    </p:anim>
                                    <p:set>
                                      <p:cBhvr>
                                        <p:cTn id="45" dur="1" fill="hold">
                                          <p:stCondLst>
                                            <p:cond delay="999"/>
                                          </p:stCondLst>
                                        </p:cTn>
                                        <p:tgtEl>
                                          <p:spTgt spid="5"/>
                                        </p:tgtEl>
                                        <p:attrNameLst>
                                          <p:attrName>style.visibility</p:attrName>
                                        </p:attrNameLst>
                                      </p:cBhvr>
                                      <p:to>
                                        <p:strVal val="hidden"/>
                                      </p:to>
                                    </p:set>
                                  </p:childTnLst>
                                </p:cTn>
                              </p:par>
                            </p:childTnLst>
                          </p:cTn>
                        </p:par>
                        <p:par>
                          <p:cTn id="46" fill="hold">
                            <p:stCondLst>
                              <p:cond delay="1000"/>
                            </p:stCondLst>
                            <p:childTnLst>
                              <p:par>
                                <p:cTn id="47" presetID="2" presetClass="entr" presetSubtype="2" decel="4500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accel="43000" fill="hold" nodeType="clickEffect">
                                  <p:stCondLst>
                                    <p:cond delay="0"/>
                                  </p:stCondLst>
                                  <p:childTnLst>
                                    <p:anim calcmode="lin" valueType="num">
                                      <p:cBhvr additive="base">
                                        <p:cTn id="54" dur="1000"/>
                                        <p:tgtEl>
                                          <p:spTgt spid="7"/>
                                        </p:tgtEl>
                                        <p:attrNameLst>
                                          <p:attrName>ppt_x</p:attrName>
                                        </p:attrNameLst>
                                      </p:cBhvr>
                                      <p:tavLst>
                                        <p:tav tm="0">
                                          <p:val>
                                            <p:strVal val="ppt_x"/>
                                          </p:val>
                                        </p:tav>
                                        <p:tav tm="100000">
                                          <p:val>
                                            <p:strVal val="0-ppt_w/2"/>
                                          </p:val>
                                        </p:tav>
                                      </p:tavLst>
                                    </p:anim>
                                    <p:anim calcmode="lin" valueType="num">
                                      <p:cBhvr additive="base">
                                        <p:cTn id="55" dur="1000"/>
                                        <p:tgtEl>
                                          <p:spTgt spid="7"/>
                                        </p:tgtEl>
                                        <p:attrNameLst>
                                          <p:attrName>ppt_y</p:attrName>
                                        </p:attrNameLst>
                                      </p:cBhvr>
                                      <p:tavLst>
                                        <p:tav tm="0">
                                          <p:val>
                                            <p:strVal val="ppt_y"/>
                                          </p:val>
                                        </p:tav>
                                        <p:tav tm="100000">
                                          <p:val>
                                            <p:strVal val="ppt_y"/>
                                          </p:val>
                                        </p:tav>
                                      </p:tavLst>
                                    </p:anim>
                                    <p:set>
                                      <p:cBhvr>
                                        <p:cTn id="56" dur="1" fill="hold">
                                          <p:stCondLst>
                                            <p:cond delay="999"/>
                                          </p:stCondLst>
                                        </p:cTn>
                                        <p:tgtEl>
                                          <p:spTgt spid="7"/>
                                        </p:tgtEl>
                                        <p:attrNameLst>
                                          <p:attrName>style.visibility</p:attrName>
                                        </p:attrNameLst>
                                      </p:cBhvr>
                                      <p:to>
                                        <p:strVal val="hidden"/>
                                      </p:to>
                                    </p:set>
                                  </p:childTnLst>
                                </p:cTn>
                              </p:par>
                            </p:childTnLst>
                          </p:cTn>
                        </p:par>
                        <p:par>
                          <p:cTn id="57" fill="hold">
                            <p:stCondLst>
                              <p:cond delay="1000"/>
                            </p:stCondLst>
                            <p:childTnLst>
                              <p:par>
                                <p:cTn id="58" presetID="2" presetClass="entr" presetSubtype="2" decel="4500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1000" fill="hold"/>
                                        <p:tgtEl>
                                          <p:spTgt spid="8"/>
                                        </p:tgtEl>
                                        <p:attrNameLst>
                                          <p:attrName>ppt_x</p:attrName>
                                        </p:attrNameLst>
                                      </p:cBhvr>
                                      <p:tavLst>
                                        <p:tav tm="0">
                                          <p:val>
                                            <p:strVal val="1+#ppt_w/2"/>
                                          </p:val>
                                        </p:tav>
                                        <p:tav tm="100000">
                                          <p:val>
                                            <p:strVal val="#ppt_x"/>
                                          </p:val>
                                        </p:tav>
                                      </p:tavLst>
                                    </p:anim>
                                    <p:anim calcmode="lin" valueType="num">
                                      <p:cBhvr additive="base">
                                        <p:cTn id="61"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0" y="798400"/>
            <a:ext cx="8130650" cy="1569660"/>
          </a:xfrm>
        </p:spPr>
        <p:txBody>
          <a:bodyPr>
            <a:normAutofit fontScale="90000"/>
          </a:bodyPr>
          <a:lstStyle/>
          <a:p>
            <a:pPr>
              <a:lnSpc>
                <a:spcPct val="100000"/>
              </a:lnSpc>
            </a:pP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Tiết 5. </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BÀI </a:t>
            </a:r>
            <a: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3</a:t>
            </a: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a:t>
            </a:r>
            <a:br>
              <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br>
            <a:r>
              <a:rPr lang="vi-VN"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rPr>
              <a:t>THỰC HÀNH: KHAI THÁC THÔNG TIN SỐ</a:t>
            </a:r>
            <a:endParaRPr lang="en-US" sz="5400" b="1">
              <a:solidFill>
                <a:schemeClr val="bg1">
                  <a:lumMod val="9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7991060" y="6482398"/>
            <a:ext cx="4300839" cy="375602"/>
          </a:xfrm>
        </p:spPr>
        <p:txBody>
          <a:bodyPr>
            <a:normAutofit/>
          </a:bodyPr>
          <a:lstStyle/>
          <a:p>
            <a:r>
              <a:rPr lang="en-US" sz="1800" b="1">
                <a:solidFill>
                  <a:schemeClr val="bg1"/>
                </a:solidFill>
                <a:latin typeface="Open Sans" panose="020B0606030504020204" pitchFamily="34" charset="0"/>
                <a:ea typeface="Open Sans" panose="020B0606030504020204" pitchFamily="34" charset="0"/>
                <a:cs typeface="Open Sans" panose="020B0606030504020204" pitchFamily="34" charset="0"/>
              </a:rPr>
              <a:t>Người dạy: Thầy Giáo Tin</a:t>
            </a:r>
          </a:p>
          <a:p>
            <a:endParaRPr lang="en-US" sz="1800">
              <a:solidFill>
                <a:schemeClr val="bg1"/>
              </a:solidFill>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370061"/>
            <a:ext cx="8408957" cy="1138654"/>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1: Hình thành ý tưởng và cấu trúc bài trình chiếu về chủ đề năng lượng tái tạo </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2789938" y="2914577"/>
            <a:ext cx="9269981" cy="3745910"/>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Thực hiện trên giấy A0:</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1. Em hãy nêu một khía cạnh hay một vấn đề cụ thể về năng lượng tái tạo mà em định trình bày như thủy điện, điện gió, điện mặt trời,... Hoặc năng lượng tái tạo tại địa phương, nơi em sinh sống.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2. Phát triển ý tưởng thành nội dung cụ thể của bài trình chiếu. Nội dung có thể sắp xếp theo trình tự logic và thể hiện dưới dạng những câu hỏi để thuận lợi cho việc tìm tư liệu. Xem thêm một số câu hỏi mẫu ở phần hướng dẫn trang 14 15 sách giáo khoa.</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Bước 3. Xác định mức độ, yêu cầu cụ thể với bài trình chiếu.</a:t>
            </a:r>
          </a:p>
        </p:txBody>
      </p:sp>
      <p:grpSp>
        <p:nvGrpSpPr>
          <p:cNvPr id="2" name="Group 1">
            <a:extLst>
              <a:ext uri="{FF2B5EF4-FFF2-40B4-BE49-F238E27FC236}">
                <a16:creationId xmlns:a16="http://schemas.microsoft.com/office/drawing/2014/main" id="{FFFB70C5-C96E-B76E-037F-AC959E998EDD}"/>
              </a:ext>
            </a:extLst>
          </p:cNvPr>
          <p:cNvGrpSpPr/>
          <p:nvPr/>
        </p:nvGrpSpPr>
        <p:grpSpPr>
          <a:xfrm>
            <a:off x="0" y="4349286"/>
            <a:ext cx="3087329" cy="2618882"/>
            <a:chOff x="8111612" y="1250254"/>
            <a:chExt cx="3087329" cy="2618882"/>
          </a:xfrm>
          <a:noFill/>
        </p:grpSpPr>
        <p:sp>
          <p:nvSpPr>
            <p:cNvPr id="3" name="Rectangle 2">
              <a:extLst>
                <a:ext uri="{FF2B5EF4-FFF2-40B4-BE49-F238E27FC236}">
                  <a16:creationId xmlns:a16="http://schemas.microsoft.com/office/drawing/2014/main" id="{1A21B159-E337-E0ED-1E06-49D4F2D2ABD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bg1"/>
                </a:solidFill>
              </a:endParaRPr>
            </a:p>
          </p:txBody>
        </p:sp>
        <p:pic>
          <p:nvPicPr>
            <p:cNvPr id="9" name="Picture 2">
              <a:extLst>
                <a:ext uri="{FF2B5EF4-FFF2-40B4-BE49-F238E27FC236}">
                  <a16:creationId xmlns:a16="http://schemas.microsoft.com/office/drawing/2014/main" id="{D6592DE2-3C5E-3C7F-6509-08D871805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327617" y="1673869"/>
              <a:ext cx="2357929" cy="1551440"/>
            </a:xfrm>
            <a:prstGeom prst="rect">
              <a:avLst/>
            </a:prstGeom>
            <a:grpFill/>
          </p:spPr>
        </p:pic>
        <p:sp>
          <p:nvSpPr>
            <p:cNvPr id="11" name="TextBox 10">
              <a:extLst>
                <a:ext uri="{FF2B5EF4-FFF2-40B4-BE49-F238E27FC236}">
                  <a16:creationId xmlns:a16="http://schemas.microsoft.com/office/drawing/2014/main" id="{8FDE60E2-66F2-7CF0-9145-E49E72C9888F}"/>
                </a:ext>
              </a:extLst>
            </p:cNvPr>
            <p:cNvSpPr txBox="1"/>
            <p:nvPr/>
          </p:nvSpPr>
          <p:spPr>
            <a:xfrm>
              <a:off x="8414466" y="3271171"/>
              <a:ext cx="2492423" cy="369332"/>
            </a:xfrm>
            <a:prstGeom prst="rect">
              <a:avLst/>
            </a:prstGeom>
            <a:grpFill/>
          </p:spPr>
          <p:txBody>
            <a:bodyPr wrap="square" rtlCol="0">
              <a:spAutoFit/>
            </a:bodyPr>
            <a:lstStyle/>
            <a:p>
              <a:pPr algn="ct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KHĂN TRẢI BÀN</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230723" y="353233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2026" y="344135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615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2" presetClass="exit" presetSubtype="4" fill="hold" grpId="0" nodeType="clickEffect">
                                  <p:stCondLst>
                                    <p:cond delay="0"/>
                                  </p:stCondLst>
                                  <p:childTnLst>
                                    <p:anim calcmode="lin" valueType="num">
                                      <p:cBhvr additive="base">
                                        <p:cTn id="31" dur="500"/>
                                        <p:tgtEl>
                                          <p:spTgt spid="14"/>
                                        </p:tgtEl>
                                        <p:attrNameLst>
                                          <p:attrName>ppt_x</p:attrName>
                                        </p:attrNameLst>
                                      </p:cBhvr>
                                      <p:tavLst>
                                        <p:tav tm="0">
                                          <p:val>
                                            <p:strVal val="ppt_x"/>
                                          </p:val>
                                        </p:tav>
                                        <p:tav tm="100000">
                                          <p:val>
                                            <p:strVal val="ppt_x"/>
                                          </p:val>
                                        </p:tav>
                                      </p:tavLst>
                                    </p:anim>
                                    <p:anim calcmode="lin" valueType="num">
                                      <p:cBhvr additive="base">
                                        <p:cTn id="32" dur="500"/>
                                        <p:tgtEl>
                                          <p:spTgt spid="14"/>
                                        </p:tgtEl>
                                        <p:attrNameLst>
                                          <p:attrName>ppt_y</p:attrName>
                                        </p:attrNameLst>
                                      </p:cBhvr>
                                      <p:tavLst>
                                        <p:tav tm="0">
                                          <p:val>
                                            <p:strVal val="ppt_y"/>
                                          </p:val>
                                        </p:tav>
                                        <p:tav tm="100000">
                                          <p:val>
                                            <p:strVal val="1+ppt_h/2"/>
                                          </p:val>
                                        </p:tav>
                                      </p:tavLst>
                                    </p:anim>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13"/>
                                        </p:tgtEl>
                                      </p:cBhvr>
                                    </p:cmd>
                                  </p:childTnLst>
                                </p:cTn>
                              </p:par>
                            </p:childTnLst>
                          </p:cTn>
                        </p:par>
                        <p:par>
                          <p:cTn id="37" fill="hold">
                            <p:stCondLst>
                              <p:cond delay="315515"/>
                            </p:stCondLst>
                            <p:childTnLst>
                              <p:par>
                                <p:cTn id="38" presetID="10" presetClass="exit" presetSubtype="0" fill="hold" nodeType="after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md type="call" cmd="stop">
                                      <p:cBhvr>
                                        <p:cTn id="41"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42" fill="hold" display="0">
                  <p:stCondLst>
                    <p:cond delay="indefinite"/>
                  </p:stCondLst>
                </p:cTn>
                <p:tgtEl>
                  <p:spTgt spid="13"/>
                </p:tgtEl>
              </p:cMediaNode>
            </p:video>
          </p:childTnLst>
        </p:cTn>
      </p:par>
    </p:tnLst>
    <p:bldLst>
      <p:bldP spid="6" grpId="0"/>
      <p:bldP spid="10"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vi-VN"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Nhiệm vụ 2: Tìm kiếm và đánh giá thông tin</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14577"/>
            <a:ext cx="9269981" cy="1660927"/>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T</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hực hành sử dụng Internet để: Tìm kiếm, khai thác tư liệu trong môi trường số theo chủ đề năng lượng tái tạo.</a:t>
            </a: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Tạo bảng kết quả tìm kiếm. Đánh giá lợi ích của thông tin tìm được để giải quyết vấn đề năng lượng tái tạo.</a:t>
            </a:r>
          </a:p>
        </p:txBody>
      </p:sp>
      <p:pic>
        <p:nvPicPr>
          <p:cNvPr id="13" name="y2meta.com - 5 Minute Timer-(1080p)">
            <a:hlinkClick r:id="" action="ppaction://media"/>
            <a:extLst>
              <a:ext uri="{FF2B5EF4-FFF2-40B4-BE49-F238E27FC236}">
                <a16:creationId xmlns:a16="http://schemas.microsoft.com/office/drawing/2014/main" id="{77D3D5AF-9ED9-4B49-301A-8A6ADCBCF8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860643" y="5594813"/>
            <a:ext cx="2250580" cy="984487"/>
          </a:xfrm>
          <a:prstGeom prst="rect">
            <a:avLst/>
          </a:prstGeom>
        </p:spPr>
      </p:pic>
      <p:sp useBgFill="1">
        <p:nvSpPr>
          <p:cNvPr id="14" name="Rectangle: Rounded Corners 13">
            <a:extLst>
              <a:ext uri="{FF2B5EF4-FFF2-40B4-BE49-F238E27FC236}">
                <a16:creationId xmlns:a16="http://schemas.microsoft.com/office/drawing/2014/main" id="{4460A30F-11FA-61D4-1E8A-98697C9B5ABF}"/>
              </a:ext>
            </a:extLst>
          </p:cNvPr>
          <p:cNvSpPr/>
          <p:nvPr/>
        </p:nvSpPr>
        <p:spPr>
          <a:xfrm>
            <a:off x="631946" y="5503834"/>
            <a:ext cx="2707974" cy="1138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3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9BF35F6D-C69D-E209-9FEA-2A1A628F541B}"/>
              </a:ext>
            </a:extLst>
          </p:cNvPr>
          <p:cNvPicPr>
            <a:picLocks noChangeAspect="1"/>
          </p:cNvPicPr>
          <p:nvPr/>
        </p:nvPicPr>
        <p:blipFill>
          <a:blip r:embed="rId6"/>
          <a:stretch>
            <a:fillRect/>
          </a:stretch>
        </p:blipFill>
        <p:spPr>
          <a:xfrm>
            <a:off x="5260587" y="4676330"/>
            <a:ext cx="5470404" cy="2156236"/>
          </a:xfrm>
          <a:prstGeom prst="rect">
            <a:avLst/>
          </a:prstGeom>
        </p:spPr>
      </p:pic>
      <p:sp>
        <p:nvSpPr>
          <p:cNvPr id="18" name="TextBox 17">
            <a:extLst>
              <a:ext uri="{FF2B5EF4-FFF2-40B4-BE49-F238E27FC236}">
                <a16:creationId xmlns:a16="http://schemas.microsoft.com/office/drawing/2014/main" id="{7135CB52-D7AA-961B-252E-940E7E6C44D0}"/>
              </a:ext>
            </a:extLst>
          </p:cNvPr>
          <p:cNvSpPr txBox="1"/>
          <p:nvPr/>
        </p:nvSpPr>
        <p:spPr>
          <a:xfrm>
            <a:off x="631946" y="4517316"/>
            <a:ext cx="3444240" cy="923330"/>
          </a:xfrm>
          <a:prstGeom prst="rect">
            <a:avLst/>
          </a:prstGeom>
          <a:solidFill>
            <a:srgbClr val="FF0000"/>
          </a:solidFill>
        </p:spPr>
        <p:txBody>
          <a:bodyPr wrap="square">
            <a:spAutoFit/>
          </a:bodyPr>
          <a:lstStyle/>
          <a:p>
            <a:pPr algn="ctr"/>
            <a:r>
              <a:rPr lang="en-US" sz="180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Lưu ý: Không tìm kiếm thông tin một cách lan man, gây mất thời gian.</a:t>
            </a:r>
            <a:endParaRPr lang="vi-VN">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5627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 presetClass="entr" presetSubtype="0" fill="hold" grpId="1"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4"/>
                                        </p:tgtEl>
                                        <p:attrNameLst>
                                          <p:attrName>ppt_x</p:attrName>
                                        </p:attrNameLst>
                                      </p:cBhvr>
                                      <p:tavLst>
                                        <p:tav tm="0">
                                          <p:val>
                                            <p:strVal val="ppt_x"/>
                                          </p:val>
                                        </p:tav>
                                        <p:tav tm="100000">
                                          <p:val>
                                            <p:strVal val="ppt_x"/>
                                          </p:val>
                                        </p:tav>
                                      </p:tavLst>
                                    </p:anim>
                                    <p:anim calcmode="lin" valueType="num">
                                      <p:cBhvr additive="base">
                                        <p:cTn id="40" dur="500"/>
                                        <p:tgtEl>
                                          <p:spTgt spid="14"/>
                                        </p:tgtEl>
                                        <p:attrNameLst>
                                          <p:attrName>ppt_y</p:attrName>
                                        </p:attrNameLst>
                                      </p:cBhvr>
                                      <p:tavLst>
                                        <p:tav tm="0">
                                          <p:val>
                                            <p:strVal val="ppt_y"/>
                                          </p:val>
                                        </p:tav>
                                        <p:tav tm="100000">
                                          <p:val>
                                            <p:strVal val="1+ppt_h/2"/>
                                          </p:val>
                                        </p:tav>
                                      </p:tavLst>
                                    </p:anim>
                                    <p:set>
                                      <p:cBhvr>
                                        <p:cTn id="41" dur="1" fill="hold">
                                          <p:stCondLst>
                                            <p:cond delay="499"/>
                                          </p:stCondLst>
                                        </p:cTn>
                                        <p:tgtEl>
                                          <p:spTgt spid="14"/>
                                        </p:tgtEl>
                                        <p:attrNameLst>
                                          <p:attrName>style.visibility</p:attrName>
                                        </p:attrNameLst>
                                      </p:cBhvr>
                                      <p:to>
                                        <p:strVal val="hidden"/>
                                      </p:to>
                                    </p:set>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315015" fill="hold"/>
                                        <p:tgtEl>
                                          <p:spTgt spid="13"/>
                                        </p:tgtEl>
                                      </p:cBhvr>
                                    </p:cmd>
                                  </p:childTnLst>
                                </p:cTn>
                              </p:par>
                            </p:childTnLst>
                          </p:cTn>
                        </p:par>
                        <p:par>
                          <p:cTn id="45" fill="hold">
                            <p:stCondLst>
                              <p:cond delay="315515"/>
                            </p:stCondLst>
                            <p:childTnLst>
                              <p:par>
                                <p:cTn id="46" presetID="10" presetClass="exit" presetSubtype="0" fill="hold" nodeType="after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md type="call" cmd="stop">
                                      <p:cBhvr>
                                        <p:cTn id="49"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mute="1">
                <p:cTn id="50" fill="hold" display="0">
                  <p:stCondLst>
                    <p:cond delay="indefinite"/>
                  </p:stCondLst>
                </p:cTn>
                <p:tgtEl>
                  <p:spTgt spid="13"/>
                </p:tgtEl>
              </p:cMediaNode>
            </p:video>
          </p:childTnLst>
        </p:cTn>
      </p:par>
    </p:tnLst>
    <p:bldLst>
      <p:bldP spid="6" grpId="0"/>
      <p:bldP spid="10" grpId="0" animBg="1"/>
      <p:bldP spid="14" grpId="0" animBg="1"/>
      <p:bldP spid="14" grpId="1"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3" action="ppaction://hlinksldjump"/>
          </p:cNvPr>
          <p:cNvSpPr/>
          <p:nvPr/>
        </p:nvSpPr>
        <p:spPr>
          <a:xfrm>
            <a:off x="7525743" y="4787452"/>
            <a:ext cx="2026024" cy="10219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uLnTx/>
                <a:uFillTx/>
                <a:latin typeface="Calibri"/>
                <a:ea typeface="+mn-ea"/>
                <a:cs typeface="+mn-cs"/>
              </a:rPr>
              <a:t>BẮT ĐẦU</a:t>
            </a:r>
            <a:endParaRPr kumimoji="0" lang="es-CL"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LANETA 3" descr="Resultado de imagen para PLANETA PNG"/>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773722" y="703385"/>
            <a:ext cx="11418278"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LUYỆN TẬP: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GAME DU </a:t>
            </a:r>
            <a:r>
              <a:rPr kumimoji="0" lang="en-US" sz="3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HÀNH VŨ TRỤ</a:t>
            </a:r>
          </a:p>
        </p:txBody>
      </p:sp>
    </p:spTree>
    <p:extLst>
      <p:ext uri="{BB962C8B-B14F-4D97-AF65-F5344CB8AC3E}">
        <p14:creationId xmlns:p14="http://schemas.microsoft.com/office/powerpoint/2010/main" val="3989636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71694"/>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1531" y="687344"/>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6" action="ppaction://hlinksldjump"/>
          </p:cNvPr>
          <p:cNvSpPr/>
          <p:nvPr/>
        </p:nvSpPr>
        <p:spPr>
          <a:xfrm>
            <a:off x="1057491" y="1153121"/>
            <a:ext cx="773640"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Kim</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Elipse 11">
            <a:hlinkClick r:id="rId7" action="ppaction://hlinksldjump"/>
          </p:cNvPr>
          <p:cNvSpPr/>
          <p:nvPr/>
        </p:nvSpPr>
        <p:spPr>
          <a:xfrm>
            <a:off x="4912049" y="920232"/>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Calibri"/>
                <a:ea typeface="+mn-ea"/>
                <a:cs typeface="+mn-cs"/>
              </a:rPr>
              <a:t>Sao </a:t>
            </a:r>
            <a:r>
              <a:rPr kumimoji="0" lang="es-MX" sz="1600" b="1" i="0" u="none" strike="noStrike" kern="1200" cap="none" spc="0" normalizeH="0" baseline="0" noProof="0" dirty="0" err="1">
                <a:ln>
                  <a:noFill/>
                </a:ln>
                <a:solidFill>
                  <a:prstClr val="white"/>
                </a:solidFill>
                <a:effectLst/>
                <a:uLnTx/>
                <a:uFillTx/>
                <a:latin typeface="Calibri"/>
                <a:ea typeface="+mn-ea"/>
                <a:cs typeface="+mn-cs"/>
              </a:rPr>
              <a:t>Hỏa</a:t>
            </a:r>
            <a:endParaRPr kumimoji="0" lang="es-CL"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Arrow: Right 1">
            <a:hlinkClick r:id="rId8" action="ppaction://hlinksldjump"/>
            <a:extLst>
              <a:ext uri="{FF2B5EF4-FFF2-40B4-BE49-F238E27FC236}">
                <a16:creationId xmlns:a16="http://schemas.microsoft.com/office/drawing/2014/main" id="{9C8E2F0F-A730-C3E4-984B-6C7AE1D00328}"/>
              </a:ext>
            </a:extLst>
          </p:cNvPr>
          <p:cNvSpPr/>
          <p:nvPr/>
        </p:nvSpPr>
        <p:spPr>
          <a:xfrm>
            <a:off x="10677236" y="5791200"/>
            <a:ext cx="1134327" cy="9328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5970273"/>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54167E-6 4.44444E-6 L 0.00196 -0.3507 " pathEditMode="relative" rAng="0" ptsTypes="AA">
                                      <p:cBhvr>
                                        <p:cTn id="6" dur="2000" fill="hold"/>
                                        <p:tgtEl>
                                          <p:spTgt spid="4"/>
                                        </p:tgtEl>
                                        <p:attrNameLst>
                                          <p:attrName>ppt_x</p:attrName>
                                          <p:attrName>ppt_y</p:attrName>
                                        </p:attrNameLst>
                                      </p:cBhvr>
                                      <p:rCtr x="91" y="-17546"/>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6719 -0.48588 L 0.06719 -0.48588 C 0.07748 -0.48542 0.08789 -0.48519 0.09818 -0.48403 C 0.10039 -0.4838 0.10248 -0.48287 0.10469 -0.48218 C 0.10612 -0.48172 0.10743 -0.48033 0.10886 -0.48033 L 0.23855 -0.47825 C 0.24102 -0.47894 0.24987 -0.48102 0.25248 -0.48218 C 0.25365 -0.48264 0.25456 -0.4838 0.25573 -0.48403 C 0.25821 -0.4845 0.26068 -0.48403 0.26328 -0.48403 " pathEditMode="relative" ptsTypes="AAAAAAAAA">
                                      <p:cBhvr>
                                        <p:cTn id="16" dur="2000" fill="hold"/>
                                        <p:tgtEl>
                                          <p:spTgt spid="4"/>
                                        </p:tgtEl>
                                        <p:attrNameLst>
                                          <p:attrName>ppt_x</p:attrName>
                                          <p:attrName>ppt_y</p:attrName>
                                        </p:attrNameLst>
                                      </p:cBhvr>
                                    </p:animMotion>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7" grpId="0" animBg="1"/>
      <p:bldP spid="7"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323439"/>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cách sử dụng một chiếc máy ảnh mới, nguồn thông tin nào sau đây cần được tham khảo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Hướng dẫn của một người đã từng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Hướng dẫn sử dụng của nhà sản xuất.</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Hướng dẫn của một người giỏi tin học.</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Câu trả lời trên một số diễn đàn về chụp ảnh.</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2691539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4" grpId="0" animBg="1"/>
      <p:bldP spid="14"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525065" y="935948"/>
            <a:ext cx="4572000" cy="1015663"/>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lvl="0" algn="ctr"/>
            <a:r>
              <a:rPr lang="vi-VN" sz="2000" b="1">
                <a:solidFill>
                  <a:schemeClr val="bg1"/>
                </a:solidFill>
                <a:latin typeface="Open Sans" panose="020B0606030504020204" pitchFamily="34" charset="0"/>
                <a:ea typeface="Open Sans" panose="020B0606030504020204" pitchFamily="34" charset="0"/>
                <a:cs typeface="Open Sans" panose="020B0606030504020204" pitchFamily="34" charset="0"/>
              </a:rPr>
              <a:t>Để tìm hiểu về một đội bóng đá ở châu Phi, nguồn thông tin nào sau đây đáng tin cậy nhất?</a:t>
            </a:r>
            <a:endParaRPr kumimoji="0" lang="es-CL" sz="2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A"/>
          <p:cNvSpPr/>
          <p:nvPr/>
        </p:nvSpPr>
        <p:spPr>
          <a:xfrm>
            <a:off x="3108960" y="2632792"/>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A. Nguồn tin từ câu lạc bộ người hâm mộ bóng đá đó.</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3" name="B"/>
          <p:cNvSpPr/>
          <p:nvPr/>
        </p:nvSpPr>
        <p:spPr>
          <a:xfrm>
            <a:off x="3108960" y="3661334"/>
            <a:ext cx="4907280"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B. Nguồn tin từ câu lạc bộ của đội bóng đối thủ</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14" name="C"/>
          <p:cNvSpPr/>
          <p:nvPr/>
        </p:nvSpPr>
        <p:spPr>
          <a:xfrm>
            <a:off x="3108959" y="4689876"/>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C. Nguồn tin từ liên đoàn bóng đá châu Phi.</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sp>
        <p:nvSpPr>
          <p:cNvPr id="2" name="D">
            <a:extLst>
              <a:ext uri="{FF2B5EF4-FFF2-40B4-BE49-F238E27FC236}">
                <a16:creationId xmlns:a16="http://schemas.microsoft.com/office/drawing/2014/main" id="{FC29793E-54C2-F30A-6DAF-21705F600C5A}"/>
              </a:ext>
            </a:extLst>
          </p:cNvPr>
          <p:cNvSpPr/>
          <p:nvPr/>
        </p:nvSpPr>
        <p:spPr>
          <a:xfrm>
            <a:off x="3108959" y="5778081"/>
            <a:ext cx="4819934" cy="796207"/>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a:solidFill>
                  <a:srgbClr val="FF0000"/>
                </a:solidFill>
                <a:latin typeface="Open Sans" panose="020B0606030504020204" pitchFamily="34" charset="0"/>
                <a:cs typeface="Open Sans" panose="020B0606030504020204" pitchFamily="34" charset="0"/>
              </a:rPr>
              <a:t>D. Nguồn tin từ diễn đàn bóng đá Việt Nam</a:t>
            </a:r>
            <a:endParaRPr kumimoji="0" lang="es-CL" sz="2400" b="1" i="0" u="none" strike="noStrike" kern="1200" cap="none" spc="0" normalizeH="0" baseline="0" noProof="0" dirty="0">
              <a:ln>
                <a:noFill/>
              </a:ln>
              <a:solidFill>
                <a:srgbClr val="FF0000"/>
              </a:solidFill>
              <a:effectLst/>
              <a:uLnTx/>
              <a:uFillTx/>
              <a:latin typeface="Open Sans" panose="020B0606030504020204" pitchFamily="34" charset="0"/>
              <a:cs typeface="Open Sans" panose="020B0606030504020204" pitchFamily="34" charset="0"/>
            </a:endParaRPr>
          </a:p>
        </p:txBody>
      </p:sp>
      <p:pic>
        <p:nvPicPr>
          <p:cNvPr id="11" name="Picture 10">
            <a:hlinkClick r:id="rId6" action="ppaction://hlinksldjump"/>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9637" y="3180080"/>
            <a:ext cx="3548240" cy="3281816"/>
          </a:xfrm>
          <a:prstGeom prst="rect">
            <a:avLst/>
          </a:prstGeom>
        </p:spPr>
      </p:pic>
    </p:spTree>
    <p:extLst>
      <p:ext uri="{BB962C8B-B14F-4D97-AF65-F5344CB8AC3E}">
        <p14:creationId xmlns:p14="http://schemas.microsoft.com/office/powerpoint/2010/main" val="825306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ppt_x"/>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ppt_x"/>
                                          </p:val>
                                        </p:tav>
                                        <p:tav tm="100000">
                                          <p:val>
                                            <p:strVal val="#ppt_x"/>
                                          </p:val>
                                        </p:tav>
                                      </p:tavLst>
                                    </p:anim>
                                    <p:anim calcmode="lin" valueType="num">
                                      <p:cBhvr additive="base">
                                        <p:cTn id="29"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42" presetClass="exit" presetSubtype="0" fill="hold" grpId="1" nodeType="clickEffect">
                                  <p:stCondLst>
                                    <p:cond delay="0"/>
                                  </p:stCondLst>
                                  <p:childTnLst>
                                    <p:animEffect transition="out" filter="fade">
                                      <p:cBhvr>
                                        <p:cTn id="51" dur="1000"/>
                                        <p:tgtEl>
                                          <p:spTgt spid="13"/>
                                        </p:tgtEl>
                                      </p:cBhvr>
                                    </p:animEffect>
                                    <p:anim calcmode="lin" valueType="num">
                                      <p:cBhvr>
                                        <p:cTn id="52" dur="1000"/>
                                        <p:tgtEl>
                                          <p:spTgt spid="13"/>
                                        </p:tgtEl>
                                        <p:attrNameLst>
                                          <p:attrName>ppt_x</p:attrName>
                                        </p:attrNameLst>
                                      </p:cBhvr>
                                      <p:tavLst>
                                        <p:tav tm="0">
                                          <p:val>
                                            <p:strVal val="ppt_x"/>
                                          </p:val>
                                        </p:tav>
                                        <p:tav tm="100000">
                                          <p:val>
                                            <p:strVal val="ppt_x"/>
                                          </p:val>
                                        </p:tav>
                                      </p:tavLst>
                                    </p:anim>
                                    <p:anim calcmode="lin" valueType="num">
                                      <p:cBhvr>
                                        <p:cTn id="53" dur="1000"/>
                                        <p:tgtEl>
                                          <p:spTgt spid="13"/>
                                        </p:tgtEl>
                                        <p:attrNameLst>
                                          <p:attrName>ppt_y</p:attrName>
                                        </p:attrNameLst>
                                      </p:cBhvr>
                                      <p:tavLst>
                                        <p:tav tm="0">
                                          <p:val>
                                            <p:strVal val="ppt_y"/>
                                          </p:val>
                                        </p:tav>
                                        <p:tav tm="100000">
                                          <p:val>
                                            <p:strVal val="ppt_y+.1"/>
                                          </p:val>
                                        </p:tav>
                                      </p:tavLst>
                                    </p:anim>
                                    <p:set>
                                      <p:cBhvr>
                                        <p:cTn id="54"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42" presetClass="exit" presetSubtype="0" fill="hold" grpId="1" nodeType="clickEffect">
                                  <p:stCondLst>
                                    <p:cond delay="0"/>
                                  </p:stCondLst>
                                  <p:childTnLst>
                                    <p:animEffect transition="out" filter="fade">
                                      <p:cBhvr>
                                        <p:cTn id="59" dur="1000"/>
                                        <p:tgtEl>
                                          <p:spTgt spid="2"/>
                                        </p:tgtEl>
                                      </p:cBhvr>
                                    </p:animEffect>
                                    <p:anim calcmode="lin" valueType="num">
                                      <p:cBhvr>
                                        <p:cTn id="60" dur="1000"/>
                                        <p:tgtEl>
                                          <p:spTgt spid="2"/>
                                        </p:tgtEl>
                                        <p:attrNameLst>
                                          <p:attrName>ppt_x</p:attrName>
                                        </p:attrNameLst>
                                      </p:cBhvr>
                                      <p:tavLst>
                                        <p:tav tm="0">
                                          <p:val>
                                            <p:strVal val="ppt_x"/>
                                          </p:val>
                                        </p:tav>
                                        <p:tav tm="100000">
                                          <p:val>
                                            <p:strVal val="ppt_x"/>
                                          </p:val>
                                        </p:tav>
                                      </p:tavLst>
                                    </p:anim>
                                    <p:anim calcmode="lin" valueType="num">
                                      <p:cBhvr>
                                        <p:cTn id="61" dur="1000"/>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2"/>
                  </p:tgtEl>
                </p:cond>
              </p:nextCondLst>
            </p:seq>
          </p:childTnLst>
        </p:cTn>
      </p:par>
    </p:tnLst>
    <p:bldLst>
      <p:bldP spid="8" grpId="0" animBg="1"/>
      <p:bldP spid="9" grpId="0" animBg="1"/>
      <p:bldP spid="9" grpId="1" animBg="1"/>
      <p:bldP spid="13" grpId="0" animBg="1"/>
      <p:bldP spid="13" grpId="1" animBg="1"/>
      <p:bldP spid="14"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0" b="-30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1356013" y="1646327"/>
            <a:ext cx="8408957" cy="624423"/>
          </a:xfrm>
          <a:prstGeom prst="snip2DiagRect">
            <a:avLst/>
          </a:prstGeom>
          <a:noFill/>
          <a:ln w="19050">
            <a:noFill/>
          </a:ln>
          <a:effectLst>
            <a:glow rad="101600">
              <a:srgbClr val="FF54FD"/>
            </a:glow>
          </a:effectLst>
        </p:spPr>
        <p:txBody>
          <a:bodyPr wrap="square" rtlCol="0">
            <a:spAutoFit/>
          </a:bodyPr>
          <a:lstStyle/>
          <a:p>
            <a:pPr lvl="0" algn="ctr">
              <a:defRPr/>
            </a:pPr>
            <a:r>
              <a:rPr lang="en-US" sz="2800" b="1">
                <a:solidFill>
                  <a:prstClr val="white"/>
                </a:solidFill>
                <a:effectLst>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VẬN DỤNG</a:t>
            </a:r>
            <a:endParaRPr kumimoji="0" lang="vi-VN" sz="2800" b="1" i="0" u="none" strike="noStrike" kern="1200" cap="none" spc="0" normalizeH="0" baseline="0" noProof="0">
              <a:ln>
                <a:noFill/>
              </a:ln>
              <a:solidFill>
                <a:prstClr val="white"/>
              </a:solidFill>
              <a:effectLst>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461010" y="2945057"/>
            <a:ext cx="9269981" cy="800542"/>
          </a:xfrm>
          <a:prstGeom prst="roundRect">
            <a:avLst>
              <a:gd name="adj" fmla="val 5263"/>
            </a:avLst>
          </a:prstGeom>
          <a:solidFill>
            <a:srgbClr val="00254B"/>
          </a:solidFill>
          <a:ln w="38100">
            <a:solidFill>
              <a:schemeClr val="bg1"/>
            </a:solidFill>
          </a:ln>
        </p:spPr>
        <p:txBody>
          <a:bodyPr wrap="square">
            <a:spAutoFit/>
          </a:bodyPr>
          <a:lstStyle/>
          <a:p>
            <a:pPr lvl="0" algn="just">
              <a:lnSpc>
                <a:spcPct val="115000"/>
              </a:lnSpc>
              <a:spcAft>
                <a:spcPts val="1000"/>
              </a:spcAft>
              <a:defRPr/>
            </a:pPr>
            <a:r>
              <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rPr>
              <a:t>Hướng dẫn </a:t>
            </a: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về nhà: Em hãy tìm thông tin về một đội bóng, một cầu thủ hay một nghệ sĩ mà em hâm mộ. Hãy đánh giá những nguồn thông tin tìm được.</a:t>
            </a:r>
          </a:p>
        </p:txBody>
      </p:sp>
    </p:spTree>
    <p:extLst>
      <p:ext uri="{BB962C8B-B14F-4D97-AF65-F5344CB8AC3E}">
        <p14:creationId xmlns:p14="http://schemas.microsoft.com/office/powerpoint/2010/main" val="929211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8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511</Words>
  <Application>Microsoft Office PowerPoint</Application>
  <PresentationFormat>Widescreen</PresentationFormat>
  <Paragraphs>33</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Tema de Office</vt:lpstr>
      <vt:lpstr>PowerPoint Presentation</vt:lpstr>
      <vt:lpstr>Tiết 5. BÀI 3: THỰC HÀNH: KHAI THÁC THÔNG TIN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16</cp:revision>
  <dcterms:created xsi:type="dcterms:W3CDTF">2023-06-05T12:10:35Z</dcterms:created>
  <dcterms:modified xsi:type="dcterms:W3CDTF">2023-07-02T04:04:36Z</dcterms:modified>
</cp:coreProperties>
</file>