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8" r:id="rId3"/>
    <p:sldId id="256" r:id="rId4"/>
    <p:sldId id="257" r:id="rId5"/>
    <p:sldId id="264" r:id="rId6"/>
    <p:sldId id="265" r:id="rId7"/>
    <p:sldId id="266" r:id="rId8"/>
    <p:sldId id="267"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532C"/>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50" d="100"/>
          <a:sy n="50" d="100"/>
        </p:scale>
        <p:origin x="1234" y="7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01306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10001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56031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57880-63C9-4BFD-B465-1793478F55E4}" type="datetimeFigureOut">
              <a:rPr lang="en-US" smtClean="0"/>
              <a:t>15/6/2023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23561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57880-63C9-4BFD-B465-1793478F55E4}" type="datetimeFigureOut">
              <a:rPr lang="en-US" smtClean="0"/>
              <a:t>15/6/2023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33577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57880-63C9-4BFD-B465-1793478F55E4}" type="datetimeFigureOut">
              <a:rPr lang="en-US" smtClean="0"/>
              <a:t>15/6/2023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026882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57880-63C9-4BFD-B465-1793478F55E4}" type="datetimeFigureOut">
              <a:rPr lang="en-US" smtClean="0"/>
              <a:t>15/6/2023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79656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15/6/2023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7680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15/6/2023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005143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89524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15/6/2023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75114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AE357880-63C9-4BFD-B465-1793478F55E4}" type="datetimeFigureOut">
              <a:rPr lang="en-US" smtClean="0"/>
              <a:pPr/>
              <a:t>15/6/2023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1DE3C54-CD91-45D9-A421-808A943E1B0C}" type="slidenum">
              <a:rPr lang="en-US" smtClean="0"/>
              <a:pPr/>
              <a:t>‹#›</a:t>
            </a:fld>
            <a:endParaRPr lang="en-US"/>
          </a:p>
        </p:txBody>
      </p:sp>
    </p:spTree>
    <p:extLst>
      <p:ext uri="{BB962C8B-B14F-4D97-AF65-F5344CB8AC3E}">
        <p14:creationId xmlns:p14="http://schemas.microsoft.com/office/powerpoint/2010/main" val="177127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KYW1HvgEpLk" TargetMode="Externa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K51Hgc7LZLM?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823631" y="88394"/>
            <a:ext cx="2703764" cy="1416247"/>
            <a:chOff x="6665655" y="770361"/>
            <a:chExt cx="33632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7180351" y="1111504"/>
              <a:ext cx="2323405" cy="1286139"/>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KIỂM TRA</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 BÀI CŨ</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524175"/>
            <a:ext cx="8559505" cy="906210"/>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H</a:t>
            </a:r>
            <a:r>
              <a:rPr lang="vi-VN" sz="2000">
                <a:effectLst/>
                <a:latin typeface="Open Sans" panose="020B0606030504020204" pitchFamily="34" charset="0"/>
                <a:ea typeface="Open Sans" panose="020B0606030504020204" pitchFamily="34" charset="0"/>
                <a:cs typeface="Open Sans" panose="020B0606030504020204" pitchFamily="34" charset="0"/>
              </a:rPr>
              <a:t>ãy nêu tên của chiếc máy tính cơ khí đầu tiên</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V</a:t>
            </a:r>
            <a:r>
              <a:rPr lang="vi-VN" sz="2000">
                <a:effectLst/>
                <a:latin typeface="Open Sans" panose="020B0606030504020204" pitchFamily="34" charset="0"/>
                <a:ea typeface="Open Sans" panose="020B0606030504020204" pitchFamily="34" charset="0"/>
                <a:cs typeface="Open Sans" panose="020B0606030504020204" pitchFamily="34" charset="0"/>
              </a:rPr>
              <a:t>ẽ sơ đồ cấu trúc máy tính</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1784029" y="2400720"/>
            <a:ext cx="8559505" cy="1388393"/>
          </a:xfrm>
          <a:prstGeom prst="rect">
            <a:avLst/>
          </a:prstGeom>
          <a:noFill/>
        </p:spPr>
        <p:txBody>
          <a:bodyPr wrap="square">
            <a:spAutoFit/>
          </a:bodyPr>
          <a:lstStyle/>
          <a:p>
            <a:pPr algn="just">
              <a:lnSpc>
                <a:spcPct val="115000"/>
              </a:lnSpc>
              <a:spcAft>
                <a:spcPts val="1000"/>
              </a:spcAft>
            </a:pPr>
            <a:r>
              <a:rPr lang="en-US" sz="2000" b="1">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endParaRPr lang="en-US"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latin typeface="Open Sans" panose="020B0606030504020204" pitchFamily="34" charset="0"/>
                <a:ea typeface="Open Sans" panose="020B0606030504020204" pitchFamily="34" charset="0"/>
                <a:cs typeface="Open Sans" panose="020B0606030504020204" pitchFamily="34" charset="0"/>
              </a:rPr>
              <a:t>+ S</a:t>
            </a:r>
            <a:r>
              <a:rPr lang="vi-VN" sz="2000">
                <a:latin typeface="Open Sans" panose="020B0606030504020204" pitchFamily="34" charset="0"/>
                <a:ea typeface="Open Sans" panose="020B0606030504020204" pitchFamily="34" charset="0"/>
                <a:cs typeface="Open Sans" panose="020B0606030504020204" pitchFamily="34" charset="0"/>
              </a:rPr>
              <a:t>ơ đồ cấu trúc máy tính</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11BE4479-30DA-AF33-ECD6-B1047A745047}"/>
              </a:ext>
            </a:extLst>
          </p:cNvPr>
          <p:cNvGrpSpPr/>
          <p:nvPr/>
        </p:nvGrpSpPr>
        <p:grpSpPr>
          <a:xfrm>
            <a:off x="3199317" y="3935509"/>
            <a:ext cx="5793366" cy="1725558"/>
            <a:chOff x="4013200" y="4878595"/>
            <a:chExt cx="5793366" cy="1725558"/>
          </a:xfrm>
        </p:grpSpPr>
        <p:sp>
          <p:nvSpPr>
            <p:cNvPr id="13" name="Rectangle 12">
              <a:extLst>
                <a:ext uri="{FF2B5EF4-FFF2-40B4-BE49-F238E27FC236}">
                  <a16:creationId xmlns:a16="http://schemas.microsoft.com/office/drawing/2014/main" id="{2D7CACDD-A473-3002-080E-FC304216FFC5}"/>
                </a:ext>
              </a:extLst>
            </p:cNvPr>
            <p:cNvSpPr/>
            <p:nvPr/>
          </p:nvSpPr>
          <p:spPr>
            <a:xfrm>
              <a:off x="6063781" y="4878595"/>
              <a:ext cx="1708619" cy="1725558"/>
            </a:xfrm>
            <a:prstGeom prst="rect">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42CD7A52-9D02-FE89-EC05-6FBA71B5D307}"/>
                </a:ext>
              </a:extLst>
            </p:cNvPr>
            <p:cNvSpPr/>
            <p:nvPr/>
          </p:nvSpPr>
          <p:spPr>
            <a:xfrm>
              <a:off x="6258560" y="506984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xử lý</a:t>
              </a:r>
              <a:endParaRPr lang="vi-VN">
                <a:solidFill>
                  <a:sysClr val="windowText" lastClr="000000"/>
                </a:solidFill>
              </a:endParaRPr>
            </a:p>
          </p:txBody>
        </p:sp>
        <p:sp>
          <p:nvSpPr>
            <p:cNvPr id="9" name="Rectangle 8">
              <a:extLst>
                <a:ext uri="{FF2B5EF4-FFF2-40B4-BE49-F238E27FC236}">
                  <a16:creationId xmlns:a16="http://schemas.microsoft.com/office/drawing/2014/main" id="{30D7E9CC-4703-5984-E00B-82E6C4D4EA80}"/>
                </a:ext>
              </a:extLst>
            </p:cNvPr>
            <p:cNvSpPr/>
            <p:nvPr/>
          </p:nvSpPr>
          <p:spPr>
            <a:xfrm>
              <a:off x="6258560" y="599440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nhớ</a:t>
              </a:r>
              <a:endParaRPr lang="vi-VN">
                <a:solidFill>
                  <a:sysClr val="windowText" lastClr="000000"/>
                </a:solidFill>
              </a:endParaRPr>
            </a:p>
          </p:txBody>
        </p:sp>
        <p:sp>
          <p:nvSpPr>
            <p:cNvPr id="11" name="Rectangle 10">
              <a:extLst>
                <a:ext uri="{FF2B5EF4-FFF2-40B4-BE49-F238E27FC236}">
                  <a16:creationId xmlns:a16="http://schemas.microsoft.com/office/drawing/2014/main" id="{296AF3EE-B660-72AB-2EC8-24F6D3CBF508}"/>
                </a:ext>
              </a:extLst>
            </p:cNvPr>
            <p:cNvSpPr/>
            <p:nvPr/>
          </p:nvSpPr>
          <p:spPr>
            <a:xfrm>
              <a:off x="850392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ra</a:t>
              </a:r>
              <a:endParaRPr lang="vi-VN">
                <a:solidFill>
                  <a:sysClr val="windowText" lastClr="000000"/>
                </a:solidFill>
              </a:endParaRPr>
            </a:p>
          </p:txBody>
        </p:sp>
        <p:sp>
          <p:nvSpPr>
            <p:cNvPr id="12" name="Rectangle 11">
              <a:extLst>
                <a:ext uri="{FF2B5EF4-FFF2-40B4-BE49-F238E27FC236}">
                  <a16:creationId xmlns:a16="http://schemas.microsoft.com/office/drawing/2014/main" id="{082EBCFA-769D-E71B-5650-1889279BEDC3}"/>
                </a:ext>
              </a:extLst>
            </p:cNvPr>
            <p:cNvSpPr/>
            <p:nvPr/>
          </p:nvSpPr>
          <p:spPr>
            <a:xfrm>
              <a:off x="401320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vào</a:t>
              </a:r>
              <a:endParaRPr lang="vi-VN">
                <a:solidFill>
                  <a:sysClr val="windowText" lastClr="000000"/>
                </a:solidFill>
              </a:endParaRPr>
            </a:p>
          </p:txBody>
        </p:sp>
        <p:cxnSp>
          <p:nvCxnSpPr>
            <p:cNvPr id="15" name="Straight Arrow Connector 14">
              <a:extLst>
                <a:ext uri="{FF2B5EF4-FFF2-40B4-BE49-F238E27FC236}">
                  <a16:creationId xmlns:a16="http://schemas.microsoft.com/office/drawing/2014/main" id="{A19E118D-1E23-0F08-56B6-A968842D3154}"/>
                </a:ext>
              </a:extLst>
            </p:cNvPr>
            <p:cNvCxnSpPr>
              <a:stCxn id="12" idx="3"/>
              <a:endCxn id="13" idx="1"/>
            </p:cNvCxnSpPr>
            <p:nvPr/>
          </p:nvCxnSpPr>
          <p:spPr>
            <a:xfrm>
              <a:off x="5315846" y="5735320"/>
              <a:ext cx="747935"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8A877D-E97F-09B1-3FBE-35D4B3091F35}"/>
                </a:ext>
              </a:extLst>
            </p:cNvPr>
            <p:cNvCxnSpPr/>
            <p:nvPr/>
          </p:nvCxnSpPr>
          <p:spPr>
            <a:xfrm>
              <a:off x="6618492" y="5512774"/>
              <a:ext cx="0" cy="4816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FE72E6-C54A-2E8C-930C-211A173127AF}"/>
                </a:ext>
              </a:extLst>
            </p:cNvPr>
            <p:cNvCxnSpPr/>
            <p:nvPr/>
          </p:nvCxnSpPr>
          <p:spPr>
            <a:xfrm flipV="1">
              <a:off x="7223760" y="5489685"/>
              <a:ext cx="0" cy="504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3B3BF2-5CF5-61EA-E8B7-E12B9A7522D2}"/>
                </a:ext>
              </a:extLst>
            </p:cNvPr>
            <p:cNvCxnSpPr>
              <a:stCxn id="13" idx="3"/>
              <a:endCxn id="11" idx="1"/>
            </p:cNvCxnSpPr>
            <p:nvPr/>
          </p:nvCxnSpPr>
          <p:spPr>
            <a:xfrm flipV="1">
              <a:off x="7772400" y="5735320"/>
              <a:ext cx="731520"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3FB979FC-EA11-828B-4DD2-3A68C00025C7}"/>
              </a:ext>
            </a:extLst>
          </p:cNvPr>
          <p:cNvSpPr/>
          <p:nvPr/>
        </p:nvSpPr>
        <p:spPr>
          <a:xfrm>
            <a:off x="975360" y="538480"/>
            <a:ext cx="10281920" cy="2377440"/>
          </a:xfrm>
          <a:prstGeom prst="rect">
            <a:avLst/>
          </a:prstGeom>
          <a:solidFill>
            <a:schemeClr val="bg1"/>
          </a:solidFill>
          <a:ln w="38100">
            <a:solidFill>
              <a:srgbClr val="735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Ở</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tiết trước chúng ta đã được tìm hiểu về những chiếc máy tính cơ khí đầu tiên, cũng như biết được kiến trúc máy tính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Von Neumann. </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Ở tiết học này chúng ta sẽ tiếp tục tìm hiểu các thế hệ máy tính và cùng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xem</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máy tính đã thay đổi thế giới như thế nào</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a:t>
            </a:r>
            <a:endParaRPr lang="vi-V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041024"/>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14:presetBounceEnd="46000">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14:bounceEnd="46000">
                                          <p:cBhvr additive="base">
                                            <p:cTn id="37" dur="500" fill="hold"/>
                                            <p:tgtEl>
                                              <p:spTgt spid="14"/>
                                            </p:tgtEl>
                                            <p:attrNameLst>
                                              <p:attrName>ppt_x</p:attrName>
                                            </p:attrNameLst>
                                          </p:cBhvr>
                                          <p:tavLst>
                                            <p:tav tm="0">
                                              <p:val>
                                                <p:strVal val="#ppt_x"/>
                                              </p:val>
                                            </p:tav>
                                            <p:tav tm="100000">
                                              <p:val>
                                                <p:strVal val="#ppt_x"/>
                                              </p:val>
                                            </p:tav>
                                          </p:tavLst>
                                        </p:anim>
                                        <p:anim calcmode="lin" valueType="num" p14:bounceEnd="46000">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6198870" y="791736"/>
            <a:ext cx="6111240" cy="2277358"/>
          </a:xfrm>
        </p:spPr>
        <p:txBody>
          <a:bodyPr>
            <a:normAutofit/>
          </a:bodyPr>
          <a:lstStyle/>
          <a:p>
            <a:pPr>
              <a:lnSpc>
                <a:spcPct val="100000"/>
              </a:lnSpc>
            </a:pPr>
            <a: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Tiết 2. Bài 1: </a:t>
            </a:r>
            <a:b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4400" b="1">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LƯỢC SỬ CÔNG CỤ TÍNH TOÁN (Tiếp)</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8009271" y="6379528"/>
            <a:ext cx="4300839" cy="375602"/>
          </a:xfrm>
        </p:spPr>
        <p:txBody>
          <a:bodyPr>
            <a:normAutofit fontScale="92500" lnSpcReduction="10000"/>
          </a:bodyPr>
          <a:lstStyle/>
          <a:p>
            <a:r>
              <a:rPr lang="en-US" b="1">
                <a:solidFill>
                  <a:srgbClr val="547A88"/>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endParaRPr lang="en-US">
              <a:solidFill>
                <a:srgbClr val="547A88"/>
              </a:solidFill>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823630" y="88394"/>
            <a:ext cx="2703764" cy="1416247"/>
            <a:chOff x="6665655" y="770361"/>
            <a:chExt cx="33632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765607" y="1111504"/>
              <a:ext cx="3152908" cy="1286138"/>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2. Máy tính </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điện tử (tiếp)</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741905"/>
            <a:ext cx="8559505" cy="777970"/>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Máy tính điện tử có thể được phân chia thành bao nhiêu thế hệ? Và đó là những thế hệ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y2meta.com - 5 Minute Timer-(1080p)">
            <a:hlinkClick r:id="" action="ppaction://media"/>
            <a:extLst>
              <a:ext uri="{FF2B5EF4-FFF2-40B4-BE49-F238E27FC236}">
                <a16:creationId xmlns:a16="http://schemas.microsoft.com/office/drawing/2014/main"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id="{B5FA5E5E-5E7B-38CD-32B2-F26CFD9FD7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D148F969-709F-BD31-5183-599FED9D5BFE}"/>
              </a:ext>
            </a:extLst>
          </p:cNvPr>
          <p:cNvGrpSpPr/>
          <p:nvPr/>
        </p:nvGrpSpPr>
        <p:grpSpPr>
          <a:xfrm>
            <a:off x="4552336" y="1985944"/>
            <a:ext cx="3087329" cy="2618882"/>
            <a:chOff x="8111612" y="1250254"/>
            <a:chExt cx="3087329" cy="2618882"/>
          </a:xfrm>
          <a:noFill/>
        </p:grpSpPr>
        <p:sp>
          <p:nvSpPr>
            <p:cNvPr id="33" name="Rectangle 32">
              <a:extLst>
                <a:ext uri="{FF2B5EF4-FFF2-40B4-BE49-F238E27FC236}">
                  <a16:creationId xmlns:a16="http://schemas.microsoft.com/office/drawing/2014/main"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id="{88EC3292-73F1-3193-7FB8-4A3C24AE3C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id="{831A8805-EACE-CF1A-A32B-D55B4B9D4570}"/>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598576"/>
            <a:ext cx="8559505" cy="2834943"/>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có thể được phân chia thành 5 thế hệ</a:t>
            </a:r>
            <a:r>
              <a:rPr lang="en-US" sz="2000">
                <a:latin typeface="Open Sans" panose="020B0606030504020204" pitchFamily="34" charset="0"/>
                <a:ea typeface="Open Sans" panose="020B0606030504020204" pitchFamily="34" charset="0"/>
                <a:cs typeface="Open Sans" panose="020B0606030504020204" pitchFamily="34" charset="0"/>
              </a:rPr>
              <a:t>,</a:t>
            </a:r>
            <a:r>
              <a:rPr lang="vi-VN" sz="2000">
                <a:latin typeface="Open Sans" panose="020B0606030504020204" pitchFamily="34" charset="0"/>
                <a:ea typeface="Open Sans" panose="020B0606030504020204" pitchFamily="34" charset="0"/>
                <a:cs typeface="Open Sans" panose="020B0606030504020204" pitchFamily="34" charset="0"/>
              </a:rPr>
              <a:t> đó là</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nhất (1945-1955)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hai (1955 – 1965)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ba (1965 – 1974)</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tư (1974 – 1990)</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năm (1990 – ngày nay)</a:t>
            </a:r>
          </a:p>
        </p:txBody>
      </p:sp>
      <p:pic>
        <p:nvPicPr>
          <p:cNvPr id="12" name="Picture 11">
            <a:hlinkClick r:id="rId8"/>
            <a:extLst>
              <a:ext uri="{FF2B5EF4-FFF2-40B4-BE49-F238E27FC236}">
                <a16:creationId xmlns:a16="http://schemas.microsoft.com/office/drawing/2014/main" id="{E8A32AA4-0430-4B3F-22D9-653315043825}"/>
              </a:ext>
            </a:extLst>
          </p:cNvPr>
          <p:cNvPicPr>
            <a:picLocks noChangeAspect="1"/>
          </p:cNvPicPr>
          <p:nvPr/>
        </p:nvPicPr>
        <p:blipFill>
          <a:blip r:embed="rId9"/>
          <a:stretch>
            <a:fillRect/>
          </a:stretch>
        </p:blipFill>
        <p:spPr>
          <a:xfrm>
            <a:off x="11090786" y="5934726"/>
            <a:ext cx="1004803" cy="1004803"/>
          </a:xfrm>
          <a:prstGeom prst="rect">
            <a:avLst/>
          </a:prstGeom>
        </p:spPr>
      </p:pic>
      <p:sp useBgFill="1">
        <p:nvSpPr>
          <p:cNvPr id="3" name="TextBox 2">
            <a:extLst>
              <a:ext uri="{FF2B5EF4-FFF2-40B4-BE49-F238E27FC236}">
                <a16:creationId xmlns:a16="http://schemas.microsoft.com/office/drawing/2014/main" id="{411B82E0-9CA2-DDCB-94F8-B141D7E42B5F}"/>
              </a:ext>
            </a:extLst>
          </p:cNvPr>
          <p:cNvSpPr txBox="1"/>
          <p:nvPr/>
        </p:nvSpPr>
        <p:spPr>
          <a:xfrm>
            <a:off x="1784029" y="3928965"/>
            <a:ext cx="8559505" cy="1839799"/>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ra đời vào những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1940.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thế hệ của máy tính điện tử được đánh dấu bởi những tiến bộ công nghệ nhằm thu nhỏ các linh kiện điện tử, thích hợp chúng vào những thiết bị nhỏ, có tốc độ xử lý lớn</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độ tin cậy cao, có khả năng kết nối toàn cầu, tiêu thụ ít năng lượng và được trang bị nhiều ứng dụng thân thiện với con người</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4447242"/>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 calcmode="lin" valueType="num">
                                      <p:cBhvr>
                                        <p:cTn id="35"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36"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315015" fill="hold"/>
                                        <p:tgtEl>
                                          <p:spTgt spid="27"/>
                                        </p:tgtEl>
                                      </p:cBhvr>
                                    </p:cmd>
                                  </p:childTnLst>
                                </p:cTn>
                              </p:par>
                            </p:childTnLst>
                          </p:cTn>
                        </p:par>
                        <p:par>
                          <p:cTn id="46" fill="hold">
                            <p:stCondLst>
                              <p:cond delay="315515"/>
                            </p:stCondLst>
                            <p:childTnLst>
                              <p:par>
                                <p:cTn id="47" presetID="10" presetClass="exit" presetSubtype="0" fill="hold" nodeType="after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md type="call" cmd="stop">
                                      <p:cBhvr>
                                        <p:cTn id="50"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p:cTn id="51" fill="hold" display="0">
                  <p:stCondLst>
                    <p:cond delay="indefinite"/>
                  </p:stCondLst>
                </p:cTn>
                <p:tgtEl>
                  <p:spTgt spid="27"/>
                </p:tgtEl>
              </p:cMediaNode>
            </p:video>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 calcmode="lin" valueType="num">
                                      <p:cBhvr>
                                        <p:cTn id="5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60" dur="500" fill="hold"/>
                                        <p:tgtEl>
                                          <p:spTgt spid="2"/>
                                        </p:tgtEl>
                                        <p:attrNameLst>
                                          <p:attrName>ppt_y</p:attrName>
                                        </p:attrNameLst>
                                      </p:cBhvr>
                                      <p:tavLst>
                                        <p:tav tm="0" fmla="#ppt_y+(sin(-2*pi*(1-$))*-#ppt_x+cos(-2*pi*(1-$))*(1-#ppt_y))*(1-$)">
                                          <p:val>
                                            <p:fltVal val="0"/>
                                          </p:val>
                                        </p:tav>
                                        <p:tav tm="100000">
                                          <p:val>
                                            <p:fltVal val="1"/>
                                          </p:val>
                                        </p:tav>
                                      </p:tavLst>
                                    </p:anim>
                                  </p:childTnLst>
                                </p:cTn>
                              </p:par>
                              <p:par>
                                <p:cTn id="61" presetID="16" presetClass="entr" presetSubtype="2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arn(inVertical)">
                                      <p:cBhvr>
                                        <p:cTn id="63" dur="500"/>
                                        <p:tgtEl>
                                          <p:spTgt spid="12"/>
                                        </p:tgtEl>
                                      </p:cBhvr>
                                    </p:animEffect>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Open Sans" panose="020B0606030504020204" pitchFamily="34" charset="0"/>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B</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Open Sans" panose="020B0606030504020204" pitchFamily="34" charset="0"/>
                <a:cs typeface="Open Sans" panose="020B0606030504020204" pitchFamily="34" charset="0"/>
              </a:rPr>
              <a:t>C</a:t>
            </a:r>
            <a:endPar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endParaRP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D</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7030A0"/>
                </a:solidFill>
                <a:latin typeface="Open Sans" panose="020B0606030504020204" pitchFamily="34" charset="0"/>
                <a:ea typeface="Open Sans" panose="020B0606030504020204" pitchFamily="34" charset="0"/>
                <a:cs typeface="Open Sans" panose="020B0606030504020204" pitchFamily="34" charset="0"/>
              </a:rPr>
              <a:t>Bộ vi xử lý là linh kiện máy tính dựa trên công nghệ nào?</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0" name="Rectangle 69"/>
          <p:cNvSpPr/>
          <p:nvPr/>
        </p:nvSpPr>
        <p:spPr>
          <a:xfrm>
            <a:off x="6878548" y="227941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A. Đèn điện tử chân không.</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p:cNvSpPr/>
          <p:nvPr/>
        </p:nvSpPr>
        <p:spPr>
          <a:xfrm>
            <a:off x="6878548" y="2916951"/>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prstClr val="white"/>
                </a:solidFill>
                <a:latin typeface="Open Sans" panose="020B0606030504020204" pitchFamily="34" charset="0"/>
                <a:ea typeface="Open Sans" panose="020B0606030504020204" pitchFamily="34" charset="0"/>
                <a:cs typeface="Open Sans" panose="020B0606030504020204" pitchFamily="34" charset="0"/>
              </a:rPr>
              <a:t>B. Linh kiện bán dẫn đơn giản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71"/>
          <p:cNvSpPr/>
          <p:nvPr/>
        </p:nvSpPr>
        <p:spPr>
          <a:xfrm>
            <a:off x="6878548" y="3554490"/>
            <a:ext cx="5138058" cy="8009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C. Mạch tích hợp hàng chục, hàng trăm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ectangle 72"/>
          <p:cNvSpPr/>
          <p:nvPr/>
        </p:nvSpPr>
        <p:spPr>
          <a:xfrm>
            <a:off x="6878548" y="4478418"/>
            <a:ext cx="5138058" cy="13007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D. Mạch tích hợp cỡ lớn, gồm hàng chục nghìn đến hàng triệu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562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Online Media 20" title="Lịch Sử Máy Tính - Phát Minh Vĩ Đại Tạo Nên Bộ Não Thứ Hai Cho Nhân Loại">
            <a:hlinkClick r:id="" action="ppaction://media"/>
            <a:extLst>
              <a:ext uri="{FF2B5EF4-FFF2-40B4-BE49-F238E27FC236}">
                <a16:creationId xmlns:a16="http://schemas.microsoft.com/office/drawing/2014/main" id="{8450C472-213A-8F5D-8978-0212DCC0C37D}"/>
              </a:ext>
            </a:extLst>
          </p:cNvPr>
          <p:cNvPicPr>
            <a:picLocks noRot="1" noChangeAspect="1"/>
          </p:cNvPicPr>
          <p:nvPr>
            <a:videoFile r:link="rId1"/>
          </p:nvPr>
        </p:nvPicPr>
        <p:blipFill>
          <a:blip r:embed="rId4"/>
          <a:stretch>
            <a:fillRect/>
          </a:stretch>
        </p:blipFill>
        <p:spPr>
          <a:xfrm>
            <a:off x="2781720" y="1752255"/>
            <a:ext cx="6628561" cy="3745137"/>
          </a:xfrm>
          <a:prstGeom prst="rect">
            <a:avLst/>
          </a:prstGeom>
        </p:spPr>
      </p:pic>
    </p:spTree>
    <p:extLst>
      <p:ext uri="{BB962C8B-B14F-4D97-AF65-F5344CB8AC3E}">
        <p14:creationId xmlns:p14="http://schemas.microsoft.com/office/powerpoint/2010/main" val="26278887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148F969-709F-BD31-5183-599FED9D5BFE}"/>
              </a:ext>
            </a:extLst>
          </p:cNvPr>
          <p:cNvGrpSpPr/>
          <p:nvPr/>
        </p:nvGrpSpPr>
        <p:grpSpPr>
          <a:xfrm>
            <a:off x="4552336" y="2319214"/>
            <a:ext cx="3087329" cy="2618882"/>
            <a:chOff x="8111612" y="1250254"/>
            <a:chExt cx="3087329" cy="2618882"/>
          </a:xfrm>
          <a:noFill/>
        </p:grpSpPr>
        <p:sp>
          <p:nvSpPr>
            <p:cNvPr id="33" name="Rectangle 32">
              <a:extLst>
                <a:ext uri="{FF2B5EF4-FFF2-40B4-BE49-F238E27FC236}">
                  <a16:creationId xmlns:a16="http://schemas.microsoft.com/office/drawing/2014/main"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id="{88EC3292-73F1-3193-7FB8-4A3C24AE3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id="{831A8805-EACE-CF1A-A32B-D55B4B9D4570}"/>
                </a:ext>
              </a:extLst>
            </p:cNvPr>
            <p:cNvSpPr txBox="1"/>
            <p:nvPr/>
          </p:nvSpPr>
          <p:spPr>
            <a:xfrm>
              <a:off x="8414466" y="2920030"/>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800510"/>
            <a:ext cx="8559505" cy="1260153"/>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đã thay đổi các hoạt động trong các lĩnh vực nào?</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máy tính đã thay đổi các hoạt động như thế nào?</a:t>
            </a:r>
          </a:p>
        </p:txBody>
      </p:sp>
      <p:pic>
        <p:nvPicPr>
          <p:cNvPr id="27" name="y2meta.com - 5 Minute Timer-(1080p)">
            <a:hlinkClick r:id="" action="ppaction://media"/>
            <a:extLst>
              <a:ext uri="{FF2B5EF4-FFF2-40B4-BE49-F238E27FC236}">
                <a16:creationId xmlns:a16="http://schemas.microsoft.com/office/drawing/2014/main"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id="{B5FA5E5E-5E7B-38CD-32B2-F26CFD9FD7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546808"/>
            <a:ext cx="8559505" cy="4378956"/>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Các lĩnh vực: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y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giáo dục.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kinh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quốc phòng</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an toàn xã hội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a:t>
            </a:r>
            <a:r>
              <a:rPr lang="en-US" sz="2000">
                <a:latin typeface="Open Sans" panose="020B0606030504020204" pitchFamily="34" charset="0"/>
                <a:ea typeface="Open Sans" panose="020B0606030504020204" pitchFamily="34" charset="0"/>
                <a:cs typeface="Open Sans" panose="020B0606030504020204" pitchFamily="34" charset="0"/>
              </a:rPr>
              <a:t>I</a:t>
            </a:r>
            <a:r>
              <a:rPr lang="vi-VN" sz="2000">
                <a:latin typeface="Open Sans" panose="020B0606030504020204" pitchFamily="34" charset="0"/>
                <a:ea typeface="Open Sans" panose="020B0606030504020204" pitchFamily="34" charset="0"/>
                <a:cs typeface="Open Sans" panose="020B0606030504020204" pitchFamily="34" charset="0"/>
              </a:rPr>
              <a:t>nternet là kho thông tin khổng lồ, giúp con người có thể học mọi nơi mọi lúc, giúp các giáo viên hỗ trợ học sinh từ xa, giúp các nhà khoa học, các chuyên gia, các nhà giáo dục phổ biến kiến thức, kỹ năng,... một cách hiệu quả.</a:t>
            </a:r>
          </a:p>
        </p:txBody>
      </p:sp>
    </p:spTree>
    <p:extLst>
      <p:ext uri="{BB962C8B-B14F-4D97-AF65-F5344CB8AC3E}">
        <p14:creationId xmlns:p14="http://schemas.microsoft.com/office/powerpoint/2010/main" val="47330149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 presetClass="entr" presetSubtype="0" fill="hold" grpId="1" nodeType="after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27"/>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md type="call" cmd="stop">
                                      <p:cBhvr>
                                        <p:cTn id="41"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mute="1">
                <p:cTn id="42" fill="hold" display="0">
                  <p:stCondLst>
                    <p:cond delay="indefinite"/>
                  </p:stCondLst>
                </p:cTn>
                <p:tgtEl>
                  <p:spTgt spid="27"/>
                </p:tgtEl>
              </p:cMediaNode>
            </p:video>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 calcmode="lin" valueType="num">
                                      <p:cBhvr>
                                        <p:cTn id="50"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51"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651858"/>
            <a:ext cx="8559505" cy="1052211"/>
          </a:xfrm>
          <a:prstGeom prst="rect">
            <a:avLst/>
          </a:prstGeom>
        </p:spPr>
        <p:txBody>
          <a:bodyPr wrap="square">
            <a:spAutoFit/>
          </a:bodyPr>
          <a:lstStyle/>
          <a:p>
            <a:pPr algn="just">
              <a:lnSpc>
                <a:spcPct val="115000"/>
              </a:lnSpc>
              <a:spcAft>
                <a:spcPts val="1000"/>
              </a:spcAft>
            </a:pPr>
            <a:r>
              <a:rPr lang="vi-VN" sz="2800">
                <a:latin typeface="Open Sans" panose="020B0606030504020204" pitchFamily="34" charset="0"/>
                <a:ea typeface="Open Sans" panose="020B0606030504020204" pitchFamily="34" charset="0"/>
                <a:cs typeface="Open Sans" panose="020B0606030504020204" pitchFamily="34" charset="0"/>
              </a:rPr>
              <a:t>Bài 2. Em hãy nêu ví dụ về một ứng dụng mà em cho là thông minh của những máy tính thế hệ mới.</a:t>
            </a:r>
          </a:p>
        </p:txBody>
      </p:sp>
      <p:sp useBgFill="1">
        <p:nvSpPr>
          <p:cNvPr id="3" name="TextBox 2">
            <a:extLst>
              <a:ext uri="{FF2B5EF4-FFF2-40B4-BE49-F238E27FC236}">
                <a16:creationId xmlns:a16="http://schemas.microsoft.com/office/drawing/2014/main" id="{D6C6D267-66A9-DEC5-92EB-B8D848EB0153}"/>
              </a:ext>
            </a:extLst>
          </p:cNvPr>
          <p:cNvSpPr txBox="1"/>
          <p:nvPr/>
        </p:nvSpPr>
        <p:spPr>
          <a:xfrm>
            <a:off x="1784029" y="2766134"/>
            <a:ext cx="8559505" cy="1052211"/>
          </a:xfrm>
          <a:prstGeom prst="rect">
            <a:avLst/>
          </a:prstGeom>
        </p:spPr>
        <p:txBody>
          <a:bodyPr wrap="square">
            <a:spAutoFit/>
          </a:bodyPr>
          <a:lstStyle/>
          <a:p>
            <a:pPr algn="just">
              <a:lnSpc>
                <a:spcPct val="115000"/>
              </a:lnSpc>
              <a:spcAft>
                <a:spcPts val="1000"/>
              </a:spcAft>
            </a:pPr>
            <a:r>
              <a:rPr lang="en-US" sz="2800">
                <a:latin typeface="Open Sans" panose="020B0606030504020204" pitchFamily="34" charset="0"/>
                <a:ea typeface="Open Sans" panose="020B0606030504020204" pitchFamily="34" charset="0"/>
                <a:cs typeface="Open Sans" panose="020B0606030504020204" pitchFamily="34" charset="0"/>
              </a:rPr>
              <a:t>Ví dụ: Khả năng tìm kiếm bằng trí tuệ nhân tạo (AI) được tích hợp trên trình duyệt Microsoft Edge</a:t>
            </a:r>
            <a:endParaRPr lang="vi-VN" sz="28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43543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 calcmode="lin" valueType="num">
                                      <p:cBhvr>
                                        <p:cTn id="24"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25"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E30FC017-AE79-02DC-D884-38E06568CCC4}"/>
              </a:ext>
            </a:extLst>
          </p:cNvPr>
          <p:cNvSpPr txBox="1"/>
          <p:nvPr/>
        </p:nvSpPr>
        <p:spPr>
          <a:xfrm>
            <a:off x="1784029" y="1712885"/>
            <a:ext cx="8559505" cy="1547731"/>
          </a:xfrm>
          <a:prstGeom prst="rect">
            <a:avLst/>
          </a:prstGeom>
        </p:spPr>
        <p:txBody>
          <a:bodyPr wrap="square">
            <a:spAutoFit/>
          </a:bodyPr>
          <a:lstStyle/>
          <a:p>
            <a:pPr algn="just">
              <a:lnSpc>
                <a:spcPct val="115000"/>
              </a:lnSpc>
              <a:spcAft>
                <a:spcPts val="1000"/>
              </a:spcAft>
            </a:pP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Hướng dẫn về nhà: </a:t>
            </a:r>
            <a:r>
              <a:rPr lang="vi-VN" sz="2800">
                <a:solidFill>
                  <a:schemeClr val="bg1"/>
                </a:solidFill>
                <a:latin typeface="Open Sans" panose="020B0606030504020204" pitchFamily="34" charset="0"/>
                <a:ea typeface="Open Sans" panose="020B0606030504020204" pitchFamily="34" charset="0"/>
                <a:cs typeface="Open Sans" panose="020B0606030504020204" pitchFamily="34" charset="0"/>
              </a:rPr>
              <a:t>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4242929213"/>
      </p:ext>
    </p:extLst>
  </p:cSld>
  <p:clrMapOvr>
    <a:masterClrMapping/>
  </p:clrMapOvr>
  <mc:AlternateContent xmlns:mc="http://schemas.openxmlformats.org/markup-compatibility/2006">
    <mc:Choice xmlns:p14="http://schemas.microsoft.com/office/powerpoint/2010/main" Requires="p14">
      <p:transition spd="slow">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657</Words>
  <Application>Microsoft Office PowerPoint</Application>
  <PresentationFormat>Widescreen</PresentationFormat>
  <Paragraphs>57</Paragraphs>
  <Slides>8</Slides>
  <Notes>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Open Sans</vt:lpstr>
      <vt:lpstr>Office Theme</vt:lpstr>
      <vt:lpstr>2_Office Theme</vt:lpstr>
      <vt:lpstr>PowerPoint Presentation</vt:lpstr>
      <vt:lpstr>Tiết 2. Bài 1:  LƯỢC SỬ CÔNG CỤ TÍNH TOÁN (Tiếp)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Ban</cp:lastModifiedBy>
  <cp:revision>12</cp:revision>
  <dcterms:created xsi:type="dcterms:W3CDTF">2023-06-05T12:10:35Z</dcterms:created>
  <dcterms:modified xsi:type="dcterms:W3CDTF">2023-06-15T08:44:25Z</dcterms:modified>
</cp:coreProperties>
</file>