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62" r:id="rId3"/>
  </p:sldMasterIdLst>
  <p:sldIdLst>
    <p:sldId id="273" r:id="rId4"/>
    <p:sldId id="256" r:id="rId5"/>
    <p:sldId id="274" r:id="rId6"/>
    <p:sldId id="275" r:id="rId7"/>
    <p:sldId id="281" r:id="rId8"/>
    <p:sldId id="276" r:id="rId9"/>
    <p:sldId id="277" r:id="rId10"/>
    <p:sldId id="257" r:id="rId11"/>
    <p:sldId id="278" r:id="rId12"/>
    <p:sldId id="279"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2F2F2"/>
    <a:srgbClr val="FFFF67"/>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2" d="100"/>
          <a:sy n="72"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11/15/2023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305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11/15/2023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400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11/15/2023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9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96830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2991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4895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89783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6445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1841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9029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32773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11/15/2023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987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1654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796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7716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81319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380470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2830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99551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7129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664246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36613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11/15/2023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989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04580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094920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014673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760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11/15/2023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37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11/15/2023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11/15/2023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703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11/15/2023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28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11/15/2023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9143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11/15/2023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301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11/15/2023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9232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11/15/2023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7459503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411E9A5C-35A2-4C87-9D5B-FD128F0C16A1}" type="datetimeFigureOut">
              <a:rPr lang="en-US" smtClean="0"/>
              <a:pPr/>
              <a:t>11/15/2023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F55BA874-1D26-4199-B4C1-394EEF75C4B1}" type="slidenum">
              <a:rPr lang="en-US" smtClean="0"/>
              <a:pPr/>
              <a:t>‹#›</a:t>
            </a:fld>
            <a:endParaRPr lang="en-US"/>
          </a:p>
        </p:txBody>
      </p:sp>
    </p:spTree>
    <p:extLst>
      <p:ext uri="{BB962C8B-B14F-4D97-AF65-F5344CB8AC3E}">
        <p14:creationId xmlns:p14="http://schemas.microsoft.com/office/powerpoint/2010/main" val="26793364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Excel_Worksheet.xlsx"/><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2593051" cy="877054"/>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6"/>
            <a:ext cx="2422931" cy="642892"/>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443297" y="234407"/>
            <a:ext cx="2129782" cy="461665"/>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2400"/>
          </a:p>
        </p:txBody>
      </p:sp>
      <p:sp>
        <p:nvSpPr>
          <p:cNvPr id="18" name="TextBox 17">
            <a:extLst>
              <a:ext uri="{FF2B5EF4-FFF2-40B4-BE49-F238E27FC236}">
                <a16:creationId xmlns:a16="http://schemas.microsoft.com/office/drawing/2014/main" id="{71B7D3F8-E1AE-A88F-0B2F-7AD30947A8BE}"/>
              </a:ext>
            </a:extLst>
          </p:cNvPr>
          <p:cNvSpPr txBox="1"/>
          <p:nvPr/>
        </p:nvSpPr>
        <p:spPr>
          <a:xfrm>
            <a:off x="524733" y="797193"/>
            <a:ext cx="11383732" cy="25545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Bố của </a:t>
            </a:r>
            <a:r>
              <a:rPr kumimoji="0" lang="en-US"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hoa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là giám đốc</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công ty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sản xuất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phần mềm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máy tính. Bố là người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truyền</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niềm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đam mê tin học</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Trong kỳ nghỉ hè vừa qua, để ôn lại kiến thức và tìm hiểu thêm về phần mềm bảng tính, mấy bố giao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tính toán doanh thu một số phần mềm mà công ty của bố sản xuất.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Những phần mềm này</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được đưa lên các chợ ứng dụng trên mạng. Người sử dụng truy cập vào các chợ ứng dụng tìm kiếm phần mềm mà mình cần để mua và cài đặt.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Tùy theo từng phần mềm</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người sử dụng có thể </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phải trả phí hoặc được miễn phí</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Để hoàn thành việc bố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gi</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ao, </a:t>
            </a:r>
            <a:r>
              <a:rPr kumimoji="0" lang="en-US"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hoa đã tạo bảng tính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để lưu thông tin về các phần mềm như minh họa trong hình 5.</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85" name="TextBox 2084">
            <a:extLst>
              <a:ext uri="{FF2B5EF4-FFF2-40B4-BE49-F238E27FC236}">
                <a16:creationId xmlns:a16="http://schemas.microsoft.com/office/drawing/2014/main" id="{AC733CDE-CD2D-1032-DD69-9FC7A79F311E}"/>
              </a:ext>
            </a:extLst>
          </p:cNvPr>
          <p:cNvSpPr txBox="1"/>
          <p:nvPr/>
        </p:nvSpPr>
        <p:spPr>
          <a:xfrm>
            <a:off x="9147424" y="4122218"/>
            <a:ext cx="2665347" cy="2308324"/>
          </a:xfrm>
          <a:prstGeom prst="rect">
            <a:avLst/>
          </a:prstGeom>
          <a:noFill/>
        </p:spPr>
        <p:txBody>
          <a:bodyPr wrap="square">
            <a:spAutoFit/>
          </a:bodyPr>
          <a:lstStyle/>
          <a:p>
            <a:pPr algn="just"/>
            <a:r>
              <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 em, bảng tính bạn Khoa tạo ra ở hình 5.1 có cần </a:t>
            </a:r>
            <a:r>
              <a:rPr lang="vi-VN"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bổ sung thông tin gì không</a:t>
            </a:r>
            <a:r>
              <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31C109B-8827-444D-E29D-E4BDDE543E9F}"/>
              </a:ext>
            </a:extLst>
          </p:cNvPr>
          <p:cNvPicPr>
            <a:picLocks noChangeAspect="1"/>
          </p:cNvPicPr>
          <p:nvPr/>
        </p:nvPicPr>
        <p:blipFill>
          <a:blip r:embed="rId3"/>
          <a:stretch>
            <a:fillRect/>
          </a:stretch>
        </p:blipFill>
        <p:spPr>
          <a:xfrm>
            <a:off x="817071" y="3513681"/>
            <a:ext cx="8138968" cy="3211033"/>
          </a:xfrm>
          <a:prstGeom prst="rect">
            <a:avLst/>
          </a:prstGeom>
        </p:spPr>
      </p:pic>
    </p:spTree>
    <p:extLst>
      <p:ext uri="{BB962C8B-B14F-4D97-AF65-F5344CB8AC3E}">
        <p14:creationId xmlns:p14="http://schemas.microsoft.com/office/powerpoint/2010/main" val="1145276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1"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85"/>
                                        </p:tgtEl>
                                        <p:attrNameLst>
                                          <p:attrName>style.visibility</p:attrName>
                                        </p:attrNameLst>
                                      </p:cBhvr>
                                      <p:to>
                                        <p:strVal val="visible"/>
                                      </p:to>
                                    </p:set>
                                    <p:animEffect transition="in" filter="barn(inVertical)">
                                      <p:cBhvr>
                                        <p:cTn id="23" dur="50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1" animBg="1"/>
      <p:bldP spid="208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0978"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073579"/>
            <a:ext cx="11238803" cy="1384995"/>
          </a:xfrm>
          <a:prstGeom prst="rect">
            <a:avLst/>
          </a:prstGeom>
          <a:solidFill>
            <a:srgbClr val="F2F2F2"/>
          </a:solidFill>
        </p:spPr>
        <p:txBody>
          <a:bodyPr wrap="square" rtlCol="0">
            <a:spAutoFit/>
          </a:bodyPr>
          <a:lstStyle/>
          <a:p>
            <a:pPr lvl="0">
              <a:defRPr/>
            </a:pPr>
            <a:r>
              <a:rPr lang="vi-VN" sz="2800">
                <a:latin typeface="Open Sans" panose="020B0606030504020204" pitchFamily="34" charset="0"/>
                <a:ea typeface="Open Sans" panose="020B0606030504020204" pitchFamily="34" charset="0"/>
                <a:cs typeface="Open Sans" panose="020B0606030504020204" pitchFamily="34" charset="0"/>
              </a:rPr>
              <a:t>Bài 1: Em hãy chọn phương án đúng.</a:t>
            </a:r>
          </a:p>
          <a:p>
            <a:pPr lvl="0">
              <a:defRPr/>
            </a:pPr>
            <a:r>
              <a:rPr lang="vi-VN" sz="2800">
                <a:latin typeface="Open Sans" panose="020B0606030504020204" pitchFamily="34" charset="0"/>
                <a:ea typeface="Open Sans" panose="020B0606030504020204" pitchFamily="34" charset="0"/>
                <a:cs typeface="Open Sans" panose="020B0606030504020204" pitchFamily="34" charset="0"/>
              </a:rPr>
              <a:t>Công thức tại ô</a:t>
            </a:r>
            <a:r>
              <a:rPr lang="vi-VN" sz="2800" b="1">
                <a:solidFill>
                  <a:srgbClr val="0000FF"/>
                </a:solidFill>
                <a:latin typeface="Open Sans" panose="020B0606030504020204" pitchFamily="34" charset="0"/>
                <a:ea typeface="Open Sans" panose="020B0606030504020204" pitchFamily="34" charset="0"/>
                <a:cs typeface="Open Sans" panose="020B0606030504020204" pitchFamily="34" charset="0"/>
              </a:rPr>
              <a:t> C1 </a:t>
            </a:r>
            <a:r>
              <a:rPr lang="vi-VN" sz="2800">
                <a:latin typeface="Open Sans" panose="020B0606030504020204" pitchFamily="34" charset="0"/>
                <a:ea typeface="Open Sans" panose="020B0606030504020204" pitchFamily="34" charset="0"/>
                <a:cs typeface="Open Sans" panose="020B0606030504020204" pitchFamily="34" charset="0"/>
              </a:rPr>
              <a:t>(Hình 5.6) là </a:t>
            </a:r>
            <a:r>
              <a:rPr lang="vi-VN" sz="2800" b="1">
                <a:solidFill>
                  <a:srgbClr val="0000FF"/>
                </a:solidFill>
                <a:latin typeface="Open Sans" panose="020B0606030504020204" pitchFamily="34" charset="0"/>
                <a:ea typeface="Open Sans" panose="020B0606030504020204" pitchFamily="34" charset="0"/>
                <a:cs typeface="Open Sans" panose="020B0606030504020204" pitchFamily="34" charset="0"/>
              </a:rPr>
              <a:t>= A1*B1 </a:t>
            </a:r>
            <a:r>
              <a:rPr lang="vi-VN" sz="2800">
                <a:latin typeface="Open Sans" panose="020B0606030504020204" pitchFamily="34" charset="0"/>
                <a:ea typeface="Open Sans" panose="020B0606030504020204" pitchFamily="34" charset="0"/>
                <a:cs typeface="Open Sans" panose="020B0606030504020204" pitchFamily="34" charset="0"/>
              </a:rPr>
              <a:t>Sao chép công thức trong ô C1 vào ô E2 thì công thức tại ô</a:t>
            </a:r>
            <a:r>
              <a:rPr lang="vi-VN" sz="2800" b="1">
                <a:solidFill>
                  <a:srgbClr val="0000FF"/>
                </a:solidFill>
                <a:latin typeface="Open Sans" panose="020B0606030504020204" pitchFamily="34" charset="0"/>
                <a:ea typeface="Open Sans" panose="020B0606030504020204" pitchFamily="34" charset="0"/>
                <a:cs typeface="Open Sans" panose="020B0606030504020204" pitchFamily="34" charset="0"/>
              </a:rPr>
              <a:t> E2 </a:t>
            </a:r>
            <a:r>
              <a:rPr lang="vi-VN" sz="2800">
                <a:latin typeface="Open Sans" panose="020B0606030504020204" pitchFamily="34" charset="0"/>
                <a:ea typeface="Open Sans" panose="020B0606030504020204" pitchFamily="34" charset="0"/>
                <a:cs typeface="Open Sans" panose="020B0606030504020204" pitchFamily="34" charset="0"/>
              </a:rPr>
              <a:t>sau khi sao chép là:</a:t>
            </a:r>
          </a:p>
        </p:txBody>
      </p:sp>
      <p:pic>
        <p:nvPicPr>
          <p:cNvPr id="6" name="Picture 5">
            <a:extLst>
              <a:ext uri="{FF2B5EF4-FFF2-40B4-BE49-F238E27FC236}">
                <a16:creationId xmlns:a16="http://schemas.microsoft.com/office/drawing/2014/main" id="{D2D8B42B-6247-2BB1-66CE-EB693253701D}"/>
              </a:ext>
            </a:extLst>
          </p:cNvPr>
          <p:cNvPicPr>
            <a:picLocks noChangeAspect="1"/>
          </p:cNvPicPr>
          <p:nvPr/>
        </p:nvPicPr>
        <p:blipFill>
          <a:blip r:embed="rId3"/>
          <a:stretch>
            <a:fillRect/>
          </a:stretch>
        </p:blipFill>
        <p:spPr>
          <a:xfrm>
            <a:off x="2630557" y="3633523"/>
            <a:ext cx="7234878" cy="2860300"/>
          </a:xfrm>
          <a:prstGeom prst="rect">
            <a:avLst/>
          </a:prstGeom>
        </p:spPr>
      </p:pic>
      <p:sp>
        <p:nvSpPr>
          <p:cNvPr id="8" name="TextBox 7">
            <a:extLst>
              <a:ext uri="{FF2B5EF4-FFF2-40B4-BE49-F238E27FC236}">
                <a16:creationId xmlns:a16="http://schemas.microsoft.com/office/drawing/2014/main" id="{ADF2D545-3078-4F5C-A5A5-1B1A09B4CE8C}"/>
              </a:ext>
            </a:extLst>
          </p:cNvPr>
          <p:cNvSpPr txBox="1"/>
          <p:nvPr/>
        </p:nvSpPr>
        <p:spPr>
          <a:xfrm>
            <a:off x="699024" y="2767703"/>
            <a:ext cx="10793953" cy="556691"/>
          </a:xfrm>
          <a:prstGeom prst="rect">
            <a:avLst/>
          </a:prstGeom>
          <a:solidFill>
            <a:srgbClr val="FF0000"/>
          </a:solidFill>
        </p:spPr>
        <p:txBody>
          <a:bodyPr wrap="square">
            <a:spAutoFit/>
          </a:bodyPr>
          <a:lstStyle/>
          <a:p>
            <a:pPr algn="just">
              <a:lnSpc>
                <a:spcPct val="115000"/>
              </a:lnSpc>
              <a:spcAft>
                <a:spcPts val="100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=C1*D2		B. =C2*D1		C. = C2*D2		D. =B2*C2	</a:t>
            </a:r>
            <a:endParaRPr lang="vi-VN"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21CBF4-BBF1-2AE4-5FF2-1AA84B9C99D8}"/>
              </a:ext>
            </a:extLst>
          </p:cNvPr>
          <p:cNvSpPr/>
          <p:nvPr/>
        </p:nvSpPr>
        <p:spPr>
          <a:xfrm>
            <a:off x="5926238" y="2619207"/>
            <a:ext cx="914400" cy="91440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00307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4441"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202664" y="1093562"/>
            <a:ext cx="11786672" cy="1569660"/>
          </a:xfrm>
          <a:prstGeom prst="rect">
            <a:avLst/>
          </a:prstGeom>
          <a:solidFill>
            <a:srgbClr val="F2F2F2"/>
          </a:solidFill>
        </p:spPr>
        <p:txBody>
          <a:bodyPr wrap="square" rtlCol="0">
            <a:spAutoFit/>
          </a:bodyPr>
          <a:lstStyle/>
          <a:p>
            <a:pPr lvl="0">
              <a:defRPr/>
            </a:pPr>
            <a:r>
              <a:rPr lang="vi-VN" sz="2400">
                <a:latin typeface="Open Sans" panose="020B0606030504020204" pitchFamily="34" charset="0"/>
                <a:ea typeface="Open Sans" panose="020B0606030504020204" pitchFamily="34" charset="0"/>
                <a:cs typeface="Open Sans" panose="020B0606030504020204" pitchFamily="34" charset="0"/>
              </a:rPr>
              <a:t>Em hãy tạo bảng tính lưu lại các thông tin đó theo mẫu ở hình 5.5. Hãy lập công thức để tính Doanh thu và Doanh thu của công ty sản xuất phần mềm cho 5 phần mềm ứng dụng đó (giả sử số tiền mà công ty sản xuất phần mềm nhận được là 7</a:t>
            </a:r>
            <a:r>
              <a:rPr lang="en-US" sz="2400">
                <a:latin typeface="Open Sans" panose="020B0606030504020204" pitchFamily="34" charset="0"/>
                <a:ea typeface="Open Sans" panose="020B0606030504020204" pitchFamily="34" charset="0"/>
                <a:cs typeface="Open Sans" panose="020B0606030504020204" pitchFamily="34" charset="0"/>
              </a:rPr>
              <a:t>0</a:t>
            </a:r>
            <a:r>
              <a:rPr lang="vi-VN" sz="2400">
                <a:latin typeface="Open Sans" panose="020B0606030504020204" pitchFamily="34" charset="0"/>
                <a:ea typeface="Open Sans" panose="020B0606030504020204" pitchFamily="34" charset="0"/>
                <a:cs typeface="Open Sans" panose="020B0606030504020204" pitchFamily="34" charset="0"/>
              </a:rPr>
              <a:t>% Doanh thu)</a:t>
            </a:r>
          </a:p>
        </p:txBody>
      </p:sp>
      <p:pic>
        <p:nvPicPr>
          <p:cNvPr id="5" name="Picture 4">
            <a:extLst>
              <a:ext uri="{FF2B5EF4-FFF2-40B4-BE49-F238E27FC236}">
                <a16:creationId xmlns:a16="http://schemas.microsoft.com/office/drawing/2014/main" id="{0D0D0A87-E16C-5E9C-0324-44B7DD91A96D}"/>
              </a:ext>
            </a:extLst>
          </p:cNvPr>
          <p:cNvPicPr>
            <a:picLocks noChangeAspect="1"/>
          </p:cNvPicPr>
          <p:nvPr/>
        </p:nvPicPr>
        <p:blipFill>
          <a:blip r:embed="rId3"/>
          <a:stretch>
            <a:fillRect/>
          </a:stretch>
        </p:blipFill>
        <p:spPr>
          <a:xfrm>
            <a:off x="1082038" y="2757306"/>
            <a:ext cx="9732076" cy="3705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05747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48">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8487" b="8487"/>
          <a:stretch/>
        </p:blipFill>
        <p:spPr bwMode="auto">
          <a:xfrm>
            <a:off x="-11661" y="-318967"/>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097280" y="758952"/>
            <a:ext cx="10058400" cy="3566160"/>
          </a:xfrm>
        </p:spPr>
        <p:txBody>
          <a:bodyPr vert="horz" lIns="91440" tIns="45720" rIns="91440" bIns="45720" rtlCol="0" anchor="b">
            <a:normAutofit/>
          </a:bodyPr>
          <a:lstStyle/>
          <a:p>
            <a:r>
              <a:rPr lang="en-US" sz="5600" b="1">
                <a:solidFill>
                  <a:srgbClr val="FFFFFF"/>
                </a:solidFill>
                <a:latin typeface="Open Sans" panose="020B0606030504020204" pitchFamily="34" charset="0"/>
                <a:ea typeface="Open Sans" panose="020B0606030504020204" pitchFamily="34" charset="0"/>
                <a:cs typeface="Open Sans" panose="020B0606030504020204" pitchFamily="34" charset="0"/>
              </a:rPr>
              <a:t>TIẾT 10. BÀI 5: </a:t>
            </a:r>
            <a:br>
              <a:rPr lang="en-US" sz="5600"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5600" b="1">
                <a:solidFill>
                  <a:srgbClr val="FFFFFF"/>
                </a:solidFill>
                <a:latin typeface="Open Sans" panose="020B0606030504020204" pitchFamily="34" charset="0"/>
                <a:ea typeface="Open Sans" panose="020B0606030504020204" pitchFamily="34" charset="0"/>
                <a:cs typeface="Open Sans" panose="020B0606030504020204" pitchFamily="34" charset="0"/>
              </a:rPr>
              <a:t>SỬ DỤNG BẢNG TÍNH GIẢI QUYẾT BÀI TOÁN THỰC TẾ</a:t>
            </a:r>
          </a:p>
        </p:txBody>
      </p:sp>
      <p:cxnSp>
        <p:nvCxnSpPr>
          <p:cNvPr id="1058" name="Straight Connector 1050">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9"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A4C9B13-FED6-BDC5-FF0B-97BD24529986}"/>
              </a:ext>
            </a:extLst>
          </p:cNvPr>
          <p:cNvSpPr txBox="1"/>
          <p:nvPr/>
        </p:nvSpPr>
        <p:spPr>
          <a:xfrm>
            <a:off x="0" y="490981"/>
            <a:ext cx="12192000" cy="584775"/>
          </a:xfrm>
          <a:prstGeom prst="rect">
            <a:avLst/>
          </a:prstGeom>
          <a:noFill/>
        </p:spPr>
        <p:txBody>
          <a:bodyPr wrap="square">
            <a:spAutoFit/>
          </a:bodyPr>
          <a:lstStyle/>
          <a:p>
            <a:pPr algn="ctr">
              <a:spcAft>
                <a:spcPts val="600"/>
              </a:spcAft>
            </a:pP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4: ỨNG DỤNG TIN HỌC</a:t>
            </a: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18" name="TextBox 17">
            <a:extLst>
              <a:ext uri="{FF2B5EF4-FFF2-40B4-BE49-F238E27FC236}">
                <a16:creationId xmlns:a16="http://schemas.microsoft.com/office/drawing/2014/main" id="{71B7D3F8-E1AE-A88F-0B2F-7AD30947A8BE}"/>
              </a:ext>
            </a:extLst>
          </p:cNvPr>
          <p:cNvSpPr txBox="1"/>
          <p:nvPr/>
        </p:nvSpPr>
        <p:spPr>
          <a:xfrm>
            <a:off x="1536569" y="5618270"/>
            <a:ext cx="9596487" cy="707886"/>
          </a:xfrm>
          <a:prstGeom prst="rect">
            <a:avLst/>
          </a:prstGeom>
          <a:solidFill>
            <a:schemeClr val="bg1"/>
          </a:solidFill>
        </p:spPr>
        <p:txBody>
          <a:bodyPr wrap="square" rtlCol="0">
            <a:spAutoFit/>
          </a:bodyPr>
          <a:lstStyle/>
          <a:p>
            <a:pPr lvl="0">
              <a:defRPr/>
            </a:pP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V</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iết công thức để tính Doanh thu của phần mềm Quản lý thời gian dựa trên Đơn giá và Số lượt mua.</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0ED6291-46ED-80F8-C011-0118A3FE8E6E}"/>
              </a:ext>
            </a:extLst>
          </p:cNvPr>
          <p:cNvSpPr txBox="1"/>
          <p:nvPr/>
        </p:nvSpPr>
        <p:spPr>
          <a:xfrm>
            <a:off x="1217592" y="5507560"/>
            <a:ext cx="9596487" cy="1015663"/>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Thao tác nào giúp em tính toán doanh thu cho các phần mềm còn lại mà không cần gõ công thức và từng ô? Khi thực hiện thao tác đó, địa chỉ ô trong công thức sẽ thay đổi như thế nào?</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6000FBF2-F1FC-C48B-94F4-DB87E53459BC}"/>
              </a:ext>
            </a:extLst>
          </p:cNvPr>
          <p:cNvPicPr>
            <a:picLocks noChangeAspect="1"/>
          </p:cNvPicPr>
          <p:nvPr/>
        </p:nvPicPr>
        <p:blipFill>
          <a:blip r:embed="rId3"/>
          <a:stretch>
            <a:fillRect/>
          </a:stretch>
        </p:blipFill>
        <p:spPr>
          <a:xfrm>
            <a:off x="405329" y="1039522"/>
            <a:ext cx="9645937" cy="4294034"/>
          </a:xfrm>
          <a:prstGeom prst="rect">
            <a:avLst/>
          </a:prstGeom>
        </p:spPr>
      </p:pic>
      <p:sp>
        <p:nvSpPr>
          <p:cNvPr id="20" name="TextBox 19">
            <a:extLst>
              <a:ext uri="{FF2B5EF4-FFF2-40B4-BE49-F238E27FC236}">
                <a16:creationId xmlns:a16="http://schemas.microsoft.com/office/drawing/2014/main" id="{0CBF58BF-7084-B96C-6791-02D5F2651695}"/>
              </a:ext>
            </a:extLst>
          </p:cNvPr>
          <p:cNvSpPr txBox="1"/>
          <p:nvPr/>
        </p:nvSpPr>
        <p:spPr>
          <a:xfrm>
            <a:off x="8557467" y="2647212"/>
            <a:ext cx="1140321" cy="369332"/>
          </a:xfrm>
          <a:prstGeom prst="rect">
            <a:avLst/>
          </a:prstGeom>
          <a:noFill/>
          <a:ln>
            <a:solidFill>
              <a:srgbClr val="FF0000"/>
            </a:solidFill>
          </a:ln>
        </p:spPr>
        <p:txBody>
          <a:bodyPr wrap="square">
            <a:spAutoFit/>
          </a:bodyPr>
          <a:lstStyle/>
          <a:p>
            <a:r>
              <a:rPr lang="en-US" sz="18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=C5*</a:t>
            </a:r>
            <a:r>
              <a:rPr lang="en-US" b="1">
                <a:solidFill>
                  <a:srgbClr val="FF0000"/>
                </a:solidFill>
                <a:latin typeface="Open Sans" panose="020B0606030504020204" pitchFamily="34" charset="0"/>
                <a:ea typeface="Open Sans" panose="020B0606030504020204" pitchFamily="34" charset="0"/>
                <a:cs typeface="Open Sans" panose="020B0606030504020204" pitchFamily="34" charset="0"/>
              </a:rPr>
              <a:t>D5</a:t>
            </a:r>
            <a:endParaRPr lang="vi-VN" b="1">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8D84D44B-BA54-3886-4364-3C6090EC9F8F}"/>
              </a:ext>
            </a:extLst>
          </p:cNvPr>
          <p:cNvGrpSpPr/>
          <p:nvPr/>
        </p:nvGrpSpPr>
        <p:grpSpPr>
          <a:xfrm>
            <a:off x="8557467" y="2118153"/>
            <a:ext cx="2749695" cy="2447529"/>
            <a:chOff x="8813304" y="1794735"/>
            <a:chExt cx="2749695" cy="2447529"/>
          </a:xfrm>
        </p:grpSpPr>
        <p:sp>
          <p:nvSpPr>
            <p:cNvPr id="22" name="Arrow: Curved Left 21">
              <a:extLst>
                <a:ext uri="{FF2B5EF4-FFF2-40B4-BE49-F238E27FC236}">
                  <a16:creationId xmlns:a16="http://schemas.microsoft.com/office/drawing/2014/main" id="{C158B6B3-80B5-BBC3-4D1F-8A47BF692AC9}"/>
                </a:ext>
              </a:extLst>
            </p:cNvPr>
            <p:cNvSpPr/>
            <p:nvPr/>
          </p:nvSpPr>
          <p:spPr>
            <a:xfrm>
              <a:off x="10106733" y="2480262"/>
              <a:ext cx="639844" cy="1024938"/>
            </a:xfrm>
            <a:prstGeom prst="curvedLeftArrow">
              <a:avLst>
                <a:gd name="adj1" fmla="val 23790"/>
                <a:gd name="adj2" fmla="val 50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Rectangle 22">
              <a:extLst>
                <a:ext uri="{FF2B5EF4-FFF2-40B4-BE49-F238E27FC236}">
                  <a16:creationId xmlns:a16="http://schemas.microsoft.com/office/drawing/2014/main" id="{24E8F841-5C2D-65C5-1BDA-7D825A7DEA38}"/>
                </a:ext>
              </a:extLst>
            </p:cNvPr>
            <p:cNvSpPr/>
            <p:nvPr/>
          </p:nvSpPr>
          <p:spPr>
            <a:xfrm>
              <a:off x="8813304" y="2708127"/>
              <a:ext cx="1140321" cy="14035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609DDF45-1A1E-DA6D-AE7D-39A13FE0D156}"/>
                </a:ext>
              </a:extLst>
            </p:cNvPr>
            <p:cNvSpPr txBox="1"/>
            <p:nvPr/>
          </p:nvSpPr>
          <p:spPr>
            <a:xfrm rot="18894690">
              <a:off x="10108402" y="2787667"/>
              <a:ext cx="2447529" cy="461665"/>
            </a:xfrm>
            <a:prstGeom prst="rect">
              <a:avLst/>
            </a:prstGeom>
            <a:noFill/>
          </p:spPr>
          <p:txBody>
            <a:bodyPr wrap="none" rtlCol="0">
              <a:spAutoFit/>
            </a:bodyPr>
            <a:lstStyle/>
            <a:p>
              <a:r>
                <a:rPr lang="en-US" sz="2400">
                  <a:solidFill>
                    <a:schemeClr val="bg1"/>
                  </a:solidFill>
                </a:rPr>
                <a:t>Thao tác Sao chép</a:t>
              </a:r>
              <a:endParaRPr lang="vi-VN" sz="2400">
                <a:solidFill>
                  <a:schemeClr val="bg1"/>
                </a:solidFill>
              </a:endParaRPr>
            </a:p>
          </p:txBody>
        </p:sp>
      </p:grpSp>
    </p:spTree>
    <p:extLst>
      <p:ext uri="{BB962C8B-B14F-4D97-AF65-F5344CB8AC3E}">
        <p14:creationId xmlns:p14="http://schemas.microsoft.com/office/powerpoint/2010/main" val="2142180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20" name="TextBox 19">
            <a:extLst>
              <a:ext uri="{FF2B5EF4-FFF2-40B4-BE49-F238E27FC236}">
                <a16:creationId xmlns:a16="http://schemas.microsoft.com/office/drawing/2014/main" id="{FCDAE1E7-8640-63ED-4A58-E07009D4C106}"/>
              </a:ext>
            </a:extLst>
          </p:cNvPr>
          <p:cNvSpPr txBox="1"/>
          <p:nvPr/>
        </p:nvSpPr>
        <p:spPr>
          <a:xfrm>
            <a:off x="1536569" y="4875171"/>
            <a:ext cx="9596487" cy="369332"/>
          </a:xfrm>
          <a:prstGeom prst="rect">
            <a:avLst/>
          </a:prstGeom>
          <a:solidFill>
            <a:schemeClr val="bg1"/>
          </a:solidFill>
        </p:spPr>
        <p:txBody>
          <a:bodyPr wrap="square" rtlCol="0">
            <a:spAutoFit/>
          </a:bodyPr>
          <a:lstStyle/>
          <a:p>
            <a:pPr lvl="0">
              <a:defRPr/>
            </a:pPr>
            <a:r>
              <a:rPr lang="en-US"/>
              <a:t>Nếu sao chép công thức từ ô E4 đến các ô E6, E7, E8, E9 thì công thức trong các ô E6, E7, E8, E9 là gì?</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42392B3-DD85-543D-6E8B-7ED84CBED3F1}"/>
              </a:ext>
            </a:extLst>
          </p:cNvPr>
          <p:cNvSpPr txBox="1"/>
          <p:nvPr/>
        </p:nvSpPr>
        <p:spPr>
          <a:xfrm>
            <a:off x="4421565" y="5466636"/>
            <a:ext cx="3540256" cy="1200329"/>
          </a:xfrm>
          <a:prstGeom prst="rect">
            <a:avLst/>
          </a:prstGeom>
          <a:solidFill>
            <a:schemeClr val="bg1"/>
          </a:solidFill>
        </p:spPr>
        <p:txBody>
          <a:bodyPr wrap="square" rtlCol="0">
            <a:spAutoFit/>
          </a:bodyPr>
          <a:lstStyle/>
          <a:p>
            <a:pPr lvl="0">
              <a:defRPr/>
            </a:pPr>
            <a:r>
              <a:rPr lang="en-US"/>
              <a:t>+ Công thức trong ô E7: =C7*D7</a:t>
            </a:r>
          </a:p>
          <a:p>
            <a:pPr lvl="0">
              <a:defRPr/>
            </a:pPr>
            <a:r>
              <a:rPr lang="en-US"/>
              <a:t>+ Công thức trong ô E8: =C8*D8</a:t>
            </a:r>
          </a:p>
          <a:p>
            <a:pPr lvl="0">
              <a:defRPr/>
            </a:pPr>
            <a:r>
              <a:rPr lang="en-US"/>
              <a:t>+ Công thức trong ô E9: =C9*D9</a:t>
            </a:r>
          </a:p>
          <a:p>
            <a:pPr>
              <a:defRPr/>
            </a:pPr>
            <a:r>
              <a:rPr lang="en-US"/>
              <a:t>+ Công thức trong ô E10: =C10*D10</a:t>
            </a:r>
          </a:p>
        </p:txBody>
      </p:sp>
      <p:pic>
        <p:nvPicPr>
          <p:cNvPr id="7" name="Picture 6">
            <a:extLst>
              <a:ext uri="{FF2B5EF4-FFF2-40B4-BE49-F238E27FC236}">
                <a16:creationId xmlns:a16="http://schemas.microsoft.com/office/drawing/2014/main" id="{DB472999-A740-E4E6-9DBB-ECEA86DA4DCE}"/>
              </a:ext>
            </a:extLst>
          </p:cNvPr>
          <p:cNvPicPr>
            <a:picLocks noChangeAspect="1"/>
          </p:cNvPicPr>
          <p:nvPr/>
        </p:nvPicPr>
        <p:blipFill>
          <a:blip r:embed="rId3"/>
          <a:stretch>
            <a:fillRect/>
          </a:stretch>
        </p:blipFill>
        <p:spPr>
          <a:xfrm>
            <a:off x="278337" y="1086040"/>
            <a:ext cx="9645937" cy="4294034"/>
          </a:xfrm>
          <a:prstGeom prst="rect">
            <a:avLst/>
          </a:prstGeom>
        </p:spPr>
      </p:pic>
      <p:sp>
        <p:nvSpPr>
          <p:cNvPr id="8" name="TextBox 7">
            <a:extLst>
              <a:ext uri="{FF2B5EF4-FFF2-40B4-BE49-F238E27FC236}">
                <a16:creationId xmlns:a16="http://schemas.microsoft.com/office/drawing/2014/main" id="{E8BD2AFE-6E39-B531-6DBB-B8D0B0AC79FE}"/>
              </a:ext>
            </a:extLst>
          </p:cNvPr>
          <p:cNvSpPr txBox="1"/>
          <p:nvPr/>
        </p:nvSpPr>
        <p:spPr>
          <a:xfrm>
            <a:off x="8519136" y="2674453"/>
            <a:ext cx="1140321" cy="369332"/>
          </a:xfrm>
          <a:prstGeom prst="rect">
            <a:avLst/>
          </a:prstGeom>
          <a:noFill/>
          <a:ln>
            <a:noFill/>
          </a:ln>
        </p:spPr>
        <p:txBody>
          <a:bodyPr wrap="square">
            <a:spAutoFit/>
          </a:bodyPr>
          <a:lstStyle/>
          <a:p>
            <a:r>
              <a:rPr lang="en-US" sz="180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=C5*D5</a:t>
            </a:r>
            <a:endParaRPr lang="vi-VN">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DC6B3D68-B7D9-9BCA-F00F-F98BFAD00B32}"/>
              </a:ext>
            </a:extLst>
          </p:cNvPr>
          <p:cNvGrpSpPr/>
          <p:nvPr/>
        </p:nvGrpSpPr>
        <p:grpSpPr>
          <a:xfrm>
            <a:off x="8519136" y="2115168"/>
            <a:ext cx="3394527" cy="1631216"/>
            <a:chOff x="8813304" y="1746014"/>
            <a:chExt cx="3394527" cy="1631216"/>
          </a:xfrm>
        </p:grpSpPr>
        <p:sp>
          <p:nvSpPr>
            <p:cNvPr id="10" name="TextBox 9">
              <a:extLst>
                <a:ext uri="{FF2B5EF4-FFF2-40B4-BE49-F238E27FC236}">
                  <a16:creationId xmlns:a16="http://schemas.microsoft.com/office/drawing/2014/main" id="{8BE0A46C-C39D-E3A2-06A5-8B014422D8C3}"/>
                </a:ext>
              </a:extLst>
            </p:cNvPr>
            <p:cNvSpPr txBox="1"/>
            <p:nvPr/>
          </p:nvSpPr>
          <p:spPr>
            <a:xfrm>
              <a:off x="10426655" y="1746014"/>
              <a:ext cx="1781176" cy="1631216"/>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Địa chỉ tương đối </a:t>
              </a: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tự động thay đổi </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khi sao chép công thức</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25EBE17-B74C-5DBB-FAE8-15EAC6870E0E}"/>
                </a:ext>
              </a:extLst>
            </p:cNvPr>
            <p:cNvSpPr txBox="1"/>
            <p:nvPr/>
          </p:nvSpPr>
          <p:spPr>
            <a:xfrm>
              <a:off x="8813304" y="2666598"/>
              <a:ext cx="1140321" cy="369332"/>
            </a:xfrm>
            <a:prstGeom prst="rect">
              <a:avLst/>
            </a:prstGeom>
            <a:noFill/>
            <a:ln>
              <a:solidFill>
                <a:srgbClr val="FF0000"/>
              </a:solidFill>
            </a:ln>
          </p:spPr>
          <p:txBody>
            <a:bodyPr wrap="square">
              <a:spAutoFit/>
            </a:bodyPr>
            <a:lstStyle/>
            <a:p>
              <a:r>
                <a:rPr lang="en-US" sz="18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=C6*D6</a:t>
              </a:r>
              <a:endParaRPr lang="vi-VN" b="1">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Arrow Connector 12">
              <a:extLst>
                <a:ext uri="{FF2B5EF4-FFF2-40B4-BE49-F238E27FC236}">
                  <a16:creationId xmlns:a16="http://schemas.microsoft.com/office/drawing/2014/main" id="{7F599317-D91A-4F23-B259-EE9124943C11}"/>
                </a:ext>
              </a:extLst>
            </p:cNvPr>
            <p:cNvCxnSpPr>
              <a:cxnSpLocks/>
              <a:stCxn id="10" idx="1"/>
              <a:endCxn id="11" idx="3"/>
            </p:cNvCxnSpPr>
            <p:nvPr/>
          </p:nvCxnSpPr>
          <p:spPr>
            <a:xfrm flipH="1">
              <a:off x="9953625" y="2561622"/>
              <a:ext cx="473030" cy="28964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125942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0"/>
                                        </p:tgtEl>
                                        <p:attrNameLst>
                                          <p:attrName>ppt_y</p:attrName>
                                        </p:attrNameLst>
                                      </p:cBhvr>
                                      <p:tavLst>
                                        <p:tav tm="0">
                                          <p:val>
                                            <p:strVal val="#ppt_y"/>
                                          </p:val>
                                        </p:tav>
                                        <p:tav tm="100000">
                                          <p:val>
                                            <p:strVal val="#ppt_y"/>
                                          </p:val>
                                        </p:tav>
                                      </p:tavLst>
                                    </p:anim>
                                    <p:anim calcmode="lin" valueType="num">
                                      <p:cBhvr>
                                        <p:cTn id="1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1"/>
                                        </p:tgtEl>
                                        <p:attrNameLst>
                                          <p:attrName>ppt_y</p:attrName>
                                        </p:attrNameLst>
                                      </p:cBhvr>
                                      <p:tavLst>
                                        <p:tav tm="0">
                                          <p:val>
                                            <p:strVal val="#ppt_y"/>
                                          </p:val>
                                        </p:tav>
                                        <p:tav tm="100000">
                                          <p:val>
                                            <p:strVal val="#ppt_y"/>
                                          </p:val>
                                        </p:tav>
                                      </p:tavLst>
                                    </p:anim>
                                    <p:anim calcmode="lin" valueType="num">
                                      <p:cBhvr>
                                        <p:cTn id="2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1"/>
                                        </p:tgtEl>
                                      </p:cBhvr>
                                    </p:animEffect>
                                  </p:childTnLst>
                                </p:cTn>
                              </p:par>
                            </p:childTnLst>
                          </p:cTn>
                        </p:par>
                        <p:par>
                          <p:cTn id="28" fill="hold">
                            <p:stCondLst>
                              <p:cond delay="54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900"/>
                            </p:stCondLst>
                            <p:childTnLst>
                              <p:par>
                                <p:cTn id="33" presetID="22"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DF7C64-D160-BEF7-FC05-A7668E4D1F48}"/>
              </a:ext>
            </a:extLst>
          </p:cNvPr>
          <p:cNvSpPr txBox="1"/>
          <p:nvPr/>
        </p:nvSpPr>
        <p:spPr>
          <a:xfrm>
            <a:off x="270688" y="216120"/>
            <a:ext cx="2769131" cy="1077218"/>
          </a:xfrm>
          <a:prstGeom prst="rect">
            <a:avLst/>
          </a:prstGeom>
          <a:noFill/>
        </p:spPr>
        <p:txBody>
          <a:bodyPr wrap="squar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5" name="Title 1">
            <a:extLst>
              <a:ext uri="{FF2B5EF4-FFF2-40B4-BE49-F238E27FC236}">
                <a16:creationId xmlns:a16="http://schemas.microsoft.com/office/drawing/2014/main" id="{1525EDD0-FE39-ECD5-EEBA-E73D14B391DF}"/>
              </a:ext>
            </a:extLst>
          </p:cNvPr>
          <p:cNvSpPr txBox="1">
            <a:spLocks/>
          </p:cNvSpPr>
          <p:nvPr/>
        </p:nvSpPr>
        <p:spPr>
          <a:xfrm>
            <a:off x="164191" y="121240"/>
            <a:ext cx="3250341"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Title 1">
            <a:extLst>
              <a:ext uri="{FF2B5EF4-FFF2-40B4-BE49-F238E27FC236}">
                <a16:creationId xmlns:a16="http://schemas.microsoft.com/office/drawing/2014/main" id="{EF9ABF49-261F-475B-D8CD-BB1498CF7341}"/>
              </a:ext>
            </a:extLst>
          </p:cNvPr>
          <p:cNvSpPr txBox="1">
            <a:spLocks/>
          </p:cNvSpPr>
          <p:nvPr/>
        </p:nvSpPr>
        <p:spPr>
          <a:xfrm>
            <a:off x="164190" y="227812"/>
            <a:ext cx="3104741" cy="866193"/>
          </a:xfrm>
          <a:prstGeom prst="homePlate">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7" name="TextBox 6">
            <a:extLst>
              <a:ext uri="{FF2B5EF4-FFF2-40B4-BE49-F238E27FC236}">
                <a16:creationId xmlns:a16="http://schemas.microsoft.com/office/drawing/2014/main" id="{2BF75A62-D409-5898-5ACB-BAA089D98BED}"/>
              </a:ext>
            </a:extLst>
          </p:cNvPr>
          <p:cNvSpPr txBox="1"/>
          <p:nvPr/>
        </p:nvSpPr>
        <p:spPr>
          <a:xfrm>
            <a:off x="423089" y="368520"/>
            <a:ext cx="2769130" cy="584775"/>
          </a:xfrm>
          <a:prstGeom prst="rect">
            <a:avLst/>
          </a:prstGeom>
          <a:noFill/>
        </p:spPr>
        <p:txBody>
          <a:bodyPr wrap="squar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Thực hành</a:t>
            </a:r>
            <a:endParaRPr lang="vi-VN" sz="3200"/>
          </a:p>
        </p:txBody>
      </p:sp>
      <p:graphicFrame>
        <p:nvGraphicFramePr>
          <p:cNvPr id="8" name="Object 7">
            <a:extLst>
              <a:ext uri="{FF2B5EF4-FFF2-40B4-BE49-F238E27FC236}">
                <a16:creationId xmlns:a16="http://schemas.microsoft.com/office/drawing/2014/main" id="{561915AB-B0A0-C987-39B4-B878E3C17A28}"/>
              </a:ext>
            </a:extLst>
          </p:cNvPr>
          <p:cNvGraphicFramePr>
            <a:graphicFrameLocks noChangeAspect="1"/>
          </p:cNvGraphicFramePr>
          <p:nvPr>
            <p:extLst>
              <p:ext uri="{D42A27DB-BD31-4B8C-83A1-F6EECF244321}">
                <p14:modId xmlns:p14="http://schemas.microsoft.com/office/powerpoint/2010/main" val="417362748"/>
              </p:ext>
            </p:extLst>
          </p:nvPr>
        </p:nvGraphicFramePr>
        <p:xfrm>
          <a:off x="423863" y="1558925"/>
          <a:ext cx="12063412" cy="4621213"/>
        </p:xfrm>
        <a:graphic>
          <a:graphicData uri="http://schemas.openxmlformats.org/presentationml/2006/ole">
            <mc:AlternateContent xmlns:mc="http://schemas.openxmlformats.org/markup-compatibility/2006">
              <mc:Choice xmlns:v="urn:schemas-microsoft-com:vml" Requires="v">
                <p:oleObj name="Worksheet" r:id="rId2" imgW="8145700" imgH="3002180" progId="Excel.Sheet.12">
                  <p:embed/>
                </p:oleObj>
              </mc:Choice>
              <mc:Fallback>
                <p:oleObj name="Worksheet" r:id="rId2" imgW="8145700" imgH="3002180" progId="Excel.Sheet.12">
                  <p:embed/>
                  <p:pic>
                    <p:nvPicPr>
                      <p:cNvPr id="0" name=""/>
                      <p:cNvPicPr/>
                      <p:nvPr/>
                    </p:nvPicPr>
                    <p:blipFill>
                      <a:blip r:embed="rId3"/>
                      <a:stretch>
                        <a:fillRect/>
                      </a:stretch>
                    </p:blipFill>
                    <p:spPr>
                      <a:xfrm>
                        <a:off x="423863" y="1558925"/>
                        <a:ext cx="12063412" cy="4621213"/>
                      </a:xfrm>
                      <a:prstGeom prst="rect">
                        <a:avLst/>
                      </a:prstGeom>
                    </p:spPr>
                  </p:pic>
                </p:oleObj>
              </mc:Fallback>
            </mc:AlternateContent>
          </a:graphicData>
        </a:graphic>
      </p:graphicFrame>
    </p:spTree>
    <p:extLst>
      <p:ext uri="{BB962C8B-B14F-4D97-AF65-F5344CB8AC3E}">
        <p14:creationId xmlns:p14="http://schemas.microsoft.com/office/powerpoint/2010/main" val="207636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0" name="TextBox 19">
            <a:extLst>
              <a:ext uri="{FF2B5EF4-FFF2-40B4-BE49-F238E27FC236}">
                <a16:creationId xmlns:a16="http://schemas.microsoft.com/office/drawing/2014/main" id="{FCDAE1E7-8640-63ED-4A58-E07009D4C106}"/>
              </a:ext>
            </a:extLst>
          </p:cNvPr>
          <p:cNvSpPr txBox="1"/>
          <p:nvPr/>
        </p:nvSpPr>
        <p:spPr>
          <a:xfrm>
            <a:off x="405329" y="4135464"/>
            <a:ext cx="7475875" cy="1477328"/>
          </a:xfrm>
          <a:prstGeom prst="rect">
            <a:avLst/>
          </a:prstGeom>
          <a:solidFill>
            <a:schemeClr val="bg1"/>
          </a:solidFill>
        </p:spPr>
        <p:txBody>
          <a:bodyPr wrap="square" rtlCol="0">
            <a:spAutoFit/>
          </a:bodyPr>
          <a:lstStyle/>
          <a:p>
            <a:pPr lvl="0">
              <a:defRPr/>
            </a:pPr>
            <a:r>
              <a:rPr lang="vi-VN">
                <a:latin typeface="Open Sans" panose="020B0606030504020204" pitchFamily="34" charset="0"/>
                <a:ea typeface="Open Sans" panose="020B0606030504020204" pitchFamily="34" charset="0"/>
                <a:cs typeface="Open Sans" panose="020B0606030504020204" pitchFamily="34" charset="0"/>
              </a:rPr>
              <a:t>1. Em hãy nhập công thức để tính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Doanh thu của công ti </a:t>
            </a:r>
            <a:r>
              <a:rPr lang="vi-VN">
                <a:latin typeface="Open Sans" panose="020B0606030504020204" pitchFamily="34" charset="0"/>
                <a:ea typeface="Open Sans" panose="020B0606030504020204" pitchFamily="34" charset="0"/>
                <a:cs typeface="Open Sans" panose="020B0606030504020204" pitchFamily="34" charset="0"/>
              </a:rPr>
              <a:t>cho phần mềm Quản lí thời gian và Trò chơi sáng tạo vào ô F4 và F5, biết rằng:</a:t>
            </a:r>
          </a:p>
          <a:p>
            <a:pPr lvl="0">
              <a:defRPr/>
            </a:pPr>
            <a:r>
              <a:rPr lang="vi-VN" b="1">
                <a:solidFill>
                  <a:srgbClr val="0000FF"/>
                </a:solidFill>
                <a:latin typeface="Open Sans" panose="020B0606030504020204" pitchFamily="34" charset="0"/>
                <a:ea typeface="Open Sans" panose="020B0606030504020204" pitchFamily="34" charset="0"/>
                <a:cs typeface="Open Sans" panose="020B0606030504020204" pitchFamily="34" charset="0"/>
              </a:rPr>
              <a:t>Doanh thu của công ti = Doanh thu</a:t>
            </a:r>
            <a:r>
              <a:rPr lang="en-US" b="1">
                <a:solidFill>
                  <a:srgbClr val="0000FF"/>
                </a:solidFill>
                <a:latin typeface="Open Sans" panose="020B0606030504020204" pitchFamily="34" charset="0"/>
                <a:ea typeface="Open Sans" panose="020B0606030504020204" pitchFamily="34" charset="0"/>
                <a:cs typeface="Open Sans" panose="020B0606030504020204" pitchFamily="34" charset="0"/>
              </a:rPr>
              <a:t> </a:t>
            </a:r>
            <a:r>
              <a:rPr lang="vi-VN" b="1">
                <a:solidFill>
                  <a:srgbClr val="0000FF"/>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FF"/>
                </a:solidFill>
                <a:latin typeface="Open Sans" panose="020B0606030504020204" pitchFamily="34" charset="0"/>
                <a:ea typeface="Open Sans" panose="020B0606030504020204" pitchFamily="34" charset="0"/>
                <a:cs typeface="Open Sans" panose="020B0606030504020204" pitchFamily="34" charset="0"/>
              </a:rPr>
              <a:t> </a:t>
            </a:r>
            <a:r>
              <a:rPr lang="vi-VN" b="1">
                <a:solidFill>
                  <a:srgbClr val="0000FF"/>
                </a:solidFill>
                <a:latin typeface="Open Sans" panose="020B0606030504020204" pitchFamily="34" charset="0"/>
                <a:ea typeface="Open Sans" panose="020B0606030504020204" pitchFamily="34" charset="0"/>
                <a:cs typeface="Open Sans" panose="020B0606030504020204" pitchFamily="34" charset="0"/>
              </a:rPr>
              <a:t>Tỉ lệ (được lưu tại ô F</a:t>
            </a:r>
            <a:r>
              <a:rPr lang="en-US" b="1">
                <a:solidFill>
                  <a:srgbClr val="0000FF"/>
                </a:solidFill>
                <a:latin typeface="Open Sans" panose="020B0606030504020204" pitchFamily="34" charset="0"/>
                <a:ea typeface="Open Sans" panose="020B0606030504020204" pitchFamily="34" charset="0"/>
                <a:cs typeface="Open Sans" panose="020B0606030504020204" pitchFamily="34" charset="0"/>
              </a:rPr>
              <a:t>3</a:t>
            </a:r>
            <a:r>
              <a:rPr lang="vi-VN" b="1">
                <a:solidFill>
                  <a:srgbClr val="0000FF"/>
                </a:solidFill>
                <a:latin typeface="Open Sans" panose="020B0606030504020204" pitchFamily="34" charset="0"/>
                <a:ea typeface="Open Sans" panose="020B0606030504020204" pitchFamily="34" charset="0"/>
                <a:cs typeface="Open Sans" panose="020B0606030504020204" pitchFamily="34" charset="0"/>
              </a:rPr>
              <a:t>)</a:t>
            </a:r>
          </a:p>
          <a:p>
            <a:pPr lvl="0">
              <a:defRPr/>
            </a:pPr>
            <a:r>
              <a:rPr lang="vi-VN">
                <a:latin typeface="Open Sans" panose="020B0606030504020204" pitchFamily="34" charset="0"/>
                <a:ea typeface="Open Sans" panose="020B0606030504020204" pitchFamily="34" charset="0"/>
                <a:cs typeface="Open Sans" panose="020B0606030504020204" pitchFamily="34" charset="0"/>
              </a:rPr>
              <a:t>2. Nếu sao chép công thức từ ô F</a:t>
            </a:r>
            <a:r>
              <a:rPr lang="en-US">
                <a:latin typeface="Open Sans" panose="020B0606030504020204" pitchFamily="34" charset="0"/>
                <a:ea typeface="Open Sans" panose="020B0606030504020204" pitchFamily="34" charset="0"/>
                <a:cs typeface="Open Sans" panose="020B0606030504020204" pitchFamily="34" charset="0"/>
              </a:rPr>
              <a:t>6</a:t>
            </a:r>
            <a:r>
              <a:rPr lang="vi-VN">
                <a:latin typeface="Open Sans" panose="020B0606030504020204" pitchFamily="34" charset="0"/>
                <a:ea typeface="Open Sans" panose="020B0606030504020204" pitchFamily="34" charset="0"/>
                <a:cs typeface="Open Sans" panose="020B0606030504020204" pitchFamily="34" charset="0"/>
              </a:rPr>
              <a:t> vào F</a:t>
            </a:r>
            <a:r>
              <a:rPr lang="en-US">
                <a:latin typeface="Open Sans" panose="020B0606030504020204" pitchFamily="34" charset="0"/>
                <a:ea typeface="Open Sans" panose="020B0606030504020204" pitchFamily="34" charset="0"/>
                <a:cs typeface="Open Sans" panose="020B0606030504020204" pitchFamily="34" charset="0"/>
              </a:rPr>
              <a:t>7</a:t>
            </a:r>
            <a:r>
              <a:rPr lang="vi-VN">
                <a:latin typeface="Open Sans" panose="020B0606030504020204" pitchFamily="34" charset="0"/>
                <a:ea typeface="Open Sans" panose="020B0606030504020204" pitchFamily="34" charset="0"/>
                <a:cs typeface="Open Sans" panose="020B0606030504020204" pitchFamily="34" charset="0"/>
              </a:rPr>
              <a:t> thì công thức nhận được tại ô F</a:t>
            </a:r>
            <a:r>
              <a:rPr lang="en-US">
                <a:latin typeface="Open Sans" panose="020B0606030504020204" pitchFamily="34" charset="0"/>
                <a:ea typeface="Open Sans" panose="020B0606030504020204" pitchFamily="34" charset="0"/>
                <a:cs typeface="Open Sans" panose="020B0606030504020204" pitchFamily="34" charset="0"/>
              </a:rPr>
              <a:t>7</a:t>
            </a:r>
            <a:r>
              <a:rPr lang="vi-VN">
                <a:latin typeface="Open Sans" panose="020B0606030504020204" pitchFamily="34" charset="0"/>
                <a:ea typeface="Open Sans" panose="020B0606030504020204" pitchFamily="34" charset="0"/>
                <a:cs typeface="Open Sans" panose="020B0606030504020204" pitchFamily="34" charset="0"/>
              </a:rPr>
              <a:t> có đúng yêu cầu không? Vì sao?</a:t>
            </a:r>
          </a:p>
        </p:txBody>
      </p:sp>
      <p:grpSp>
        <p:nvGrpSpPr>
          <p:cNvPr id="7" name="Group 6">
            <a:extLst>
              <a:ext uri="{FF2B5EF4-FFF2-40B4-BE49-F238E27FC236}">
                <a16:creationId xmlns:a16="http://schemas.microsoft.com/office/drawing/2014/main" id="{3C72192C-8E58-7799-A08D-52B2240304D4}"/>
              </a:ext>
            </a:extLst>
          </p:cNvPr>
          <p:cNvGrpSpPr/>
          <p:nvPr/>
        </p:nvGrpSpPr>
        <p:grpSpPr>
          <a:xfrm>
            <a:off x="8798142" y="-235862"/>
            <a:ext cx="3313394" cy="2618882"/>
            <a:chOff x="8111612" y="1250254"/>
            <a:chExt cx="3313394" cy="2618882"/>
          </a:xfrm>
          <a:noFill/>
        </p:grpSpPr>
        <p:sp>
          <p:nvSpPr>
            <p:cNvPr id="8" name="Rectangle 7">
              <a:extLst>
                <a:ext uri="{FF2B5EF4-FFF2-40B4-BE49-F238E27FC236}">
                  <a16:creationId xmlns:a16="http://schemas.microsoft.com/office/drawing/2014/main" id="{D687B83B-D171-14B8-9655-815A795F6E9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a:extLst>
                <a:ext uri="{FF2B5EF4-FFF2-40B4-BE49-F238E27FC236}">
                  <a16:creationId xmlns:a16="http://schemas.microsoft.com/office/drawing/2014/main" id="{42760813-3472-C0D3-B708-37180B80F7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1F942AA5-BA88-736D-391E-18590C427B9E}"/>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5" name="y2meta.com - 5 Minute Timer-(1080p)">
            <a:hlinkClick r:id="" action="ppaction://media"/>
            <a:extLst>
              <a:ext uri="{FF2B5EF4-FFF2-40B4-BE49-F238E27FC236}">
                <a16:creationId xmlns:a16="http://schemas.microsoft.com/office/drawing/2014/main" id="{E0E260CF-C731-2471-7A6E-A764E745DD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701329" y="4498971"/>
            <a:ext cx="2656266" cy="1161949"/>
          </a:xfrm>
          <a:prstGeom prst="rect">
            <a:avLst/>
          </a:prstGeom>
        </p:spPr>
      </p:pic>
      <p:sp>
        <p:nvSpPr>
          <p:cNvPr id="16" name="Arrow: Pentagon 15">
            <a:extLst>
              <a:ext uri="{FF2B5EF4-FFF2-40B4-BE49-F238E27FC236}">
                <a16:creationId xmlns:a16="http://schemas.microsoft.com/office/drawing/2014/main" id="{0F149BC5-EF28-90C9-0750-9CE8B3208820}"/>
              </a:ext>
            </a:extLst>
          </p:cNvPr>
          <p:cNvSpPr/>
          <p:nvPr/>
        </p:nvSpPr>
        <p:spPr>
          <a:xfrm>
            <a:off x="7947389" y="440799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Xem KQ">
            <a:extLst>
              <a:ext uri="{FF2B5EF4-FFF2-40B4-BE49-F238E27FC236}">
                <a16:creationId xmlns:a16="http://schemas.microsoft.com/office/drawing/2014/main" id="{3DA09855-7ED8-545D-2C1E-48EFD5BA9D65}"/>
              </a:ext>
            </a:extLst>
          </p:cNvPr>
          <p:cNvGrpSpPr/>
          <p:nvPr/>
        </p:nvGrpSpPr>
        <p:grpSpPr>
          <a:xfrm>
            <a:off x="9258883" y="5660920"/>
            <a:ext cx="1278588" cy="1278588"/>
            <a:chOff x="1580575" y="4515507"/>
            <a:chExt cx="1278588" cy="1278588"/>
          </a:xfrm>
        </p:grpSpPr>
        <p:pic>
          <p:nvPicPr>
            <p:cNvPr id="18" name="Picture 2" descr="Note Cartoon Vector Art PNG Images | Free Download On Pngtree">
              <a:extLst>
                <a:ext uri="{FF2B5EF4-FFF2-40B4-BE49-F238E27FC236}">
                  <a16:creationId xmlns:a16="http://schemas.microsoft.com/office/drawing/2014/main" id="{65FF62A5-49F5-7780-7970-02AE2BD2D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663C516-07D0-94F8-4374-FDAC988B77B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0D73E127-0217-D211-1AAB-6ADFD7EAD2F4}"/>
              </a:ext>
            </a:extLst>
          </p:cNvPr>
          <p:cNvSpPr txBox="1"/>
          <p:nvPr/>
        </p:nvSpPr>
        <p:spPr>
          <a:xfrm>
            <a:off x="405330" y="5838549"/>
            <a:ext cx="6786046" cy="923330"/>
          </a:xfrm>
          <a:prstGeom prst="rect">
            <a:avLst/>
          </a:prstGeom>
          <a:solidFill>
            <a:srgbClr val="FFFF67"/>
          </a:solidFill>
        </p:spPr>
        <p:txBody>
          <a:bodyPr wrap="square" rtlCol="0">
            <a:spAutoFit/>
          </a:bodyPr>
          <a:lstStyle/>
          <a:p>
            <a:pPr lvl="0">
              <a:defRPr/>
            </a:pPr>
            <a:r>
              <a:rPr lang="en-US">
                <a:latin typeface="Open Sans" panose="020B0606030504020204" pitchFamily="34" charset="0"/>
                <a:ea typeface="Open Sans" panose="020B0606030504020204" pitchFamily="34" charset="0"/>
                <a:cs typeface="Open Sans" panose="020B0606030504020204" pitchFamily="34" charset="0"/>
              </a:rPr>
              <a:t>1. </a:t>
            </a:r>
            <a:r>
              <a:rPr lang="vi-VN">
                <a:latin typeface="Open Sans" panose="020B0606030504020204" pitchFamily="34" charset="0"/>
                <a:ea typeface="Open Sans" panose="020B0606030504020204" pitchFamily="34" charset="0"/>
                <a:cs typeface="Open Sans" panose="020B0606030504020204" pitchFamily="34" charset="0"/>
              </a:rPr>
              <a:t>Công thức tại ô F</a:t>
            </a:r>
            <a:r>
              <a:rPr lang="en-US">
                <a:latin typeface="Open Sans" panose="020B0606030504020204" pitchFamily="34" charset="0"/>
                <a:ea typeface="Open Sans" panose="020B0606030504020204" pitchFamily="34" charset="0"/>
                <a:cs typeface="Open Sans" panose="020B0606030504020204" pitchFamily="34" charset="0"/>
              </a:rPr>
              <a:t>6</a:t>
            </a:r>
            <a:r>
              <a:rPr lang="vi-VN">
                <a:latin typeface="Open Sans" panose="020B0606030504020204" pitchFamily="34" charset="0"/>
                <a:ea typeface="Open Sans" panose="020B0606030504020204" pitchFamily="34" charset="0"/>
                <a:cs typeface="Open Sans" panose="020B0606030504020204" pitchFamily="34" charset="0"/>
              </a:rPr>
              <a:t>: =E</a:t>
            </a:r>
            <a:r>
              <a:rPr lang="en-US">
                <a:latin typeface="Open Sans" panose="020B0606030504020204" pitchFamily="34" charset="0"/>
                <a:ea typeface="Open Sans" panose="020B0606030504020204" pitchFamily="34" charset="0"/>
                <a:cs typeface="Open Sans" panose="020B0606030504020204" pitchFamily="34" charset="0"/>
              </a:rPr>
              <a:t>6</a:t>
            </a:r>
            <a:r>
              <a:rPr lang="vi-VN">
                <a:latin typeface="Open Sans" panose="020B0606030504020204" pitchFamily="34" charset="0"/>
                <a:ea typeface="Open Sans" panose="020B0606030504020204" pitchFamily="34" charset="0"/>
                <a:cs typeface="Open Sans" panose="020B0606030504020204" pitchFamily="34" charset="0"/>
              </a:rPr>
              <a:t>*F</a:t>
            </a:r>
            <a:r>
              <a:rPr lang="en-US">
                <a:latin typeface="Open Sans" panose="020B0606030504020204" pitchFamily="34" charset="0"/>
                <a:ea typeface="Open Sans" panose="020B0606030504020204" pitchFamily="34" charset="0"/>
                <a:cs typeface="Open Sans" panose="020B0606030504020204" pitchFamily="34" charset="0"/>
              </a:rPr>
              <a:t>3</a:t>
            </a:r>
            <a:r>
              <a:rPr lang="vi-VN">
                <a:latin typeface="Open Sans" panose="020B0606030504020204" pitchFamily="34" charset="0"/>
                <a:ea typeface="Open Sans" panose="020B0606030504020204" pitchFamily="34" charset="0"/>
                <a:cs typeface="Open Sans" panose="020B0606030504020204" pitchFamily="34" charset="0"/>
              </a:rPr>
              <a:t>. Công thức tại ô F</a:t>
            </a:r>
            <a:r>
              <a:rPr lang="en-US">
                <a:latin typeface="Open Sans" panose="020B0606030504020204" pitchFamily="34" charset="0"/>
                <a:ea typeface="Open Sans" panose="020B0606030504020204" pitchFamily="34" charset="0"/>
                <a:cs typeface="Open Sans" panose="020B0606030504020204" pitchFamily="34" charset="0"/>
              </a:rPr>
              <a:t>7</a:t>
            </a:r>
            <a:r>
              <a:rPr lang="vi-VN">
                <a:latin typeface="Open Sans" panose="020B0606030504020204" pitchFamily="34" charset="0"/>
                <a:ea typeface="Open Sans" panose="020B0606030504020204" pitchFamily="34" charset="0"/>
                <a:cs typeface="Open Sans" panose="020B0606030504020204" pitchFamily="34" charset="0"/>
              </a:rPr>
              <a:t>: =E</a:t>
            </a:r>
            <a:r>
              <a:rPr lang="en-US">
                <a:latin typeface="Open Sans" panose="020B0606030504020204" pitchFamily="34" charset="0"/>
                <a:ea typeface="Open Sans" panose="020B0606030504020204" pitchFamily="34" charset="0"/>
                <a:cs typeface="Open Sans" panose="020B0606030504020204" pitchFamily="34" charset="0"/>
              </a:rPr>
              <a:t>7</a:t>
            </a:r>
            <a:r>
              <a:rPr lang="vi-VN">
                <a:latin typeface="Open Sans" panose="020B0606030504020204" pitchFamily="34" charset="0"/>
                <a:ea typeface="Open Sans" panose="020B0606030504020204" pitchFamily="34" charset="0"/>
                <a:cs typeface="Open Sans" panose="020B0606030504020204" pitchFamily="34" charset="0"/>
              </a:rPr>
              <a:t>*F</a:t>
            </a:r>
            <a:r>
              <a:rPr lang="en-US">
                <a:latin typeface="Open Sans" panose="020B0606030504020204" pitchFamily="34" charset="0"/>
                <a:ea typeface="Open Sans" panose="020B0606030504020204" pitchFamily="34" charset="0"/>
                <a:cs typeface="Open Sans" panose="020B0606030504020204" pitchFamily="34" charset="0"/>
              </a:rPr>
              <a:t>3</a:t>
            </a:r>
            <a:endParaRPr lang="vi-VN">
              <a:latin typeface="Open Sans" panose="020B0606030504020204" pitchFamily="34" charset="0"/>
              <a:ea typeface="Open Sans" panose="020B0606030504020204" pitchFamily="34" charset="0"/>
              <a:cs typeface="Open Sans" panose="020B0606030504020204" pitchFamily="34" charset="0"/>
            </a:endParaRPr>
          </a:p>
          <a:p>
            <a:pPr lvl="0">
              <a:defRPr/>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Nếu sao chép thì công thức nhận được không đúng yêu cầu. Vì địa chỉ tương đối trong công thức sẽ thay đổi.</a:t>
            </a:r>
          </a:p>
        </p:txBody>
      </p:sp>
      <p:pic>
        <p:nvPicPr>
          <p:cNvPr id="5" name="Picture 4">
            <a:extLst>
              <a:ext uri="{FF2B5EF4-FFF2-40B4-BE49-F238E27FC236}">
                <a16:creationId xmlns:a16="http://schemas.microsoft.com/office/drawing/2014/main" id="{E0E98287-AB15-F156-8DDA-2AABF3C57E1F}"/>
              </a:ext>
            </a:extLst>
          </p:cNvPr>
          <p:cNvPicPr>
            <a:picLocks noChangeAspect="1"/>
          </p:cNvPicPr>
          <p:nvPr/>
        </p:nvPicPr>
        <p:blipFill>
          <a:blip r:embed="rId8"/>
          <a:stretch>
            <a:fillRect/>
          </a:stretch>
        </p:blipFill>
        <p:spPr>
          <a:xfrm>
            <a:off x="405329" y="873054"/>
            <a:ext cx="8296000" cy="3154733"/>
          </a:xfrm>
          <a:prstGeom prst="rect">
            <a:avLst/>
          </a:prstGeom>
        </p:spPr>
      </p:pic>
    </p:spTree>
    <p:extLst>
      <p:ext uri="{BB962C8B-B14F-4D97-AF65-F5344CB8AC3E}">
        <p14:creationId xmlns:p14="http://schemas.microsoft.com/office/powerpoint/2010/main" val="45749031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32000">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14:bounceEnd="32000">
                                          <p:cBhvr additive="base">
                                            <p:cTn id="14" dur="500" fill="hold"/>
                                            <p:tgtEl>
                                              <p:spTgt spid="20"/>
                                            </p:tgtEl>
                                            <p:attrNameLst>
                                              <p:attrName>ppt_x</p:attrName>
                                            </p:attrNameLst>
                                          </p:cBhvr>
                                          <p:tavLst>
                                            <p:tav tm="0">
                                              <p:val>
                                                <p:strVal val="0-#ppt_w/2"/>
                                              </p:val>
                                            </p:tav>
                                            <p:tav tm="100000">
                                              <p:val>
                                                <p:strVal val="#ppt_x"/>
                                              </p:val>
                                            </p:tav>
                                          </p:tavLst>
                                        </p:anim>
                                        <p:anim calcmode="lin" valueType="num" p14:bounceEnd="32000">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 presetClass="entr" presetSubtype="8"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 presetClass="exit" presetSubtype="2" fill="hold" grpId="0" nodeType="clickEffect">
                                      <p:stCondLst>
                                        <p:cond delay="0"/>
                                      </p:stCondLst>
                                      <p:childTnLst>
                                        <p:anim calcmode="lin" valueType="num">
                                          <p:cBhvr additive="base">
                                            <p:cTn id="35" dur="500"/>
                                            <p:tgtEl>
                                              <p:spTgt spid="16"/>
                                            </p:tgtEl>
                                            <p:attrNameLst>
                                              <p:attrName>ppt_x</p:attrName>
                                            </p:attrNameLst>
                                          </p:cBhvr>
                                          <p:tavLst>
                                            <p:tav tm="0">
                                              <p:val>
                                                <p:strVal val="ppt_x"/>
                                              </p:val>
                                            </p:tav>
                                            <p:tav tm="100000">
                                              <p:val>
                                                <p:strVal val="1+ppt_w/2"/>
                                              </p:val>
                                            </p:tav>
                                          </p:tavLst>
                                        </p:anim>
                                        <p:anim calcmode="lin" valueType="num">
                                          <p:cBhvr additive="base">
                                            <p:cTn id="36" dur="500"/>
                                            <p:tgtEl>
                                              <p:spTgt spid="16"/>
                                            </p:tgtEl>
                                            <p:attrNameLst>
                                              <p:attrName>ppt_y</p:attrName>
                                            </p:attrNameLst>
                                          </p:cBhvr>
                                          <p:tavLst>
                                            <p:tav tm="0">
                                              <p:val>
                                                <p:strVal val="ppt_y"/>
                                              </p:val>
                                            </p:tav>
                                            <p:tav tm="100000">
                                              <p:val>
                                                <p:strVal val="ppt_y"/>
                                              </p:val>
                                            </p:tav>
                                          </p:tavLst>
                                        </p:anim>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315015" fill="hold"/>
                                            <p:tgtEl>
                                              <p:spTgt spid="15"/>
                                            </p:tgtEl>
                                          </p:cBhvr>
                                        </p:cmd>
                                      </p:childTnLst>
                                    </p:cTn>
                                  </p:par>
                                </p:childTnLst>
                              </p:cTn>
                            </p:par>
                            <p:par>
                              <p:cTn id="41" fill="hold">
                                <p:stCondLst>
                                  <p:cond delay="315515"/>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md type="call" cmd="stop">
                                          <p:cBhvr>
                                            <p:cTn id="45"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46" fill="hold" display="0">
                      <p:stCondLst>
                        <p:cond delay="indefinite"/>
                      </p:stCondLst>
                    </p:cTn>
                    <p:tgtEl>
                      <p:spTgt spid="15"/>
                    </p:tgtEl>
                  </p:cMediaNode>
                </p:video>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 presetClass="entr" presetSubtype="8" fill="hold" grpId="0" nodeType="clickEffect" p14:presetBounceEnd="32000">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14:bounceEnd="32000">
                                          <p:cBhvr additive="base">
                                            <p:cTn id="52"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5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 presetClass="entr" presetSubtype="8"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 presetClass="exit" presetSubtype="2" fill="hold" grpId="0" nodeType="clickEffect">
                                      <p:stCondLst>
                                        <p:cond delay="0"/>
                                      </p:stCondLst>
                                      <p:childTnLst>
                                        <p:anim calcmode="lin" valueType="num">
                                          <p:cBhvr additive="base">
                                            <p:cTn id="35" dur="500"/>
                                            <p:tgtEl>
                                              <p:spTgt spid="16"/>
                                            </p:tgtEl>
                                            <p:attrNameLst>
                                              <p:attrName>ppt_x</p:attrName>
                                            </p:attrNameLst>
                                          </p:cBhvr>
                                          <p:tavLst>
                                            <p:tav tm="0">
                                              <p:val>
                                                <p:strVal val="ppt_x"/>
                                              </p:val>
                                            </p:tav>
                                            <p:tav tm="100000">
                                              <p:val>
                                                <p:strVal val="1+ppt_w/2"/>
                                              </p:val>
                                            </p:tav>
                                          </p:tavLst>
                                        </p:anim>
                                        <p:anim calcmode="lin" valueType="num">
                                          <p:cBhvr additive="base">
                                            <p:cTn id="36" dur="500"/>
                                            <p:tgtEl>
                                              <p:spTgt spid="16"/>
                                            </p:tgtEl>
                                            <p:attrNameLst>
                                              <p:attrName>ppt_y</p:attrName>
                                            </p:attrNameLst>
                                          </p:cBhvr>
                                          <p:tavLst>
                                            <p:tav tm="0">
                                              <p:val>
                                                <p:strVal val="ppt_y"/>
                                              </p:val>
                                            </p:tav>
                                            <p:tav tm="100000">
                                              <p:val>
                                                <p:strVal val="ppt_y"/>
                                              </p:val>
                                            </p:tav>
                                          </p:tavLst>
                                        </p:anim>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315015" fill="hold"/>
                                            <p:tgtEl>
                                              <p:spTgt spid="15"/>
                                            </p:tgtEl>
                                          </p:cBhvr>
                                        </p:cmd>
                                      </p:childTnLst>
                                    </p:cTn>
                                  </p:par>
                                </p:childTnLst>
                              </p:cTn>
                            </p:par>
                            <p:par>
                              <p:cTn id="41" fill="hold">
                                <p:stCondLst>
                                  <p:cond delay="315515"/>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md type="call" cmd="stop">
                                          <p:cBhvr>
                                            <p:cTn id="45"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46" fill="hold" display="0">
                      <p:stCondLst>
                        <p:cond delay="indefinite"/>
                      </p:stCondLst>
                    </p:cTn>
                    <p:tgtEl>
                      <p:spTgt spid="15"/>
                    </p:tgtEl>
                  </p:cMediaNode>
                </p:video>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0-#ppt_w/2"/>
                                              </p:val>
                                            </p:tav>
                                            <p:tav tm="100000">
                                              <p:val>
                                                <p:strVal val="#ppt_x"/>
                                              </p:val>
                                            </p:tav>
                                          </p:tavLst>
                                        </p:anim>
                                        <p:anim calcmode="lin" valueType="num">
                                          <p:cBhvr additive="base">
                                            <p:cTn id="5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447524"/>
            <a:ext cx="9421577" cy="830997"/>
          </a:xfrm>
          <a:prstGeom prst="rect">
            <a:avLst/>
          </a:prstGeom>
          <a:solidFill>
            <a:srgbClr val="FFC000"/>
          </a:solidFill>
        </p:spPr>
        <p:txBody>
          <a:bodyPr wrap="square" rtlCol="0">
            <a:spAutoFit/>
          </a:bodyPr>
          <a:lstStyle/>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không thay đổi khi sao chép công thức.</a:t>
            </a:r>
          </a:p>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có kí hiệu $ ở trước tên cột và trước tên hàng</a:t>
            </a:r>
            <a:endParaRPr lang="vi-VN" sz="24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432E63A-2807-DA31-0434-89C9FE089A30}"/>
              </a:ext>
            </a:extLst>
          </p:cNvPr>
          <p:cNvSpPr txBox="1"/>
          <p:nvPr/>
        </p:nvSpPr>
        <p:spPr>
          <a:xfrm>
            <a:off x="3905250" y="2847975"/>
            <a:ext cx="3709670" cy="923330"/>
          </a:xfrm>
          <a:prstGeom prst="rect">
            <a:avLst/>
          </a:prstGeom>
          <a:noFill/>
        </p:spPr>
        <p:txBody>
          <a:bodyPr wrap="none" rtlCol="0">
            <a:spAutoFit/>
          </a:bodyPr>
          <a:lstStyle/>
          <a:p>
            <a:r>
              <a:rPr lang="en-US" sz="5400">
                <a:latin typeface="Open Sans" panose="020B0606030504020204" pitchFamily="34" charset="0"/>
                <a:ea typeface="Open Sans" panose="020B0606030504020204" pitchFamily="34" charset="0"/>
                <a:cs typeface="Open Sans" panose="020B0606030504020204" pitchFamily="34" charset="0"/>
              </a:rPr>
              <a:t>Ví dụ: $</a:t>
            </a:r>
            <a:r>
              <a:rPr lang="vi-VN" sz="5400">
                <a:latin typeface="Open Sans" panose="020B0606030504020204" pitchFamily="34" charset="0"/>
                <a:ea typeface="Open Sans" panose="020B0606030504020204" pitchFamily="34" charset="0"/>
                <a:cs typeface="Open Sans" panose="020B0606030504020204" pitchFamily="34" charset="0"/>
              </a:rPr>
              <a:t>F</a:t>
            </a:r>
            <a:r>
              <a:rPr lang="en-US" sz="5400">
                <a:latin typeface="Open Sans" panose="020B0606030504020204" pitchFamily="34" charset="0"/>
                <a:ea typeface="Open Sans" panose="020B0606030504020204" pitchFamily="34" charset="0"/>
                <a:cs typeface="Open Sans" panose="020B0606030504020204" pitchFamily="34" charset="0"/>
              </a:rPr>
              <a:t>$</a:t>
            </a:r>
            <a:r>
              <a:rPr lang="vi-VN" sz="5400">
                <a:latin typeface="Open Sans" panose="020B0606030504020204" pitchFamily="34" charset="0"/>
                <a:ea typeface="Open Sans" panose="020B0606030504020204" pitchFamily="34" charset="0"/>
                <a:cs typeface="Open Sans" panose="020B0606030504020204" pitchFamily="34" charset="0"/>
              </a:rPr>
              <a:t>2</a:t>
            </a:r>
          </a:p>
        </p:txBody>
      </p:sp>
      <p:sp>
        <p:nvSpPr>
          <p:cNvPr id="5" name="B">
            <a:extLst>
              <a:ext uri="{FF2B5EF4-FFF2-40B4-BE49-F238E27FC236}">
                <a16:creationId xmlns:a16="http://schemas.microsoft.com/office/drawing/2014/main" id="{D85F74F9-9834-8399-FBD1-876125D88323}"/>
              </a:ext>
            </a:extLst>
          </p:cNvPr>
          <p:cNvSpPr txBox="1"/>
          <p:nvPr/>
        </p:nvSpPr>
        <p:spPr>
          <a:xfrm>
            <a:off x="1023006" y="4340759"/>
            <a:ext cx="10145988" cy="120032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Có</a:t>
            </a:r>
            <a:r>
              <a:rPr kumimoji="0" lang="en-US" sz="2400" b="0" i="0" u="none" strike="noStrike" kern="0" cap="none" spc="0" normalizeH="0" noProof="0">
                <a:ln>
                  <a:noFill/>
                </a:ln>
                <a:solidFill>
                  <a:prstClr val="black"/>
                </a:solidFill>
                <a:effectLst/>
                <a:uLnTx/>
                <a:uFillTx/>
                <a:latin typeface="Open Sans" panose="020B0606030504020204" pitchFamily="34" charset="0"/>
                <a:ea typeface="+mn-ea"/>
                <a:cs typeface="Open Sans" panose="020B0606030504020204" pitchFamily="34" charset="0"/>
              </a:rPr>
              <a:t> thể gõ địa chỉ tuyệt đối trực tiếp hoặc: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Sau khi nhập địa chỉ tương đối, ấn phím F4 để chuyển thành địa chỉ tuyệt đối</a:t>
            </a:r>
          </a:p>
        </p:txBody>
      </p:sp>
    </p:spTree>
    <p:extLst>
      <p:ext uri="{BB962C8B-B14F-4D97-AF65-F5344CB8AC3E}">
        <p14:creationId xmlns:p14="http://schemas.microsoft.com/office/powerpoint/2010/main" val="113818588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582696"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399" y="221013"/>
            <a:ext cx="5777089" cy="2062103"/>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Trong hình 5.3, công thức tại ô </a:t>
            </a:r>
            <a:r>
              <a:rPr lang="en-US" sz="3200" b="1">
                <a:latin typeface="Open Sans" panose="020B0606030504020204" pitchFamily="34" charset="0"/>
                <a:cs typeface="Open Sans" panose="020B0606030504020204" pitchFamily="34" charset="0"/>
              </a:rPr>
              <a:t>F5 là = E5*$F$2</a:t>
            </a:r>
            <a:r>
              <a:rPr lang="en-US" sz="3200">
                <a:solidFill>
                  <a:prstClr val="black"/>
                </a:solidFill>
                <a:latin typeface="Open Sans" panose="020B0606030504020204" pitchFamily="34" charset="0"/>
                <a:cs typeface="Open Sans" panose="020B0606030504020204" pitchFamily="34" charset="0"/>
              </a:rPr>
              <a:t>. </a:t>
            </a:r>
            <a:r>
              <a:rPr lang="en-US" sz="3200" b="1">
                <a:latin typeface="Open Sans" panose="020B0606030504020204" pitchFamily="34" charset="0"/>
                <a:cs typeface="Open Sans" panose="020B0606030504020204" pitchFamily="34" charset="0"/>
              </a:rPr>
              <a:t>Sao chép </a:t>
            </a:r>
            <a:r>
              <a:rPr lang="en-US" sz="3200">
                <a:solidFill>
                  <a:prstClr val="black"/>
                </a:solidFill>
                <a:latin typeface="Open Sans" panose="020B0606030504020204" pitchFamily="34" charset="0"/>
                <a:cs typeface="Open Sans" panose="020B0606030504020204" pitchFamily="34" charset="0"/>
              </a:rPr>
              <a:t>công thức này </a:t>
            </a:r>
            <a:r>
              <a:rPr lang="en-US" sz="3200" b="1">
                <a:latin typeface="Open Sans" panose="020B0606030504020204" pitchFamily="34" charset="0"/>
                <a:cs typeface="Open Sans" panose="020B0606030504020204" pitchFamily="34" charset="0"/>
              </a:rPr>
              <a:t>đến ô F6</a:t>
            </a:r>
            <a:r>
              <a:rPr lang="en-US" sz="3200">
                <a:solidFill>
                  <a:prstClr val="black"/>
                </a:solidFill>
                <a:latin typeface="Open Sans" panose="020B0606030504020204" pitchFamily="34" charset="0"/>
                <a:cs typeface="Open Sans" panose="020B0606030504020204" pitchFamily="34" charset="0"/>
              </a:rPr>
              <a:t>, kết quả sao chép là:</a:t>
            </a:r>
          </a:p>
        </p:txBody>
      </p:sp>
      <p:sp>
        <p:nvSpPr>
          <p:cNvPr id="7" name="A"/>
          <p:cNvSpPr txBox="1"/>
          <p:nvPr/>
        </p:nvSpPr>
        <p:spPr>
          <a:xfrm>
            <a:off x="2209799" y="3276601"/>
            <a:ext cx="238186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a:solidFill>
                  <a:srgbClr val="0000FF"/>
                </a:solidFill>
                <a:latin typeface="Open Sans" panose="020B0606030504020204" pitchFamily="34" charset="0"/>
                <a:cs typeface="Open Sans" panose="020B0606030504020204" pitchFamily="34" charset="0"/>
              </a:rPr>
              <a:t>A: </a:t>
            </a:r>
            <a:r>
              <a:rPr lang="en-US" sz="3200">
                <a:solidFill>
                  <a:prstClr val="black"/>
                </a:solidFill>
                <a:latin typeface="Open Sans" panose="020B0606030504020204" pitchFamily="34" charset="0"/>
                <a:cs typeface="Open Sans" panose="020B0606030504020204" pitchFamily="34" charset="0"/>
              </a:rPr>
              <a:t>=E6 * F3</a:t>
            </a:r>
          </a:p>
        </p:txBody>
      </p:sp>
      <p:sp>
        <p:nvSpPr>
          <p:cNvPr id="8" name="C"/>
          <p:cNvSpPr txBox="1"/>
          <p:nvPr/>
        </p:nvSpPr>
        <p:spPr>
          <a:xfrm>
            <a:off x="2216727" y="4574884"/>
            <a:ext cx="288867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a:solidFill>
                  <a:srgbClr val="0000FF"/>
                </a:solidFill>
                <a:latin typeface="Open Sans" panose="020B0606030504020204" pitchFamily="34" charset="0"/>
                <a:cs typeface="Open Sans" panose="020B0606030504020204" pitchFamily="34" charset="0"/>
              </a:rPr>
              <a:t>C: </a:t>
            </a:r>
            <a:r>
              <a:rPr lang="en-US" sz="3200">
                <a:solidFill>
                  <a:prstClr val="black"/>
                </a:solidFill>
                <a:latin typeface="Open Sans" panose="020B0606030504020204" pitchFamily="34" charset="0"/>
                <a:cs typeface="Open Sans" panose="020B0606030504020204" pitchFamily="34" charset="0"/>
              </a:rPr>
              <a:t>=$E$6 * F3</a:t>
            </a:r>
          </a:p>
        </p:txBody>
      </p:sp>
      <p:sp>
        <p:nvSpPr>
          <p:cNvPr id="9" name="D"/>
          <p:cNvSpPr txBox="1"/>
          <p:nvPr/>
        </p:nvSpPr>
        <p:spPr>
          <a:xfrm>
            <a:off x="7086600" y="4572001"/>
            <a:ext cx="327038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a:solidFill>
                  <a:srgbClr val="0000FF"/>
                </a:solidFill>
                <a:latin typeface="Open Sans" panose="020B0606030504020204" pitchFamily="34" charset="0"/>
                <a:cs typeface="Open Sans" panose="020B0606030504020204" pitchFamily="34" charset="0"/>
              </a:rPr>
              <a:t>D: </a:t>
            </a:r>
            <a:r>
              <a:rPr lang="en-US" sz="3200">
                <a:solidFill>
                  <a:prstClr val="black"/>
                </a:solidFill>
                <a:latin typeface="Open Sans" panose="020B0606030504020204" pitchFamily="34" charset="0"/>
                <a:cs typeface="Open Sans" panose="020B0606030504020204" pitchFamily="34" charset="0"/>
              </a:rPr>
              <a:t>=$E$6 * $F$2</a:t>
            </a:r>
          </a:p>
        </p:txBody>
      </p:sp>
      <p:sp>
        <p:nvSpPr>
          <p:cNvPr id="10" name="B"/>
          <p:cNvSpPr txBox="1"/>
          <p:nvPr/>
        </p:nvSpPr>
        <p:spPr>
          <a:xfrm>
            <a:off x="7086599" y="3312679"/>
            <a:ext cx="2895602"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a:solidFill>
                  <a:srgbClr val="0000FF"/>
                </a:solidFill>
                <a:latin typeface="Open Sans" panose="020B0606030504020204" pitchFamily="34" charset="0"/>
                <a:cs typeface="Open Sans" panose="020B0606030504020204" pitchFamily="34" charset="0"/>
              </a:rPr>
              <a:t>B:</a:t>
            </a:r>
            <a:r>
              <a:rPr lang="en-US" sz="3200">
                <a:solidFill>
                  <a:prstClr val="black"/>
                </a:solidFill>
                <a:latin typeface="Open Sans" panose="020B0606030504020204" pitchFamily="34" charset="0"/>
                <a:cs typeface="Open Sans" panose="020B0606030504020204" pitchFamily="34" charset="0"/>
              </a:rPr>
              <a:t> =E6 * $F$2</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423577" y="2920525"/>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68305" y="2596006"/>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085" fill="hold"/>
                                        <p:tgtEl>
                                          <p:spTgt spid="18"/>
                                        </p:tgtEl>
                                      </p:cBhvr>
                                    </p:cmd>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1" presetClass="mediacall" presetSubtype="0" fill="hold" nodeType="withEffect">
                                  <p:stCondLst>
                                    <p:cond delay="0"/>
                                  </p:stCondLst>
                                  <p:childTnLst>
                                    <p:cmd type="call" cmd="playFrom(0.0)">
                                      <p:cBhvr>
                                        <p:cTn id="49" dur="8150" fill="hold"/>
                                        <p:tgtEl>
                                          <p:spTgt spid="19"/>
                                        </p:tgtEl>
                                      </p:cBhvr>
                                    </p:cmd>
                                  </p:childTnLst>
                                </p:cTn>
                              </p:par>
                            </p:childTnLst>
                          </p:cTn>
                        </p:par>
                        <p:par>
                          <p:cTn id="50" fill="hold">
                            <p:stCondLst>
                              <p:cond delay="8150"/>
                            </p:stCondLst>
                            <p:childTnLst>
                              <p:par>
                                <p:cTn id="51" presetID="42" presetClass="exit" presetSubtype="0" fill="hold" nodeType="after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0"/>
                                        <p:tgtEl>
                                          <p:spTgt spid="17"/>
                                        </p:tgtEl>
                                        <p:attrNameLst>
                                          <p:attrName>ppt_y</p:attrName>
                                        </p:attrNameLst>
                                      </p:cBhvr>
                                      <p:tavLst>
                                        <p:tav tm="0">
                                          <p:val>
                                            <p:strVal val="ppt_y"/>
                                          </p:val>
                                        </p:tav>
                                        <p:tav tm="100000">
                                          <p:val>
                                            <p:strVal val="ppt_y+.1"/>
                                          </p:val>
                                        </p:tav>
                                      </p:tavLst>
                                    </p:anim>
                                    <p:set>
                                      <p:cBhvr>
                                        <p:cTn id="5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1" presetClass="mediacall" presetSubtype="0" fill="hold" nodeType="withEffect">
                                  <p:stCondLst>
                                    <p:cond delay="0"/>
                                  </p:stCondLst>
                                  <p:childTnLst>
                                    <p:cmd type="call" cmd="playFrom(0.0)">
                                      <p:cBhvr>
                                        <p:cTn id="65" dur="8150" fill="hold"/>
                                        <p:tgtEl>
                                          <p:spTgt spid="19"/>
                                        </p:tgtEl>
                                      </p:cBhvr>
                                    </p:cmd>
                                  </p:childTnLst>
                                </p:cTn>
                              </p:par>
                            </p:childTnLst>
                          </p:cTn>
                        </p:par>
                        <p:par>
                          <p:cTn id="66" fill="hold">
                            <p:stCondLst>
                              <p:cond delay="8150"/>
                            </p:stCondLst>
                            <p:childTnLst>
                              <p:par>
                                <p:cTn id="67" presetID="42" presetClass="exit" presetSubtype="0" fill="hold" nodeType="afterEffect">
                                  <p:stCondLst>
                                    <p:cond delay="0"/>
                                  </p:stCondLst>
                                  <p:childTnLst>
                                    <p:animEffect transition="out" filter="fade">
                                      <p:cBhvr>
                                        <p:cTn id="68" dur="1000"/>
                                        <p:tgtEl>
                                          <p:spTgt spid="17"/>
                                        </p:tgtEl>
                                      </p:cBhvr>
                                    </p:animEffect>
                                    <p:anim calcmode="lin" valueType="num">
                                      <p:cBhvr>
                                        <p:cTn id="69" dur="1000"/>
                                        <p:tgtEl>
                                          <p:spTgt spid="17"/>
                                        </p:tgtEl>
                                        <p:attrNameLst>
                                          <p:attrName>ppt_x</p:attrName>
                                        </p:attrNameLst>
                                      </p:cBhvr>
                                      <p:tavLst>
                                        <p:tav tm="0">
                                          <p:val>
                                            <p:strVal val="ppt_x"/>
                                          </p:val>
                                        </p:tav>
                                        <p:tav tm="100000">
                                          <p:val>
                                            <p:strVal val="ppt_x"/>
                                          </p:val>
                                        </p:tav>
                                      </p:tavLst>
                                    </p:anim>
                                    <p:anim calcmode="lin" valueType="num">
                                      <p:cBhvr>
                                        <p:cTn id="70" dur="1000"/>
                                        <p:tgtEl>
                                          <p:spTgt spid="17"/>
                                        </p:tgtEl>
                                        <p:attrNameLst>
                                          <p:attrName>ppt_y</p:attrName>
                                        </p:attrNameLst>
                                      </p:cBhvr>
                                      <p:tavLst>
                                        <p:tav tm="0">
                                          <p:val>
                                            <p:strVal val="ppt_y"/>
                                          </p:val>
                                        </p:tav>
                                        <p:tav tm="100000">
                                          <p:val>
                                            <p:strVal val="ppt_y+.1"/>
                                          </p:val>
                                        </p:tav>
                                      </p:tavLst>
                                    </p:anim>
                                    <p:set>
                                      <p:cBhvr>
                                        <p:cTn id="7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50" fill="hold"/>
                                        <p:tgtEl>
                                          <p:spTgt spid="19"/>
                                        </p:tgtEl>
                                      </p:cBhvr>
                                    </p:cmd>
                                  </p:childTnLst>
                                </p:cTn>
                              </p:par>
                            </p:childTnLst>
                          </p:cTn>
                        </p:par>
                        <p:par>
                          <p:cTn id="82" fill="hold">
                            <p:stCondLst>
                              <p:cond delay="8150"/>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animBg="1"/>
      <p:bldP spid="3" grpId="0"/>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400" y="642491"/>
            <a:ext cx="5181600" cy="1077218"/>
          </a:xfrm>
          <a:prstGeom prst="rect">
            <a:avLst/>
          </a:prstGeom>
          <a:noFill/>
        </p:spPr>
        <p:txBody>
          <a:bodyPr wrap="square" rtlCol="0">
            <a:spAutoFit/>
          </a:bodyPr>
          <a:lstStyle/>
          <a:p>
            <a:r>
              <a:rPr lang="vi-VN" sz="3200">
                <a:solidFill>
                  <a:prstClr val="black"/>
                </a:solidFill>
                <a:latin typeface="Open Sans" panose="020B0606030504020204" pitchFamily="34" charset="0"/>
                <a:cs typeface="Open Sans" panose="020B0606030504020204" pitchFamily="34" charset="0"/>
              </a:rPr>
              <a:t>Cách nhập ký hiệu</a:t>
            </a:r>
            <a:r>
              <a:rPr lang="en-US" sz="3200">
                <a:solidFill>
                  <a:prstClr val="black"/>
                </a:solidFill>
                <a:latin typeface="Open Sans" panose="020B0606030504020204" pitchFamily="34" charset="0"/>
                <a:cs typeface="Open Sans" panose="020B0606030504020204" pitchFamily="34" charset="0"/>
              </a:rPr>
              <a:t> </a:t>
            </a:r>
            <a:r>
              <a:rPr lang="en-US" sz="3200" b="1">
                <a:solidFill>
                  <a:srgbClr val="0000FF"/>
                </a:solidFill>
                <a:latin typeface="Open Sans" panose="020B0606030504020204" pitchFamily="34" charset="0"/>
                <a:cs typeface="Open Sans" panose="020B0606030504020204" pitchFamily="34" charset="0"/>
              </a:rPr>
              <a:t>$</a:t>
            </a:r>
            <a:r>
              <a:rPr lang="vi-VN" sz="3200">
                <a:solidFill>
                  <a:prstClr val="black"/>
                </a:solidFill>
                <a:latin typeface="Open Sans" panose="020B0606030504020204" pitchFamily="34" charset="0"/>
                <a:cs typeface="Open Sans" panose="020B0606030504020204" pitchFamily="34" charset="0"/>
              </a:rPr>
              <a:t> cho địa chỉ </a:t>
            </a:r>
            <a:r>
              <a:rPr lang="vi-VN" sz="3200" b="1">
                <a:solidFill>
                  <a:srgbClr val="0000FF"/>
                </a:solidFill>
                <a:latin typeface="Open Sans" panose="020B0606030504020204" pitchFamily="34" charset="0"/>
                <a:cs typeface="Open Sans" panose="020B0606030504020204" pitchFamily="34" charset="0"/>
              </a:rPr>
              <a:t>tuyệt đối </a:t>
            </a:r>
            <a:r>
              <a:rPr lang="vi-VN" sz="3200">
                <a:solidFill>
                  <a:prstClr val="black"/>
                </a:solidFill>
                <a:latin typeface="Open Sans" panose="020B0606030504020204" pitchFamily="34" charset="0"/>
                <a:cs typeface="Open Sans" panose="020B0606030504020204" pitchFamily="34" charset="0"/>
              </a:rPr>
              <a:t>là</a:t>
            </a:r>
            <a:r>
              <a:rPr lang="en-US" sz="3200">
                <a:solidFill>
                  <a:prstClr val="black"/>
                </a:solidFill>
                <a:latin typeface="Open Sans" panose="020B0606030504020204" pitchFamily="34" charset="0"/>
                <a:cs typeface="Open Sans" panose="020B0606030504020204" pitchFamily="34" charset="0"/>
              </a:rPr>
              <a:t>:</a:t>
            </a:r>
          </a:p>
        </p:txBody>
      </p:sp>
      <p:sp>
        <p:nvSpPr>
          <p:cNvPr id="7" name="A"/>
          <p:cNvSpPr txBox="1"/>
          <p:nvPr/>
        </p:nvSpPr>
        <p:spPr>
          <a:xfrm>
            <a:off x="1260193" y="3276601"/>
            <a:ext cx="399887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solidFill>
                  <a:srgbClr val="0000FF"/>
                </a:solidFill>
                <a:latin typeface="Open Sans" panose="020B0606030504020204" pitchFamily="34" charset="0"/>
                <a:cs typeface="Open Sans" panose="020B0606030504020204" pitchFamily="34" charset="0"/>
              </a:rPr>
              <a:t>A: </a:t>
            </a:r>
            <a:r>
              <a:rPr lang="en-US" sz="2000">
                <a:solidFill>
                  <a:prstClr val="black"/>
                </a:solidFill>
                <a:latin typeface="Open Sans" panose="020B0606030504020204" pitchFamily="34" charset="0"/>
                <a:cs typeface="Open Sans" panose="020B0606030504020204" pitchFamily="34" charset="0"/>
              </a:rPr>
              <a:t>Gõ kí hiệu $ từ bàn phím khi nhập địa chỉ ô.</a:t>
            </a:r>
          </a:p>
        </p:txBody>
      </p:sp>
      <p:sp>
        <p:nvSpPr>
          <p:cNvPr id="8" name="C"/>
          <p:cNvSpPr txBox="1"/>
          <p:nvPr/>
        </p:nvSpPr>
        <p:spPr>
          <a:xfrm>
            <a:off x="1267121" y="4574884"/>
            <a:ext cx="417356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solidFill>
                  <a:srgbClr val="0000FF"/>
                </a:solidFill>
                <a:latin typeface="Open Sans" panose="020B0606030504020204" pitchFamily="34" charset="0"/>
                <a:cs typeface="Open Sans" panose="020B0606030504020204" pitchFamily="34" charset="0"/>
              </a:rPr>
              <a:t>C: </a:t>
            </a:r>
            <a:r>
              <a:rPr lang="en-US" sz="2000">
                <a:solidFill>
                  <a:prstClr val="black"/>
                </a:solidFill>
                <a:latin typeface="Open Sans" panose="020B0606030504020204" pitchFamily="34" charset="0"/>
                <a:cs typeface="Open Sans" panose="020B0606030504020204" pitchFamily="34" charset="0"/>
              </a:rPr>
              <a:t>Sau khi nhập địa chỉ tương đối, ấn phím F2 để chuyển thành địa chỉ tuyệt đối</a:t>
            </a:r>
          </a:p>
        </p:txBody>
      </p:sp>
      <p:sp>
        <p:nvSpPr>
          <p:cNvPr id="9" name="D"/>
          <p:cNvSpPr txBox="1"/>
          <p:nvPr/>
        </p:nvSpPr>
        <p:spPr>
          <a:xfrm>
            <a:off x="6136993" y="4572001"/>
            <a:ext cx="5252013"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solidFill>
                  <a:srgbClr val="0000FF"/>
                </a:solidFill>
                <a:latin typeface="Open Sans" panose="020B0606030504020204" pitchFamily="34" charset="0"/>
                <a:cs typeface="Open Sans" panose="020B0606030504020204" pitchFamily="34" charset="0"/>
              </a:rPr>
              <a:t>D: </a:t>
            </a:r>
            <a:r>
              <a:rPr lang="en-US" sz="2000">
                <a:solidFill>
                  <a:prstClr val="black"/>
                </a:solidFill>
                <a:latin typeface="Open Sans" panose="020B0606030504020204" pitchFamily="34" charset="0"/>
                <a:cs typeface="Open Sans" panose="020B0606030504020204" pitchFamily="34" charset="0"/>
              </a:rPr>
              <a:t>Thực hiện được theo cả hai cách A và B</a:t>
            </a:r>
          </a:p>
          <a:p>
            <a:endParaRPr lang="en-US" sz="2000">
              <a:solidFill>
                <a:prstClr val="black"/>
              </a:solidFill>
              <a:latin typeface="Open Sans" panose="020B0606030504020204" pitchFamily="34" charset="0"/>
              <a:cs typeface="Open Sans" panose="020B0606030504020204" pitchFamily="34" charset="0"/>
            </a:endParaRPr>
          </a:p>
        </p:txBody>
      </p:sp>
      <p:sp>
        <p:nvSpPr>
          <p:cNvPr id="10" name="B"/>
          <p:cNvSpPr txBox="1"/>
          <p:nvPr/>
        </p:nvSpPr>
        <p:spPr>
          <a:xfrm>
            <a:off x="6136992" y="3312679"/>
            <a:ext cx="554700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solidFill>
                  <a:srgbClr val="0000FF"/>
                </a:solidFill>
                <a:latin typeface="Open Sans" panose="020B0606030504020204" pitchFamily="34" charset="0"/>
                <a:cs typeface="Open Sans" panose="020B0606030504020204" pitchFamily="34" charset="0"/>
              </a:rPr>
              <a:t>B: </a:t>
            </a:r>
            <a:r>
              <a:rPr lang="en-US" sz="2000">
                <a:solidFill>
                  <a:prstClr val="black"/>
                </a:solidFill>
                <a:latin typeface="Open Sans" panose="020B0606030504020204" pitchFamily="34" charset="0"/>
                <a:cs typeface="Open Sans" panose="020B0606030504020204" pitchFamily="34" charset="0"/>
              </a:rPr>
              <a:t>Sau khi nhập địa chỉ tương đối, ấn phím F4 để chuyển thành địa chỉ tuyệt đối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31075" y="2699891"/>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868594" y="2579629"/>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27590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19"/>
                                        </p:tgtEl>
                                      </p:cBhvr>
                                    </p:cmd>
                                  </p:childTnLst>
                                </p:cTn>
                              </p:par>
                            </p:childTnLst>
                          </p:cTn>
                        </p:par>
                        <p:par>
                          <p:cTn id="40" fill="hold">
                            <p:stCondLst>
                              <p:cond delay="8150"/>
                            </p:stCondLst>
                            <p:childTnLst>
                              <p:par>
                                <p:cTn id="41" presetID="42" presetClass="exit" presetSubtype="0" fill="hold" nodeType="afterEffect">
                                  <p:stCondLst>
                                    <p:cond delay="0"/>
                                  </p:stCondLst>
                                  <p:childTnLst>
                                    <p:animEffect transition="out" filter="fade">
                                      <p:cBhvr>
                                        <p:cTn id="42" dur="1000"/>
                                        <p:tgtEl>
                                          <p:spTgt spid="17"/>
                                        </p:tgtEl>
                                      </p:cBhvr>
                                    </p:animEffect>
                                    <p:anim calcmode="lin" valueType="num">
                                      <p:cBhvr>
                                        <p:cTn id="43" dur="1000"/>
                                        <p:tgtEl>
                                          <p:spTgt spid="17"/>
                                        </p:tgtEl>
                                        <p:attrNameLst>
                                          <p:attrName>ppt_x</p:attrName>
                                        </p:attrNameLst>
                                      </p:cBhvr>
                                      <p:tavLst>
                                        <p:tav tm="0">
                                          <p:val>
                                            <p:strVal val="ppt_x"/>
                                          </p:val>
                                        </p:tav>
                                        <p:tav tm="100000">
                                          <p:val>
                                            <p:strVal val="ppt_x"/>
                                          </p:val>
                                        </p:tav>
                                      </p:tavLst>
                                    </p:anim>
                                    <p:anim calcmode="lin" valueType="num">
                                      <p:cBhvr>
                                        <p:cTn id="44" dur="1000"/>
                                        <p:tgtEl>
                                          <p:spTgt spid="17"/>
                                        </p:tgtEl>
                                        <p:attrNameLst>
                                          <p:attrName>ppt_y</p:attrName>
                                        </p:attrNameLst>
                                      </p:cBhvr>
                                      <p:tavLst>
                                        <p:tav tm="0">
                                          <p:val>
                                            <p:strVal val="ppt_y"/>
                                          </p:val>
                                        </p:tav>
                                        <p:tav tm="100000">
                                          <p:val>
                                            <p:strVal val="ppt_y+.1"/>
                                          </p:val>
                                        </p:tav>
                                      </p:tavLst>
                                    </p:anim>
                                    <p:set>
                                      <p:cBhvr>
                                        <p:cTn id="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8150" fill="hold"/>
                                        <p:tgtEl>
                                          <p:spTgt spid="19"/>
                                        </p:tgtEl>
                                      </p:cBhvr>
                                    </p:cmd>
                                  </p:childTnLst>
                                </p:cTn>
                              </p:par>
                            </p:childTnLst>
                          </p:cTn>
                        </p:par>
                        <p:par>
                          <p:cTn id="56" fill="hold">
                            <p:stCondLst>
                              <p:cond delay="8150"/>
                            </p:stCondLst>
                            <p:childTnLst>
                              <p:par>
                                <p:cTn id="57" presetID="42" presetClass="exit" presetSubtype="0" fill="hold" nodeType="afterEffect">
                                  <p:stCondLst>
                                    <p:cond delay="0"/>
                                  </p:stCondLst>
                                  <p:childTnLst>
                                    <p:animEffect transition="out" filter="fade">
                                      <p:cBhvr>
                                        <p:cTn id="58" dur="1000"/>
                                        <p:tgtEl>
                                          <p:spTgt spid="17"/>
                                        </p:tgtEl>
                                      </p:cBhvr>
                                    </p:animEffect>
                                    <p:anim calcmode="lin" valueType="num">
                                      <p:cBhvr>
                                        <p:cTn id="59" dur="1000"/>
                                        <p:tgtEl>
                                          <p:spTgt spid="17"/>
                                        </p:tgtEl>
                                        <p:attrNameLst>
                                          <p:attrName>ppt_x</p:attrName>
                                        </p:attrNameLst>
                                      </p:cBhvr>
                                      <p:tavLst>
                                        <p:tav tm="0">
                                          <p:val>
                                            <p:strVal val="ppt_x"/>
                                          </p:val>
                                        </p:tav>
                                        <p:tav tm="100000">
                                          <p:val>
                                            <p:strVal val="ppt_x"/>
                                          </p:val>
                                        </p:tav>
                                      </p:tavLst>
                                    </p:anim>
                                    <p:anim calcmode="lin" valueType="num">
                                      <p:cBhvr>
                                        <p:cTn id="60" dur="1000"/>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1" presetClass="mediacall" presetSubtype="0" fill="hold" nodeType="withEffect">
                                  <p:stCondLst>
                                    <p:cond delay="0"/>
                                  </p:stCondLst>
                                  <p:childTnLst>
                                    <p:cmd type="call" cmd="playFrom(0.0)">
                                      <p:cBhvr>
                                        <p:cTn id="71" dur="8085" fill="hold"/>
                                        <p:tgtEl>
                                          <p:spTgt spid="18"/>
                                        </p:tgtEl>
                                      </p:cBhvr>
                                    </p:cmd>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50" fill="hold"/>
                                        <p:tgtEl>
                                          <p:spTgt spid="19"/>
                                        </p:tgtEl>
                                      </p:cBhvr>
                                    </p:cmd>
                                  </p:childTnLst>
                                </p:cTn>
                              </p:par>
                            </p:childTnLst>
                          </p:cTn>
                        </p:par>
                        <p:par>
                          <p:cTn id="82" fill="hold">
                            <p:stCondLst>
                              <p:cond delay="8150"/>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 grpId="0" animBg="1"/>
      <p:bldP spid="3" grpId="0"/>
      <p:bldP spid="7" grpId="0" animBg="1"/>
      <p:bldP spid="8" grpId="0" animBg="1"/>
      <p:bldP spid="9" grpId="0" animBg="1"/>
      <p:bldP spid="10" grpId="0" animBg="1"/>
    </p:bldLst>
  </p:timing>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935</Words>
  <Application>Microsoft Office PowerPoint</Application>
  <PresentationFormat>Widescreen</PresentationFormat>
  <Paragraphs>69</Paragraphs>
  <Slides>11</Slides>
  <Notes>0</Notes>
  <HiddenSlides>0</HiddenSlides>
  <MMClips>5</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Calibri Light</vt:lpstr>
      <vt:lpstr>Open Sans</vt:lpstr>
      <vt:lpstr>Univers</vt:lpstr>
      <vt:lpstr>Univers Condensed</vt:lpstr>
      <vt:lpstr>RetrospectVTI</vt:lpstr>
      <vt:lpstr>Office Theme</vt:lpstr>
      <vt:lpstr>1_Office Theme</vt:lpstr>
      <vt:lpstr>Worksheet</vt:lpstr>
      <vt:lpstr> </vt:lpstr>
      <vt:lpstr>TIẾT 10. BÀI 5:  SỬ DỤNG BẢNG TÍNH GIẢI QUYẾT BÀI TOÁN THỰC TẾ</vt:lpstr>
      <vt:lpstr> </vt:lpstr>
      <vt:lpstr> </vt:lpstr>
      <vt:lpstr>PowerPoint Presentation</vt:lpstr>
      <vt:lpstr> </vt:lpstr>
      <vt:lpstr> </vt:lpstr>
      <vt:lpstr>PowerPoint Presentation</vt:lpstr>
      <vt:lpstr>PowerPoint Presentation</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35</cp:revision>
  <dcterms:created xsi:type="dcterms:W3CDTF">2023-06-05T12:10:35Z</dcterms:created>
  <dcterms:modified xsi:type="dcterms:W3CDTF">2023-11-15T15:46:27Z</dcterms:modified>
</cp:coreProperties>
</file>