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37"/>
  </p:notesMasterIdLst>
  <p:handoutMasterIdLst>
    <p:handoutMasterId r:id="rId38"/>
  </p:handoutMasterIdLst>
  <p:sldIdLst>
    <p:sldId id="355" r:id="rId3"/>
    <p:sldId id="278" r:id="rId4"/>
    <p:sldId id="399" r:id="rId5"/>
    <p:sldId id="297" r:id="rId6"/>
    <p:sldId id="398" r:id="rId7"/>
    <p:sldId id="378" r:id="rId8"/>
    <p:sldId id="400" r:id="rId9"/>
    <p:sldId id="380" r:id="rId10"/>
    <p:sldId id="403" r:id="rId11"/>
    <p:sldId id="401" r:id="rId12"/>
    <p:sldId id="381" r:id="rId13"/>
    <p:sldId id="404" r:id="rId14"/>
    <p:sldId id="382" r:id="rId15"/>
    <p:sldId id="383" r:id="rId16"/>
    <p:sldId id="384" r:id="rId17"/>
    <p:sldId id="385" r:id="rId18"/>
    <p:sldId id="386" r:id="rId19"/>
    <p:sldId id="405" r:id="rId20"/>
    <p:sldId id="387" r:id="rId21"/>
    <p:sldId id="388" r:id="rId22"/>
    <p:sldId id="406" r:id="rId23"/>
    <p:sldId id="389" r:id="rId24"/>
    <p:sldId id="390" r:id="rId25"/>
    <p:sldId id="407" r:id="rId26"/>
    <p:sldId id="391" r:id="rId27"/>
    <p:sldId id="408" r:id="rId28"/>
    <p:sldId id="392" r:id="rId29"/>
    <p:sldId id="393" r:id="rId30"/>
    <p:sldId id="394" r:id="rId31"/>
    <p:sldId id="409" r:id="rId32"/>
    <p:sldId id="395" r:id="rId33"/>
    <p:sldId id="410" r:id="rId34"/>
    <p:sldId id="396" r:id="rId35"/>
    <p:sldId id="397"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00"/>
    <a:srgbClr val="000000"/>
    <a:srgbClr val="0066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4" autoAdjust="0"/>
    <p:restoredTop sz="94713" autoAdjust="0"/>
  </p:normalViewPr>
  <p:slideViewPr>
    <p:cSldViewPr>
      <p:cViewPr varScale="1">
        <p:scale>
          <a:sx n="66" d="100"/>
          <a:sy n="66" d="100"/>
        </p:scale>
        <p:origin x="276"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9F640D-12B9-41AE-BCAA-CDD41E23E61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1AC4265-EFB9-4821-911A-69F1581ABC5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F82AED3-AF3A-4AE8-833D-BAE927ED22C0}" type="datetimeFigureOut">
              <a:rPr lang="en-US"/>
              <a:pPr>
                <a:defRPr/>
              </a:pPr>
              <a:t>6/20/2022</a:t>
            </a:fld>
            <a:endParaRPr lang="en-US"/>
          </a:p>
        </p:txBody>
      </p:sp>
      <p:sp>
        <p:nvSpPr>
          <p:cNvPr id="4" name="Footer Placeholder 3">
            <a:extLst>
              <a:ext uri="{FF2B5EF4-FFF2-40B4-BE49-F238E27FC236}">
                <a16:creationId xmlns:a16="http://schemas.microsoft.com/office/drawing/2014/main" id="{A2EB6783-97DD-46FD-B524-4AEA34BC0F2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B642DC9-1F22-4C9A-92E6-16E4B0C5064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3DA749F-B226-4DAD-9163-9BAB89A1BF7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46E10-DF22-416E-B192-578C283EB10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197F15EF-206F-4AB8-8BBC-8363CAF1039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72815AE-A2CF-4B95-82D9-A503F893513E}" type="datetimeFigureOut">
              <a:rPr lang="en-US"/>
              <a:pPr>
                <a:defRPr/>
              </a:pPr>
              <a:t>6/20/2022</a:t>
            </a:fld>
            <a:endParaRPr lang="en-US"/>
          </a:p>
        </p:txBody>
      </p:sp>
      <p:sp>
        <p:nvSpPr>
          <p:cNvPr id="4" name="Slide Image Placeholder 3">
            <a:extLst>
              <a:ext uri="{FF2B5EF4-FFF2-40B4-BE49-F238E27FC236}">
                <a16:creationId xmlns:a16="http://schemas.microsoft.com/office/drawing/2014/main" id="{979D7627-0B6F-4B6A-905F-2117DCE74AD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A9EA138-FD88-48A8-B0D9-D07BA5873C1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DE23800-C1C5-4AB5-ABB9-CA265EB1D6D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89EB934-3469-4924-B698-B303C111E5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358D40-56CE-456F-B9CB-B54F73FB9A9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B194A0-D00B-485A-B106-FD4D5710A9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50659F0-11FC-4FE3-879F-5284373045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BADA739-DADF-4EDB-9263-FD9F9C3FD3C2}"/>
              </a:ext>
            </a:extLst>
          </p:cNvPr>
          <p:cNvSpPr>
            <a:spLocks noGrp="1" noChangeArrowheads="1"/>
          </p:cNvSpPr>
          <p:nvPr>
            <p:ph type="sldNum" sz="quarter" idx="12"/>
          </p:nvPr>
        </p:nvSpPr>
        <p:spPr>
          <a:ln/>
        </p:spPr>
        <p:txBody>
          <a:bodyPr/>
          <a:lstStyle>
            <a:lvl1pPr>
              <a:defRPr/>
            </a:lvl1pPr>
          </a:lstStyle>
          <a:p>
            <a:fld id="{14A21BBB-602E-48DA-920B-C1C238CC3B4D}" type="slidenum">
              <a:rPr lang="en-US" altLang="en-US"/>
              <a:pPr/>
              <a:t>‹#›</a:t>
            </a:fld>
            <a:endParaRPr lang="en-US" altLang="en-US"/>
          </a:p>
        </p:txBody>
      </p:sp>
    </p:spTree>
    <p:extLst>
      <p:ext uri="{BB962C8B-B14F-4D97-AF65-F5344CB8AC3E}">
        <p14:creationId xmlns:p14="http://schemas.microsoft.com/office/powerpoint/2010/main" val="141702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E7D0AA-5A31-42F4-8661-D5E9F3493A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C530C0-4DF2-42E4-9B73-F99DB0B2F1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EC8FD0F-F1B2-4982-852D-00A2EAF6BBE2}"/>
              </a:ext>
            </a:extLst>
          </p:cNvPr>
          <p:cNvSpPr>
            <a:spLocks noGrp="1" noChangeArrowheads="1"/>
          </p:cNvSpPr>
          <p:nvPr>
            <p:ph type="sldNum" sz="quarter" idx="12"/>
          </p:nvPr>
        </p:nvSpPr>
        <p:spPr>
          <a:ln/>
        </p:spPr>
        <p:txBody>
          <a:bodyPr/>
          <a:lstStyle>
            <a:lvl1pPr>
              <a:defRPr/>
            </a:lvl1pPr>
          </a:lstStyle>
          <a:p>
            <a:fld id="{EBD2891D-F3C1-4BB7-9BFC-9A2AE4006200}" type="slidenum">
              <a:rPr lang="en-US" altLang="en-US"/>
              <a:pPr/>
              <a:t>‹#›</a:t>
            </a:fld>
            <a:endParaRPr lang="en-US" altLang="en-US"/>
          </a:p>
        </p:txBody>
      </p:sp>
    </p:spTree>
    <p:extLst>
      <p:ext uri="{BB962C8B-B14F-4D97-AF65-F5344CB8AC3E}">
        <p14:creationId xmlns:p14="http://schemas.microsoft.com/office/powerpoint/2010/main" val="32948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96FCDD-B239-4592-91C4-771A8D2BD9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217903F-153F-487D-B724-33F28D6660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9F0714D-AE49-4D6A-90AB-C663D3F3E209}"/>
              </a:ext>
            </a:extLst>
          </p:cNvPr>
          <p:cNvSpPr>
            <a:spLocks noGrp="1" noChangeArrowheads="1"/>
          </p:cNvSpPr>
          <p:nvPr>
            <p:ph type="sldNum" sz="quarter" idx="12"/>
          </p:nvPr>
        </p:nvSpPr>
        <p:spPr>
          <a:ln/>
        </p:spPr>
        <p:txBody>
          <a:bodyPr/>
          <a:lstStyle>
            <a:lvl1pPr>
              <a:defRPr/>
            </a:lvl1pPr>
          </a:lstStyle>
          <a:p>
            <a:fld id="{B5940A8A-47A3-41AA-B932-3E8D7A363B94}" type="slidenum">
              <a:rPr lang="en-US" altLang="en-US"/>
              <a:pPr/>
              <a:t>‹#›</a:t>
            </a:fld>
            <a:endParaRPr lang="en-US" altLang="en-US"/>
          </a:p>
        </p:txBody>
      </p:sp>
    </p:spTree>
    <p:extLst>
      <p:ext uri="{BB962C8B-B14F-4D97-AF65-F5344CB8AC3E}">
        <p14:creationId xmlns:p14="http://schemas.microsoft.com/office/powerpoint/2010/main" val="2986718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bg bwMode="ltGray">
      <p:bgRef idx="1002">
        <a:schemeClr val="bg2"/>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63700" cy="6858000"/>
          </a:xfrm>
          <a:prstGeom prst="rect">
            <a:avLst/>
          </a:prstGeom>
          <a:effectLst>
            <a:innerShdw blurRad="63500" dist="50800">
              <a:prstClr val="black">
                <a:alpha val="50000"/>
              </a:prstClr>
            </a:innerShdw>
          </a:effectLst>
        </p:spPr>
      </p:pic>
      <p:sp>
        <p:nvSpPr>
          <p:cNvPr id="12" name="Title 11"/>
          <p:cNvSpPr>
            <a:spLocks noGrp="1"/>
          </p:cNvSpPr>
          <p:nvPr>
            <p:ph type="ctrTitle"/>
          </p:nvPr>
        </p:nvSpPr>
        <p:spPr>
          <a:xfrm>
            <a:off x="1917503" y="533400"/>
            <a:ext cx="9378854" cy="2868168"/>
          </a:xfrm>
        </p:spPr>
        <p:txBody>
          <a:bodyPr lIns="45720" tIns="0" rIns="45720">
            <a:noAutofit/>
          </a:bodyPr>
          <a:lstStyle>
            <a:lvl1pPr algn="r">
              <a:defRPr sz="4200" b="1"/>
            </a:lvl1pPr>
            <a:extLst/>
          </a:lstStyle>
          <a:p>
            <a:r>
              <a:rPr kumimoji="0" lang="en-US" smtClean="0"/>
              <a:t>Click to edit Master title style</a:t>
            </a:r>
            <a:endParaRPr kumimoji="0" lang="en-US" dirty="0"/>
          </a:p>
        </p:txBody>
      </p:sp>
      <p:sp>
        <p:nvSpPr>
          <p:cNvPr id="25" name="Subtitle 24"/>
          <p:cNvSpPr>
            <a:spLocks noGrp="1"/>
          </p:cNvSpPr>
          <p:nvPr>
            <p:ph type="subTitle" idx="1"/>
          </p:nvPr>
        </p:nvSpPr>
        <p:spPr>
          <a:xfrm>
            <a:off x="1896211" y="3539864"/>
            <a:ext cx="9396082"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9" name="Straight Connector 8"/>
          <p:cNvSpPr>
            <a:spLocks noChangeShapeType="1"/>
          </p:cNvSpPr>
          <p:nvPr/>
        </p:nvSpPr>
        <p:spPr bwMode="auto">
          <a:xfrm rot="16200000">
            <a:off x="-1767154"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Footer Placeholder 17"/>
          <p:cNvSpPr>
            <a:spLocks noGrp="1"/>
          </p:cNvSpPr>
          <p:nvPr>
            <p:ph type="ftr" sz="quarter" idx="11"/>
          </p:nvPr>
        </p:nvSpPr>
        <p:spPr>
          <a:xfrm>
            <a:off x="1917503" y="6354773"/>
            <a:ext cx="3903629" cy="228600"/>
          </a:xfrm>
        </p:spPr>
        <p:txBody>
          <a:bodyPr/>
          <a:lstStyle>
            <a:lvl1pPr>
              <a:defRPr lang="en-US" dirty="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Date Placeholder 30"/>
          <p:cNvSpPr>
            <a:spLocks noGrp="1"/>
          </p:cNvSpPr>
          <p:nvPr>
            <p:ph type="dt" sz="half" idx="10"/>
          </p:nvPr>
        </p:nvSpPr>
        <p:spPr>
          <a:xfrm>
            <a:off x="6829512" y="6354773"/>
            <a:ext cx="2669952" cy="226902"/>
          </a:xfrm>
        </p:spPr>
        <p:txBody>
          <a:bodyPr/>
          <a:lstStyle>
            <a:lvl1pPr>
              <a:defRPr lang="en-US" smtClean="0">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7B621081-53EA-4545-A82E-F099CAD892AE}" type="datetimeFigureOut">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6/20/2022</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Slide Number Placeholder 28"/>
          <p:cNvSpPr>
            <a:spLocks noGrp="1"/>
          </p:cNvSpPr>
          <p:nvPr>
            <p:ph type="sldNum" sz="quarter" idx="12"/>
          </p:nvPr>
        </p:nvSpPr>
        <p:spPr>
          <a:xfrm>
            <a:off x="10507845" y="6353075"/>
            <a:ext cx="784448" cy="228600"/>
          </a:xfrm>
        </p:spPr>
        <p:txBody>
          <a:bodyPr/>
          <a:lstStyle>
            <a:lvl1pPr>
              <a:defRPr lang="en-US" smtClean="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40A5146F-7E80-4C81-B445-3940FBA44A78}"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868581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B00D99-49C3-420A-9725-0521549EAB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62A69EF-AF00-4993-BDC2-0187EF4D5B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B5E6704-9168-4424-9BB3-982F824A816C}"/>
              </a:ext>
            </a:extLst>
          </p:cNvPr>
          <p:cNvSpPr>
            <a:spLocks noGrp="1" noChangeArrowheads="1"/>
          </p:cNvSpPr>
          <p:nvPr>
            <p:ph type="sldNum" sz="quarter" idx="12"/>
          </p:nvPr>
        </p:nvSpPr>
        <p:spPr>
          <a:ln/>
        </p:spPr>
        <p:txBody>
          <a:bodyPr/>
          <a:lstStyle>
            <a:lvl1pPr>
              <a:defRPr/>
            </a:lvl1pPr>
          </a:lstStyle>
          <a:p>
            <a:fld id="{4DC050E0-79B1-453A-BEA8-456709EA246D}" type="slidenum">
              <a:rPr lang="en-US" altLang="en-US"/>
              <a:pPr/>
              <a:t>‹#›</a:t>
            </a:fld>
            <a:endParaRPr lang="en-US" altLang="en-US"/>
          </a:p>
        </p:txBody>
      </p:sp>
    </p:spTree>
    <p:extLst>
      <p:ext uri="{BB962C8B-B14F-4D97-AF65-F5344CB8AC3E}">
        <p14:creationId xmlns:p14="http://schemas.microsoft.com/office/powerpoint/2010/main" val="132453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6D45A75-A255-4170-9F60-BA7D7B9897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18421A7-2EC1-4667-AEAA-7AD974F6D5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8E9BEF-04F2-462F-B622-C31877A34918}"/>
              </a:ext>
            </a:extLst>
          </p:cNvPr>
          <p:cNvSpPr>
            <a:spLocks noGrp="1" noChangeArrowheads="1"/>
          </p:cNvSpPr>
          <p:nvPr>
            <p:ph type="sldNum" sz="quarter" idx="12"/>
          </p:nvPr>
        </p:nvSpPr>
        <p:spPr>
          <a:ln/>
        </p:spPr>
        <p:txBody>
          <a:bodyPr/>
          <a:lstStyle>
            <a:lvl1pPr>
              <a:defRPr/>
            </a:lvl1pPr>
          </a:lstStyle>
          <a:p>
            <a:fld id="{0022D79F-7B63-4BB3-A28A-19B5F554ECD8}" type="slidenum">
              <a:rPr lang="en-US" altLang="en-US"/>
              <a:pPr/>
              <a:t>‹#›</a:t>
            </a:fld>
            <a:endParaRPr lang="en-US" altLang="en-US"/>
          </a:p>
        </p:txBody>
      </p:sp>
    </p:spTree>
    <p:extLst>
      <p:ext uri="{BB962C8B-B14F-4D97-AF65-F5344CB8AC3E}">
        <p14:creationId xmlns:p14="http://schemas.microsoft.com/office/powerpoint/2010/main" val="81367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426BAED-67E2-47E8-80B4-4336BF1CF5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F94B820-6C2C-4FA5-9241-E1D971CCF6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D66AEBC-B5EB-47C4-A324-A0B8AC0BE1C9}"/>
              </a:ext>
            </a:extLst>
          </p:cNvPr>
          <p:cNvSpPr>
            <a:spLocks noGrp="1" noChangeArrowheads="1"/>
          </p:cNvSpPr>
          <p:nvPr>
            <p:ph type="sldNum" sz="quarter" idx="12"/>
          </p:nvPr>
        </p:nvSpPr>
        <p:spPr>
          <a:ln/>
        </p:spPr>
        <p:txBody>
          <a:bodyPr/>
          <a:lstStyle>
            <a:lvl1pPr>
              <a:defRPr/>
            </a:lvl1pPr>
          </a:lstStyle>
          <a:p>
            <a:fld id="{F86AEDA5-A066-4F48-9409-6F100D0E51D1}" type="slidenum">
              <a:rPr lang="en-US" altLang="en-US"/>
              <a:pPr/>
              <a:t>‹#›</a:t>
            </a:fld>
            <a:endParaRPr lang="en-US" altLang="en-US"/>
          </a:p>
        </p:txBody>
      </p:sp>
    </p:spTree>
    <p:extLst>
      <p:ext uri="{BB962C8B-B14F-4D97-AF65-F5344CB8AC3E}">
        <p14:creationId xmlns:p14="http://schemas.microsoft.com/office/powerpoint/2010/main" val="296495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B87AC2B-5895-479D-9C59-CCE303A3EB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3115402-498C-4BDC-BE78-BA1EFAA7F6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2A722E2-189E-4B84-BFA1-E68EAEEEBFE0}"/>
              </a:ext>
            </a:extLst>
          </p:cNvPr>
          <p:cNvSpPr>
            <a:spLocks noGrp="1" noChangeArrowheads="1"/>
          </p:cNvSpPr>
          <p:nvPr>
            <p:ph type="sldNum" sz="quarter" idx="12"/>
          </p:nvPr>
        </p:nvSpPr>
        <p:spPr>
          <a:ln/>
        </p:spPr>
        <p:txBody>
          <a:bodyPr/>
          <a:lstStyle>
            <a:lvl1pPr>
              <a:defRPr/>
            </a:lvl1pPr>
          </a:lstStyle>
          <a:p>
            <a:fld id="{F63A299A-0E79-478D-93A3-C9F7D09D1BF9}" type="slidenum">
              <a:rPr lang="en-US" altLang="en-US"/>
              <a:pPr/>
              <a:t>‹#›</a:t>
            </a:fld>
            <a:endParaRPr lang="en-US" altLang="en-US"/>
          </a:p>
        </p:txBody>
      </p:sp>
    </p:spTree>
    <p:extLst>
      <p:ext uri="{BB962C8B-B14F-4D97-AF65-F5344CB8AC3E}">
        <p14:creationId xmlns:p14="http://schemas.microsoft.com/office/powerpoint/2010/main" val="165942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C712AA-AFE4-41D0-9422-569D476035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E54784B-2C30-4E57-B84F-7958B2C907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319FB81-F56F-4D46-ADCF-F6150D0865B9}"/>
              </a:ext>
            </a:extLst>
          </p:cNvPr>
          <p:cNvSpPr>
            <a:spLocks noGrp="1" noChangeArrowheads="1"/>
          </p:cNvSpPr>
          <p:nvPr>
            <p:ph type="sldNum" sz="quarter" idx="12"/>
          </p:nvPr>
        </p:nvSpPr>
        <p:spPr>
          <a:ln/>
        </p:spPr>
        <p:txBody>
          <a:bodyPr/>
          <a:lstStyle>
            <a:lvl1pPr>
              <a:defRPr/>
            </a:lvl1pPr>
          </a:lstStyle>
          <a:p>
            <a:fld id="{D3B5240D-1D98-4423-B521-84B92D9EDB7F}" type="slidenum">
              <a:rPr lang="en-US" altLang="en-US"/>
              <a:pPr/>
              <a:t>‹#›</a:t>
            </a:fld>
            <a:endParaRPr lang="en-US" altLang="en-US"/>
          </a:p>
        </p:txBody>
      </p:sp>
    </p:spTree>
    <p:extLst>
      <p:ext uri="{BB962C8B-B14F-4D97-AF65-F5344CB8AC3E}">
        <p14:creationId xmlns:p14="http://schemas.microsoft.com/office/powerpoint/2010/main" val="34340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23B8BD-C2CD-4DFB-B896-D52EA7E8D2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912480E-7045-47FE-84C0-1184C1C9B1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8F055C9-420D-4F39-B85A-BAE659E5D80D}"/>
              </a:ext>
            </a:extLst>
          </p:cNvPr>
          <p:cNvSpPr>
            <a:spLocks noGrp="1" noChangeArrowheads="1"/>
          </p:cNvSpPr>
          <p:nvPr>
            <p:ph type="sldNum" sz="quarter" idx="12"/>
          </p:nvPr>
        </p:nvSpPr>
        <p:spPr>
          <a:ln/>
        </p:spPr>
        <p:txBody>
          <a:bodyPr/>
          <a:lstStyle>
            <a:lvl1pPr>
              <a:defRPr/>
            </a:lvl1pPr>
          </a:lstStyle>
          <a:p>
            <a:fld id="{7863534F-AD2B-4A2E-BF7C-B2DA996D37FF}" type="slidenum">
              <a:rPr lang="en-US" altLang="en-US"/>
              <a:pPr/>
              <a:t>‹#›</a:t>
            </a:fld>
            <a:endParaRPr lang="en-US" altLang="en-US"/>
          </a:p>
        </p:txBody>
      </p:sp>
    </p:spTree>
    <p:extLst>
      <p:ext uri="{BB962C8B-B14F-4D97-AF65-F5344CB8AC3E}">
        <p14:creationId xmlns:p14="http://schemas.microsoft.com/office/powerpoint/2010/main" val="167756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5231EF-06AD-4A21-81C9-2B5CE8ED73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F0D433D-6039-46FF-9C4A-D241F2C455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E428998-CB1A-4EC1-9ADC-9ECBDEF9A574}"/>
              </a:ext>
            </a:extLst>
          </p:cNvPr>
          <p:cNvSpPr>
            <a:spLocks noGrp="1" noChangeArrowheads="1"/>
          </p:cNvSpPr>
          <p:nvPr>
            <p:ph type="sldNum" sz="quarter" idx="12"/>
          </p:nvPr>
        </p:nvSpPr>
        <p:spPr>
          <a:ln/>
        </p:spPr>
        <p:txBody>
          <a:bodyPr/>
          <a:lstStyle>
            <a:lvl1pPr>
              <a:defRPr/>
            </a:lvl1pPr>
          </a:lstStyle>
          <a:p>
            <a:fld id="{BACD665A-BD49-4289-B660-22357B45917F}" type="slidenum">
              <a:rPr lang="en-US" altLang="en-US"/>
              <a:pPr/>
              <a:t>‹#›</a:t>
            </a:fld>
            <a:endParaRPr lang="en-US" altLang="en-US"/>
          </a:p>
        </p:txBody>
      </p:sp>
    </p:spTree>
    <p:extLst>
      <p:ext uri="{BB962C8B-B14F-4D97-AF65-F5344CB8AC3E}">
        <p14:creationId xmlns:p14="http://schemas.microsoft.com/office/powerpoint/2010/main" val="394470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171ECD-ECA1-4DC8-992C-470F985C8E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FDC8099-02D9-411C-9269-19B349F621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E862CE8-E9BE-4421-97B4-E265E96C6FAA}"/>
              </a:ext>
            </a:extLst>
          </p:cNvPr>
          <p:cNvSpPr>
            <a:spLocks noGrp="1" noChangeArrowheads="1"/>
          </p:cNvSpPr>
          <p:nvPr>
            <p:ph type="sldNum" sz="quarter" idx="12"/>
          </p:nvPr>
        </p:nvSpPr>
        <p:spPr>
          <a:ln/>
        </p:spPr>
        <p:txBody>
          <a:bodyPr/>
          <a:lstStyle>
            <a:lvl1pPr>
              <a:defRPr/>
            </a:lvl1pPr>
          </a:lstStyle>
          <a:p>
            <a:fld id="{60544404-F6A1-40E8-A93D-32A723FF8187}" type="slidenum">
              <a:rPr lang="en-US" altLang="en-US"/>
              <a:pPr/>
              <a:t>‹#›</a:t>
            </a:fld>
            <a:endParaRPr lang="en-US" altLang="en-US"/>
          </a:p>
        </p:txBody>
      </p:sp>
    </p:spTree>
    <p:extLst>
      <p:ext uri="{BB962C8B-B14F-4D97-AF65-F5344CB8AC3E}">
        <p14:creationId xmlns:p14="http://schemas.microsoft.com/office/powerpoint/2010/main" val="28614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EABBCA-31DF-47C8-99CA-8F128003412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8D46EEF-32FA-4E33-9219-9898E5167ED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61DB0B-00BF-44F5-84E0-C78F578852EF}"/>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8307B01B-335C-4A74-B198-0505474EE4F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5F47A81C-2A98-4B2B-8541-08AAB793C9A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12BC3A7D-4FE3-447C-B162-8CB0796134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10528300" y="0"/>
            <a:ext cx="1663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dirty="0"/>
          </a:p>
        </p:txBody>
      </p:sp>
      <p:sp>
        <p:nvSpPr>
          <p:cNvPr id="31" name="Text Placeholder 30"/>
          <p:cNvSpPr>
            <a:spLocks noGrp="1"/>
          </p:cNvSpPr>
          <p:nvPr>
            <p:ph type="body" idx="1"/>
          </p:nvPr>
        </p:nvSpPr>
        <p:spPr bwMode="hidden">
          <a:xfrm>
            <a:off x="609600" y="1609416"/>
            <a:ext cx="9652000" cy="4638984"/>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4" name="Footer Placeholder 3"/>
          <p:cNvSpPr>
            <a:spLocks noGrp="1"/>
          </p:cNvSpPr>
          <p:nvPr>
            <p:ph type="ftr" sz="quarter" idx="3"/>
          </p:nvPr>
        </p:nvSpPr>
        <p:spPr>
          <a:xfrm>
            <a:off x="609600" y="6375071"/>
            <a:ext cx="4876800" cy="228600"/>
          </a:xfrm>
          <a:prstGeom prst="rect">
            <a:avLst/>
          </a:prstGeom>
        </p:spPr>
        <p:txBody>
          <a:bodyPr vert="horz" tIns="0" bIns="0" anchor="b"/>
          <a:lstStyle>
            <a:lvl1pPr algn="r" eaLnBrk="1" latinLnBrk="0" hangingPunct="1">
              <a:defRPr kumimoji="0" sz="11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B13F9A"/>
                </a:solidFill>
                <a:effectLst/>
                <a:uLnTx/>
                <a:uFillTx/>
                <a:latin typeface="Arial" panose="020B0604020202020204"/>
                <a:ea typeface="+mn-ea"/>
                <a:cs typeface="+mn-cs"/>
              </a:rPr>
              <a:t>Add a footer</a:t>
            </a:r>
          </a:p>
        </p:txBody>
      </p:sp>
      <p:sp>
        <p:nvSpPr>
          <p:cNvPr id="27" name="Date Placeholder 26"/>
          <p:cNvSpPr>
            <a:spLocks noGrp="1"/>
          </p:cNvSpPr>
          <p:nvPr>
            <p:ph type="dt" sz="half" idx="2"/>
          </p:nvPr>
        </p:nvSpPr>
        <p:spPr>
          <a:xfrm>
            <a:off x="5661248" y="6375071"/>
            <a:ext cx="2669952" cy="226902"/>
          </a:xfrm>
          <a:prstGeom prst="rect">
            <a:avLst/>
          </a:prstGeom>
        </p:spPr>
        <p:txBody>
          <a:bodyPr vert="horz" tIns="0" bIns="0" anchor="b"/>
          <a:lstStyle>
            <a:lvl1pPr algn="l" eaLnBrk="1" latinLnBrk="0" hangingPunct="1">
              <a:defRPr kumimoji="0" sz="1100">
                <a:solidFill>
                  <a:schemeClr val="tx2"/>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9DA0E755-25FD-455B-A5F4-B0DE86D4B5E2}" type="datetime1">
              <a:rPr kumimoji="0" lang="en-US" sz="1100" b="0" i="0" u="none" strike="noStrike" kern="1200" cap="none" spc="0" normalizeH="0" baseline="0" noProof="0" smtClean="0">
                <a:ln>
                  <a:noFill/>
                </a:ln>
                <a:solidFill>
                  <a:srgbClr val="B13F9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6/20/2022</a:t>
            </a:fld>
            <a:endParaRPr kumimoji="0" lang="en-US" sz="1100" b="0" i="0" u="none" strike="noStrike" kern="1200" cap="none" spc="0" normalizeH="0" baseline="0" noProof="0" dirty="0">
              <a:ln>
                <a:noFill/>
              </a:ln>
              <a:solidFill>
                <a:srgbClr val="B13F9A"/>
              </a:solidFill>
              <a:effectLst/>
              <a:uLnTx/>
              <a:uFillTx/>
              <a:latin typeface="Arial" panose="020B0604020202020204"/>
              <a:ea typeface="+mn-ea"/>
              <a:cs typeface="+mn-cs"/>
            </a:endParaRPr>
          </a:p>
        </p:txBody>
      </p:sp>
      <p:sp>
        <p:nvSpPr>
          <p:cNvPr id="16" name="Slide Number Placeholder 15"/>
          <p:cNvSpPr>
            <a:spLocks noGrp="1"/>
          </p:cNvSpPr>
          <p:nvPr>
            <p:ph type="sldNum" sz="quarter" idx="4"/>
          </p:nvPr>
        </p:nvSpPr>
        <p:spPr>
          <a:xfrm>
            <a:off x="8335264" y="6373373"/>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40A5146F-7E80-4C81-B445-3940FBA44A78}" type="slidenum">
              <a:rPr kumimoji="0" lang="en-US" sz="1100" b="0" i="0" u="none" strike="noStrike" kern="1200" cap="none" spc="0" normalizeH="0" baseline="0" noProof="0" smtClean="0">
                <a:ln>
                  <a:noFill/>
                </a:ln>
                <a:solidFill>
                  <a:srgbClr val="B13F9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4555820"/>
      </p:ext>
    </p:extLst>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800" b="1" kern="1200" cap="all" baseline="0">
          <a:ln w="500">
            <a:solidFill>
              <a:schemeClr val="tx2">
                <a:lumMod val="50000"/>
              </a:schemeClr>
            </a:solidFill>
          </a:ln>
          <a:gradFill>
            <a:gsLst>
              <a:gs pos="0">
                <a:schemeClr val="accent4">
                  <a:tint val="13000"/>
                </a:schemeClr>
              </a:gs>
              <a:gs pos="10000">
                <a:schemeClr val="accent4">
                  <a:tint val="20000"/>
                </a:schemeClr>
              </a:gs>
              <a:gs pos="49000">
                <a:schemeClr val="accent4">
                  <a:tint val="70000"/>
                </a:schemeClr>
              </a:gs>
              <a:gs pos="50000">
                <a:schemeClr val="accent4"/>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mod="1">
    <p:ext uri="{27BBF7A9-308A-43DC-89C8-2F10F3537804}">
      <p15:sldGuideLst xmlns:p15="http://schemas.microsoft.com/office/powerpoint/2012/main">
        <p15:guide id="0" orient="horz" pos="2160">
          <p15:clr>
            <a:srgbClr val="F26B43"/>
          </p15:clr>
        </p15:guide>
        <p15:guide id="1" pos="3840">
          <p15:clr>
            <a:srgbClr val="F26B43"/>
          </p15:clr>
        </p15:guide>
        <p15:guide id="2" pos="384">
          <p15:clr>
            <a:srgbClr val="F26B43"/>
          </p15:clr>
        </p15:guide>
        <p15:guide id="3" pos="6456">
          <p15:clr>
            <a:srgbClr val="F26B43"/>
          </p15:clr>
        </p15:guide>
        <p15:guide id="4" pos="1200">
          <p15:clr>
            <a:srgbClr val="F26B43"/>
          </p15:clr>
        </p15:guide>
        <p15:guide id="5" orient="horz" pos="4008">
          <p15:clr>
            <a:srgbClr val="F26B43"/>
          </p15:clr>
        </p15:guide>
        <p15:guide id="6" orient="horz" pos="39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371600"/>
            <a:ext cx="9906000" cy="3477768"/>
          </a:xfrm>
        </p:spPr>
        <p:txBody>
          <a:bodyPr/>
          <a:lstStyle/>
          <a:p>
            <a:pPr algn="ctr"/>
            <a:r>
              <a:rPr lang="en-US" sz="7200" smtClean="0">
                <a:ln w="0"/>
                <a:solidFill>
                  <a:schemeClr val="tx1"/>
                </a:solidFill>
                <a:latin typeface="Times New Roman" panose="02020603050405020304" pitchFamily="18" charset="0"/>
                <a:cs typeface="Times New Roman" panose="02020603050405020304" pitchFamily="18" charset="0"/>
              </a:rPr>
              <a:t>Bài 9</a:t>
            </a:r>
            <a:br>
              <a:rPr lang="en-US" sz="7200" smtClean="0">
                <a:ln w="0"/>
                <a:solidFill>
                  <a:schemeClr val="tx1"/>
                </a:solidFill>
                <a:latin typeface="Times New Roman" panose="02020603050405020304" pitchFamily="18" charset="0"/>
                <a:cs typeface="Times New Roman" panose="02020603050405020304" pitchFamily="18" charset="0"/>
              </a:rPr>
            </a:br>
            <a:r>
              <a:rPr lang="en-US" sz="7200" smtClean="0">
                <a:ln w="0"/>
                <a:solidFill>
                  <a:schemeClr val="tx1"/>
                </a:solidFill>
                <a:latin typeface="Times New Roman" panose="02020603050405020304" pitchFamily="18" charset="0"/>
                <a:cs typeface="Times New Roman" panose="02020603050405020304" pitchFamily="18" charset="0"/>
              </a:rPr>
              <a:t>TRÌNH BÀY BẢNG TÍNH</a:t>
            </a:r>
            <a:endParaRPr lang="en-US" sz="720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88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563" t="25000" r="56442" b="34375"/>
          <a:stretch/>
        </p:blipFill>
        <p:spPr>
          <a:xfrm>
            <a:off x="3048000" y="762000"/>
            <a:ext cx="6477000" cy="3608614"/>
          </a:xfrm>
          <a:prstGeom prst="rect">
            <a:avLst/>
          </a:prstGeom>
          <a:ln>
            <a:solidFill>
              <a:schemeClr val="bg1">
                <a:lumMod val="50000"/>
              </a:schemeClr>
            </a:solidFill>
          </a:ln>
        </p:spPr>
      </p:pic>
      <p:sp>
        <p:nvSpPr>
          <p:cNvPr id="6" name="Rectangle 5"/>
          <p:cNvSpPr/>
          <p:nvPr/>
        </p:nvSpPr>
        <p:spPr>
          <a:xfrm>
            <a:off x="3017345" y="4876800"/>
            <a:ext cx="6507655"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400" i="1" smtClean="0">
                <a:solidFill>
                  <a:srgbClr val="0070C0"/>
                </a:solidFill>
                <a:latin typeface="Times New Roman" panose="02020603050405020304" pitchFamily="18" charset="0"/>
                <a:ea typeface="Times New Roman" panose="02020603050405020304" pitchFamily="18" charset="0"/>
              </a:rPr>
              <a:t>Hình 9.4. Sau khi định dạng kiểu dữ liệu phần trăm</a:t>
            </a:r>
            <a:endParaRPr lang="en-US" sz="2400" i="1">
              <a:solidFill>
                <a:srgbClr val="FF0066"/>
              </a:solidFill>
              <a:latin typeface="Times New Roman" panose="02020603050405020304" pitchFamily="18" charset="0"/>
              <a:ea typeface="Times New Roman" panose="02020603050405020304" pitchFamily="18" charset="0"/>
            </a:endParaRPr>
          </a:p>
        </p:txBody>
      </p:sp>
      <p:sp>
        <p:nvSpPr>
          <p:cNvPr id="3" name="Left Arrow 2"/>
          <p:cNvSpPr/>
          <p:nvPr/>
        </p:nvSpPr>
        <p:spPr bwMode="auto">
          <a:xfrm>
            <a:off x="9372600" y="2566307"/>
            <a:ext cx="990600" cy="533400"/>
          </a:xfrm>
          <a:prstGeom prst="lef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7222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43000"/>
            <a:ext cx="10744200" cy="173278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 Định dạng dữ liệu </a:t>
            </a:r>
            <a:r>
              <a:rPr lang="en-US" sz="2800" b="1" i="1" smtClean="0">
                <a:solidFill>
                  <a:srgbClr val="0070C0"/>
                </a:solidFill>
                <a:latin typeface="Times New Roman" panose="02020603050405020304" pitchFamily="18" charset="0"/>
                <a:ea typeface="Times New Roman" panose="02020603050405020304" pitchFamily="18" charset="0"/>
              </a:rPr>
              <a:t>ngày </a:t>
            </a:r>
            <a:r>
              <a:rPr lang="en-US" sz="2800" b="1" i="1">
                <a:solidFill>
                  <a:srgbClr val="0070C0"/>
                </a:solidFill>
                <a:latin typeface="Times New Roman" panose="02020603050405020304" pitchFamily="18" charset="0"/>
                <a:ea typeface="Times New Roman" panose="02020603050405020304" pitchFamily="18" charset="0"/>
              </a:rPr>
              <a:t>tháng</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Thao </a:t>
            </a:r>
            <a:r>
              <a:rPr lang="en-US" sz="2800" b="1" i="1" smtClean="0">
                <a:latin typeface="Times New Roman" panose="02020603050405020304" pitchFamily="18" charset="0"/>
                <a:ea typeface="Times New Roman" panose="02020603050405020304" pitchFamily="18" charset="0"/>
              </a:rPr>
              <a:t>tác:</a:t>
            </a: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Đánh dấu vùng dữ liệu; trong cửa sổ Format Cells thực hiện các bước như hình 9.5</a:t>
            </a:r>
          </a:p>
        </p:txBody>
      </p:sp>
    </p:spTree>
    <p:extLst>
      <p:ext uri="{BB962C8B-B14F-4D97-AF65-F5344CB8AC3E}">
        <p14:creationId xmlns:p14="http://schemas.microsoft.com/office/powerpoint/2010/main" val="307221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104" t="1041" r="48829" b="38543"/>
          <a:stretch/>
        </p:blipFill>
        <p:spPr>
          <a:xfrm>
            <a:off x="3124200" y="609600"/>
            <a:ext cx="5943600" cy="5303520"/>
          </a:xfrm>
          <a:prstGeom prst="rect">
            <a:avLst/>
          </a:prstGeom>
        </p:spPr>
      </p:pic>
      <p:sp>
        <p:nvSpPr>
          <p:cNvPr id="3" name="Rectangle 2"/>
          <p:cNvSpPr/>
          <p:nvPr/>
        </p:nvSpPr>
        <p:spPr>
          <a:xfrm>
            <a:off x="2362200" y="6096000"/>
            <a:ext cx="7467600"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400" i="1" smtClean="0">
                <a:solidFill>
                  <a:srgbClr val="0070C0"/>
                </a:solidFill>
                <a:latin typeface="Times New Roman" panose="02020603050405020304" pitchFamily="18" charset="0"/>
                <a:ea typeface="Times New Roman" panose="02020603050405020304" pitchFamily="18" charset="0"/>
              </a:rPr>
              <a:t>Hình 9.5. Cách thiết lập hiển thị ngày tháng của Việt Nam</a:t>
            </a:r>
            <a:endParaRPr lang="en-US" sz="2400" i="1">
              <a:solidFill>
                <a:srgbClr val="FF0066"/>
              </a:solidFill>
              <a:latin typeface="Times New Roman" panose="02020603050405020304" pitchFamily="18" charset="0"/>
              <a:ea typeface="Times New Roman" panose="02020603050405020304" pitchFamily="18" charset="0"/>
            </a:endParaRPr>
          </a:p>
        </p:txBody>
      </p:sp>
      <p:sp>
        <p:nvSpPr>
          <p:cNvPr id="4" name="Rounded Rectangle 3"/>
          <p:cNvSpPr/>
          <p:nvPr/>
        </p:nvSpPr>
        <p:spPr>
          <a:xfrm>
            <a:off x="457200" y="1987194"/>
            <a:ext cx="1905000" cy="469916"/>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2. Chọn Date</a:t>
            </a:r>
            <a:endParaRPr lang="en-US" sz="2400">
              <a:solidFill>
                <a:schemeClr val="tx1"/>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9232142" y="2750369"/>
            <a:ext cx="2695855" cy="1879664"/>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3. Nháy chuột vào mũi tên trỏ cuống và chọn Vietnamese trong danh sách</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6" name="Straight Arrow Connector 5"/>
          <p:cNvCxnSpPr/>
          <p:nvPr/>
        </p:nvCxnSpPr>
        <p:spPr>
          <a:xfrm>
            <a:off x="2329678" y="1133169"/>
            <a:ext cx="811093" cy="2080"/>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7" name="Rounded Rectangle 6"/>
          <p:cNvSpPr/>
          <p:nvPr/>
        </p:nvSpPr>
        <p:spPr>
          <a:xfrm>
            <a:off x="849580" y="677018"/>
            <a:ext cx="1504645"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1. Chọn Number</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8" name="Elbow Connector 7"/>
          <p:cNvCxnSpPr/>
          <p:nvPr/>
        </p:nvCxnSpPr>
        <p:spPr>
          <a:xfrm rot="10800000" flipV="1">
            <a:off x="7620003" y="5257799"/>
            <a:ext cx="1820169" cy="312065"/>
          </a:xfrm>
          <a:prstGeom prst="bentConnector3">
            <a:avLst>
              <a:gd name="adj1" fmla="val 100129"/>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9" name="Elbow Connector 8"/>
          <p:cNvCxnSpPr/>
          <p:nvPr/>
        </p:nvCxnSpPr>
        <p:spPr>
          <a:xfrm rot="5400000">
            <a:off x="9043214" y="756071"/>
            <a:ext cx="1051438" cy="2077692"/>
          </a:xfrm>
          <a:prstGeom prst="bentConnector2">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11" name="Straight Arrow Connector 10"/>
          <p:cNvCxnSpPr/>
          <p:nvPr/>
        </p:nvCxnSpPr>
        <p:spPr>
          <a:xfrm>
            <a:off x="2362200" y="2222152"/>
            <a:ext cx="811093" cy="2080"/>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12" name="Straight Arrow Connector 11"/>
          <p:cNvCxnSpPr>
            <a:stCxn id="5" idx="1"/>
          </p:cNvCxnSpPr>
          <p:nvPr/>
        </p:nvCxnSpPr>
        <p:spPr>
          <a:xfrm flipH="1">
            <a:off x="8915401" y="3690201"/>
            <a:ext cx="316741" cy="0"/>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15" name="Rounded Rectangle 14"/>
          <p:cNvSpPr/>
          <p:nvPr/>
        </p:nvSpPr>
        <p:spPr>
          <a:xfrm>
            <a:off x="9259851" y="314900"/>
            <a:ext cx="2695855"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4. Chọn kiểu ngày/tháng/năm</a:t>
            </a:r>
            <a:endParaRPr lang="en-US" sz="2400">
              <a:solidFill>
                <a:schemeClr val="tx1"/>
              </a:solidFill>
              <a:latin typeface="Times New Roman" panose="02020603050405020304" pitchFamily="18" charset="0"/>
              <a:ea typeface="Times New Roman" panose="02020603050405020304" pitchFamily="18" charset="0"/>
            </a:endParaRPr>
          </a:p>
        </p:txBody>
      </p:sp>
      <p:sp>
        <p:nvSpPr>
          <p:cNvPr id="16" name="Rounded Rectangle 15"/>
          <p:cNvSpPr/>
          <p:nvPr/>
        </p:nvSpPr>
        <p:spPr>
          <a:xfrm>
            <a:off x="9440172" y="4787883"/>
            <a:ext cx="1989829"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a:solidFill>
                  <a:schemeClr val="tx1"/>
                </a:solidFill>
                <a:latin typeface="Times New Roman" panose="02020603050405020304" pitchFamily="18" charset="0"/>
                <a:ea typeface="Times New Roman" panose="02020603050405020304" pitchFamily="18" charset="0"/>
              </a:rPr>
              <a:t>5</a:t>
            </a:r>
            <a:r>
              <a:rPr lang="en-US" sz="2400" smtClean="0">
                <a:solidFill>
                  <a:schemeClr val="tx1"/>
                </a:solidFill>
                <a:latin typeface="Times New Roman" panose="02020603050405020304" pitchFamily="18" charset="0"/>
                <a:ea typeface="Times New Roman" panose="02020603050405020304" pitchFamily="18" charset="0"/>
              </a:rPr>
              <a:t>. Nháy chuột chọn OK</a:t>
            </a:r>
            <a:endParaRPr lang="en-US" sz="240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28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762000"/>
            <a:ext cx="9906000" cy="386875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Lưu ý: </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Việc chỉnh sửa dữ liệu chỉ thay đổi cách hiển thị, còn việc nhập dữ liệu vẫn cần tuân theo thứ tự mặc định của phần mềm.</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Dữ liệu ngày tháng có thể thực hiện các phép cộng với số nguyên (mỗi số nguyên được tính là một ngày) và phép trừ hai dữ liệu ngày tháng (trong hình 9.6 các ô dữ liệu ngày tháng đều là kiểu hiển thị ngày của Việt Nam)</a:t>
            </a:r>
          </a:p>
        </p:txBody>
      </p:sp>
    </p:spTree>
    <p:extLst>
      <p:ext uri="{BB962C8B-B14F-4D97-AF65-F5344CB8AC3E}">
        <p14:creationId xmlns:p14="http://schemas.microsoft.com/office/powerpoint/2010/main" val="185267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05" t="25000" r="74597" b="56250"/>
          <a:stretch/>
        </p:blipFill>
        <p:spPr>
          <a:xfrm>
            <a:off x="990600" y="1460262"/>
            <a:ext cx="6223000" cy="2667000"/>
          </a:xfrm>
          <a:prstGeom prst="rect">
            <a:avLst/>
          </a:prstGeom>
          <a:ln>
            <a:solidFill>
              <a:schemeClr val="bg1">
                <a:lumMod val="50000"/>
              </a:schemeClr>
            </a:solidFill>
          </a:ln>
        </p:spPr>
      </p:pic>
      <p:sp>
        <p:nvSpPr>
          <p:cNvPr id="4" name="Rectangle 3"/>
          <p:cNvSpPr/>
          <p:nvPr/>
        </p:nvSpPr>
        <p:spPr>
          <a:xfrm>
            <a:off x="457200" y="4659868"/>
            <a:ext cx="7467600"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400" i="1" smtClean="0">
                <a:solidFill>
                  <a:srgbClr val="0070C0"/>
                </a:solidFill>
                <a:latin typeface="Times New Roman" panose="02020603050405020304" pitchFamily="18" charset="0"/>
                <a:ea typeface="Times New Roman" panose="02020603050405020304" pitchFamily="18" charset="0"/>
              </a:rPr>
              <a:t>Hình 9.6. Dữ liệu ngày tháng với các phép toán cộng trừ</a:t>
            </a:r>
            <a:endParaRPr lang="en-US" sz="2400" i="1">
              <a:solidFill>
                <a:srgbClr val="FF0066"/>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7373774" y="3339036"/>
            <a:ext cx="3827626"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Ngày 31/3/2021 – 15/3/2021 = 16 ngày</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6" name="Elbow Connector 5"/>
          <p:cNvCxnSpPr/>
          <p:nvPr/>
        </p:nvCxnSpPr>
        <p:spPr>
          <a:xfrm rot="10800000" flipV="1">
            <a:off x="6879772" y="1916667"/>
            <a:ext cx="2797629" cy="1285487"/>
          </a:xfrm>
          <a:prstGeom prst="bentConnector3">
            <a:avLst>
              <a:gd name="adj1" fmla="val 195"/>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7" name="Straight Arrow Connector 6"/>
          <p:cNvCxnSpPr>
            <a:stCxn id="5" idx="1"/>
          </p:cNvCxnSpPr>
          <p:nvPr/>
        </p:nvCxnSpPr>
        <p:spPr>
          <a:xfrm flipH="1">
            <a:off x="6858000" y="3821668"/>
            <a:ext cx="515774" cy="0"/>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8" name="Rounded Rectangle 7"/>
          <p:cNvSpPr/>
          <p:nvPr/>
        </p:nvSpPr>
        <p:spPr>
          <a:xfrm>
            <a:off x="7355631" y="976835"/>
            <a:ext cx="4665826"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Phép cộng ngày 3/1/2020 + 30 ngày = ngày 2/2/2020</a:t>
            </a:r>
            <a:endParaRPr lang="en-US" sz="240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137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828800" y="1524000"/>
            <a:ext cx="8915400" cy="3414980"/>
          </a:xfrm>
          <a:prstGeom prst="horizontalScroll">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Có </a:t>
            </a:r>
            <a:r>
              <a:rPr lang="en-US" sz="2800">
                <a:latin typeface="Times New Roman" panose="02020603050405020304" pitchFamily="18" charset="0"/>
                <a:ea typeface="Times New Roman" panose="02020603050405020304" pitchFamily="18" charset="0"/>
              </a:rPr>
              <a:t>thể định dạng dữ liệu số theo các kiểu khác nhau như xác định số chữ số thập phân, phân tách hàng nghìn, hàng triệu,… Có thể định dạng số theo kiểu phần trăm và định dạng dữ liệu ngày tháng của Việt Nam (dd/mm/yyyy)</a:t>
            </a:r>
          </a:p>
        </p:txBody>
      </p:sp>
      <p:sp>
        <p:nvSpPr>
          <p:cNvPr id="3" name="Right Arrow 2"/>
          <p:cNvSpPr/>
          <p:nvPr/>
        </p:nvSpPr>
        <p:spPr bwMode="auto">
          <a:xfrm>
            <a:off x="990600" y="2971800"/>
            <a:ext cx="685800" cy="609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8477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2438400"/>
            <a:ext cx="8763000" cy="234957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1. Theo em việc định dạng dữ liệu và trình bày bảng tính có khác nhau không?</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2. Các lệnh trình bày bảng tính hay định dạng dữ liệu có làm thay đổi dữ liệu trên bảng tính không?</a:t>
            </a:r>
          </a:p>
        </p:txBody>
      </p:sp>
      <p:sp>
        <p:nvSpPr>
          <p:cNvPr id="3" name="Rectangle 17">
            <a:extLst>
              <a:ext uri="{FF2B5EF4-FFF2-40B4-BE49-F238E27FC236}">
                <a16:creationId xmlns:a16="http://schemas.microsoft.com/office/drawing/2014/main" id="{2AA78359-2C06-4ED2-898D-6D662CD3D14A}"/>
              </a:ext>
            </a:extLst>
          </p:cNvPr>
          <p:cNvSpPr txBox="1">
            <a:spLocks noChangeArrowheads="1"/>
          </p:cNvSpPr>
          <p:nvPr/>
        </p:nvSpPr>
        <p:spPr>
          <a:xfrm>
            <a:off x="457200" y="398569"/>
            <a:ext cx="10896600" cy="127783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smtClean="0">
                <a:solidFill>
                  <a:srgbClr val="FF0066"/>
                </a:solidFill>
                <a:latin typeface="Times New Roman" panose="02020603050405020304" pitchFamily="18" charset="0"/>
                <a:cs typeface="Times New Roman" panose="02020603050405020304" pitchFamily="18" charset="0"/>
              </a:rPr>
              <a:t>HOẠT ĐỘNG 2</a:t>
            </a:r>
            <a:br>
              <a:rPr lang="en-US" altLang="en-US" sz="3600" b="1" kern="0" smtClean="0">
                <a:solidFill>
                  <a:srgbClr val="FF0066"/>
                </a:solidFill>
                <a:latin typeface="Times New Roman" panose="02020603050405020304" pitchFamily="18" charset="0"/>
                <a:cs typeface="Times New Roman" panose="02020603050405020304" pitchFamily="18" charset="0"/>
              </a:rPr>
            </a:br>
            <a:r>
              <a:rPr lang="en-US" altLang="en-US" sz="3600" b="1" kern="0" smtClean="0">
                <a:solidFill>
                  <a:srgbClr val="FF0066"/>
                </a:solidFill>
                <a:latin typeface="Times New Roman" panose="02020603050405020304" pitchFamily="18" charset="0"/>
                <a:cs typeface="Times New Roman" panose="02020603050405020304" pitchFamily="18" charset="0"/>
              </a:rPr>
              <a:t>Tìm hiểu một số lệnh trình bày bảng tính</a:t>
            </a:r>
            <a:endParaRPr lang="en-AU" altLang="en-US" sz="3600" b="1" kern="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23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10210800" cy="3834896"/>
          </a:xfrm>
          <a:prstGeom prst="rect">
            <a:avLst/>
          </a:prstGeom>
        </p:spPr>
        <p:txBody>
          <a:bodyPr wrap="square">
            <a:spAutoFit/>
          </a:bodyPr>
          <a:lstStyle/>
          <a:p>
            <a:pPr marL="0" marR="0"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2. TRÌNH BÀY BẢNG TÍNH</a:t>
            </a:r>
            <a:r>
              <a:rPr lang="en-US" b="1">
                <a:solidFill>
                  <a:srgbClr val="000000"/>
                </a:solidFill>
                <a:latin typeface="Times New Roman" panose="02020603050405020304" pitchFamily="18" charset="0"/>
                <a:ea typeface="Times New Roman" panose="02020603050405020304" pitchFamily="18" charset="0"/>
              </a:rPr>
              <a:t>  </a:t>
            </a:r>
            <a:endParaRPr lang="en-US">
              <a:latin typeface="Times New Roman" panose="02020603050405020304" pitchFamily="18" charset="0"/>
              <a:ea typeface="Times New Roman" panose="02020603050405020304" pitchFamily="18" charset="0"/>
            </a:endParaRPr>
          </a:p>
          <a:p>
            <a:pPr marL="0" marR="0"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a) Các lệnh chèn, xóa, ẩn, hiện hàng và cột</a:t>
            </a:r>
            <a:endParaRPr lang="en-US" sz="2800">
              <a:latin typeface="Times New Roman" panose="02020603050405020304" pitchFamily="18" charset="0"/>
              <a:ea typeface="Times New Roman" panose="02020603050405020304" pitchFamily="18" charset="0"/>
            </a:endParaRPr>
          </a:p>
          <a:p>
            <a:pPr marL="0" marR="0" algn="just">
              <a:lnSpc>
                <a:spcPct val="115000"/>
              </a:lnSpc>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rPr>
              <a:t>- Xóa hàng, cột: </a:t>
            </a:r>
            <a:endParaRPr lang="en-US" sz="2800">
              <a:latin typeface="Times New Roman" panose="02020603050405020304" pitchFamily="18" charset="0"/>
              <a:ea typeface="Times New Roman" panose="02020603050405020304" pitchFamily="18" charset="0"/>
            </a:endParaRPr>
          </a:p>
          <a:p>
            <a:pPr marL="0" marR="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Bước 1. Chọn cột hoặc hàng. </a:t>
            </a:r>
          </a:p>
          <a:p>
            <a:pPr marL="0" marR="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Bước 2. Nháy nút phải chuột vào chỗ chọn, chọn </a:t>
            </a:r>
            <a:r>
              <a:rPr lang="en-US" sz="2800" b="1">
                <a:latin typeface="Times New Roman" panose="02020603050405020304" pitchFamily="18" charset="0"/>
                <a:ea typeface="Times New Roman" panose="02020603050405020304" pitchFamily="18" charset="0"/>
              </a:rPr>
              <a:t>Delete</a:t>
            </a:r>
            <a:r>
              <a:rPr lang="en-US" sz="2800">
                <a:latin typeface="Times New Roman" panose="02020603050405020304" pitchFamily="18" charset="0"/>
                <a:ea typeface="Times New Roman" panose="02020603050405020304" pitchFamily="18" charset="0"/>
              </a:rPr>
              <a:t>.</a:t>
            </a:r>
          </a:p>
          <a:p>
            <a:pPr marL="0" marR="0" algn="just">
              <a:lnSpc>
                <a:spcPct val="115000"/>
              </a:lnSpc>
              <a:spcBef>
                <a:spcPts val="600"/>
              </a:spcBef>
              <a:spcAft>
                <a:spcPts val="600"/>
              </a:spcAft>
            </a:pPr>
            <a:r>
              <a:rPr lang="en-US" sz="2800" i="1">
                <a:latin typeface="Times New Roman" panose="02020603050405020304" pitchFamily="18" charset="0"/>
                <a:ea typeface="Times New Roman" panose="02020603050405020304" pitchFamily="18" charset="0"/>
              </a:rPr>
              <a:t>Lưu ý. </a:t>
            </a:r>
            <a:r>
              <a:rPr lang="en-US" sz="2800">
                <a:latin typeface="Times New Roman" panose="02020603050405020304" pitchFamily="18" charset="0"/>
                <a:ea typeface="Times New Roman" panose="02020603050405020304" pitchFamily="18" charset="0"/>
              </a:rPr>
              <a:t>Có thể chọn nhiều hàng (cột) để xóa đồng thời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403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10210800" cy="4484305"/>
          </a:xfrm>
          <a:prstGeom prst="rect">
            <a:avLst/>
          </a:prstGeom>
        </p:spPr>
        <p:txBody>
          <a:bodyPr wrap="square">
            <a:spAutoFit/>
          </a:bodyPr>
          <a:lstStyle/>
          <a:p>
            <a:pPr marL="0" marR="0" algn="just">
              <a:lnSpc>
                <a:spcPct val="115000"/>
              </a:lnSpc>
              <a:spcBef>
                <a:spcPts val="600"/>
              </a:spcBef>
              <a:spcAft>
                <a:spcPts val="600"/>
              </a:spcAft>
            </a:pPr>
            <a:r>
              <a:rPr lang="en-US" sz="2800" smtClean="0">
                <a:solidFill>
                  <a:srgbClr val="0070C0"/>
                </a:solidFill>
                <a:latin typeface="Times New Roman" panose="02020603050405020304" pitchFamily="18" charset="0"/>
                <a:ea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rPr>
              <a:t>Chèn thêm một hàng, cột mới: </a:t>
            </a:r>
            <a:endParaRPr lang="en-US" sz="2800">
              <a:latin typeface="Times New Roman" panose="02020603050405020304" pitchFamily="18" charset="0"/>
              <a:ea typeface="Times New Roman" panose="02020603050405020304" pitchFamily="18" charset="0"/>
            </a:endParaRPr>
          </a:p>
          <a:p>
            <a:pPr marL="0" marR="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Bước 1. Chọn cột hoặc hàng. </a:t>
            </a:r>
          </a:p>
          <a:p>
            <a:pPr marL="0" marR="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Bước 2. Nháy nút phải chuột vào chỗ chọn, chọn </a:t>
            </a:r>
            <a:r>
              <a:rPr lang="en-US" sz="2800" b="1">
                <a:latin typeface="Times New Roman" panose="02020603050405020304" pitchFamily="18" charset="0"/>
                <a:ea typeface="Times New Roman" panose="02020603050405020304" pitchFamily="18" charset="0"/>
              </a:rPr>
              <a:t>Insert</a:t>
            </a:r>
            <a:r>
              <a:rPr lang="en-US" sz="2800">
                <a:latin typeface="Times New Roman" panose="02020603050405020304" pitchFamily="18" charset="0"/>
                <a:ea typeface="Times New Roman" panose="02020603050405020304" pitchFamily="18" charset="0"/>
              </a:rPr>
              <a:t>.</a:t>
            </a:r>
          </a:p>
          <a:p>
            <a:pPr marL="0" marR="0" algn="just">
              <a:lnSpc>
                <a:spcPct val="115000"/>
              </a:lnSpc>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rPr>
              <a:t>- Làm ẩn, hiện hàng hoặc cột:</a:t>
            </a:r>
            <a:endParaRPr lang="en-US" sz="2800">
              <a:latin typeface="Times New Roman" panose="02020603050405020304" pitchFamily="18" charset="0"/>
              <a:ea typeface="Times New Roman" panose="02020603050405020304" pitchFamily="18" charset="0"/>
            </a:endParaRPr>
          </a:p>
          <a:p>
            <a:pPr marL="0" marR="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Bước 1. Chọn cột hoặc hàng. </a:t>
            </a:r>
          </a:p>
          <a:p>
            <a:pPr marL="0" marR="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Bước 2. Nháy nút phải chuột vào chỗ chọn, chọn </a:t>
            </a:r>
            <a:r>
              <a:rPr lang="en-US" sz="2800" b="1">
                <a:latin typeface="Times New Roman" panose="02020603050405020304" pitchFamily="18" charset="0"/>
                <a:ea typeface="Times New Roman" panose="02020603050405020304" pitchFamily="18" charset="0"/>
              </a:rPr>
              <a:t>Hide</a:t>
            </a:r>
            <a:r>
              <a:rPr lang="en-US" sz="2800">
                <a:latin typeface="Times New Roman" panose="02020603050405020304" pitchFamily="18" charset="0"/>
                <a:ea typeface="Times New Roman" panose="02020603050405020304" pitchFamily="18" charset="0"/>
              </a:rPr>
              <a:t>.</a:t>
            </a:r>
          </a:p>
          <a:p>
            <a:pPr marL="0" marR="0" algn="just">
              <a:lnSpc>
                <a:spcPct val="115000"/>
              </a:lnSpc>
              <a:spcBef>
                <a:spcPts val="600"/>
              </a:spcBef>
              <a:spcAft>
                <a:spcPts val="600"/>
              </a:spcAft>
            </a:pPr>
            <a:r>
              <a:rPr lang="en-US" sz="2800" i="1">
                <a:latin typeface="Times New Roman" panose="02020603050405020304" pitchFamily="18" charset="0"/>
                <a:ea typeface="Times New Roman" panose="02020603050405020304" pitchFamily="18" charset="0"/>
              </a:rPr>
              <a:t>Lưu ý. </a:t>
            </a:r>
            <a:r>
              <a:rPr lang="en-US" sz="2800">
                <a:latin typeface="Times New Roman" panose="02020603050405020304" pitchFamily="18" charset="0"/>
                <a:ea typeface="Times New Roman" panose="02020603050405020304" pitchFamily="18" charset="0"/>
              </a:rPr>
              <a:t>Muốn hiển thị lại chọn </a:t>
            </a:r>
            <a:r>
              <a:rPr lang="en-US" sz="2800" b="1">
                <a:latin typeface="Times New Roman" panose="02020603050405020304" pitchFamily="18" charset="0"/>
                <a:ea typeface="Times New Roman" panose="02020603050405020304" pitchFamily="18" charset="0"/>
              </a:rPr>
              <a:t>Unhide</a:t>
            </a:r>
            <a:r>
              <a:rPr lang="en-US" sz="2800">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403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805" t="29167" r="61713" b="51042"/>
          <a:stretch/>
        </p:blipFill>
        <p:spPr>
          <a:xfrm>
            <a:off x="3039836" y="1353927"/>
            <a:ext cx="8726905" cy="2590800"/>
          </a:xfrm>
          <a:prstGeom prst="rect">
            <a:avLst/>
          </a:prstGeom>
          <a:ln>
            <a:solidFill>
              <a:schemeClr val="bg1">
                <a:lumMod val="50000"/>
              </a:schemeClr>
            </a:solidFill>
          </a:ln>
        </p:spPr>
      </p:pic>
      <p:sp>
        <p:nvSpPr>
          <p:cNvPr id="6" name="Rectangle 5"/>
          <p:cNvSpPr/>
          <p:nvPr/>
        </p:nvSpPr>
        <p:spPr>
          <a:xfrm>
            <a:off x="5105400" y="4256653"/>
            <a:ext cx="4435928"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400" i="1" smtClean="0">
                <a:solidFill>
                  <a:srgbClr val="0070C0"/>
                </a:solidFill>
                <a:latin typeface="Times New Roman" panose="02020603050405020304" pitchFamily="18" charset="0"/>
                <a:ea typeface="Times New Roman" panose="02020603050405020304" pitchFamily="18" charset="0"/>
              </a:rPr>
              <a:t>Hình 9.7. Ẩn hàng và cột</a:t>
            </a:r>
            <a:endParaRPr lang="en-US" sz="2400" i="1">
              <a:solidFill>
                <a:srgbClr val="FF0066"/>
              </a:solidFill>
              <a:latin typeface="Times New Roman" panose="02020603050405020304" pitchFamily="18" charset="0"/>
              <a:ea typeface="Times New Roman" panose="02020603050405020304" pitchFamily="18" charset="0"/>
            </a:endParaRPr>
          </a:p>
        </p:txBody>
      </p:sp>
      <p:cxnSp>
        <p:nvCxnSpPr>
          <p:cNvPr id="8" name="Elbow Connector 7"/>
          <p:cNvCxnSpPr/>
          <p:nvPr/>
        </p:nvCxnSpPr>
        <p:spPr>
          <a:xfrm>
            <a:off x="1401655" y="2971800"/>
            <a:ext cx="1577804" cy="337944"/>
          </a:xfrm>
          <a:prstGeom prst="bentConnector3">
            <a:avLst>
              <a:gd name="adj1" fmla="val 1245"/>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10" name="Rounded Rectangle 9"/>
          <p:cNvSpPr/>
          <p:nvPr/>
        </p:nvSpPr>
        <p:spPr>
          <a:xfrm>
            <a:off x="314302" y="1538514"/>
            <a:ext cx="2203735" cy="1409748"/>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Quan sát tên cột và hàng để nhận biết vị trí ẩn</a:t>
            </a:r>
            <a:endParaRPr lang="en-US" sz="2400">
              <a:solidFill>
                <a:schemeClr val="tx1"/>
              </a:solidFill>
              <a:latin typeface="Times New Roman" panose="02020603050405020304" pitchFamily="18" charset="0"/>
              <a:ea typeface="Times New Roman" panose="02020603050405020304" pitchFamily="18" charset="0"/>
            </a:endParaRPr>
          </a:p>
        </p:txBody>
      </p:sp>
      <p:grpSp>
        <p:nvGrpSpPr>
          <p:cNvPr id="25" name="Group 24"/>
          <p:cNvGrpSpPr/>
          <p:nvPr/>
        </p:nvGrpSpPr>
        <p:grpSpPr>
          <a:xfrm>
            <a:off x="1416169" y="857335"/>
            <a:ext cx="7013003" cy="681179"/>
            <a:chOff x="1416169" y="857335"/>
            <a:chExt cx="7013003" cy="681179"/>
          </a:xfrm>
        </p:grpSpPr>
        <p:cxnSp>
          <p:nvCxnSpPr>
            <p:cNvPr id="13" name="Elbow Connector 12"/>
            <p:cNvCxnSpPr/>
            <p:nvPr/>
          </p:nvCxnSpPr>
          <p:spPr>
            <a:xfrm>
              <a:off x="1416169" y="857335"/>
              <a:ext cx="7013003" cy="679995"/>
            </a:xfrm>
            <a:prstGeom prst="bentConnector3">
              <a:avLst>
                <a:gd name="adj1" fmla="val 100085"/>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24" name="Straight Connector 23"/>
            <p:cNvCxnSpPr>
              <a:endCxn id="10" idx="0"/>
            </p:cNvCxnSpPr>
            <p:nvPr/>
          </p:nvCxnSpPr>
          <p:spPr bwMode="auto">
            <a:xfrm>
              <a:off x="1416169" y="857335"/>
              <a:ext cx="1" cy="681179"/>
            </a:xfrm>
            <a:prstGeom prst="line">
              <a:avLst/>
            </a:prstGeom>
            <a:solidFill>
              <a:schemeClr val="accent1"/>
            </a:solidFill>
            <a:ln w="28575" cap="flat" cmpd="sng" algn="ctr">
              <a:solidFill>
                <a:srgbClr val="FF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0120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94954" y="1219200"/>
            <a:ext cx="9753599" cy="15323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smtClean="0">
                <a:latin typeface="Times New Roman" panose="02020603050405020304" pitchFamily="18" charset="0"/>
                <a:cs typeface="Times New Roman" panose="02020603050405020304" pitchFamily="18" charset="0"/>
              </a:rPr>
              <a:t>	Quan </a:t>
            </a:r>
            <a:r>
              <a:rPr lang="en-US" sz="2800">
                <a:latin typeface="Times New Roman" panose="02020603050405020304" pitchFamily="18" charset="0"/>
                <a:cs typeface="Times New Roman" panose="02020603050405020304" pitchFamily="18" charset="0"/>
              </a:rPr>
              <a:t>sát một phần bảng tính của dự án Trường học xanh trong hình, em có nhận xét </a:t>
            </a:r>
            <a:r>
              <a:rPr lang="en-US" sz="2800" smtClean="0">
                <a:latin typeface="Times New Roman" panose="02020603050405020304" pitchFamily="18" charset="0"/>
                <a:cs typeface="Times New Roman" panose="02020603050405020304" pitchFamily="18" charset="0"/>
              </a:rPr>
              <a:t>gì</a:t>
            </a:r>
            <a:r>
              <a:rPr lang="en-US" sz="2800">
                <a:latin typeface="Times New Roman" panose="02020603050405020304" pitchFamily="18" charset="0"/>
                <a:cs typeface="Times New Roman" panose="02020603050405020304" pitchFamily="18" charset="0"/>
              </a:rPr>
              <a:t>? Có cần chỉnh sửa, định </a:t>
            </a:r>
            <a:r>
              <a:rPr lang="en-US" sz="2800" smtClean="0">
                <a:latin typeface="Times New Roman" panose="02020603050405020304" pitchFamily="18" charset="0"/>
                <a:cs typeface="Times New Roman" panose="02020603050405020304" pitchFamily="18" charset="0"/>
              </a:rPr>
              <a:t>dạng </a:t>
            </a:r>
            <a:r>
              <a:rPr lang="en-US" sz="2800">
                <a:latin typeface="Times New Roman" panose="02020603050405020304" pitchFamily="18" charset="0"/>
                <a:cs typeface="Times New Roman" panose="02020603050405020304" pitchFamily="18" charset="0"/>
              </a:rPr>
              <a:t>hay trình bày dữ liệu cho đẹp hơn không?</a:t>
            </a:r>
          </a:p>
        </p:txBody>
      </p:sp>
      <p:pic>
        <p:nvPicPr>
          <p:cNvPr id="4"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3733800" cy="1052736"/>
          </a:xfrm>
          <a:prstGeom prst="rect">
            <a:avLst/>
          </a:prstGeom>
        </p:spPr>
      </p:pic>
      <p:sp>
        <p:nvSpPr>
          <p:cNvPr id="6" name="Rectangle 5"/>
          <p:cNvSpPr/>
          <p:nvPr/>
        </p:nvSpPr>
        <p:spPr>
          <a:xfrm>
            <a:off x="2590800" y="6168120"/>
            <a:ext cx="7031733" cy="483017"/>
          </a:xfrm>
          <a:prstGeom prst="rect">
            <a:avLst/>
          </a:prstGeom>
        </p:spPr>
        <p:txBody>
          <a:bodyPr wrap="none">
            <a:spAutoFit/>
          </a:bodyPr>
          <a:lstStyle/>
          <a:p>
            <a:pPr marL="0" marR="0"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 9.1. Một bảng dữ liệu của dự án Trường học xanh</a:t>
            </a:r>
            <a:endParaRPr lang="en-US" sz="200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rotWithShape="1">
          <a:blip r:embed="rId3"/>
          <a:srcRect l="219" t="23958" r="31259" b="39584"/>
          <a:stretch/>
        </p:blipFill>
        <p:spPr>
          <a:xfrm>
            <a:off x="1295399" y="2899854"/>
            <a:ext cx="9665357" cy="3119946"/>
          </a:xfrm>
          <a:prstGeom prst="rect">
            <a:avLst/>
          </a:prstGeom>
          <a:ln>
            <a:solidFill>
              <a:schemeClr val="bg1">
                <a:lumMod val="50000"/>
              </a:schemeClr>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71600"/>
            <a:ext cx="9601200" cy="1886670"/>
          </a:xfrm>
          <a:prstGeom prst="rect">
            <a:avLst/>
          </a:prstGeom>
        </p:spPr>
        <p:txBody>
          <a:bodyPr wrap="square">
            <a:spAutoFit/>
          </a:bodyPr>
          <a:lstStyle/>
          <a:p>
            <a:pPr marL="0" marR="0"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 Lệnh gộp các ô của một vùng dữ liệu </a:t>
            </a:r>
          </a:p>
          <a:p>
            <a:pPr marL="457200" marR="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Đánh </a:t>
            </a:r>
            <a:r>
              <a:rPr lang="en-US" sz="2800">
                <a:latin typeface="Times New Roman" panose="02020603050405020304" pitchFamily="18" charset="0"/>
                <a:ea typeface="Times New Roman" panose="02020603050405020304" pitchFamily="18" charset="0"/>
              </a:rPr>
              <a:t>dấu vùng dữ liệu (các ô muốn gộp</a:t>
            </a:r>
            <a:r>
              <a:rPr lang="en-US" sz="2800" smtClean="0">
                <a:latin typeface="Times New Roman" panose="02020603050405020304" pitchFamily="18" charset="0"/>
                <a:ea typeface="Times New Roman" panose="02020603050405020304" pitchFamily="18" charset="0"/>
              </a:rPr>
              <a:t>) </a:t>
            </a:r>
          </a:p>
          <a:p>
            <a:pPr marL="457200" marR="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Chọn</a:t>
            </a:r>
            <a:r>
              <a:rPr lang="en-US" sz="2800" b="1" smtClean="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Home/Alignment/Merge&amp;Center</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71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0" t="23958" r="71669" b="47917"/>
          <a:stretch/>
        </p:blipFill>
        <p:spPr>
          <a:xfrm>
            <a:off x="685800" y="1295399"/>
            <a:ext cx="5029200" cy="2828925"/>
          </a:xfrm>
          <a:prstGeom prst="rect">
            <a:avLst/>
          </a:prstGeom>
          <a:ln>
            <a:solidFill>
              <a:schemeClr val="bg1">
                <a:lumMod val="50000"/>
              </a:schemeClr>
            </a:solidFill>
          </a:ln>
        </p:spPr>
      </p:pic>
      <p:pic>
        <p:nvPicPr>
          <p:cNvPr id="3" name="Picture 2"/>
          <p:cNvPicPr>
            <a:picLocks noChangeAspect="1"/>
          </p:cNvPicPr>
          <p:nvPr/>
        </p:nvPicPr>
        <p:blipFill rotWithShape="1">
          <a:blip r:embed="rId3"/>
          <a:srcRect l="220" t="23958" r="71669" b="47917"/>
          <a:stretch/>
        </p:blipFill>
        <p:spPr>
          <a:xfrm>
            <a:off x="6324600" y="1295398"/>
            <a:ext cx="5397924" cy="2883933"/>
          </a:xfrm>
          <a:prstGeom prst="rect">
            <a:avLst/>
          </a:prstGeom>
          <a:ln>
            <a:solidFill>
              <a:schemeClr val="bg1">
                <a:lumMod val="50000"/>
              </a:schemeClr>
            </a:solidFill>
          </a:ln>
        </p:spPr>
      </p:pic>
      <p:sp>
        <p:nvSpPr>
          <p:cNvPr id="4" name="Rectangle 3"/>
          <p:cNvSpPr/>
          <p:nvPr/>
        </p:nvSpPr>
        <p:spPr>
          <a:xfrm>
            <a:off x="707571" y="4435733"/>
            <a:ext cx="4435928"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9.8. Trước khi gộp</a:t>
            </a:r>
            <a:endParaRPr lang="en-US" sz="2400" i="1">
              <a:solidFill>
                <a:srgbClr val="FF0066"/>
              </a:solidFill>
              <a:latin typeface="Times New Roman" panose="02020603050405020304" pitchFamily="18" charset="0"/>
              <a:ea typeface="Times New Roman" panose="02020603050405020304" pitchFamily="18" charset="0"/>
            </a:endParaRPr>
          </a:p>
        </p:txBody>
      </p:sp>
      <p:sp>
        <p:nvSpPr>
          <p:cNvPr id="5" name="Rectangle 4"/>
          <p:cNvSpPr/>
          <p:nvPr/>
        </p:nvSpPr>
        <p:spPr>
          <a:xfrm>
            <a:off x="6553200" y="4435733"/>
            <a:ext cx="4435928"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9.9. Sau khi gộp</a:t>
            </a:r>
            <a:endParaRPr lang="en-US" sz="2400" i="1">
              <a:solidFill>
                <a:srgbClr val="FF0066"/>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41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04800"/>
            <a:ext cx="10287000" cy="1578894"/>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Lưu ý: </a:t>
            </a:r>
            <a:r>
              <a:rPr lang="en-US" sz="2800">
                <a:latin typeface="Times New Roman" panose="02020603050405020304" pitchFamily="18" charset="0"/>
                <a:ea typeface="Times New Roman" panose="02020603050405020304" pitchFamily="18" charset="0"/>
              </a:rPr>
              <a:t>Sau khi gộp, ô kết quả sẽ có địa chỉ là ô đầu tiên bên trái của vùng đã gộp và lưu kết quả của ô này. Dữ liệu trong các ô khác sẽ bị xóa khi gộp.</a:t>
            </a:r>
          </a:p>
        </p:txBody>
      </p:sp>
      <p:pic>
        <p:nvPicPr>
          <p:cNvPr id="3" name="Picture 2"/>
          <p:cNvPicPr/>
          <p:nvPr/>
        </p:nvPicPr>
        <p:blipFill rotWithShape="1">
          <a:blip r:embed="rId2"/>
          <a:srcRect l="58678" t="43420" r="8875" b="39320"/>
          <a:stretch/>
        </p:blipFill>
        <p:spPr bwMode="auto">
          <a:xfrm>
            <a:off x="2514600" y="2514600"/>
            <a:ext cx="7391400" cy="2543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435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66800" y="1457269"/>
            <a:ext cx="10210800" cy="5206532"/>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Giả </a:t>
            </a:r>
            <a:r>
              <a:rPr lang="en-US" sz="2800">
                <a:latin typeface="Times New Roman" panose="02020603050405020304" pitchFamily="18" charset="0"/>
                <a:ea typeface="Times New Roman" panose="02020603050405020304" pitchFamily="18" charset="0"/>
              </a:rPr>
              <a:t>sử nhóm em lập bảng dữ liệu như hình 9.12 để theo dõi tiến độ thực hiện dự án Trường học xanh. Dữ liệu được nhập vào bảng có thể là số liệu cụ thể hoặc có thể ghi “Không” nếu lớp </a:t>
            </a:r>
            <a:r>
              <a:rPr lang="en-US" sz="2800" smtClean="0">
                <a:latin typeface="Times New Roman" panose="02020603050405020304" pitchFamily="18" charset="0"/>
                <a:ea typeface="Times New Roman" panose="02020603050405020304" pitchFamily="18" charset="0"/>
              </a:rPr>
              <a:t>không </a:t>
            </a:r>
            <a:r>
              <a:rPr lang="en-US" sz="2800">
                <a:latin typeface="Times New Roman" panose="02020603050405020304" pitchFamily="18" charset="0"/>
                <a:ea typeface="Times New Roman" panose="02020603050405020304" pitchFamily="18" charset="0"/>
              </a:rPr>
              <a:t>có cây này, hoặc ghi “Đang làm” nếu lớp đã thực hiện nhưng chưa có số liệu, ghi “???” nếu chưa biết thông tin gì. Cột cuối cùng luôn tính Tổng số cây theo từng loại, hàng cuối sẽ đếm số loại cây đã </a:t>
            </a:r>
            <a:r>
              <a:rPr lang="en-US" sz="2800" smtClean="0">
                <a:latin typeface="Times New Roman" panose="02020603050405020304" pitchFamily="18" charset="0"/>
                <a:ea typeface="Times New Roman" panose="02020603050405020304" pitchFamily="18" charset="0"/>
              </a:rPr>
              <a:t>trồng </a:t>
            </a:r>
            <a:r>
              <a:rPr lang="en-US" sz="2800">
                <a:latin typeface="Times New Roman" panose="02020603050405020304" pitchFamily="18" charset="0"/>
                <a:ea typeface="Times New Roman" panose="02020603050405020304" pitchFamily="18" charset="0"/>
              </a:rPr>
              <a:t>của mỗi lớp.</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Các </a:t>
            </a:r>
            <a:r>
              <a:rPr lang="en-US" sz="2800">
                <a:latin typeface="Times New Roman" panose="02020603050405020304" pitchFamily="18" charset="0"/>
                <a:ea typeface="Times New Roman" panose="02020603050405020304" pitchFamily="18" charset="0"/>
              </a:rPr>
              <a:t>kết quả của bảng dữ liệu này có luôn đúng hay không? Vì sao?</a:t>
            </a:r>
          </a:p>
        </p:txBody>
      </p:sp>
      <p:sp>
        <p:nvSpPr>
          <p:cNvPr id="4" name="Rectangle 17">
            <a:extLst>
              <a:ext uri="{FF2B5EF4-FFF2-40B4-BE49-F238E27FC236}">
                <a16:creationId xmlns:a16="http://schemas.microsoft.com/office/drawing/2014/main" id="{2AA78359-2C06-4ED2-898D-6D662CD3D14A}"/>
              </a:ext>
            </a:extLst>
          </p:cNvPr>
          <p:cNvSpPr txBox="1">
            <a:spLocks noChangeArrowheads="1"/>
          </p:cNvSpPr>
          <p:nvPr/>
        </p:nvSpPr>
        <p:spPr>
          <a:xfrm>
            <a:off x="533400" y="215724"/>
            <a:ext cx="10896600" cy="127783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smtClean="0">
                <a:solidFill>
                  <a:srgbClr val="FF0066"/>
                </a:solidFill>
                <a:latin typeface="Times New Roman" panose="02020603050405020304" pitchFamily="18" charset="0"/>
                <a:cs typeface="Times New Roman" panose="02020603050405020304" pitchFamily="18" charset="0"/>
              </a:rPr>
              <a:t>HOẠT ĐỘNG </a:t>
            </a:r>
            <a:r>
              <a:rPr lang="en-US" altLang="en-US" sz="3600" b="1" kern="0" smtClean="0">
                <a:solidFill>
                  <a:srgbClr val="FF0066"/>
                </a:solidFill>
                <a:latin typeface="Times New Roman" panose="02020603050405020304" pitchFamily="18" charset="0"/>
                <a:cs typeface="Times New Roman" panose="02020603050405020304" pitchFamily="18" charset="0"/>
              </a:rPr>
              <a:t>3</a:t>
            </a:r>
            <a:r>
              <a:rPr lang="en-US" altLang="en-US" sz="3600" b="1" kern="0" smtClean="0">
                <a:solidFill>
                  <a:srgbClr val="FF0066"/>
                </a:solidFill>
                <a:latin typeface="Times New Roman" panose="02020603050405020304" pitchFamily="18" charset="0"/>
                <a:cs typeface="Times New Roman" panose="02020603050405020304" pitchFamily="18" charset="0"/>
              </a:rPr>
              <a:t/>
            </a:r>
            <a:br>
              <a:rPr lang="en-US" altLang="en-US" sz="3600" b="1" kern="0" smtClean="0">
                <a:solidFill>
                  <a:srgbClr val="FF0066"/>
                </a:solidFill>
                <a:latin typeface="Times New Roman" panose="02020603050405020304" pitchFamily="18" charset="0"/>
                <a:cs typeface="Times New Roman" panose="02020603050405020304" pitchFamily="18" charset="0"/>
              </a:rPr>
            </a:br>
            <a:r>
              <a:rPr lang="en-US" altLang="en-US" sz="3200" b="1" kern="0" smtClean="0">
                <a:solidFill>
                  <a:srgbClr val="FF0066"/>
                </a:solidFill>
                <a:latin typeface="Times New Roman" panose="02020603050405020304" pitchFamily="18" charset="0"/>
                <a:cs typeface="Times New Roman" panose="02020603050405020304" pitchFamily="18" charset="0"/>
              </a:rPr>
              <a:t>Tìm hiểu </a:t>
            </a:r>
            <a:r>
              <a:rPr lang="en-US" altLang="en-US" sz="3200" b="1" kern="0" smtClean="0">
                <a:solidFill>
                  <a:srgbClr val="FF0066"/>
                </a:solidFill>
                <a:latin typeface="Times New Roman" panose="02020603050405020304" pitchFamily="18" charset="0"/>
                <a:cs typeface="Times New Roman" panose="02020603050405020304" pitchFamily="18" charset="0"/>
              </a:rPr>
              <a:t>thêm tính chất của một số hàm tình toán cơ bản</a:t>
            </a:r>
            <a:endParaRPr lang="en-AU" altLang="en-US" sz="3200" b="1" kern="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1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904" t="25000" r="34188" b="43750"/>
          <a:stretch/>
        </p:blipFill>
        <p:spPr>
          <a:xfrm>
            <a:off x="1039189" y="1409700"/>
            <a:ext cx="9509760" cy="3124200"/>
          </a:xfrm>
          <a:prstGeom prst="rect">
            <a:avLst/>
          </a:prstGeom>
          <a:ln>
            <a:solidFill>
              <a:schemeClr val="bg1">
                <a:lumMod val="50000"/>
              </a:schemeClr>
            </a:solidFill>
          </a:ln>
        </p:spPr>
      </p:pic>
      <p:sp>
        <p:nvSpPr>
          <p:cNvPr id="4" name="Rectangle 3"/>
          <p:cNvSpPr/>
          <p:nvPr/>
        </p:nvSpPr>
        <p:spPr>
          <a:xfrm>
            <a:off x="3375116" y="4648200"/>
            <a:ext cx="4854484"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9.12. Dữ liệu và tiến độ thực tế</a:t>
            </a:r>
            <a:endParaRPr lang="en-US" sz="2400" i="1">
              <a:solidFill>
                <a:srgbClr val="FF0066"/>
              </a:solidFill>
              <a:latin typeface="Times New Roman" panose="02020603050405020304" pitchFamily="18" charset="0"/>
              <a:ea typeface="Times New Roman" panose="02020603050405020304" pitchFamily="18" charset="0"/>
            </a:endParaRPr>
          </a:p>
        </p:txBody>
      </p:sp>
      <p:cxnSp>
        <p:nvCxnSpPr>
          <p:cNvPr id="5" name="Elbow Connector 4"/>
          <p:cNvCxnSpPr/>
          <p:nvPr/>
        </p:nvCxnSpPr>
        <p:spPr>
          <a:xfrm rot="16200000" flipV="1">
            <a:off x="8643580" y="4631412"/>
            <a:ext cx="597445" cy="403396"/>
          </a:xfrm>
          <a:prstGeom prst="bentConnector3">
            <a:avLst>
              <a:gd name="adj1" fmla="val -1017"/>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6" name="Rounded Rectangle 5"/>
          <p:cNvSpPr/>
          <p:nvPr/>
        </p:nvSpPr>
        <p:spPr>
          <a:xfrm>
            <a:off x="9144000" y="228600"/>
            <a:ext cx="2809898"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Công thức tại ô J5 là = SUM(C5:I5)</a:t>
            </a:r>
            <a:endParaRPr lang="en-US" sz="2400">
              <a:solidFill>
                <a:schemeClr val="tx1"/>
              </a:solidFill>
              <a:latin typeface="Times New Roman" panose="02020603050405020304" pitchFamily="18" charset="0"/>
              <a:ea typeface="Times New Roman" panose="02020603050405020304" pitchFamily="18" charset="0"/>
            </a:endParaRPr>
          </a:p>
        </p:txBody>
      </p:sp>
      <p:sp>
        <p:nvSpPr>
          <p:cNvPr id="7" name="Rounded Rectangle 6"/>
          <p:cNvSpPr/>
          <p:nvPr/>
        </p:nvSpPr>
        <p:spPr>
          <a:xfrm>
            <a:off x="9144000" y="4648200"/>
            <a:ext cx="2809898"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Công thức tại ô H9 là = COUNT(H4:H8)</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8" name="Elbow Connector 7"/>
          <p:cNvCxnSpPr/>
          <p:nvPr/>
        </p:nvCxnSpPr>
        <p:spPr>
          <a:xfrm rot="5400000">
            <a:off x="9548370" y="1973211"/>
            <a:ext cx="2001157" cy="403396"/>
          </a:xfrm>
          <a:prstGeom prst="bentConnector3">
            <a:avLst>
              <a:gd name="adj1" fmla="val 100045"/>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Tree>
    <p:extLst>
      <p:ext uri="{BB962C8B-B14F-4D97-AF65-F5344CB8AC3E}">
        <p14:creationId xmlns:p14="http://schemas.microsoft.com/office/powerpoint/2010/main" val="110627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79017"/>
            <a:ext cx="10515600" cy="2305246"/>
          </a:xfrm>
          <a:prstGeom prst="rect">
            <a:avLst/>
          </a:prstGeom>
        </p:spPr>
        <p:txBody>
          <a:bodyPr wrap="square">
            <a:spAutoFit/>
          </a:bodyPr>
          <a:lstStyle/>
          <a:p>
            <a:pPr algn="just">
              <a:lnSpc>
                <a:spcPct val="115000"/>
              </a:lnSpc>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3. TÍNH CHẤT CỦA CÁC HÀM TRÊN BẢNG TÍNH</a:t>
            </a:r>
          </a:p>
          <a:p>
            <a:pPr marL="0" marR="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hàm SUM, AVERAGE, MIN, MAX, COUNT sẽ chỉ tính toán trên các ô chứa dữ liệu số và bỏ qua các ô chứa dữ liệu dạng văn bản hoặc các ô trống</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718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2286000"/>
            <a:ext cx="10515600" cy="391596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Trong </a:t>
            </a:r>
            <a:r>
              <a:rPr lang="en-US" sz="2800">
                <a:latin typeface="Times New Roman" panose="02020603050405020304" pitchFamily="18" charset="0"/>
                <a:ea typeface="Times New Roman" panose="02020603050405020304" pitchFamily="18" charset="0"/>
              </a:rPr>
              <a:t>bảng dữ liệu của hình 9.12 các hàm sau sẽ cho kết quả bao nhiêu?</a:t>
            </a:r>
          </a:p>
          <a:p>
            <a:pPr marL="0" marR="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 COUNT(C6:I6)</a:t>
            </a:r>
          </a:p>
          <a:p>
            <a:pPr marL="0" marR="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 AVERAGE(C7:I7)</a:t>
            </a:r>
          </a:p>
          <a:p>
            <a:pPr marL="0" marR="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 MAX(C4:I8)</a:t>
            </a:r>
          </a:p>
          <a:p>
            <a:r>
              <a:rPr lang="en-US" sz="2800">
                <a:latin typeface="Times New Roman" panose="02020603050405020304" pitchFamily="18" charset="0"/>
                <a:ea typeface="Times New Roman" panose="02020603050405020304" pitchFamily="18" charset="0"/>
              </a:rPr>
              <a:t>d) = SUM(C4:I8)</a:t>
            </a:r>
            <a:endParaRPr lang="en-US" sz="2800"/>
          </a:p>
        </p:txBody>
      </p:sp>
      <p:pic>
        <p:nvPicPr>
          <p:cNvPr id="1026" name="Picture 2"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172898" y="685800"/>
            <a:ext cx="136514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49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10439400" cy="5398401"/>
          </a:xfrm>
          <a:prstGeom prst="rect">
            <a:avLst/>
          </a:prstGeom>
        </p:spPr>
        <p:txBody>
          <a:bodyPr wrap="square">
            <a:spAutoFit/>
          </a:bodyPr>
          <a:lstStyle/>
          <a:p>
            <a:pPr algn="just">
              <a:lnSpc>
                <a:spcPct val="115000"/>
              </a:lnSpc>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4. THỰC HÀNH: HOÀN THIỆN DỮ LIỆU DỰ ÁN TRƯỜNG HỌC XANH</a:t>
            </a:r>
          </a:p>
          <a:p>
            <a:pPr marL="0" marR="0"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Nhiệm vụ</a:t>
            </a:r>
            <a:endParaRPr lang="en-US" sz="280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Tạo trang tính mới trong bảng tính của dự án để nhập dữ liệu dự kiến phân bổ cây.</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Nhập và sao chép dữ liệu vào trang tính</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Thiết lập công thức chi phí trồng mỗi loại cây và chi phí của toàn bộ dự án.</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Thực hiện các thao tác định dạng dữ liệu cho trang tính</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004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10668000" cy="5475345"/>
          </a:xfrm>
          <a:prstGeom prst="rect">
            <a:avLst/>
          </a:prstGeom>
        </p:spPr>
        <p:txBody>
          <a:bodyPr wrap="square">
            <a:spAutoFit/>
          </a:bodyPr>
          <a:lstStyle/>
          <a:p>
            <a:pPr marL="0" marR="0"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Hướng dẫn</a:t>
            </a:r>
          </a:p>
          <a:p>
            <a:pPr marL="342900" marR="0" lvl="0" indent="-342900" algn="just">
              <a:lnSpc>
                <a:spcPct val="115000"/>
              </a:lnSpc>
              <a:spcBef>
                <a:spcPts val="600"/>
              </a:spcBef>
              <a:spcAft>
                <a:spcPts val="600"/>
              </a:spcAft>
              <a:buFont typeface="+mj-lt"/>
              <a:buAutoNum type="alphaLcParenR"/>
            </a:pPr>
            <a:r>
              <a:rPr lang="en-US" sz="2800" b="1" i="1">
                <a:latin typeface="Times New Roman" panose="02020603050405020304" pitchFamily="18" charset="0"/>
                <a:ea typeface="Times New Roman" panose="02020603050405020304" pitchFamily="18" charset="0"/>
              </a:rPr>
              <a:t>Tạo trang tính mới</a:t>
            </a:r>
            <a:endParaRPr lang="en-US" sz="280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Mở tệp </a:t>
            </a:r>
            <a:r>
              <a:rPr lang="en-US" sz="2800" i="1">
                <a:solidFill>
                  <a:srgbClr val="FF0066"/>
                </a:solidFill>
                <a:latin typeface="Times New Roman" panose="02020603050405020304" pitchFamily="18" charset="0"/>
                <a:ea typeface="Times New Roman" panose="02020603050405020304" pitchFamily="18" charset="0"/>
              </a:rPr>
              <a:t>THXanh.xlsx</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Tạo thêm một trang tính mới đặt tên </a:t>
            </a:r>
            <a:r>
              <a:rPr lang="en-US" sz="2800" i="1">
                <a:solidFill>
                  <a:srgbClr val="FF0066"/>
                </a:solidFill>
                <a:latin typeface="Times New Roman" panose="02020603050405020304" pitchFamily="18" charset="0"/>
                <a:ea typeface="Times New Roman" panose="02020603050405020304" pitchFamily="18" charset="0"/>
              </a:rPr>
              <a:t>5. Tổng kết</a:t>
            </a:r>
          </a:p>
          <a:p>
            <a:pPr marL="342900" marR="0" lvl="0" indent="-342900" algn="just">
              <a:lnSpc>
                <a:spcPct val="115000"/>
              </a:lnSpc>
              <a:spcBef>
                <a:spcPts val="600"/>
              </a:spcBef>
              <a:spcAft>
                <a:spcPts val="600"/>
              </a:spcAft>
              <a:buFont typeface="+mj-lt"/>
              <a:buAutoNum type="alphaLcParenR"/>
            </a:pPr>
            <a:r>
              <a:rPr lang="en-US" sz="2800" b="1" i="1">
                <a:latin typeface="Times New Roman" panose="02020603050405020304" pitchFamily="18" charset="0"/>
                <a:ea typeface="Times New Roman" panose="02020603050405020304" pitchFamily="18" charset="0"/>
              </a:rPr>
              <a:t>Nhập và sao chép dữ liệu vào trang tính</a:t>
            </a:r>
            <a:endParaRPr lang="en-US" sz="280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­Mở trang tính </a:t>
            </a:r>
            <a:r>
              <a:rPr lang="en-US" sz="2800" i="1">
                <a:solidFill>
                  <a:srgbClr val="FF0066"/>
                </a:solidFill>
                <a:latin typeface="Times New Roman" panose="02020603050405020304" pitchFamily="18" charset="0"/>
                <a:ea typeface="Times New Roman" panose="02020603050405020304" pitchFamily="18" charset="0"/>
              </a:rPr>
              <a:t>4. Dự kiến kết quả</a:t>
            </a:r>
            <a:r>
              <a:rPr lang="en-US" sz="2800">
                <a:latin typeface="Times New Roman" panose="02020603050405020304" pitchFamily="18" charset="0"/>
                <a:ea typeface="Times New Roman" panose="02020603050405020304" pitchFamily="18" charset="0"/>
              </a:rPr>
              <a:t>. Sao chép tàn bộ dữ liệu của trang tính </a:t>
            </a:r>
            <a:r>
              <a:rPr lang="en-US" sz="2800" i="1">
                <a:solidFill>
                  <a:srgbClr val="FF0066"/>
                </a:solidFill>
                <a:latin typeface="Times New Roman" panose="02020603050405020304" pitchFamily="18" charset="0"/>
                <a:ea typeface="Times New Roman" panose="02020603050405020304" pitchFamily="18" charset="0"/>
              </a:rPr>
              <a:t>4. Dự kiến kết quả </a:t>
            </a:r>
            <a:r>
              <a:rPr lang="en-US" sz="2800">
                <a:latin typeface="Times New Roman" panose="02020603050405020304" pitchFamily="18" charset="0"/>
                <a:ea typeface="Times New Roman" panose="02020603050405020304" pitchFamily="18" charset="0"/>
              </a:rPr>
              <a:t>sang trang tính </a:t>
            </a:r>
            <a:r>
              <a:rPr lang="en-US" sz="2800" i="1">
                <a:solidFill>
                  <a:srgbClr val="FF0066"/>
                </a:solidFill>
                <a:latin typeface="Times New Roman" panose="02020603050405020304" pitchFamily="18" charset="0"/>
                <a:ea typeface="Times New Roman" panose="02020603050405020304" pitchFamily="18" charset="0"/>
              </a:rPr>
              <a:t>5. Tổng kết</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Trong trang tính 5, sửa lại tên bảng tại ô A2 là: </a:t>
            </a:r>
            <a:r>
              <a:rPr lang="en-US" sz="2800" i="1">
                <a:solidFill>
                  <a:srgbClr val="FF0066"/>
                </a:solidFill>
                <a:latin typeface="Times New Roman" panose="02020603050405020304" pitchFamily="18" charset="0"/>
                <a:ea typeface="Times New Roman" panose="02020603050405020304" pitchFamily="18" charset="0"/>
              </a:rPr>
              <a:t>Bảng 5. Dự kiến phân bổ cây dự án Trường học xanh</a:t>
            </a:r>
          </a:p>
        </p:txBody>
      </p:sp>
    </p:spTree>
    <p:extLst>
      <p:ext uri="{BB962C8B-B14F-4D97-AF65-F5344CB8AC3E}">
        <p14:creationId xmlns:p14="http://schemas.microsoft.com/office/powerpoint/2010/main" val="24732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10820400" cy="4518160"/>
          </a:xfrm>
          <a:prstGeom prst="rect">
            <a:avLst/>
          </a:prstGeom>
        </p:spPr>
        <p:txBody>
          <a:bodyPr wrap="square">
            <a:spAutoFit/>
          </a:bodyPr>
          <a:lstStyle/>
          <a:p>
            <a:pPr marL="342900" marR="0" lvl="0" indent="-342900" algn="just">
              <a:lnSpc>
                <a:spcPct val="115000"/>
              </a:lnSpc>
              <a:spcBef>
                <a:spcPts val="600"/>
              </a:spcBef>
              <a:spcAft>
                <a:spcPts val="600"/>
              </a:spcAft>
              <a:buFont typeface="+mj-lt"/>
              <a:buAutoNum type="alphaLcParenR"/>
            </a:pPr>
            <a:r>
              <a:rPr lang="en-US" sz="2800" b="1" i="1">
                <a:latin typeface="Times New Roman" panose="02020603050405020304" pitchFamily="18" charset="0"/>
                <a:ea typeface="Times New Roman" panose="02020603050405020304" pitchFamily="18" charset="0"/>
              </a:rPr>
              <a:t>Tính chi phí trồng mỗi loại cây và của toàn bộ dự án</a:t>
            </a:r>
            <a:endParaRPr lang="en-US" sz="280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Nháy chuột chọn cột D (cột của lớp 7A), nháy nút phải chuột và chọn Insert để chèn thêm cột</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Đặt tiêu đề cho cột mới tạo là </a:t>
            </a:r>
            <a:r>
              <a:rPr lang="en-US" sz="2800" i="1">
                <a:solidFill>
                  <a:srgbClr val="FF0066"/>
                </a:solidFill>
                <a:latin typeface="Times New Roman" panose="02020603050405020304" pitchFamily="18" charset="0"/>
                <a:ea typeface="Times New Roman" panose="02020603050405020304" pitchFamily="18" charset="0"/>
              </a:rPr>
              <a:t>Đơn giá</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Mở trang tính </a:t>
            </a:r>
            <a:r>
              <a:rPr lang="en-US" sz="2800" i="1">
                <a:solidFill>
                  <a:srgbClr val="FF0066"/>
                </a:solidFill>
                <a:latin typeface="Times New Roman" panose="02020603050405020304" pitchFamily="18" charset="0"/>
                <a:ea typeface="Times New Roman" panose="02020603050405020304" pitchFamily="18" charset="0"/>
              </a:rPr>
              <a:t>3. Tìm hiểu giống cây</a:t>
            </a:r>
            <a:r>
              <a:rPr lang="en-US" sz="2800">
                <a:latin typeface="Times New Roman" panose="02020603050405020304" pitchFamily="18" charset="0"/>
                <a:ea typeface="Times New Roman" panose="02020603050405020304" pitchFamily="18" charset="0"/>
              </a:rPr>
              <a:t>. Sao chép toàn bộ đơn giá của các loại cây từ dữ liệu trong trang tính này vào cột </a:t>
            </a:r>
            <a:r>
              <a:rPr lang="en-US" sz="2800" i="1">
                <a:solidFill>
                  <a:srgbClr val="FF0066"/>
                </a:solidFill>
                <a:latin typeface="Times New Roman" panose="02020603050405020304" pitchFamily="18" charset="0"/>
                <a:ea typeface="Times New Roman" panose="02020603050405020304" pitchFamily="18" charset="0"/>
              </a:rPr>
              <a:t>Đơn giá </a:t>
            </a:r>
            <a:r>
              <a:rPr lang="en-US" sz="2800">
                <a:latin typeface="Times New Roman" panose="02020603050405020304" pitchFamily="18" charset="0"/>
                <a:ea typeface="Times New Roman" panose="02020603050405020304" pitchFamily="18" charset="0"/>
              </a:rPr>
              <a:t>ở trang tính </a:t>
            </a:r>
            <a:r>
              <a:rPr lang="en-US" sz="2800" i="1">
                <a:solidFill>
                  <a:srgbClr val="FF0066"/>
                </a:solidFill>
                <a:latin typeface="Times New Roman" panose="02020603050405020304" pitchFamily="18" charset="0"/>
                <a:ea typeface="Times New Roman" panose="02020603050405020304" pitchFamily="18" charset="0"/>
              </a:rPr>
              <a:t>5. Tổng kết</a:t>
            </a:r>
            <a:r>
              <a:rPr lang="en-US" sz="2800">
                <a:latin typeface="Times New Roman" panose="02020603050405020304" pitchFamily="18" charset="0"/>
                <a:ea typeface="Times New Roman" panose="02020603050405020304" pitchFamily="18" charset="0"/>
              </a:rPr>
              <a:t> (Chú ý: cần sao chép chính xác vào các ô tương ứng vì trang tính </a:t>
            </a:r>
            <a:r>
              <a:rPr lang="en-US" sz="2800" i="1">
                <a:solidFill>
                  <a:srgbClr val="FF0066"/>
                </a:solidFill>
                <a:latin typeface="Times New Roman" panose="02020603050405020304" pitchFamily="18" charset="0"/>
                <a:ea typeface="Times New Roman" panose="02020603050405020304" pitchFamily="18" charset="0"/>
              </a:rPr>
              <a:t>5. Tổng kết </a:t>
            </a:r>
            <a:r>
              <a:rPr lang="en-US" sz="2800">
                <a:latin typeface="Times New Roman" panose="02020603050405020304" pitchFamily="18" charset="0"/>
                <a:ea typeface="Times New Roman" panose="02020603050405020304" pitchFamily="18" charset="0"/>
              </a:rPr>
              <a:t>đã có thêm các hàng trống giữa các loại cây</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8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2438400"/>
            <a:ext cx="9144000" cy="3303032"/>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smtClean="0">
                <a:solidFill>
                  <a:schemeClr val="dk1"/>
                </a:solidFill>
                <a:latin typeface="Times New Roman" panose="02020603050405020304" pitchFamily="18" charset="0"/>
                <a:cs typeface="Times New Roman" panose="02020603050405020304" pitchFamily="18" charset="0"/>
              </a:rPr>
              <a:t>Trả </a:t>
            </a:r>
            <a:r>
              <a:rPr lang="vi-VN" sz="2800" b="1" smtClean="0">
                <a:solidFill>
                  <a:schemeClr val="dk1"/>
                </a:solidFill>
                <a:latin typeface="Times New Roman" panose="02020603050405020304" pitchFamily="18" charset="0"/>
                <a:cs typeface="Times New Roman" panose="02020603050405020304" pitchFamily="18" charset="0"/>
              </a:rPr>
              <a:t>lời</a:t>
            </a:r>
            <a:endParaRPr lang="vi-VN" sz="2800" b="1">
              <a:solidFill>
                <a:schemeClr val="dk1"/>
              </a:solidFill>
              <a:latin typeface="Times New Roman" panose="02020603050405020304" pitchFamily="18" charset="0"/>
              <a:cs typeface="Times New Roman" panose="02020603050405020304" pitchFamily="18" charset="0"/>
            </a:endParaRPr>
          </a:p>
          <a:p>
            <a:pPr algn="just">
              <a:spcBef>
                <a:spcPts val="1200"/>
              </a:spcBef>
              <a:spcAft>
                <a:spcPts val="1200"/>
              </a:spcAft>
            </a:pPr>
            <a:r>
              <a:rPr lang="vi-VN" sz="2800">
                <a:solidFill>
                  <a:schemeClr val="dk1"/>
                </a:solidFill>
                <a:latin typeface="Times New Roman" panose="02020603050405020304" pitchFamily="18" charset="0"/>
                <a:cs typeface="Times New Roman" panose="02020603050405020304" pitchFamily="18" charset="0"/>
              </a:rPr>
              <a:t>Bảng tính của dự án Trường học xanh trong Hình 9.1 chưa có vạch kẻ ô rõ ràng và đơn </a:t>
            </a:r>
            <a:r>
              <a:rPr lang="vi-VN" sz="2800" smtClean="0">
                <a:solidFill>
                  <a:schemeClr val="dk1"/>
                </a:solidFill>
                <a:latin typeface="Times New Roman" panose="02020603050405020304" pitchFamily="18" charset="0"/>
                <a:cs typeface="Times New Roman" panose="02020603050405020304" pitchFamily="18" charset="0"/>
              </a:rPr>
              <a:t>điệu</a:t>
            </a:r>
            <a:r>
              <a:rPr lang="en-US" sz="2800" smtClean="0">
                <a:solidFill>
                  <a:schemeClr val="dk1"/>
                </a:solidFill>
                <a:latin typeface="Times New Roman" panose="02020603050405020304" pitchFamily="18" charset="0"/>
                <a:cs typeface="Times New Roman" panose="02020603050405020304" pitchFamily="18" charset="0"/>
              </a:rPr>
              <a:t>, dòng chữ “DỰ ÁN TRƯỜNG HỌC XANH” cần chỉnh vào giữa cho cân đối,..</a:t>
            </a:r>
            <a:r>
              <a:rPr lang="vi-VN" sz="2800" smtClean="0">
                <a:solidFill>
                  <a:schemeClr val="dk1"/>
                </a:solidFill>
                <a:latin typeface="Times New Roman" panose="02020603050405020304" pitchFamily="18" charset="0"/>
                <a:cs typeface="Times New Roman" panose="02020603050405020304" pitchFamily="18" charset="0"/>
              </a:rPr>
              <a:t>. </a:t>
            </a:r>
            <a:r>
              <a:rPr lang="vi-VN" sz="2800">
                <a:solidFill>
                  <a:schemeClr val="dk1"/>
                </a:solidFill>
                <a:latin typeface="Times New Roman" panose="02020603050405020304" pitchFamily="18" charset="0"/>
                <a:cs typeface="Times New Roman" panose="02020603050405020304" pitchFamily="18" charset="0"/>
              </a:rPr>
              <a:t>Chúng ta cần chỉnh sửa, định dạng cho bảng tính đẹp mắt và rõ ràng hơn. </a:t>
            </a:r>
          </a:p>
        </p:txBody>
      </p:sp>
      <p:sp>
        <p:nvSpPr>
          <p:cNvPr id="5" name="Down Arrow 4"/>
          <p:cNvSpPr/>
          <p:nvPr/>
        </p:nvSpPr>
        <p:spPr bwMode="auto">
          <a:xfrm>
            <a:off x="5584371" y="1295400"/>
            <a:ext cx="609600" cy="7620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7569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10820400" cy="3373231"/>
          </a:xfrm>
          <a:prstGeom prst="rect">
            <a:avLst/>
          </a:prstGeom>
        </p:spPr>
        <p:txBody>
          <a:bodyPr wrap="square">
            <a:spAutoFit/>
          </a:bodyPr>
          <a:lstStyle/>
          <a:p>
            <a:pPr marL="342900" marR="0" lvl="0" indent="-342900" algn="just">
              <a:lnSpc>
                <a:spcPct val="115000"/>
              </a:lnSpc>
              <a:spcBef>
                <a:spcPts val="600"/>
              </a:spcBef>
              <a:spcAft>
                <a:spcPts val="600"/>
              </a:spcAft>
              <a:buFont typeface="Times New Roman" panose="02020603050405020304" pitchFamily="18" charset="0"/>
              <a:buChar char="-"/>
            </a:pPr>
            <a:r>
              <a:rPr lang="en-US" sz="2800" smtClean="0">
                <a:latin typeface="Times New Roman" panose="02020603050405020304" pitchFamily="18" charset="0"/>
                <a:ea typeface="Times New Roman" panose="02020603050405020304" pitchFamily="18" charset="0"/>
              </a:rPr>
              <a:t>Tạo </a:t>
            </a:r>
            <a:r>
              <a:rPr lang="en-US" sz="2800">
                <a:latin typeface="Times New Roman" panose="02020603050405020304" pitchFamily="18" charset="0"/>
                <a:ea typeface="Times New Roman" panose="02020603050405020304" pitchFamily="18" charset="0"/>
              </a:rPr>
              <a:t>thêm cột </a:t>
            </a:r>
            <a:r>
              <a:rPr lang="en-US" sz="2800" i="1">
                <a:solidFill>
                  <a:srgbClr val="FF0066"/>
                </a:solidFill>
                <a:latin typeface="Times New Roman" panose="02020603050405020304" pitchFamily="18" charset="0"/>
                <a:ea typeface="Times New Roman" panose="02020603050405020304" pitchFamily="18" charset="0"/>
              </a:rPr>
              <a:t>Chi phí </a:t>
            </a:r>
            <a:r>
              <a:rPr lang="en-US" sz="2800">
                <a:latin typeface="Times New Roman" panose="02020603050405020304" pitchFamily="18" charset="0"/>
                <a:ea typeface="Times New Roman" panose="02020603050405020304" pitchFamily="18" charset="0"/>
              </a:rPr>
              <a:t>bên phải cột </a:t>
            </a:r>
            <a:r>
              <a:rPr lang="en-US" sz="2800" i="1" smtClean="0">
                <a:solidFill>
                  <a:srgbClr val="FF0066"/>
                </a:solidFill>
                <a:latin typeface="Times New Roman" panose="02020603050405020304" pitchFamily="18" charset="0"/>
                <a:ea typeface="Times New Roman" panose="02020603050405020304" pitchFamily="18" charset="0"/>
              </a:rPr>
              <a:t>Trung </a:t>
            </a:r>
            <a:r>
              <a:rPr lang="en-US" sz="2800" i="1">
                <a:solidFill>
                  <a:srgbClr val="FF0066"/>
                </a:solidFill>
                <a:latin typeface="Times New Roman" panose="02020603050405020304" pitchFamily="18" charset="0"/>
                <a:ea typeface="Times New Roman" panose="02020603050405020304" pitchFamily="18" charset="0"/>
              </a:rPr>
              <a:t>bình </a:t>
            </a:r>
            <a:r>
              <a:rPr lang="en-US" sz="2800">
                <a:latin typeface="Times New Roman" panose="02020603050405020304" pitchFamily="18" charset="0"/>
                <a:ea typeface="Times New Roman" panose="02020603050405020304" pitchFamily="18" charset="0"/>
              </a:rPr>
              <a:t>(cột N)</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Nhập công thức tính </a:t>
            </a:r>
            <a:r>
              <a:rPr lang="en-US" sz="2800" i="1">
                <a:solidFill>
                  <a:srgbClr val="FF0066"/>
                </a:solidFill>
                <a:latin typeface="Times New Roman" panose="02020603050405020304" pitchFamily="18" charset="0"/>
                <a:ea typeface="Times New Roman" panose="02020603050405020304" pitchFamily="18" charset="0"/>
              </a:rPr>
              <a:t>Chi phí = Đơn giá * Tổng số cây </a:t>
            </a:r>
            <a:r>
              <a:rPr lang="en-US" sz="2800">
                <a:latin typeface="Times New Roman" panose="02020603050405020304" pitchFamily="18" charset="0"/>
                <a:ea typeface="Times New Roman" panose="02020603050405020304" pitchFamily="18" charset="0"/>
              </a:rPr>
              <a:t>cho các ô trong cột </a:t>
            </a:r>
            <a:r>
              <a:rPr lang="en-US" sz="2800" i="1">
                <a:solidFill>
                  <a:srgbClr val="FF0066"/>
                </a:solidFill>
                <a:latin typeface="Times New Roman" panose="02020603050405020304" pitchFamily="18" charset="0"/>
                <a:ea typeface="Times New Roman" panose="02020603050405020304" pitchFamily="18" charset="0"/>
              </a:rPr>
              <a:t>Chi phí</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Để tính tổng chi phí mỗi loại cây và toàn bộ dự án tại các ô N9, N17, N24, N25 =&gt; có thể nhập công thức trực tiếp hoặc sao chép công thức từ các ô E9, E17, E24, E25 sang các ô N9, N17, N24, N25</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981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10515600" cy="1886670"/>
          </a:xfrm>
          <a:prstGeom prst="rect">
            <a:avLst/>
          </a:prstGeom>
        </p:spPr>
        <p:txBody>
          <a:bodyPr wrap="square">
            <a:spAutoFit/>
          </a:bodyPr>
          <a:lstStyle/>
          <a:p>
            <a:pPr marR="0" lvl="0" algn="just">
              <a:lnSpc>
                <a:spcPct val="115000"/>
              </a:lnSpc>
              <a:spcBef>
                <a:spcPts val="600"/>
              </a:spcBef>
              <a:spcAft>
                <a:spcPts val="600"/>
              </a:spcAft>
            </a:pPr>
            <a:r>
              <a:rPr lang="en-US" sz="2800" b="1" i="1" smtClean="0">
                <a:latin typeface="Times New Roman" panose="02020603050405020304" pitchFamily="18" charset="0"/>
                <a:ea typeface="Times New Roman" panose="02020603050405020304" pitchFamily="18" charset="0"/>
              </a:rPr>
              <a:t>d) Định </a:t>
            </a:r>
            <a:r>
              <a:rPr lang="en-US" sz="2800" b="1" i="1">
                <a:latin typeface="Times New Roman" panose="02020603050405020304" pitchFamily="18" charset="0"/>
                <a:ea typeface="Times New Roman" panose="02020603050405020304" pitchFamily="18" charset="0"/>
              </a:rPr>
              <a:t>dạng dữ liệu cho trang tính</a:t>
            </a:r>
            <a:endParaRPr lang="en-US" sz="280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Định dạng trang tính, có thể </a:t>
            </a:r>
            <a:r>
              <a:rPr lang="en-US" sz="2800" smtClean="0">
                <a:latin typeface="Times New Roman" panose="02020603050405020304" pitchFamily="18" charset="0"/>
                <a:ea typeface="Times New Roman" panose="02020603050405020304" pitchFamily="18" charset="0"/>
              </a:rPr>
              <a:t>theo </a:t>
            </a:r>
            <a:r>
              <a:rPr lang="en-US" sz="2800">
                <a:latin typeface="Times New Roman" panose="02020603050405020304" pitchFamily="18" charset="0"/>
                <a:ea typeface="Times New Roman" panose="02020603050405020304" pitchFamily="18" charset="0"/>
              </a:rPr>
              <a:t>mẫu trong hình 9.13</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Lưu lại kết quả</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521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6" t="7291" r="13104" b="10417"/>
          <a:stretch/>
        </p:blipFill>
        <p:spPr>
          <a:xfrm>
            <a:off x="304800" y="0"/>
            <a:ext cx="11353800" cy="6019800"/>
          </a:xfrm>
          <a:prstGeom prst="rect">
            <a:avLst/>
          </a:prstGeom>
          <a:solidFill>
            <a:schemeClr val="bg1">
              <a:lumMod val="50000"/>
            </a:schemeClr>
          </a:solidFill>
        </p:spPr>
      </p:pic>
      <p:sp>
        <p:nvSpPr>
          <p:cNvPr id="3" name="Rectangle 2"/>
          <p:cNvSpPr/>
          <p:nvPr/>
        </p:nvSpPr>
        <p:spPr>
          <a:xfrm>
            <a:off x="3554458" y="6172200"/>
            <a:ext cx="4854484" cy="3693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9.13. Trang tính 5. Tổng kết</a:t>
            </a:r>
            <a:endParaRPr lang="en-US" sz="2400" i="1">
              <a:solidFill>
                <a:srgbClr val="FF0066"/>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6191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432574"/>
            <a:ext cx="9982200" cy="2123658"/>
          </a:xfrm>
          <a:prstGeom prst="rect">
            <a:avLst/>
          </a:prstGeom>
        </p:spPr>
        <p:txBody>
          <a:bodyPr wrap="square">
            <a:spAutoFit/>
          </a:bodyPr>
          <a:lstStyle/>
          <a:p>
            <a:pPr marL="0" marR="0" algn="just">
              <a:spcBef>
                <a:spcPts val="1200"/>
              </a:spcBef>
              <a:spcAft>
                <a:spcPts val="1200"/>
              </a:spcAft>
            </a:pPr>
            <a:r>
              <a:rPr lang="en-US" sz="2800" b="1" i="1" smtClean="0">
                <a:latin typeface="Times New Roman" panose="02020603050405020304" pitchFamily="18" charset="0"/>
                <a:ea typeface="Times New Roman" panose="02020603050405020304" pitchFamily="18" charset="0"/>
              </a:rPr>
              <a:t>Bài </a:t>
            </a:r>
            <a:r>
              <a:rPr lang="en-US" sz="2800" b="1" i="1">
                <a:latin typeface="Times New Roman" panose="02020603050405020304" pitchFamily="18" charset="0"/>
                <a:ea typeface="Times New Roman" panose="02020603050405020304" pitchFamily="18" charset="0"/>
              </a:rPr>
              <a:t>1. </a:t>
            </a:r>
            <a:r>
              <a:rPr lang="en-US" sz="2800">
                <a:latin typeface="Times New Roman" panose="02020603050405020304" pitchFamily="18" charset="0"/>
                <a:ea typeface="Times New Roman" panose="02020603050405020304" pitchFamily="18" charset="0"/>
              </a:rPr>
              <a:t>Có thể sao chép công thức từ trang tính này sang trang tính khác được không?</a:t>
            </a:r>
          </a:p>
          <a:p>
            <a:pPr marL="0" marR="0"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Phần mềm bảng tính điện tử có thể gộp các ô trong một vùng không là hình chữ nhật không?</a:t>
            </a:r>
            <a:endParaRPr lang="en-US" sz="2800">
              <a:effectLst/>
              <a:latin typeface="Times New Roman" panose="02020603050405020304" pitchFamily="18" charset="0"/>
              <a:ea typeface="Times New Roman" panose="02020603050405020304" pitchFamily="18" charset="0"/>
            </a:endParaRPr>
          </a:p>
        </p:txBody>
      </p:sp>
      <p:pic>
        <p:nvPicPr>
          <p:cNvPr id="3"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7370"/>
            <a:ext cx="4800000" cy="1765079"/>
          </a:xfrm>
          <a:prstGeom prst="rect">
            <a:avLst/>
          </a:prstGeom>
        </p:spPr>
      </p:pic>
    </p:spTree>
    <p:extLst>
      <p:ext uri="{BB962C8B-B14F-4D97-AF65-F5344CB8AC3E}">
        <p14:creationId xmlns:p14="http://schemas.microsoft.com/office/powerpoint/2010/main" val="368001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037081"/>
            <a:ext cx="9982200" cy="4031873"/>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Em hãy quan sát bảng Dự kiến phân bổ cây dự án Trường học xanh ở hình 9.13 và hãy trả lời các câu hỏi sau:</a:t>
            </a:r>
          </a:p>
          <a:p>
            <a:pPr marL="514350" indent="-514350" algn="just">
              <a:spcBef>
                <a:spcPts val="1200"/>
              </a:spcBef>
              <a:spcAft>
                <a:spcPts val="1200"/>
              </a:spcAft>
              <a:buFont typeface="+mj-lt"/>
              <a:buAutoNum type="alphaLcParenR"/>
            </a:pPr>
            <a:r>
              <a:rPr lang="en-US" sz="2800">
                <a:latin typeface="Times New Roman" panose="02020603050405020304" pitchFamily="18" charset="0"/>
                <a:ea typeface="Times New Roman" panose="02020603050405020304" pitchFamily="18" charset="0"/>
              </a:rPr>
              <a:t>Tổng số cây của toàn bộ khối 7 sẽ trồng là bao nhiêu?</a:t>
            </a:r>
          </a:p>
          <a:p>
            <a:pPr marL="514350" indent="-514350" algn="just">
              <a:spcBef>
                <a:spcPts val="1200"/>
              </a:spcBef>
              <a:spcAft>
                <a:spcPts val="1200"/>
              </a:spcAft>
              <a:buFont typeface="+mj-lt"/>
              <a:buAutoNum type="alphaLcParenR"/>
            </a:pPr>
            <a:r>
              <a:rPr lang="en-US" sz="2800">
                <a:latin typeface="Times New Roman" panose="02020603050405020304" pitchFamily="18" charset="0"/>
                <a:ea typeface="Times New Roman" panose="02020603050405020304" pitchFamily="18" charset="0"/>
              </a:rPr>
              <a:t>Trung bình mỗi lớp sẽ trồng bao nhiêu cây?</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Dựa trên bảng Dự kiến phân bổ cây dự án Trường học xanh em hãy tính tỉ lệ phần trăm của từng loại cây hoa được phân bổ so với chỉ tiêu đã giao.</a:t>
            </a:r>
          </a:p>
        </p:txBody>
      </p:sp>
      <p:pic>
        <p:nvPicPr>
          <p:cNvPr id="3"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18731"/>
            <a:ext cx="3071664" cy="1340768"/>
          </a:xfrm>
          <a:prstGeom prst="rect">
            <a:avLst/>
          </a:prstGeom>
        </p:spPr>
      </p:pic>
    </p:spTree>
    <p:extLst>
      <p:ext uri="{BB962C8B-B14F-4D97-AF65-F5344CB8AC3E}">
        <p14:creationId xmlns:p14="http://schemas.microsoft.com/office/powerpoint/2010/main" val="323004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7">
            <a:extLst>
              <a:ext uri="{FF2B5EF4-FFF2-40B4-BE49-F238E27FC236}">
                <a16:creationId xmlns:a16="http://schemas.microsoft.com/office/drawing/2014/main" id="{2AA78359-2C06-4ED2-898D-6D662CD3D14A}"/>
              </a:ext>
            </a:extLst>
          </p:cNvPr>
          <p:cNvSpPr>
            <a:spLocks noGrp="1" noChangeArrowheads="1"/>
          </p:cNvSpPr>
          <p:nvPr>
            <p:ph type="title"/>
          </p:nvPr>
        </p:nvSpPr>
        <p:spPr>
          <a:xfrm>
            <a:off x="457200" y="398569"/>
            <a:ext cx="10896600" cy="1277831"/>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3600" b="1" smtClean="0">
                <a:solidFill>
                  <a:srgbClr val="FF0066"/>
                </a:solidFill>
                <a:latin typeface="Times New Roman" panose="02020603050405020304" pitchFamily="18" charset="0"/>
                <a:cs typeface="Times New Roman" panose="02020603050405020304" pitchFamily="18" charset="0"/>
              </a:rPr>
              <a:t>HOẠT ĐỘNG 1</a:t>
            </a:r>
            <a:br>
              <a:rPr lang="en-US" altLang="en-US" sz="3600" b="1" smtClean="0">
                <a:solidFill>
                  <a:srgbClr val="FF0066"/>
                </a:solidFill>
                <a:latin typeface="Times New Roman" panose="02020603050405020304" pitchFamily="18" charset="0"/>
                <a:cs typeface="Times New Roman" panose="02020603050405020304" pitchFamily="18" charset="0"/>
              </a:rPr>
            </a:br>
            <a:r>
              <a:rPr lang="en-US" altLang="en-US" sz="3200" b="1" smtClean="0">
                <a:solidFill>
                  <a:srgbClr val="FF0066"/>
                </a:solidFill>
                <a:latin typeface="Times New Roman" panose="02020603050405020304" pitchFamily="18" charset="0"/>
                <a:cs typeface="Times New Roman" panose="02020603050405020304" pitchFamily="18" charset="0"/>
              </a:rPr>
              <a:t>Làm </a:t>
            </a:r>
            <a:r>
              <a:rPr lang="en-US" altLang="en-US" sz="3200" b="1" smtClean="0">
                <a:solidFill>
                  <a:srgbClr val="FF0066"/>
                </a:solidFill>
                <a:latin typeface="Times New Roman" panose="02020603050405020304" pitchFamily="18" charset="0"/>
                <a:cs typeface="Times New Roman" panose="02020603050405020304" pitchFamily="18" charset="0"/>
              </a:rPr>
              <a:t>quen với lệnh định dạng dữ liệu (Forrmat Cells)</a:t>
            </a:r>
            <a:endParaRPr lang="en-AU" altLang="en-US" sz="3200" b="1">
              <a:solidFill>
                <a:srgbClr val="FF0066"/>
              </a:solidFill>
              <a:latin typeface="Times New Roman" panose="02020603050405020304" pitchFamily="18" charset="0"/>
              <a:cs typeface="Times New Roman" panose="02020603050405020304" pitchFamily="18" charset="0"/>
            </a:endParaRPr>
          </a:p>
        </p:txBody>
      </p:sp>
      <p:sp>
        <p:nvSpPr>
          <p:cNvPr id="2" name="Cloud 1"/>
          <p:cNvSpPr/>
          <p:nvPr/>
        </p:nvSpPr>
        <p:spPr>
          <a:xfrm>
            <a:off x="1257300" y="1981200"/>
            <a:ext cx="9296400" cy="4076045"/>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smtClean="0">
                <a:latin typeface="Times New Roman" panose="02020603050405020304" pitchFamily="18" charset="0"/>
                <a:cs typeface="Times New Roman" panose="02020603050405020304" pitchFamily="18" charset="0"/>
              </a:rPr>
              <a:t>1. Cột </a:t>
            </a:r>
            <a:r>
              <a:rPr lang="en-US" sz="2800">
                <a:latin typeface="Times New Roman" panose="02020603050405020304" pitchFamily="18" charset="0"/>
                <a:cs typeface="Times New Roman" panose="02020603050405020304" pitchFamily="18" charset="0"/>
              </a:rPr>
              <a:t>dữ liệu </a:t>
            </a:r>
            <a:r>
              <a:rPr lang="en-US" sz="2800">
                <a:solidFill>
                  <a:srgbClr val="C00000"/>
                </a:solidFill>
                <a:latin typeface="Times New Roman" panose="02020603050405020304" pitchFamily="18" charset="0"/>
                <a:cs typeface="Times New Roman" panose="02020603050405020304" pitchFamily="18" charset="0"/>
              </a:rPr>
              <a:t>Trung bình </a:t>
            </a:r>
            <a:r>
              <a:rPr lang="en-US" sz="2800">
                <a:latin typeface="Times New Roman" panose="02020603050405020304" pitchFamily="18" charset="0"/>
                <a:cs typeface="Times New Roman" panose="02020603050405020304" pitchFamily="18" charset="0"/>
              </a:rPr>
              <a:t>cần điều chỉnh gì để hiển thị dễ đọc, dễ so sánh hơn không?</a:t>
            </a:r>
          </a:p>
          <a:p>
            <a:pPr algn="just"/>
            <a:r>
              <a:rPr lang="en-US" sz="2800">
                <a:latin typeface="Times New Roman" panose="02020603050405020304" pitchFamily="18" charset="0"/>
                <a:cs typeface="Times New Roman" panose="02020603050405020304" pitchFamily="18" charset="0"/>
              </a:rPr>
              <a:t>2. Dữ liệu tại cột </a:t>
            </a:r>
            <a:r>
              <a:rPr lang="en-US" sz="2800">
                <a:solidFill>
                  <a:srgbClr val="C00000"/>
                </a:solidFill>
                <a:latin typeface="Times New Roman" panose="02020603050405020304" pitchFamily="18" charset="0"/>
                <a:cs typeface="Times New Roman" panose="02020603050405020304" pitchFamily="18" charset="0"/>
              </a:rPr>
              <a:t>Chi phí </a:t>
            </a:r>
            <a:r>
              <a:rPr lang="en-US" sz="2800">
                <a:latin typeface="Times New Roman" panose="02020603050405020304" pitchFamily="18" charset="0"/>
                <a:cs typeface="Times New Roman" panose="02020603050405020304" pitchFamily="18" charset="0"/>
              </a:rPr>
              <a:t>nên trình bày lại như thế nào để phù hợp với dữ liệu là số tiền?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71600" y="2133600"/>
            <a:ext cx="9296400" cy="364355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vi-VN" sz="2800" b="1">
                <a:latin typeface="Times New Roman" panose="02020603050405020304" pitchFamily="18" charset="0"/>
                <a:cs typeface="Times New Roman" panose="02020603050405020304" pitchFamily="18" charset="0"/>
              </a:rPr>
              <a:t>Câu trả lời:</a:t>
            </a:r>
          </a:p>
          <a:p>
            <a:pPr algn="just">
              <a:spcBef>
                <a:spcPts val="1200"/>
              </a:spcBef>
              <a:spcAft>
                <a:spcPts val="1200"/>
              </a:spcAft>
            </a:pPr>
            <a:r>
              <a:rPr lang="vi-VN" sz="2800" b="1">
                <a:latin typeface="Times New Roman" panose="02020603050405020304" pitchFamily="18" charset="0"/>
                <a:cs typeface="Times New Roman" panose="02020603050405020304" pitchFamily="18" charset="0"/>
              </a:rPr>
              <a:t>Câu 1. </a:t>
            </a:r>
            <a:r>
              <a:rPr lang="vi-VN" sz="2800">
                <a:latin typeface="Times New Roman" panose="02020603050405020304" pitchFamily="18" charset="0"/>
                <a:cs typeface="Times New Roman" panose="02020603050405020304" pitchFamily="18" charset="0"/>
              </a:rPr>
              <a:t>Cột dữ liệu Trung bình cần thu gọn và làm tròn số </a:t>
            </a:r>
            <a:r>
              <a:rPr lang="vi-VN" sz="2800" smtClean="0">
                <a:latin typeface="Times New Roman" panose="02020603050405020304" pitchFamily="18" charset="0"/>
                <a:cs typeface="Times New Roman" panose="02020603050405020304" pitchFamily="18" charset="0"/>
              </a:rPr>
              <a:t>th</a:t>
            </a:r>
            <a:r>
              <a:rPr lang="en-US" sz="2800" smtClean="0">
                <a:latin typeface="Times New Roman" panose="02020603050405020304" pitchFamily="18" charset="0"/>
                <a:cs typeface="Times New Roman" panose="02020603050405020304" pitchFamily="18" charset="0"/>
              </a:rPr>
              <a:t>ậ</a:t>
            </a:r>
            <a:r>
              <a:rPr lang="vi-VN" sz="2800" smtClean="0">
                <a:latin typeface="Times New Roman" panose="02020603050405020304" pitchFamily="18" charset="0"/>
                <a:cs typeface="Times New Roman" panose="02020603050405020304" pitchFamily="18" charset="0"/>
              </a:rPr>
              <a:t>p </a:t>
            </a:r>
            <a:r>
              <a:rPr lang="vi-VN" sz="2800">
                <a:latin typeface="Times New Roman" panose="02020603050405020304" pitchFamily="18" charset="0"/>
                <a:cs typeface="Times New Roman" panose="02020603050405020304" pitchFamily="18" charset="0"/>
              </a:rPr>
              <a:t>phân để dễ đọc, dễ so sánh hơn.</a:t>
            </a:r>
          </a:p>
          <a:p>
            <a:pPr algn="just">
              <a:spcBef>
                <a:spcPts val="1200"/>
              </a:spcBef>
              <a:spcAft>
                <a:spcPts val="1200"/>
              </a:spcAft>
            </a:pPr>
            <a:r>
              <a:rPr lang="vi-VN" sz="2800" b="1">
                <a:latin typeface="Times New Roman" panose="02020603050405020304" pitchFamily="18" charset="0"/>
                <a:cs typeface="Times New Roman" panose="02020603050405020304" pitchFamily="18" charset="0"/>
              </a:rPr>
              <a:t>Câu 2. </a:t>
            </a:r>
            <a:r>
              <a:rPr lang="vi-VN" sz="2800">
                <a:latin typeface="Times New Roman" panose="02020603050405020304" pitchFamily="18" charset="0"/>
                <a:cs typeface="Times New Roman" panose="02020603050405020304" pitchFamily="18" charset="0"/>
              </a:rPr>
              <a:t>Dữ liệu tại cột Chi phí nên phân tách hàng triệu, hàng nghìn, hàng trăm,... và chọn định dạng tiền VND để phù hợp với dữ liệu là số tiền.</a:t>
            </a:r>
          </a:p>
        </p:txBody>
      </p:sp>
      <p:sp>
        <p:nvSpPr>
          <p:cNvPr id="5" name="Down Arrow 4"/>
          <p:cNvSpPr/>
          <p:nvPr/>
        </p:nvSpPr>
        <p:spPr bwMode="auto">
          <a:xfrm>
            <a:off x="4876800" y="457200"/>
            <a:ext cx="1143000" cy="1219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9260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990600"/>
            <a:ext cx="10439400" cy="3908762"/>
          </a:xfrm>
          <a:prstGeom prst="rect">
            <a:avLst/>
          </a:prstGeom>
        </p:spPr>
        <p:txBody>
          <a:bodyPr wrap="square">
            <a:spAutoFit/>
          </a:bodyPr>
          <a:lstStyle/>
          <a:p>
            <a:pPr marL="0" marR="0" algn="just">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1. ĐỊNH DẠNG DỮ LIỆU SỐ </a:t>
            </a:r>
            <a:endParaRPr lang="en-US" sz="2800">
              <a:solidFill>
                <a:srgbClr val="FF0066"/>
              </a:solidFill>
              <a:latin typeface="Tahoma" panose="020B0604030504040204" pitchFamily="34" charset="0"/>
              <a:ea typeface="Tahoma" panose="020B0604030504040204" pitchFamily="34" charset="0"/>
              <a:cs typeface="Tahoma" panose="020B0604030504040204" pitchFamily="34" charset="0"/>
            </a:endParaRPr>
          </a:p>
          <a:p>
            <a:pPr marL="0" marR="0" algn="just">
              <a:spcBef>
                <a:spcPts val="1200"/>
              </a:spcBef>
              <a:spcAft>
                <a:spcPts val="1200"/>
              </a:spcAft>
            </a:pPr>
            <a:r>
              <a:rPr lang="en-US" sz="2800" b="1" i="1">
                <a:latin typeface="Times New Roman" panose="02020603050405020304" pitchFamily="18" charset="0"/>
                <a:ea typeface="Times New Roman" panose="02020603050405020304" pitchFamily="18" charset="0"/>
              </a:rPr>
              <a:t>a) Định dạng dữ liệu số</a:t>
            </a:r>
            <a:endParaRPr lang="en-US" sz="2800">
              <a:latin typeface="Times New Roman" panose="02020603050405020304" pitchFamily="18" charset="0"/>
              <a:ea typeface="Times New Roman" panose="02020603050405020304" pitchFamily="18"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rPr>
              <a:t>- Dữ liệu số trong bảng tính là các số nguyên hoặc số thực.</a:t>
            </a: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rPr>
              <a:t>- Thực hiện định dạng số tại một ô hoặc một vùng dữ liệu:</a:t>
            </a: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rPr>
              <a:t>+ Chọn Home, chọn nhóm lệnh Number =&gt; mở cửa sổ Format Cells như hình 9.2</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13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50585" t="15625" r="10762" b="25000"/>
          <a:stretch/>
        </p:blipFill>
        <p:spPr>
          <a:xfrm>
            <a:off x="685800" y="203723"/>
            <a:ext cx="7265832" cy="5892278"/>
          </a:xfrm>
          <a:prstGeom prst="rect">
            <a:avLst/>
          </a:prstGeom>
        </p:spPr>
      </p:pic>
      <p:sp>
        <p:nvSpPr>
          <p:cNvPr id="3" name="Rounded Rectangle 2"/>
          <p:cNvSpPr/>
          <p:nvPr/>
        </p:nvSpPr>
        <p:spPr>
          <a:xfrm>
            <a:off x="8707789" y="1383259"/>
            <a:ext cx="2650069" cy="2349579"/>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2. Nháy chuột vào đây để chọn dùng dấu “,” ngăn cách hàng nghìn, hàng triệu,…</a:t>
            </a:r>
            <a:endParaRPr lang="en-US" sz="2400">
              <a:solidFill>
                <a:schemeClr val="tx1"/>
              </a:solidFill>
              <a:latin typeface="Times New Roman" panose="02020603050405020304" pitchFamily="18" charset="0"/>
              <a:ea typeface="Times New Roman" panose="02020603050405020304" pitchFamily="18" charset="0"/>
            </a:endParaRPr>
          </a:p>
        </p:txBody>
      </p:sp>
      <p:sp>
        <p:nvSpPr>
          <p:cNvPr id="4" name="Rounded Rectangle 3"/>
          <p:cNvSpPr/>
          <p:nvPr/>
        </p:nvSpPr>
        <p:spPr>
          <a:xfrm>
            <a:off x="8267759" y="4476725"/>
            <a:ext cx="2695855" cy="1409748"/>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3. Nháy nút OK để thiết lập cách thể hiện</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flipH="1" flipV="1">
            <a:off x="4521251" y="2242759"/>
            <a:ext cx="4186538" cy="2052"/>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7" name="Rounded Rectangle 6"/>
          <p:cNvSpPr/>
          <p:nvPr/>
        </p:nvSpPr>
        <p:spPr>
          <a:xfrm>
            <a:off x="8267759" y="508645"/>
            <a:ext cx="3537848" cy="432247"/>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1. Chọn số chữ số thập phân</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8" name="Elbow Connector 7"/>
          <p:cNvCxnSpPr>
            <a:stCxn id="7" idx="1"/>
          </p:cNvCxnSpPr>
          <p:nvPr/>
        </p:nvCxnSpPr>
        <p:spPr>
          <a:xfrm rot="10800000" flipV="1">
            <a:off x="4673651" y="724769"/>
            <a:ext cx="3594108" cy="1180232"/>
          </a:xfrm>
          <a:prstGeom prst="bentConnector3">
            <a:avLst>
              <a:gd name="adj1" fmla="val 6055"/>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9" name="Elbow Connector 8"/>
          <p:cNvCxnSpPr/>
          <p:nvPr/>
        </p:nvCxnSpPr>
        <p:spPr>
          <a:xfrm rot="10800000" flipV="1">
            <a:off x="6045257" y="5181599"/>
            <a:ext cx="2222502" cy="609599"/>
          </a:xfrm>
          <a:prstGeom prst="bentConnector3">
            <a:avLst>
              <a:gd name="adj1" fmla="val 99929"/>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25" name="Rectangle 24"/>
          <p:cNvSpPr/>
          <p:nvPr/>
        </p:nvSpPr>
        <p:spPr>
          <a:xfrm>
            <a:off x="1064888" y="6283707"/>
            <a:ext cx="6507655"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9.2. Cửa sổ Format Cells</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479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079" y="381000"/>
            <a:ext cx="5658921" cy="548099"/>
          </a:xfrm>
          <a:prstGeom prst="rect">
            <a:avLst/>
          </a:prstGeom>
        </p:spPr>
        <p:txBody>
          <a:bodyPr wrap="none">
            <a:spAutoFit/>
          </a:bodyPr>
          <a:lstStyle/>
          <a:p>
            <a:pPr marL="0" marR="0"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 Định dạng dữ liệu kiểu phần trăm</a:t>
            </a:r>
            <a:endParaRPr lang="en-US" sz="2800">
              <a:solidFill>
                <a:srgbClr val="0070C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761998" y="1162173"/>
            <a:ext cx="10058401" cy="1083374"/>
          </a:xfrm>
          <a:prstGeom prst="rect">
            <a:avLst/>
          </a:prstGeom>
        </p:spPr>
        <p:txBody>
          <a:bodyPr wrap="square">
            <a:spAutoFit/>
          </a:bodyPr>
          <a:lstStyle/>
          <a:p>
            <a:pPr marL="0" marR="0"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Thao </a:t>
            </a:r>
            <a:r>
              <a:rPr lang="en-US" sz="2800" b="1" i="1" smtClean="0">
                <a:latin typeface="Times New Roman" panose="02020603050405020304" pitchFamily="18" charset="0"/>
                <a:ea typeface="Times New Roman" panose="02020603050405020304" pitchFamily="18" charset="0"/>
              </a:rPr>
              <a:t>tác</a:t>
            </a: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Đánh dấu vùng dữ liệu, trong cửa sổ Forrmat Cells, chọn Number, chọn kiểu Percentage, nháy chuột chọn OK</a:t>
            </a:r>
            <a:endParaRPr lang="en-US" sz="280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rotWithShape="1">
          <a:blip r:embed="rId2"/>
          <a:srcRect l="2562" t="25000" r="55857" b="34375"/>
          <a:stretch/>
        </p:blipFill>
        <p:spPr>
          <a:xfrm>
            <a:off x="3086100" y="2411431"/>
            <a:ext cx="5410200" cy="2971800"/>
          </a:xfrm>
          <a:prstGeom prst="rect">
            <a:avLst/>
          </a:prstGeom>
          <a:ln>
            <a:solidFill>
              <a:schemeClr val="bg1">
                <a:lumMod val="50000"/>
              </a:schemeClr>
            </a:solidFill>
          </a:ln>
        </p:spPr>
      </p:pic>
      <p:sp>
        <p:nvSpPr>
          <p:cNvPr id="6" name="Rectangle 5"/>
          <p:cNvSpPr/>
          <p:nvPr/>
        </p:nvSpPr>
        <p:spPr>
          <a:xfrm>
            <a:off x="2537372" y="5715000"/>
            <a:ext cx="650765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0"/>
              </a:spcBef>
              <a:spcAft>
                <a:spcPts val="0"/>
              </a:spcAft>
            </a:pPr>
            <a:r>
              <a:rPr lang="en-US" sz="2400" i="1" smtClean="0">
                <a:solidFill>
                  <a:srgbClr val="0070C0"/>
                </a:solidFill>
                <a:latin typeface="Times New Roman" panose="02020603050405020304" pitchFamily="18" charset="0"/>
                <a:ea typeface="Times New Roman" panose="02020603050405020304" pitchFamily="18" charset="0"/>
              </a:rPr>
              <a:t>Hình 9.3. Cột E được tính theo công thức</a:t>
            </a:r>
          </a:p>
          <a:p>
            <a:pPr algn="ctr">
              <a:spcBef>
                <a:spcPts val="0"/>
              </a:spcBef>
              <a:spcAft>
                <a:spcPts val="0"/>
              </a:spcAft>
            </a:pPr>
            <a:r>
              <a:rPr lang="en-US" sz="2400" i="1" smtClean="0">
                <a:solidFill>
                  <a:srgbClr val="0070C0"/>
                </a:solidFill>
                <a:latin typeface="Times New Roman" panose="02020603050405020304" pitchFamily="18" charset="0"/>
                <a:ea typeface="Times New Roman" panose="02020603050405020304" pitchFamily="18" charset="0"/>
              </a:rPr>
              <a:t>= </a:t>
            </a:r>
            <a:r>
              <a:rPr lang="en-US" sz="2400" i="1" smtClean="0">
                <a:solidFill>
                  <a:srgbClr val="FF0066"/>
                </a:solidFill>
                <a:latin typeface="Times New Roman" panose="02020603050405020304" pitchFamily="18" charset="0"/>
                <a:ea typeface="Times New Roman" panose="02020603050405020304" pitchFamily="18" charset="0"/>
              </a:rPr>
              <a:t>Số cây đã trồng/Số cây dự kiến</a:t>
            </a:r>
            <a:endParaRPr lang="en-US" sz="2400" i="1">
              <a:solidFill>
                <a:srgbClr val="FF0066"/>
              </a:solidFill>
              <a:latin typeface="Times New Roman" panose="02020603050405020304" pitchFamily="18" charset="0"/>
              <a:ea typeface="Times New Roman" panose="02020603050405020304" pitchFamily="18" charset="0"/>
            </a:endParaRPr>
          </a:p>
        </p:txBody>
      </p:sp>
      <p:sp>
        <p:nvSpPr>
          <p:cNvPr id="7" name="Rounded Rectangle 6"/>
          <p:cNvSpPr/>
          <p:nvPr/>
        </p:nvSpPr>
        <p:spPr>
          <a:xfrm>
            <a:off x="9077402" y="3663719"/>
            <a:ext cx="2013848" cy="90216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a:latin typeface="Times New Roman" panose="02020603050405020304" pitchFamily="18" charset="0"/>
                <a:ea typeface="Times New Roman" panose="02020603050405020304" pitchFamily="18" charset="0"/>
              </a:rPr>
              <a:t>Đánh dấu vùng dữ liệu</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8" name="Elbow Connector 7"/>
          <p:cNvCxnSpPr/>
          <p:nvPr/>
        </p:nvCxnSpPr>
        <p:spPr>
          <a:xfrm rot="10800000" flipV="1">
            <a:off x="8323661" y="4114800"/>
            <a:ext cx="739227" cy="381000"/>
          </a:xfrm>
          <a:prstGeom prst="bentConnector3">
            <a:avLst>
              <a:gd name="adj1" fmla="val 50000"/>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Tree>
    <p:extLst>
      <p:ext uri="{BB962C8B-B14F-4D97-AF65-F5344CB8AC3E}">
        <p14:creationId xmlns:p14="http://schemas.microsoft.com/office/powerpoint/2010/main" val="139692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745" t="20833" r="34187" b="19793"/>
          <a:stretch/>
        </p:blipFill>
        <p:spPr>
          <a:xfrm>
            <a:off x="3962400" y="457200"/>
            <a:ext cx="6553200" cy="5746652"/>
          </a:xfrm>
          <a:prstGeom prst="rect">
            <a:avLst/>
          </a:prstGeom>
        </p:spPr>
      </p:pic>
      <p:sp>
        <p:nvSpPr>
          <p:cNvPr id="3" name="Rounded Rectangle 2"/>
          <p:cNvSpPr/>
          <p:nvPr/>
        </p:nvSpPr>
        <p:spPr>
          <a:xfrm>
            <a:off x="653638" y="2181069"/>
            <a:ext cx="2650069"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2. Nháy chuột chọn </a:t>
            </a:r>
            <a:r>
              <a:rPr lang="en-US" sz="2400">
                <a:latin typeface="Times New Roman" panose="02020603050405020304" pitchFamily="18" charset="0"/>
                <a:ea typeface="Times New Roman" panose="02020603050405020304" pitchFamily="18" charset="0"/>
              </a:rPr>
              <a:t>Percentage</a:t>
            </a:r>
            <a:endParaRPr lang="en-US" sz="2400">
              <a:solidFill>
                <a:schemeClr val="tx1"/>
              </a:solidFill>
              <a:latin typeface="Times New Roman" panose="02020603050405020304" pitchFamily="18" charset="0"/>
              <a:ea typeface="Times New Roman" panose="02020603050405020304" pitchFamily="18" charset="0"/>
            </a:endParaRPr>
          </a:p>
        </p:txBody>
      </p:sp>
      <p:sp>
        <p:nvSpPr>
          <p:cNvPr id="4" name="Rounded Rectangle 3"/>
          <p:cNvSpPr/>
          <p:nvPr/>
        </p:nvSpPr>
        <p:spPr>
          <a:xfrm>
            <a:off x="920948" y="5181600"/>
            <a:ext cx="2695855" cy="469916"/>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3. Nháy nút OK</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a:off x="3303707" y="2533028"/>
            <a:ext cx="811093" cy="2080"/>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6" name="Rounded Rectangle 5"/>
          <p:cNvSpPr/>
          <p:nvPr/>
        </p:nvSpPr>
        <p:spPr>
          <a:xfrm>
            <a:off x="971749" y="1060203"/>
            <a:ext cx="2013848" cy="90216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1. Chọn Number</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7" name="Elbow Connector 6"/>
          <p:cNvCxnSpPr>
            <a:stCxn id="6" idx="3"/>
          </p:cNvCxnSpPr>
          <p:nvPr/>
        </p:nvCxnSpPr>
        <p:spPr>
          <a:xfrm flipV="1">
            <a:off x="2985597" y="990600"/>
            <a:ext cx="976803" cy="520684"/>
          </a:xfrm>
          <a:prstGeom prst="bentConnector3">
            <a:avLst>
              <a:gd name="adj1" fmla="val 50000"/>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8" name="Elbow Connector 7"/>
          <p:cNvCxnSpPr>
            <a:stCxn id="4" idx="3"/>
          </p:cNvCxnSpPr>
          <p:nvPr/>
        </p:nvCxnSpPr>
        <p:spPr>
          <a:xfrm>
            <a:off x="3616803" y="5416558"/>
            <a:ext cx="4841397" cy="603242"/>
          </a:xfrm>
          <a:prstGeom prst="bentConnector3">
            <a:avLst>
              <a:gd name="adj1" fmla="val 50000"/>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Tree>
    <p:extLst>
      <p:ext uri="{BB962C8B-B14F-4D97-AF65-F5344CB8AC3E}">
        <p14:creationId xmlns:p14="http://schemas.microsoft.com/office/powerpoint/2010/main" val="9603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elebration design slides.potx" id="{721A2DAC-17F9-49D5-9467-48377BA00D19}" vid="{6569DAFB-DD25-434B-8E4C-5109212A83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3010</TotalTime>
  <Words>1422</Words>
  <Application>Microsoft Office PowerPoint</Application>
  <PresentationFormat>Widescreen</PresentationFormat>
  <Paragraphs>111</Paragraphs>
  <Slides>34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Tahoma</vt:lpstr>
      <vt:lpstr>Times New Roman</vt:lpstr>
      <vt:lpstr>Wingdings</vt:lpstr>
      <vt:lpstr>Wingdings 2</vt:lpstr>
      <vt:lpstr>Default Design</vt:lpstr>
      <vt:lpstr>Theme1</vt:lpstr>
      <vt:lpstr>Bài 9 TRÌNH BÀY BẢNG TÍNH</vt:lpstr>
      <vt:lpstr>PowerPoint Presentation</vt:lpstr>
      <vt:lpstr>PowerPoint Presentation</vt:lpstr>
      <vt:lpstr>HOẠT ĐỘNG 1 Làm quen với lệnh định dạng dữ liệu (Forrmat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dc:creator>
  <cp:lastModifiedBy>admin</cp:lastModifiedBy>
  <cp:revision>156</cp:revision>
  <cp:lastPrinted>2019-03-12T04:27:16Z</cp:lastPrinted>
  <dcterms:created xsi:type="dcterms:W3CDTF">1601-01-01T00:00:00Z</dcterms:created>
  <dcterms:modified xsi:type="dcterms:W3CDTF">2022-06-20T16:55:53Z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