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96" r:id="rId3"/>
    <p:sldId id="256" r:id="rId4"/>
    <p:sldId id="257" r:id="rId5"/>
    <p:sldId id="333" r:id="rId6"/>
    <p:sldId id="334" r:id="rId7"/>
    <p:sldId id="335" r:id="rId8"/>
    <p:sldId id="355" r:id="rId9"/>
    <p:sldId id="356" r:id="rId10"/>
    <p:sldId id="357" r:id="rId11"/>
    <p:sldId id="354" r:id="rId12"/>
    <p:sldId id="353" r:id="rId13"/>
    <p:sldId id="337" r:id="rId14"/>
    <p:sldId id="338" r:id="rId15"/>
    <p:sldId id="358" r:id="rId16"/>
    <p:sldId id="340" r:id="rId17"/>
    <p:sldId id="341" r:id="rId18"/>
    <p:sldId id="342" r:id="rId19"/>
    <p:sldId id="359" r:id="rId20"/>
    <p:sldId id="343" r:id="rId21"/>
    <p:sldId id="344" r:id="rId22"/>
    <p:sldId id="361" r:id="rId23"/>
    <p:sldId id="362" r:id="rId24"/>
    <p:sldId id="346" r:id="rId25"/>
    <p:sldId id="347" r:id="rId26"/>
    <p:sldId id="363" r:id="rId27"/>
    <p:sldId id="348" r:id="rId28"/>
    <p:sldId id="365" r:id="rId29"/>
    <p:sldId id="350" r:id="rId30"/>
    <p:sldId id="364" r:id="rId31"/>
    <p:sldId id="351" r:id="rId32"/>
    <p:sldId id="298"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849" autoAdjust="0"/>
  </p:normalViewPr>
  <p:slideViewPr>
    <p:cSldViewPr>
      <p:cViewPr varScale="1">
        <p:scale>
          <a:sx n="66" d="100"/>
          <a:sy n="66" d="100"/>
        </p:scale>
        <p:origin x="23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68789-FC5C-4082-8523-A1B979091B74}" type="datetimeFigureOut">
              <a:rPr lang="vi-VN" smtClean="0"/>
              <a:t>19/06/2022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49BD5-3D7E-4391-A701-D5373A8B4FCE}" type="slidenum">
              <a:rPr lang="vi-VN" smtClean="0"/>
              <a:t>‹#›</a:t>
            </a:fld>
            <a:endParaRPr lang="vi-VN"/>
          </a:p>
        </p:txBody>
      </p:sp>
    </p:spTree>
    <p:extLst>
      <p:ext uri="{BB962C8B-B14F-4D97-AF65-F5344CB8AC3E}">
        <p14:creationId xmlns:p14="http://schemas.microsoft.com/office/powerpoint/2010/main" val="295645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B80313-E7D2-4D25-83F2-4797F3987C01}"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8744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B80313-E7D2-4D25-83F2-4797F3987C01}"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31735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B80313-E7D2-4D25-83F2-4797F3987C01}"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4236039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D5994-C4B6-427C-A1F6-006057F595FD}"/>
              </a:ext>
            </a:extLst>
          </p:cNvPr>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3" name="Footer Placeholder 2">
            <a:extLst>
              <a:ext uri="{FF2B5EF4-FFF2-40B4-BE49-F238E27FC236}">
                <a16:creationId xmlns:a16="http://schemas.microsoft.com/office/drawing/2014/main" id="{1386BC90-85AD-407F-A42E-B2CB843FECC9}"/>
              </a:ext>
            </a:extLst>
          </p:cNvPr>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Slide Number Placeholder 3">
            <a:extLst>
              <a:ext uri="{FF2B5EF4-FFF2-40B4-BE49-F238E27FC236}">
                <a16:creationId xmlns:a16="http://schemas.microsoft.com/office/drawing/2014/main" id="{E2951153-F13F-4C94-A0B2-C68E1A5EAF91}"/>
              </a:ext>
            </a:extLst>
          </p:cNvPr>
          <p:cNvSpPr>
            <a:spLocks noGrp="1"/>
          </p:cNvSpPr>
          <p:nvPr>
            <p:ph type="sldNum" sz="quarter" idx="12"/>
          </p:nvPr>
        </p:nvSpPr>
        <p:spPr/>
        <p:txBody>
          <a:bodyPr/>
          <a:lstStyle>
            <a:lvl1pPr>
              <a:defRPr/>
            </a:lvl1pPr>
          </a:lstStyle>
          <a:p>
            <a:pPr fontAlgn="base">
              <a:spcBef>
                <a:spcPct val="0"/>
              </a:spcBef>
              <a:spcAft>
                <a:spcPct val="0"/>
              </a:spcAft>
            </a:pPr>
            <a:fld id="{78F9BEA7-FF12-4FD2-BA9F-9AEF42EAAE3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3488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B80313-E7D2-4D25-83F2-4797F3987C01}"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154825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B80313-E7D2-4D25-83F2-4797F3987C01}"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193315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B80313-E7D2-4D25-83F2-4797F3987C01}"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290155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B80313-E7D2-4D25-83F2-4797F3987C01}" type="datetimeFigureOut">
              <a:rPr lang="en-US" smtClean="0"/>
              <a:t>6/19/2022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282570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B80313-E7D2-4D25-83F2-4797F3987C01}" type="datetimeFigureOut">
              <a:rPr lang="en-US" smtClean="0"/>
              <a:t>6/19/2022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269278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80313-E7D2-4D25-83F2-4797F3987C01}" type="datetimeFigureOut">
              <a:rPr lang="en-US" smtClean="0"/>
              <a:t>6/19/2022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66293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80313-E7D2-4D25-83F2-4797F3987C01}"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255071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80313-E7D2-4D25-83F2-4797F3987C01}"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BFA62-84D1-4B6A-B337-9E790D6306F6}" type="slidenum">
              <a:rPr lang="en-US" smtClean="0"/>
              <a:t>‹#›</a:t>
            </a:fld>
            <a:endParaRPr lang="en-US"/>
          </a:p>
        </p:txBody>
      </p:sp>
    </p:spTree>
    <p:extLst>
      <p:ext uri="{BB962C8B-B14F-4D97-AF65-F5344CB8AC3E}">
        <p14:creationId xmlns:p14="http://schemas.microsoft.com/office/powerpoint/2010/main" val="278184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80313-E7D2-4D25-83F2-4797F3987C01}" type="datetimeFigureOut">
              <a:rPr lang="en-US" smtClean="0"/>
              <a:t>6/19/2022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BFA62-84D1-4B6A-B337-9E790D6306F6}" type="slidenum">
              <a:rPr lang="en-US" smtClean="0"/>
              <a:t>‹#›</a:t>
            </a:fld>
            <a:endParaRPr lang="en-US"/>
          </a:p>
        </p:txBody>
      </p:sp>
    </p:spTree>
    <p:extLst>
      <p:ext uri="{BB962C8B-B14F-4D97-AF65-F5344CB8AC3E}">
        <p14:creationId xmlns:p14="http://schemas.microsoft.com/office/powerpoint/2010/main" val="3285554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13D023-F5C8-482C-8A70-308EEDA7CD07}"/>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D96C7BA-17AF-496B-A972-62E9401BE29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8C7C53A-4F21-422C-8BAE-8B9B5555920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4629A6FB-0B5D-4259-BE05-B595291334DE}"/>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DE58E7B5-80C9-418B-BFC5-E04676056CA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9D1AAC1-5277-4B6B-8116-F3EBD828037F}" type="slidenum">
              <a:rPr lang="en-US" altLang="en-US"/>
              <a:pPr/>
              <a:t>‹#›</a:t>
            </a:fld>
            <a:endParaRPr lang="en-US" altLang="en-US"/>
          </a:p>
        </p:txBody>
      </p:sp>
    </p:spTree>
    <p:extLst>
      <p:ext uri="{BB962C8B-B14F-4D97-AF65-F5344CB8AC3E}">
        <p14:creationId xmlns:p14="http://schemas.microsoft.com/office/powerpoint/2010/main" val="265172981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112912" y="3499422"/>
            <a:ext cx="15936735" cy="2075458"/>
          </a:xfrm>
          <a:prstGeom prst="rect">
            <a:avLst/>
          </a:prstGeom>
          <a:noFill/>
        </p:spPr>
        <p:txBody>
          <a:bodyPr spcFirstLastPara="1" wrap="none" lIns="91440" tIns="45720" rIns="91440" bIns="45720" numCol="1">
            <a:prstTxWarp prst="textArchUp">
              <a:avLst>
                <a:gd name="adj" fmla="val 10783759"/>
              </a:avLst>
            </a:prstTxWarp>
            <a:spAutoFit/>
            <a:scene3d>
              <a:camera prst="isometricOffAxis1Right"/>
              <a:lightRig rig="threePt" dir="t"/>
            </a:scene3d>
          </a:bodyPr>
          <a:lstStyle/>
          <a:p>
            <a:pPr algn="ct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Chào</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mừng</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thầy</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cô</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và</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các</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em</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tham</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dự</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tiết</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học</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32" y="3499422"/>
            <a:ext cx="2057400" cy="2228850"/>
          </a:xfrm>
          <a:prstGeom prst="rect">
            <a:avLst/>
          </a:prstGeom>
        </p:spPr>
      </p:pic>
    </p:spTree>
    <p:extLst>
      <p:ext uri="{BB962C8B-B14F-4D97-AF65-F5344CB8AC3E}">
        <p14:creationId xmlns:p14="http://schemas.microsoft.com/office/powerpoint/2010/main" val="144221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99456" y="1484784"/>
            <a:ext cx="10369152" cy="373208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Cách </a:t>
            </a:r>
            <a:r>
              <a:rPr lang="en-US" sz="2800">
                <a:latin typeface="Times New Roman" panose="02020603050405020304" pitchFamily="18" charset="0"/>
                <a:ea typeface="Times New Roman" panose="02020603050405020304" pitchFamily="18" charset="0"/>
              </a:rPr>
              <a:t>nhập hàm tương tự như cách nhập công thức</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Cú </a:t>
            </a:r>
            <a:r>
              <a:rPr lang="en-US" sz="2800">
                <a:latin typeface="Times New Roman" panose="02020603050405020304" pitchFamily="18" charset="0"/>
                <a:ea typeface="Times New Roman" panose="02020603050405020304" pitchFamily="18" charset="0"/>
              </a:rPr>
              <a:t>pháp hàm: = </a:t>
            </a:r>
            <a:r>
              <a:rPr lang="en-US" sz="2800">
                <a:latin typeface="Times New Roman" panose="02020603050405020304" pitchFamily="18" charset="0"/>
                <a:ea typeface="Times New Roman" panose="02020603050405020304" pitchFamily="18" charset="0"/>
              </a:rPr>
              <a:t>&lt;</a:t>
            </a:r>
            <a:r>
              <a:rPr lang="en-US" sz="2800" smtClean="0">
                <a:latin typeface="Times New Roman" panose="02020603050405020304" pitchFamily="18" charset="0"/>
                <a:ea typeface="Times New Roman" panose="02020603050405020304" pitchFamily="18" charset="0"/>
              </a:rPr>
              <a:t>tên </a:t>
            </a:r>
            <a:r>
              <a:rPr lang="en-US" sz="2800">
                <a:latin typeface="Times New Roman" panose="02020603050405020304" pitchFamily="18" charset="0"/>
                <a:ea typeface="Times New Roman" panose="02020603050405020304" pitchFamily="18" charset="0"/>
              </a:rPr>
              <a:t>hàm&gt;(&lt;các tham số&gt;)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Cần nhập chính xác tên của hàm và các tham số của hàm. Khi nhập thông tin vùng dữ liệu trong tham số của hàm có thể dùng chuột chọn các ô hoặc vùng này. Tên hàm có thể dùng chữ in hoa hoặc in </a:t>
            </a:r>
            <a:r>
              <a:rPr lang="en-US" sz="2800">
                <a:latin typeface="Times New Roman" panose="02020603050405020304" pitchFamily="18" charset="0"/>
                <a:ea typeface="Times New Roman" panose="02020603050405020304" pitchFamily="18" charset="0"/>
              </a:rPr>
              <a:t>thường</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2" name="Right Arrow 1"/>
          <p:cNvSpPr/>
          <p:nvPr/>
        </p:nvSpPr>
        <p:spPr>
          <a:xfrm>
            <a:off x="335360" y="2852936"/>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9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415480" y="1844824"/>
            <a:ext cx="9649072" cy="2637717"/>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Hàm được nhập như thế nào?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Các tham số của hàm có thể là địa chỉ ô hoặc vùng dữ liệu </a:t>
            </a:r>
            <a:r>
              <a:rPr lang="en-US" sz="2800">
                <a:latin typeface="Times New Roman" panose="02020603050405020304" pitchFamily="18" charset="0"/>
                <a:ea typeface="Times New Roman" panose="02020603050405020304" pitchFamily="18" charset="0"/>
              </a:rPr>
              <a:t>không</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480836" y="0"/>
            <a:ext cx="1327185" cy="1876722"/>
          </a:xfrm>
          <a:prstGeom prst="rect">
            <a:avLst/>
          </a:prstGeom>
        </p:spPr>
      </p:pic>
    </p:spTree>
    <p:extLst>
      <p:ext uri="{BB962C8B-B14F-4D97-AF65-F5344CB8AC3E}">
        <p14:creationId xmlns:p14="http://schemas.microsoft.com/office/powerpoint/2010/main" val="158700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775520" y="1556792"/>
            <a:ext cx="8280920" cy="3912066"/>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Em </a:t>
            </a:r>
            <a:r>
              <a:rPr lang="en-US" sz="2800">
                <a:latin typeface="Times New Roman" panose="02020603050405020304" pitchFamily="18" charset="0"/>
                <a:ea typeface="Times New Roman" panose="02020603050405020304" pitchFamily="18" charset="0"/>
              </a:rPr>
              <a:t>hãy xem lại dữ liệu của dự án Trường học xanh và cho biết em cần tính toán những gì? Các yêu cầu tính toán đó có thể diễn tả bằng các hàm như thế nào?</a:t>
            </a:r>
          </a:p>
        </p:txBody>
      </p:sp>
      <p:sp>
        <p:nvSpPr>
          <p:cNvPr id="3" name="Title 1"/>
          <p:cNvSpPr txBox="1">
            <a:spLocks/>
          </p:cNvSpPr>
          <p:nvPr/>
        </p:nvSpPr>
        <p:spPr>
          <a:xfrm>
            <a:off x="2207568" y="228040"/>
            <a:ext cx="8229600" cy="922114"/>
          </a:xfrm>
          <a:prstGeom prst="rect">
            <a:avLst/>
          </a:prstGeom>
          <a:effectLst>
            <a:outerShdw blurRad="63500" dist="150885" sx="102000" sy="102000" algn="ctr" rotWithShape="0">
              <a:prstClr val="black">
                <a:alpha val="40000"/>
              </a:prstClr>
            </a:outerShdw>
          </a:effectLst>
        </p:spPr>
        <p:txBody>
          <a:bodyPr vert="horz" lIns="91440" tIns="45720" rIns="91440" bIns="45720" rtlCol="0" anchor="ctr" anchorCtr="0">
            <a:normAutofit fontScale="85000" lnSpcReduction="10000"/>
          </a:bodyPr>
          <a:lstStyle>
            <a:lvl1pPr algn="l" defTabSz="914400" rtl="0" eaLnBrk="1" latinLnBrk="0" hangingPunct="1">
              <a:lnSpc>
                <a:spcPct val="90000"/>
              </a:lnSpc>
              <a:spcBef>
                <a:spcPct val="0"/>
              </a:spcBef>
              <a:buNone/>
              <a:defRPr sz="5400" kern="1200">
                <a:solidFill>
                  <a:schemeClr val="accent6"/>
                </a:solidFill>
                <a:effectLst/>
                <a:latin typeface="+mj-lt"/>
                <a:ea typeface="+mj-ea"/>
                <a:cs typeface="+mj-cs"/>
              </a:defRPr>
            </a:lvl1pPr>
          </a:lstStyle>
          <a:p>
            <a:pPr algn="ctr"/>
            <a:r>
              <a:rPr lang="en-US" sz="3600" b="1" smtClean="0">
                <a:solidFill>
                  <a:srgbClr val="C00000"/>
                </a:solidFill>
                <a:latin typeface="Times New Roman" pitchFamily="18" charset="0"/>
                <a:cs typeface="Times New Roman" pitchFamily="18" charset="0"/>
              </a:rPr>
              <a:t>HOẠT ĐỘNG </a:t>
            </a:r>
            <a:r>
              <a:rPr lang="en-US" sz="3600" b="1" smtClean="0">
                <a:solidFill>
                  <a:srgbClr val="C00000"/>
                </a:solidFill>
                <a:latin typeface="Times New Roman" pitchFamily="18" charset="0"/>
                <a:cs typeface="Times New Roman" pitchFamily="18" charset="0"/>
              </a:rPr>
              <a:t>2</a:t>
            </a:r>
            <a:endParaRPr lang="en-US" sz="3600" b="1" smtClean="0">
              <a:solidFill>
                <a:srgbClr val="C00000"/>
              </a:solidFill>
              <a:latin typeface="Times New Roman" pitchFamily="18" charset="0"/>
              <a:cs typeface="Times New Roman" pitchFamily="18" charset="0"/>
            </a:endParaRPr>
          </a:p>
          <a:p>
            <a:pPr algn="ctr"/>
            <a:r>
              <a:rPr lang="en-US" sz="3600" b="1" smtClean="0">
                <a:solidFill>
                  <a:srgbClr val="C00000"/>
                </a:solidFill>
                <a:latin typeface="Times New Roman" pitchFamily="18" charset="0"/>
                <a:cs typeface="Times New Roman" pitchFamily="18" charset="0"/>
              </a:rPr>
              <a:t>Làm quen với một số hàm tính toán đơn giản</a:t>
            </a:r>
            <a:endParaRPr lang="en-US" sz="3600" b="1" dirty="0">
              <a:solidFill>
                <a:srgbClr val="C00000"/>
              </a:solidFill>
            </a:endParaRPr>
          </a:p>
        </p:txBody>
      </p:sp>
    </p:spTree>
    <p:extLst>
      <p:ext uri="{BB962C8B-B14F-4D97-AF65-F5344CB8AC3E}">
        <p14:creationId xmlns:p14="http://schemas.microsoft.com/office/powerpoint/2010/main" val="12739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408" y="908720"/>
            <a:ext cx="10657184" cy="3834896"/>
          </a:xfrm>
          <a:prstGeom prst="rect">
            <a:avLst/>
          </a:prstGeom>
        </p:spPr>
        <p:txBody>
          <a:bodyPr wrap="square">
            <a:spAutoFit/>
          </a:bodyPr>
          <a:lstStyle/>
          <a:p>
            <a:pPr algn="just">
              <a:lnSpc>
                <a:spcPct val="115000"/>
              </a:lnSpc>
              <a:spcBef>
                <a:spcPts val="600"/>
              </a:spcBef>
              <a:spcAft>
                <a:spcPts val="600"/>
              </a:spcAft>
            </a:pPr>
            <a:r>
              <a:rPr lang="en-US" sz="2800" b="1">
                <a:solidFill>
                  <a:srgbClr val="0070C0"/>
                </a:solidFill>
                <a:latin typeface="Tahoma" panose="020B0604030504040204" pitchFamily="34" charset="0"/>
                <a:ea typeface="Tahoma" panose="020B0604030504040204" pitchFamily="34" charset="0"/>
                <a:cs typeface="Tahoma" panose="020B0604030504040204" pitchFamily="34" charset="0"/>
              </a:rPr>
              <a:t>2. MỘT SỐ HÀM TÍNH TOÁN ĐƠN GIẢN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SUM (tính tổng)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AVERAGE (tính trung bình)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MAX (tính giá trị lớn nhất)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MIN (tính giá trị nhỏ nhất)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COUNT (</a:t>
            </a:r>
            <a:r>
              <a:rPr lang="en-US" sz="2800">
                <a:latin typeface="Times New Roman" panose="02020603050405020304" pitchFamily="18" charset="0"/>
                <a:ea typeface="Times New Roman" panose="02020603050405020304" pitchFamily="18" charset="0"/>
              </a:rPr>
              <a:t>đếm</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145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408" y="692696"/>
            <a:ext cx="10657184" cy="1578894"/>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Quan </a:t>
            </a:r>
            <a:r>
              <a:rPr lang="en-US" sz="2800">
                <a:latin typeface="Times New Roman" panose="02020603050405020304" pitchFamily="18" charset="0"/>
                <a:ea typeface="Times New Roman" panose="02020603050405020304" pitchFamily="18" charset="0"/>
              </a:rPr>
              <a:t>sát trang tính Dự kiến phân bổ cây hoa cho các lớp, tính toán để trả lời các câu hỏi tại cột J bằng cách nhập công thức tại các ô từ K4 đến K8 tương ứng</a:t>
            </a:r>
          </a:p>
        </p:txBody>
      </p:sp>
      <p:pic>
        <p:nvPicPr>
          <p:cNvPr id="2" name="Picture 1"/>
          <p:cNvPicPr>
            <a:picLocks noChangeAspect="1"/>
          </p:cNvPicPr>
          <p:nvPr/>
        </p:nvPicPr>
        <p:blipFill rotWithShape="1">
          <a:blip r:embed="rId2"/>
          <a:srcRect l="191" t="24406" r="23989" b="40157"/>
          <a:stretch/>
        </p:blipFill>
        <p:spPr>
          <a:xfrm>
            <a:off x="769999" y="2636912"/>
            <a:ext cx="10961218" cy="2880320"/>
          </a:xfrm>
          <a:prstGeom prst="rect">
            <a:avLst/>
          </a:prstGeom>
          <a:ln>
            <a:solidFill>
              <a:schemeClr val="bg1">
                <a:lumMod val="50000"/>
              </a:schemeClr>
            </a:solidFill>
          </a:ln>
        </p:spPr>
      </p:pic>
      <p:sp>
        <p:nvSpPr>
          <p:cNvPr id="5" name="Rectangle 4"/>
          <p:cNvSpPr/>
          <p:nvPr/>
        </p:nvSpPr>
        <p:spPr>
          <a:xfrm>
            <a:off x="2999656" y="5882554"/>
            <a:ext cx="5112568"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8.5. Các yêu cầu cần tính toán</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729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5916" y="332656"/>
            <a:ext cx="1101584" cy="548099"/>
          </a:xfrm>
          <a:prstGeom prst="rect">
            <a:avLst/>
          </a:prstGeom>
        </p:spPr>
        <p:txBody>
          <a:bodyPr>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Gợi ý:</a:t>
            </a:r>
          </a:p>
        </p:txBody>
      </p:sp>
      <p:pic>
        <p:nvPicPr>
          <p:cNvPr id="5" name="Picture 4"/>
          <p:cNvPicPr/>
          <p:nvPr/>
        </p:nvPicPr>
        <p:blipFill rotWithShape="1">
          <a:blip r:embed="rId2"/>
          <a:srcRect l="55342" t="54747" r="6146" b="20172"/>
          <a:stretch/>
        </p:blipFill>
        <p:spPr bwMode="auto">
          <a:xfrm>
            <a:off x="1055440" y="1196752"/>
            <a:ext cx="10412808"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82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376" y="476672"/>
            <a:ext cx="11233248" cy="548099"/>
          </a:xfrm>
          <a:prstGeom prst="rect">
            <a:avLst/>
          </a:prstGeom>
        </p:spPr>
        <p:txBody>
          <a:bodyPr wrap="square">
            <a:spAutoFit/>
          </a:bodyPr>
          <a:lstStyle/>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 Cú pháp một số hàm thông dụng của phần mềm bảng tính</a:t>
            </a:r>
          </a:p>
        </p:txBody>
      </p:sp>
      <p:pic>
        <p:nvPicPr>
          <p:cNvPr id="5" name="Picture 4"/>
          <p:cNvPicPr/>
          <p:nvPr/>
        </p:nvPicPr>
        <p:blipFill rotWithShape="1">
          <a:blip r:embed="rId2"/>
          <a:srcRect l="55494" t="28856" r="6449" b="26645"/>
          <a:stretch/>
        </p:blipFill>
        <p:spPr bwMode="auto">
          <a:xfrm>
            <a:off x="263352" y="1340768"/>
            <a:ext cx="11665296" cy="5256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841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432" y="1340768"/>
            <a:ext cx="10441160" cy="3293209"/>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Lưu ý:</a:t>
            </a:r>
          </a:p>
          <a:p>
            <a:pPr marL="457200" indent="-4572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Tất cả các hàm trên đều chỉ xử lí các ô có dữ liệu số có trong tham số của hàm. Hàm sẽ bỏ qua các ô dữ liệu chứa văn bản hoặc ô trống.</a:t>
            </a:r>
          </a:p>
          <a:p>
            <a:pPr marL="457200" indent="-4572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Các phần </a:t>
            </a:r>
            <a:r>
              <a:rPr lang="en-US" sz="2800">
                <a:latin typeface="Times New Roman" panose="02020603050405020304" pitchFamily="18" charset="0"/>
                <a:ea typeface="Times New Roman" panose="02020603050405020304" pitchFamily="18" charset="0"/>
              </a:rPr>
              <a:t>mềm </a:t>
            </a:r>
            <a:r>
              <a:rPr lang="en-US" sz="2800" smtClean="0">
                <a:latin typeface="Times New Roman" panose="02020603050405020304" pitchFamily="18" charset="0"/>
                <a:ea typeface="Times New Roman" panose="02020603050405020304" pitchFamily="18" charset="0"/>
              </a:rPr>
              <a:t>bảng </a:t>
            </a:r>
            <a:r>
              <a:rPr lang="en-US" sz="2800">
                <a:latin typeface="Times New Roman" panose="02020603050405020304" pitchFamily="18" charset="0"/>
                <a:ea typeface="Times New Roman" panose="02020603050405020304" pitchFamily="18" charset="0"/>
              </a:rPr>
              <a:t>tính thường dùng dấu chấm “.” Để ngăn cách phần nguyên và phần thập phân, dùng dấu phẩy “,” để ngăn cách các chữ số hàng nghìn, hàng </a:t>
            </a:r>
            <a:r>
              <a:rPr lang="en-US" sz="2800">
                <a:latin typeface="Times New Roman" panose="02020603050405020304" pitchFamily="18" charset="0"/>
                <a:ea typeface="Times New Roman" panose="02020603050405020304" pitchFamily="18" charset="0"/>
              </a:rPr>
              <a:t>triệu</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936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3848" y="2132856"/>
            <a:ext cx="10441160" cy="3030617"/>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smtClean="0">
                <a:latin typeface="Times New Roman" panose="02020603050405020304" pitchFamily="18" charset="0"/>
                <a:ea typeface="Times New Roman" panose="02020603050405020304" pitchFamily="18" charset="0"/>
              </a:rPr>
              <a:t>1</a:t>
            </a:r>
            <a:r>
              <a:rPr lang="en-US" sz="2800" b="1">
                <a:latin typeface="Times New Roman" panose="02020603050405020304" pitchFamily="18" charset="0"/>
                <a:ea typeface="Times New Roman" panose="02020603050405020304" pitchFamily="18" charset="0"/>
              </a:rPr>
              <a:t>. Mỗi hàm sau cho kết quả như thế nào?</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A. SUM(1,3,”Hà Nội”,”Zero”,5)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 MIN(3,5,”One”,1)</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 COUNT(1,3,5,7)</a:t>
            </a:r>
          </a:p>
        </p:txBody>
      </p:sp>
      <p:pic>
        <p:nvPicPr>
          <p:cNvPr id="3" name="Picture 2"/>
          <p:cNvPicPr>
            <a:picLocks noChangeAspect="1"/>
          </p:cNvPicPr>
          <p:nvPr/>
        </p:nvPicPr>
        <p:blipFill>
          <a:blip r:embed="rId2"/>
          <a:stretch>
            <a:fillRect/>
          </a:stretch>
        </p:blipFill>
        <p:spPr>
          <a:xfrm>
            <a:off x="5480836" y="0"/>
            <a:ext cx="1327185" cy="1876722"/>
          </a:xfrm>
          <a:prstGeom prst="rect">
            <a:avLst/>
          </a:prstGeom>
        </p:spPr>
      </p:pic>
    </p:spTree>
    <p:extLst>
      <p:ext uri="{BB962C8B-B14F-4D97-AF65-F5344CB8AC3E}">
        <p14:creationId xmlns:p14="http://schemas.microsoft.com/office/powerpoint/2010/main" val="162894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424" y="692696"/>
            <a:ext cx="10297144" cy="5321457"/>
          </a:xfrm>
          <a:prstGeom prst="rect">
            <a:avLst/>
          </a:prstGeom>
        </p:spPr>
        <p:txBody>
          <a:bodyPr wrap="square">
            <a:spAutoFit/>
          </a:bodyPr>
          <a:lstStyle/>
          <a:p>
            <a:pPr algn="just">
              <a:lnSpc>
                <a:spcPct val="115000"/>
              </a:lnSpc>
              <a:spcBef>
                <a:spcPts val="600"/>
              </a:spcBef>
              <a:spcAft>
                <a:spcPts val="600"/>
              </a:spcAft>
            </a:pPr>
            <a:r>
              <a:rPr lang="en-US" sz="2800" b="1">
                <a:solidFill>
                  <a:srgbClr val="0070C0"/>
                </a:solidFill>
                <a:latin typeface="Tahoma" panose="020B0604030504040204" pitchFamily="34" charset="0"/>
                <a:ea typeface="Tahoma" panose="020B0604030504040204" pitchFamily="34" charset="0"/>
                <a:cs typeface="Tahoma" panose="020B0604030504040204" pitchFamily="34" charset="0"/>
              </a:rPr>
              <a:t>3. THỰC HÀNH: TÍNH TOÁN TRÊN DỮ LIỆU TRỒNG CÂY THỰC TẾ</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Nhiệm vụ</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Tạo trang tính mới trong bảng tính của dự án để nhập dữ liệu dự kiến kết quả thực hiện dự án.</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Nhập và sao chép dữ liệu vào trang tính</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Thiết </a:t>
            </a:r>
            <a:r>
              <a:rPr lang="en-US" sz="2800">
                <a:latin typeface="Times New Roman" panose="02020603050405020304" pitchFamily="18" charset="0"/>
                <a:ea typeface="Times New Roman" panose="02020603050405020304" pitchFamily="18" charset="0"/>
              </a:rPr>
              <a:t>lập </a:t>
            </a:r>
            <a:r>
              <a:rPr lang="en-US" sz="2800" smtClean="0">
                <a:latin typeface="Times New Roman" panose="02020603050405020304" pitchFamily="18" charset="0"/>
                <a:ea typeface="Times New Roman" panose="02020603050405020304" pitchFamily="18" charset="0"/>
              </a:rPr>
              <a:t>công </a:t>
            </a:r>
            <a:r>
              <a:rPr lang="en-US" sz="2800">
                <a:latin typeface="Times New Roman" panose="02020603050405020304" pitchFamily="18" charset="0"/>
                <a:ea typeface="Times New Roman" panose="02020603050405020304" pitchFamily="18" charset="0"/>
              </a:rPr>
              <a:t>thức tính tổng số cây mỗi loại và tổng số cây các loại mà mỗi lớp trồng được.</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Thực hiện các thao tác định dạng dữ liệu cho trang tính</a:t>
            </a:r>
          </a:p>
        </p:txBody>
      </p:sp>
    </p:spTree>
    <p:extLst>
      <p:ext uri="{BB962C8B-B14F-4D97-AF65-F5344CB8AC3E}">
        <p14:creationId xmlns:p14="http://schemas.microsoft.com/office/powerpoint/2010/main" val="286874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3000" r="-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1384" y="1340768"/>
            <a:ext cx="10945216" cy="3933910"/>
          </a:xfrm>
        </p:spPr>
        <p:txBody>
          <a:bodyPr>
            <a:normAutofit fontScale="92500" lnSpcReduction="20000"/>
          </a:bodyPr>
          <a:lstStyle/>
          <a:p>
            <a:r>
              <a:rPr lang="en-US" sz="10000" b="1" smtClean="0">
                <a:solidFill>
                  <a:srgbClr val="002060"/>
                </a:solidFill>
                <a:latin typeface="Times New Roman" pitchFamily="18" charset="0"/>
                <a:cs typeface="Times New Roman" pitchFamily="18" charset="0"/>
              </a:rPr>
              <a:t>BÀI </a:t>
            </a:r>
            <a:r>
              <a:rPr lang="en-US" sz="10000" b="1">
                <a:solidFill>
                  <a:srgbClr val="002060"/>
                </a:solidFill>
                <a:latin typeface="Times New Roman" pitchFamily="18" charset="0"/>
                <a:cs typeface="Times New Roman" pitchFamily="18" charset="0"/>
              </a:rPr>
              <a:t>8</a:t>
            </a:r>
          </a:p>
          <a:p>
            <a:r>
              <a:rPr lang="en-US" sz="10000" b="1" smtClean="0">
                <a:solidFill>
                  <a:srgbClr val="002060"/>
                </a:solidFill>
                <a:latin typeface="Times New Roman" pitchFamily="18" charset="0"/>
                <a:cs typeface="Times New Roman" pitchFamily="18" charset="0"/>
              </a:rPr>
              <a:t>CÔNG CỤ HỖ TRỢ TÍNH TOÁN</a:t>
            </a:r>
            <a:endParaRPr lang="en-US" sz="10000" b="1">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239017"/>
            <a:ext cx="2472860" cy="1584176"/>
          </a:xfrm>
          <a:prstGeom prst="rect">
            <a:avLst/>
          </a:prstGeom>
        </p:spPr>
      </p:pic>
    </p:spTree>
    <p:extLst>
      <p:ext uri="{BB962C8B-B14F-4D97-AF65-F5344CB8AC3E}">
        <p14:creationId xmlns:p14="http://schemas.microsoft.com/office/powerpoint/2010/main" val="94423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424" y="1092207"/>
            <a:ext cx="10801200" cy="2739211"/>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Hướng dẫn</a:t>
            </a:r>
          </a:p>
          <a:p>
            <a:pPr algn="just">
              <a:spcBef>
                <a:spcPts val="1200"/>
              </a:spcBef>
              <a:spcAft>
                <a:spcPts val="1200"/>
              </a:spcAft>
            </a:pPr>
            <a:r>
              <a:rPr lang="en-US" sz="2800" b="1" i="1" smtClean="0">
                <a:solidFill>
                  <a:srgbClr val="0070C0"/>
                </a:solidFill>
                <a:latin typeface="Times New Roman" panose="02020603050405020304" pitchFamily="18" charset="0"/>
                <a:ea typeface="Times New Roman" panose="02020603050405020304" pitchFamily="18" charset="0"/>
              </a:rPr>
              <a:t>a) Tạo </a:t>
            </a:r>
            <a:r>
              <a:rPr lang="en-US" sz="2800" b="1" i="1">
                <a:solidFill>
                  <a:srgbClr val="0070C0"/>
                </a:solidFill>
                <a:latin typeface="Times New Roman" panose="02020603050405020304" pitchFamily="18" charset="0"/>
                <a:ea typeface="Times New Roman" panose="02020603050405020304" pitchFamily="18" charset="0"/>
              </a:rPr>
              <a:t>trang tính mới</a:t>
            </a:r>
          </a:p>
          <a:p>
            <a:pPr marL="457200" indent="-4572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Mở tệp THXanh.xlsx</a:t>
            </a:r>
          </a:p>
          <a:p>
            <a:pPr marL="457200" indent="-4572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Tạo thêm một trang tính mới đặt tên 4. Dự kiến </a:t>
            </a:r>
            <a:r>
              <a:rPr lang="en-US" sz="2800">
                <a:latin typeface="Times New Roman" panose="02020603050405020304" pitchFamily="18" charset="0"/>
                <a:ea typeface="Times New Roman" panose="02020603050405020304" pitchFamily="18" charset="0"/>
              </a:rPr>
              <a:t>kết </a:t>
            </a:r>
            <a:r>
              <a:rPr lang="en-US" sz="2800" smtClean="0">
                <a:latin typeface="Times New Roman" panose="02020603050405020304" pitchFamily="18" charset="0"/>
                <a:ea typeface="Times New Roman" panose="02020603050405020304" pitchFamily="18" charset="0"/>
              </a:rPr>
              <a:t>quả</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63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424" y="1092207"/>
            <a:ext cx="10801200" cy="4031873"/>
          </a:xfrm>
          <a:prstGeom prst="rect">
            <a:avLst/>
          </a:prstGeom>
        </p:spPr>
        <p:txBody>
          <a:bodyPr wrap="square">
            <a:spAutoFit/>
          </a:bodyPr>
          <a:lstStyle/>
          <a:p>
            <a:pPr algn="just">
              <a:spcBef>
                <a:spcPts val="1200"/>
              </a:spcBef>
              <a:spcAft>
                <a:spcPts val="1200"/>
              </a:spcAft>
            </a:pPr>
            <a:r>
              <a:rPr lang="en-US" sz="2800" b="1" i="1" smtClean="0">
                <a:solidFill>
                  <a:srgbClr val="0070C0"/>
                </a:solidFill>
                <a:latin typeface="Times New Roman" panose="02020603050405020304" pitchFamily="18" charset="0"/>
                <a:ea typeface="Times New Roman" panose="02020603050405020304" pitchFamily="18" charset="0"/>
              </a:rPr>
              <a:t>b) Nhập </a:t>
            </a:r>
            <a:r>
              <a:rPr lang="en-US" sz="2800" b="1" i="1">
                <a:solidFill>
                  <a:srgbClr val="0070C0"/>
                </a:solidFill>
                <a:latin typeface="Times New Roman" panose="02020603050405020304" pitchFamily="18" charset="0"/>
                <a:ea typeface="Times New Roman" panose="02020603050405020304" pitchFamily="18" charset="0"/>
              </a:rPr>
              <a:t>và sao chép dữ liệu vào trang tính</a:t>
            </a:r>
          </a:p>
          <a:p>
            <a:pPr marL="457200" indent="-4572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Nhập tại ô A2: Bảng 4. Dự kiến phân bổ cây cho các lớp</a:t>
            </a:r>
          </a:p>
          <a:p>
            <a:pPr marL="457200" indent="-4572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Mở lại trang tính 3. Tìm hiểu giống cây và sao chép vùng dữ liệu A3:C19 (3 cột đầu tiên STT, Loại cây, Tên cây) sang trang tính 4. Dự kiến kết quả tại địa chỉ A3.</a:t>
            </a:r>
          </a:p>
          <a:p>
            <a:pPr marL="457200" indent="-4572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Nhập dữ liệu dự kiến phân bổ cho các lớp khối 7 được giao thực hiện dự án Trường học xanh như hình 8.6</a:t>
            </a:r>
          </a:p>
        </p:txBody>
      </p:sp>
    </p:spTree>
    <p:extLst>
      <p:ext uri="{BB962C8B-B14F-4D97-AF65-F5344CB8AC3E}">
        <p14:creationId xmlns:p14="http://schemas.microsoft.com/office/powerpoint/2010/main" val="164812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04" t="24406" r="45020" b="14563"/>
          <a:stretch/>
        </p:blipFill>
        <p:spPr>
          <a:xfrm>
            <a:off x="1631504" y="476672"/>
            <a:ext cx="8208912" cy="5357395"/>
          </a:xfrm>
          <a:prstGeom prst="rect">
            <a:avLst/>
          </a:prstGeom>
          <a:ln>
            <a:solidFill>
              <a:schemeClr val="bg1">
                <a:lumMod val="50000"/>
              </a:schemeClr>
            </a:solidFill>
          </a:ln>
        </p:spPr>
      </p:pic>
      <p:sp>
        <p:nvSpPr>
          <p:cNvPr id="3" name="Rectangle 2"/>
          <p:cNvSpPr/>
          <p:nvPr/>
        </p:nvSpPr>
        <p:spPr>
          <a:xfrm>
            <a:off x="3179676" y="6021288"/>
            <a:ext cx="5112568"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8.6. Trang tính 4</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2186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456" y="908720"/>
            <a:ext cx="10009112" cy="5167568"/>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 Tính </a:t>
            </a:r>
            <a:r>
              <a:rPr lang="en-US" sz="2800" b="1" i="1">
                <a:solidFill>
                  <a:srgbClr val="0070C0"/>
                </a:solidFill>
                <a:latin typeface="Times New Roman" panose="02020603050405020304" pitchFamily="18" charset="0"/>
                <a:ea typeface="Times New Roman" panose="02020603050405020304" pitchFamily="18" charset="0"/>
              </a:rPr>
              <a:t>tổng số cây mỗi loại mà mỗi lớp trồng được</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Chèn thêm hai hàng trống ở trên hàng 9</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Thực hiện tương tự để chèn thêm hai hàng trống ở trên hàng có số thứ tự 12</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Tại ô D9 nhập công thức = SUM(D4:D8) để tính số cây hoa của lớp 7A, sau đó sao chép công thức này cho các ô bên cạnh tương ứng với các lớp 7B, 7c, 7D, 7E, 7G, 7H</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Thực hiện tương tự để tính tổng số cây ăn quả và cây bóng mát mà mỗi lớp đã trồng</a:t>
            </a:r>
          </a:p>
        </p:txBody>
      </p:sp>
    </p:spTree>
    <p:extLst>
      <p:ext uri="{BB962C8B-B14F-4D97-AF65-F5344CB8AC3E}">
        <p14:creationId xmlns:p14="http://schemas.microsoft.com/office/powerpoint/2010/main" val="22299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9416" y="404664"/>
            <a:ext cx="10369152" cy="5816977"/>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d) Tính tổng số cây các loại mà mỗi lớp trồng được</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Tại ô D25 nhập công thức = D9 + D17 + D24 để tính số cây trồng của lớp 7A</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Sao chép công thức tại ô D25 sang các ô E25, F25, G25, H25, I25, G25 để tính tổng số cây của các lớp 7B, 7C, 7D, 7E, 7G, 7H</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Tại hàng 3, bên cạnh cột 7H tạo têm hai cột Tổng số cây và Trung bình để tính tổng số mỗi cây và số cây trung bình mỗi lớp trồng</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Tại ô K4, nhập hàm = SUM(D4:J4) tính tổng số cây Hoa mười giờ</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Tại ô L4, nhập hàm = AVERAGE (D4:J4) tính số cây Hoa mười giờ trung bình của mỗi </a:t>
            </a:r>
            <a:r>
              <a:rPr lang="en-US" sz="2800">
                <a:latin typeface="Times New Roman" panose="02020603050405020304" pitchFamily="18" charset="0"/>
                <a:ea typeface="Times New Roman" panose="02020603050405020304" pitchFamily="18" charset="0"/>
              </a:rPr>
              <a:t>lớp</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951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432" y="1484784"/>
            <a:ext cx="10369152" cy="2723823"/>
          </a:xfrm>
          <a:prstGeom prst="rect">
            <a:avLst/>
          </a:prstGeom>
        </p:spPr>
        <p:txBody>
          <a:bodyPr wrap="square">
            <a:spAutoFit/>
          </a:bodyPr>
          <a:lstStyle/>
          <a:p>
            <a:pPr marL="457200" indent="-457200" algn="just">
              <a:lnSpc>
                <a:spcPct val="115000"/>
              </a:lnSpc>
              <a:spcBef>
                <a:spcPts val="600"/>
              </a:spcBef>
              <a:spcAft>
                <a:spcPts val="600"/>
              </a:spcAft>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rPr>
              <a:t>Sao </a:t>
            </a:r>
            <a:r>
              <a:rPr lang="en-US" sz="2800">
                <a:latin typeface="Times New Roman" panose="02020603050405020304" pitchFamily="18" charset="0"/>
                <a:ea typeface="Times New Roman" panose="02020603050405020304" pitchFamily="18" charset="0"/>
              </a:rPr>
              <a:t>chép dữ liệu tại ô K4 xuống phía dưới cho đến ô K25, sau đó xóa đi dữ liệu tại các hàng trống là K10, K18 ứng với các hàng không có dữ liệu </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Sao chép dữ liệu tại ô L4 xuống phía dưới cho đến ô L25, sau đó xóa đi dữ liệu tại các hàng trống là L10, L18.</a:t>
            </a:r>
          </a:p>
        </p:txBody>
      </p:sp>
    </p:spTree>
    <p:extLst>
      <p:ext uri="{BB962C8B-B14F-4D97-AF65-F5344CB8AC3E}">
        <p14:creationId xmlns:p14="http://schemas.microsoft.com/office/powerpoint/2010/main" val="184369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432" y="1196752"/>
            <a:ext cx="10225136" cy="3681008"/>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e) Định dạng dữ liệu cho trang tính</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Định dạng chữ in đậm cho tiêu đề bảng</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Hàng tiêu đề (hàng 3) định dạng chữ in đậm và có nền màu vàng</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Định dạng chữ in đậm cho tất cả các ô chứa dữ liệu tổng hợp để làm nổi bật</a:t>
            </a:r>
          </a:p>
          <a:p>
            <a:pPr marL="457200" indent="-457200" algn="just">
              <a:lnSpc>
                <a:spcPct val="115000"/>
              </a:lnSpc>
              <a:spcBef>
                <a:spcPts val="600"/>
              </a:spcBef>
              <a:spcAft>
                <a:spcPts val="60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rPr>
              <a:t>Lưu lại kết quả</a:t>
            </a:r>
          </a:p>
        </p:txBody>
      </p:sp>
    </p:spTree>
    <p:extLst>
      <p:ext uri="{BB962C8B-B14F-4D97-AF65-F5344CB8AC3E}">
        <p14:creationId xmlns:p14="http://schemas.microsoft.com/office/powerpoint/2010/main" val="6207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1" t="7673" r="26756" b="12594"/>
          <a:stretch/>
        </p:blipFill>
        <p:spPr>
          <a:xfrm>
            <a:off x="1343472" y="116632"/>
            <a:ext cx="9505056" cy="5832648"/>
          </a:xfrm>
          <a:prstGeom prst="rect">
            <a:avLst/>
          </a:prstGeom>
          <a:ln>
            <a:solidFill>
              <a:schemeClr val="bg1">
                <a:lumMod val="50000"/>
              </a:schemeClr>
            </a:solidFill>
          </a:ln>
        </p:spPr>
      </p:pic>
      <p:sp>
        <p:nvSpPr>
          <p:cNvPr id="3" name="Rectangle 2"/>
          <p:cNvSpPr/>
          <p:nvPr/>
        </p:nvSpPr>
        <p:spPr>
          <a:xfrm>
            <a:off x="3179676" y="6021288"/>
            <a:ext cx="5112568"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8.7. Kết quả trang tính 4</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8399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7448" y="1777291"/>
            <a:ext cx="10153128" cy="4176528"/>
          </a:xfrm>
          <a:prstGeom prst="rect">
            <a:avLst/>
          </a:prstGeom>
        </p:spPr>
        <p:txBody>
          <a:bodyPr wrap="square">
            <a:spAutoFit/>
          </a:bodyPr>
          <a:lstStyle/>
          <a:p>
            <a:pPr algn="just">
              <a:lnSpc>
                <a:spcPct val="115000"/>
              </a:lnSpc>
              <a:spcBef>
                <a:spcPts val="600"/>
              </a:spcBef>
              <a:spcAft>
                <a:spcPts val="600"/>
              </a:spcAft>
            </a:pPr>
            <a:r>
              <a:rPr lang="en-US" sz="2800" b="1" i="1">
                <a:solidFill>
                  <a:srgbClr val="7030A0"/>
                </a:solidFill>
                <a:latin typeface="Times New Roman" panose="02020603050405020304" pitchFamily="18" charset="0"/>
                <a:ea typeface="Times New Roman" panose="02020603050405020304" pitchFamily="18" charset="0"/>
              </a:rPr>
              <a:t>Bài </a:t>
            </a:r>
            <a:r>
              <a:rPr lang="en-US" sz="2800" b="1" i="1">
                <a:solidFill>
                  <a:srgbClr val="7030A0"/>
                </a:solidFill>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Tại các ô K9, K17, K24 trong trang tính 4. Dự kiến kết quả có thể dùng công thức khác được không? Nếu có thì dùng công thức gì? Từ đó em rút ra điều gì?</a:t>
            </a:r>
          </a:p>
          <a:p>
            <a:pPr algn="just">
              <a:lnSpc>
                <a:spcPct val="115000"/>
              </a:lnSpc>
              <a:spcBef>
                <a:spcPts val="600"/>
              </a:spcBef>
              <a:spcAft>
                <a:spcPts val="600"/>
              </a:spcAft>
            </a:pPr>
            <a:r>
              <a:rPr lang="en-US" sz="2800" b="1" i="1">
                <a:solidFill>
                  <a:srgbClr val="7030A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Các công thức sau đây có cho kết quả giống nhau hay không?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SUM(C3:K3)</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C3 + SUM(D3:J3) + K3</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SUM(C3:G3) + </a:t>
            </a:r>
            <a:r>
              <a:rPr lang="en-US" sz="2800">
                <a:latin typeface="Times New Roman" panose="02020603050405020304" pitchFamily="18" charset="0"/>
                <a:ea typeface="Times New Roman" panose="02020603050405020304" pitchFamily="18" charset="0"/>
              </a:rPr>
              <a:t>SUM(H3:K3</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422325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7448" y="2276872"/>
            <a:ext cx="10153128" cy="2382191"/>
          </a:xfrm>
          <a:prstGeom prst="rect">
            <a:avLst/>
          </a:prstGeom>
        </p:spPr>
        <p:txBody>
          <a:bodyPr wrap="square">
            <a:spAutoFit/>
          </a:bodyPr>
          <a:lstStyle/>
          <a:p>
            <a:pPr algn="just">
              <a:lnSpc>
                <a:spcPct val="115000"/>
              </a:lnSpc>
              <a:spcBef>
                <a:spcPts val="600"/>
              </a:spcBef>
              <a:spcAft>
                <a:spcPts val="600"/>
              </a:spcAft>
            </a:pPr>
            <a:r>
              <a:rPr lang="en-US" sz="2800" b="1" i="1" smtClean="0">
                <a:solidFill>
                  <a:srgbClr val="7030A0"/>
                </a:solidFill>
                <a:latin typeface="Times New Roman" panose="02020603050405020304" pitchFamily="18" charset="0"/>
                <a:ea typeface="Times New Roman" panose="02020603050405020304" pitchFamily="18" charset="0"/>
              </a:rPr>
              <a:t>Bài </a:t>
            </a:r>
            <a:r>
              <a:rPr lang="en-US" sz="2800" b="1" i="1">
                <a:solidFill>
                  <a:srgbClr val="7030A0"/>
                </a:solidFill>
                <a:latin typeface="Times New Roman" panose="02020603050405020304" pitchFamily="18" charset="0"/>
                <a:ea typeface="Times New Roman" panose="02020603050405020304" pitchFamily="18" charset="0"/>
              </a:rPr>
              <a:t>3. </a:t>
            </a:r>
            <a:r>
              <a:rPr lang="en-US" sz="2800">
                <a:latin typeface="Times New Roman" panose="02020603050405020304" pitchFamily="18" charset="0"/>
                <a:ea typeface="Times New Roman" panose="02020603050405020304" pitchFamily="18" charset="0"/>
              </a:rPr>
              <a:t>Dựa trên dữ liệu của bảng 4. Dự kiến phân bổ cây cho các lớp hãy thực hành để:</a:t>
            </a:r>
          </a:p>
          <a:p>
            <a:pPr marL="514350" indent="-514350" algn="just">
              <a:lnSpc>
                <a:spcPct val="115000"/>
              </a:lnSpc>
              <a:spcBef>
                <a:spcPts val="600"/>
              </a:spcBef>
              <a:spcAft>
                <a:spcPts val="600"/>
              </a:spcAft>
              <a:buFont typeface="+mj-lt"/>
              <a:buAutoNum type="alphaLcParenR"/>
            </a:pPr>
            <a:r>
              <a:rPr lang="en-US" sz="2800">
                <a:latin typeface="Times New Roman" panose="02020603050405020304" pitchFamily="18" charset="0"/>
                <a:ea typeface="Times New Roman" panose="02020603050405020304" pitchFamily="18" charset="0"/>
              </a:rPr>
              <a:t>Tính số cây lớn nhất sẽ được trồng của một lớp</a:t>
            </a:r>
          </a:p>
          <a:p>
            <a:pPr marL="514350" indent="-514350" algn="just">
              <a:lnSpc>
                <a:spcPct val="115000"/>
              </a:lnSpc>
              <a:spcBef>
                <a:spcPts val="600"/>
              </a:spcBef>
              <a:spcAft>
                <a:spcPts val="600"/>
              </a:spcAft>
              <a:buFont typeface="+mj-lt"/>
              <a:buAutoNum type="alphaLcParenR"/>
            </a:pPr>
            <a:r>
              <a:rPr lang="en-US" sz="2800">
                <a:latin typeface="Times New Roman" panose="02020603050405020304" pitchFamily="18" charset="0"/>
                <a:ea typeface="Times New Roman" panose="02020603050405020304" pitchFamily="18" charset="0"/>
              </a:rPr>
              <a:t>Tính số cây trung bình sẽ được trồng của các lớp</a:t>
            </a: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736" y="0"/>
            <a:ext cx="4800000" cy="1765079"/>
          </a:xfrm>
          <a:prstGeom prst="rect">
            <a:avLst/>
          </a:prstGeom>
        </p:spPr>
      </p:pic>
    </p:spTree>
    <p:extLst>
      <p:ext uri="{BB962C8B-B14F-4D97-AF65-F5344CB8AC3E}">
        <p14:creationId xmlns:p14="http://schemas.microsoft.com/office/powerpoint/2010/main" val="136459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pic>
        <p:nvPicPr>
          <p:cNvPr id="1027" name="Picture 3" descr="C:\Users\Administrato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0496" y="5215864"/>
            <a:ext cx="1253788" cy="13814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767408" y="1196752"/>
            <a:ext cx="10873208" cy="3960439"/>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r>
              <a:rPr lang="en-US" sz="2800" smtClean="0">
                <a:latin typeface="Times New Roman" panose="02020603050405020304" pitchFamily="18" charset="0"/>
                <a:cs typeface="Times New Roman" panose="02020603050405020304" pitchFamily="18" charset="0"/>
              </a:rPr>
              <a:t>	Trong </a:t>
            </a:r>
            <a:r>
              <a:rPr lang="en-US" sz="2800">
                <a:latin typeface="Times New Roman" panose="02020603050405020304" pitchFamily="18" charset="0"/>
                <a:cs typeface="Times New Roman" panose="02020603050405020304" pitchFamily="18" charset="0"/>
              </a:rPr>
              <a:t>bài trước em đã biết cánh tính toán theo công thức trên trang tính. Phần mềm bảng tính còn có các hàm giúp em tính toán. Trong phần mềm bảng tính, hàm là công thức (hoặc kết hợp nhiều công thức) được định nghĩa từ trước. Hàm được sử dụng để thực hiện tính toán theo công thức với các giá trị dữ liệu cụ thể. Phần mềm bảng tính có rất nhiều hàm có sẵn hỗ trợ tính toán, ví dụ hàm tính tổng, hàm đếm, hàm tính giá trị trung bình,… Trong dự án Trường học xanh có cần dùng các hàm này để tính toán không, chúng ta hãy cùng tìm hiểu nhé.</a:t>
            </a:r>
          </a:p>
        </p:txBody>
      </p:sp>
      <p:pic>
        <p:nvPicPr>
          <p:cNvPr id="4"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4774603" cy="1052736"/>
          </a:xfrm>
          <a:prstGeom prst="rect">
            <a:avLst/>
          </a:prstGeom>
        </p:spPr>
      </p:pic>
    </p:spTree>
    <p:extLst>
      <p:ext uri="{BB962C8B-B14F-4D97-AF65-F5344CB8AC3E}">
        <p14:creationId xmlns:p14="http://schemas.microsoft.com/office/powerpoint/2010/main" val="36334584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456" y="1322037"/>
            <a:ext cx="10153128" cy="5321457"/>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Em </a:t>
            </a:r>
            <a:r>
              <a:rPr lang="en-US" sz="2800">
                <a:latin typeface="Times New Roman" panose="02020603050405020304" pitchFamily="18" charset="0"/>
                <a:ea typeface="Times New Roman" panose="02020603050405020304" pitchFamily="18" charset="0"/>
              </a:rPr>
              <a:t>hãy tạo bảng tính và nhập dữ liệu ghi lại các khoản chi tiêu của gia đình em trong một tháng. Sử dụng các hàm để tính toán và trả lời những câu hỏi sau:</a:t>
            </a:r>
          </a:p>
          <a:p>
            <a:pPr marL="514350" indent="-514350" algn="just">
              <a:lnSpc>
                <a:spcPct val="115000"/>
              </a:lnSpc>
              <a:spcBef>
                <a:spcPts val="600"/>
              </a:spcBef>
              <a:spcAft>
                <a:spcPts val="600"/>
              </a:spcAft>
              <a:buFont typeface="+mj-lt"/>
              <a:buAutoNum type="alphaLcParenR"/>
            </a:pPr>
            <a:r>
              <a:rPr lang="en-US" sz="2800">
                <a:latin typeface="Times New Roman" panose="02020603050405020304" pitchFamily="18" charset="0"/>
                <a:ea typeface="Times New Roman" panose="02020603050405020304" pitchFamily="18" charset="0"/>
              </a:rPr>
              <a:t>Tổng số tiền chi tiêu một tháng là bao nhiêu?</a:t>
            </a:r>
          </a:p>
          <a:p>
            <a:pPr marL="514350" indent="-514350" algn="just">
              <a:lnSpc>
                <a:spcPct val="115000"/>
              </a:lnSpc>
              <a:spcBef>
                <a:spcPts val="600"/>
              </a:spcBef>
              <a:spcAft>
                <a:spcPts val="600"/>
              </a:spcAft>
              <a:buFont typeface="+mj-lt"/>
              <a:buAutoNum type="alphaLcParenR"/>
            </a:pPr>
            <a:r>
              <a:rPr lang="en-US" sz="2800">
                <a:latin typeface="Times New Roman" panose="02020603050405020304" pitchFamily="18" charset="0"/>
                <a:ea typeface="Times New Roman" panose="02020603050405020304" pitchFamily="18" charset="0"/>
              </a:rPr>
              <a:t>Khoản chi nhiều nhất, ít nhất là bao nhiêu?</a:t>
            </a:r>
          </a:p>
          <a:p>
            <a:pPr marL="514350" indent="-514350" algn="just">
              <a:lnSpc>
                <a:spcPct val="115000"/>
              </a:lnSpc>
              <a:spcBef>
                <a:spcPts val="600"/>
              </a:spcBef>
              <a:spcAft>
                <a:spcPts val="600"/>
              </a:spcAft>
              <a:buFont typeface="+mj-lt"/>
              <a:buAutoNum type="alphaLcParenR"/>
            </a:pPr>
            <a:r>
              <a:rPr lang="en-US" sz="2800">
                <a:latin typeface="Times New Roman" panose="02020603050405020304" pitchFamily="18" charset="0"/>
                <a:ea typeface="Times New Roman" panose="02020603050405020304" pitchFamily="18" charset="0"/>
              </a:rPr>
              <a:t>Có bao nhiêu khoản đã chi?</a:t>
            </a:r>
          </a:p>
          <a:p>
            <a:pPr marL="514350" indent="-514350" algn="just">
              <a:lnSpc>
                <a:spcPct val="115000"/>
              </a:lnSpc>
              <a:spcBef>
                <a:spcPts val="600"/>
              </a:spcBef>
              <a:spcAft>
                <a:spcPts val="600"/>
              </a:spcAft>
              <a:buFont typeface="+mj-lt"/>
              <a:buAutoNum type="alphaLcParenR"/>
            </a:pPr>
            <a:r>
              <a:rPr lang="en-US" sz="2800">
                <a:latin typeface="Times New Roman" panose="02020603050405020304" pitchFamily="18" charset="0"/>
                <a:ea typeface="Times New Roman" panose="02020603050405020304" pitchFamily="18" charset="0"/>
              </a:rPr>
              <a:t>Trung bình mỗi ngày chi bao nhiêu tiền?</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Em </a:t>
            </a:r>
            <a:r>
              <a:rPr lang="en-US" sz="2800">
                <a:latin typeface="Times New Roman" panose="02020603050405020304" pitchFamily="18" charset="0"/>
                <a:ea typeface="Times New Roman" panose="02020603050405020304" pitchFamily="18" charset="0"/>
              </a:rPr>
              <a:t>hãy chia sẻ với bố mẹ những kết quả em tính toán được để cùng cân đối chi tiêu gia đình sao cho hợp lí.</a:t>
            </a:r>
          </a:p>
        </p:txBody>
      </p:sp>
      <p:pic>
        <p:nvPicPr>
          <p:cNvPr id="3"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393894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431704" y="116632"/>
            <a:ext cx="5256584" cy="5976664"/>
          </a:xfrm>
        </p:spPr>
      </p:pic>
    </p:spTree>
    <p:extLst>
      <p:ext uri="{BB962C8B-B14F-4D97-AF65-F5344CB8AC3E}">
        <p14:creationId xmlns:p14="http://schemas.microsoft.com/office/powerpoint/2010/main" val="121586394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13074" y="1772816"/>
            <a:ext cx="9145016" cy="3354110"/>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Em </a:t>
            </a:r>
            <a:r>
              <a:rPr lang="en-US" sz="2800">
                <a:latin typeface="Times New Roman" panose="02020603050405020304" pitchFamily="18" charset="0"/>
                <a:ea typeface="Times New Roman" panose="02020603050405020304" pitchFamily="18" charset="0"/>
              </a:rPr>
              <a:t>hãy quan sát công thức là hàm trong hình 8.1 và hình 8.2 và trả lời các câu hỏi sau:</a:t>
            </a:r>
          </a:p>
          <a:p>
            <a:pPr marL="342900" marR="0" lvl="0" indent="-342900" algn="just">
              <a:lnSpc>
                <a:spcPct val="115000"/>
              </a:lnSpc>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Tên của hàm là gì?</a:t>
            </a:r>
          </a:p>
          <a:p>
            <a:pPr marL="342900" marR="0" lvl="0" indent="-342900" algn="just">
              <a:lnSpc>
                <a:spcPct val="115000"/>
              </a:lnSpc>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Ý nghĩa của hàm?</a:t>
            </a:r>
          </a:p>
          <a:p>
            <a:pPr marL="342900" marR="0" lvl="0" indent="-342900" algn="just">
              <a:lnSpc>
                <a:spcPct val="115000"/>
              </a:lnSpc>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Hàm có bao nhiêu tam số, các tham số của hàm là gì?</a:t>
            </a:r>
          </a:p>
        </p:txBody>
      </p:sp>
      <p:sp>
        <p:nvSpPr>
          <p:cNvPr id="3" name="Title 1"/>
          <p:cNvSpPr txBox="1">
            <a:spLocks/>
          </p:cNvSpPr>
          <p:nvPr/>
        </p:nvSpPr>
        <p:spPr>
          <a:xfrm>
            <a:off x="2207568" y="228040"/>
            <a:ext cx="8229600" cy="922114"/>
          </a:xfrm>
          <a:prstGeom prst="rect">
            <a:avLst/>
          </a:prstGeom>
          <a:effectLst>
            <a:outerShdw blurRad="63500" dist="150885" sx="102000" sy="102000" algn="ctr" rotWithShape="0">
              <a:prstClr val="black">
                <a:alpha val="40000"/>
              </a:prstClr>
            </a:outerShdw>
          </a:effectLst>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5400" kern="1200">
                <a:solidFill>
                  <a:schemeClr val="accent6"/>
                </a:solidFill>
                <a:effectLst/>
                <a:latin typeface="+mj-lt"/>
                <a:ea typeface="+mj-ea"/>
                <a:cs typeface="+mj-cs"/>
              </a:defRPr>
            </a:lvl1pPr>
          </a:lstStyle>
          <a:p>
            <a:pPr algn="ctr"/>
            <a:r>
              <a:rPr lang="en-US" sz="3600" b="1" smtClean="0">
                <a:solidFill>
                  <a:srgbClr val="C00000"/>
                </a:solidFill>
                <a:latin typeface="Times New Roman" pitchFamily="18" charset="0"/>
                <a:cs typeface="Times New Roman" pitchFamily="18" charset="0"/>
              </a:rPr>
              <a:t>HOẠT ĐỘNG 1</a:t>
            </a:r>
          </a:p>
          <a:p>
            <a:pPr algn="ctr"/>
            <a:r>
              <a:rPr lang="en-US" sz="3600" b="1" smtClean="0">
                <a:solidFill>
                  <a:srgbClr val="C00000"/>
                </a:solidFill>
                <a:latin typeface="Times New Roman" pitchFamily="18" charset="0"/>
                <a:cs typeface="Times New Roman" pitchFamily="18" charset="0"/>
              </a:rPr>
              <a:t>Hàm trong bảng tính</a:t>
            </a:r>
            <a:endParaRPr lang="en-US" sz="3600" b="1" dirty="0">
              <a:solidFill>
                <a:srgbClr val="C00000"/>
              </a:solidFill>
            </a:endParaRPr>
          </a:p>
        </p:txBody>
      </p:sp>
    </p:spTree>
    <p:extLst>
      <p:ext uri="{BB962C8B-B14F-4D97-AF65-F5344CB8AC3E}">
        <p14:creationId xmlns:p14="http://schemas.microsoft.com/office/powerpoint/2010/main" val="227832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618" t="20469" r="59408" b="46063"/>
          <a:stretch/>
        </p:blipFill>
        <p:spPr>
          <a:xfrm>
            <a:off x="407368" y="1357263"/>
            <a:ext cx="5892756" cy="3082365"/>
          </a:xfrm>
          <a:prstGeom prst="rect">
            <a:avLst/>
          </a:prstGeom>
          <a:ln>
            <a:solidFill>
              <a:schemeClr val="bg1">
                <a:lumMod val="50000"/>
              </a:schemeClr>
            </a:solidFill>
          </a:ln>
        </p:spPr>
      </p:pic>
      <p:pic>
        <p:nvPicPr>
          <p:cNvPr id="3" name="Picture 2"/>
          <p:cNvPicPr>
            <a:picLocks noChangeAspect="1"/>
          </p:cNvPicPr>
          <p:nvPr/>
        </p:nvPicPr>
        <p:blipFill rotWithShape="1">
          <a:blip r:embed="rId3"/>
          <a:srcRect l="4618" t="20470" r="61622" b="48031"/>
          <a:stretch/>
        </p:blipFill>
        <p:spPr>
          <a:xfrm>
            <a:off x="6456040" y="1357262"/>
            <a:ext cx="5544616" cy="3082366"/>
          </a:xfrm>
          <a:prstGeom prst="rect">
            <a:avLst/>
          </a:prstGeom>
          <a:ln>
            <a:solidFill>
              <a:schemeClr val="bg1">
                <a:lumMod val="50000"/>
              </a:schemeClr>
            </a:solidFill>
          </a:ln>
        </p:spPr>
      </p:pic>
      <p:sp>
        <p:nvSpPr>
          <p:cNvPr id="5" name="Rectangle 4"/>
          <p:cNvSpPr/>
          <p:nvPr/>
        </p:nvSpPr>
        <p:spPr>
          <a:xfrm>
            <a:off x="1127448" y="4728802"/>
            <a:ext cx="3891262"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8.1</a:t>
            </a:r>
            <a:r>
              <a:rPr lang="en-US" sz="2400" i="1" smtClean="0">
                <a:solidFill>
                  <a:srgbClr val="0070C0"/>
                </a:solidFill>
                <a:latin typeface="Times New Roman" panose="02020603050405020304" pitchFamily="18" charset="0"/>
                <a:ea typeface="Times New Roman" panose="02020603050405020304" pitchFamily="18" charset="0"/>
              </a:rPr>
              <a:t>. </a:t>
            </a:r>
            <a:r>
              <a:rPr lang="en-US" sz="2400" i="1" smtClean="0">
                <a:solidFill>
                  <a:srgbClr val="0070C0"/>
                </a:solidFill>
                <a:latin typeface="Times New Roman" panose="02020603050405020304" pitchFamily="18" charset="0"/>
                <a:ea typeface="Times New Roman" panose="02020603050405020304" pitchFamily="18" charset="0"/>
              </a:rPr>
              <a:t>Hàm SUM</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6" name="Rectangle 5"/>
          <p:cNvSpPr/>
          <p:nvPr/>
        </p:nvSpPr>
        <p:spPr>
          <a:xfrm>
            <a:off x="7104112" y="4728802"/>
            <a:ext cx="3891262"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8.2. Hàm AVEGARE</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7" name="Rounded Rectangular Callout 6"/>
          <p:cNvSpPr/>
          <p:nvPr/>
        </p:nvSpPr>
        <p:spPr>
          <a:xfrm>
            <a:off x="1631504" y="406489"/>
            <a:ext cx="3891262" cy="504252"/>
          </a:xfrm>
          <a:prstGeom prst="wedgeRoundRectCallout">
            <a:avLst>
              <a:gd name="adj1" fmla="val 12737"/>
              <a:gd name="adj2" fmla="val 161338"/>
              <a:gd name="adj3" fmla="val 16667"/>
            </a:avLst>
          </a:prstGeom>
          <a:ln/>
        </p:spPr>
        <p:style>
          <a:lnRef idx="2">
            <a:schemeClr val="accent2"/>
          </a:lnRef>
          <a:fillRef idx="1">
            <a:schemeClr val="lt1"/>
          </a:fillRef>
          <a:effectRef idx="0">
            <a:schemeClr val="accent2"/>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800" i="1" smtClean="0">
                <a:solidFill>
                  <a:schemeClr val="tx1"/>
                </a:solidFill>
                <a:latin typeface="Times New Roman" panose="02020603050405020304" pitchFamily="18" charset="0"/>
                <a:ea typeface="Times New Roman" panose="02020603050405020304" pitchFamily="18" charset="0"/>
              </a:rPr>
              <a:t>=SUM(B5:D7)</a:t>
            </a:r>
            <a:endParaRPr lang="en-US" sz="2800" i="1">
              <a:solidFill>
                <a:schemeClr val="tx1"/>
              </a:solidFill>
              <a:latin typeface="Times New Roman" panose="02020603050405020304" pitchFamily="18" charset="0"/>
              <a:ea typeface="Times New Roman" panose="02020603050405020304" pitchFamily="18" charset="0"/>
            </a:endParaRPr>
          </a:p>
        </p:txBody>
      </p:sp>
      <p:sp>
        <p:nvSpPr>
          <p:cNvPr id="8" name="Rounded Rectangular Callout 7"/>
          <p:cNvSpPr/>
          <p:nvPr/>
        </p:nvSpPr>
        <p:spPr>
          <a:xfrm>
            <a:off x="7104112" y="554910"/>
            <a:ext cx="3891262" cy="504252"/>
          </a:xfrm>
          <a:prstGeom prst="wedgeRoundRectCallout">
            <a:avLst>
              <a:gd name="adj1" fmla="val 24300"/>
              <a:gd name="adj2" fmla="val 139718"/>
              <a:gd name="adj3" fmla="val 16667"/>
            </a:avLst>
          </a:prstGeom>
          <a:ln/>
        </p:spPr>
        <p:style>
          <a:lnRef idx="2">
            <a:schemeClr val="accent2"/>
          </a:lnRef>
          <a:fillRef idx="1">
            <a:schemeClr val="lt1"/>
          </a:fillRef>
          <a:effectRef idx="0">
            <a:schemeClr val="accent2"/>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800" i="1">
                <a:solidFill>
                  <a:schemeClr val="tx1"/>
                </a:solidFill>
                <a:latin typeface="Times New Roman" panose="02020603050405020304" pitchFamily="18" charset="0"/>
                <a:ea typeface="Times New Roman" panose="02020603050405020304" pitchFamily="18" charset="0"/>
              </a:rPr>
              <a:t>=AVEGARE(B5:C7)</a:t>
            </a:r>
            <a:endParaRPr lang="en-US" sz="2800" i="1">
              <a:solidFill>
                <a:schemeClr val="tx1"/>
              </a:solidFill>
              <a:latin typeface="Times New Roman" panose="02020603050405020304" pitchFamily="18" charset="0"/>
              <a:ea typeface="Times New Roman" panose="02020603050405020304" pitchFamily="18" charset="0"/>
            </a:endParaRPr>
          </a:p>
        </p:txBody>
      </p:sp>
      <p:sp>
        <p:nvSpPr>
          <p:cNvPr id="9" name="Rectangle 8"/>
          <p:cNvSpPr/>
          <p:nvPr/>
        </p:nvSpPr>
        <p:spPr>
          <a:xfrm>
            <a:off x="4266772" y="3529474"/>
            <a:ext cx="180020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07332" y="3674052"/>
            <a:ext cx="2376264"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18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5400" y="476672"/>
            <a:ext cx="10873208" cy="3681008"/>
          </a:xfrm>
          <a:prstGeom prst="rect">
            <a:avLst/>
          </a:prstGeom>
        </p:spPr>
        <p:txBody>
          <a:bodyPr wrap="square">
            <a:spAutoFit/>
          </a:bodyPr>
          <a:lstStyle/>
          <a:p>
            <a:pPr algn="just">
              <a:lnSpc>
                <a:spcPct val="115000"/>
              </a:lnSpc>
              <a:spcBef>
                <a:spcPts val="600"/>
              </a:spcBef>
              <a:spcAft>
                <a:spcPts val="600"/>
              </a:spcAft>
            </a:pPr>
            <a:r>
              <a:rPr lang="en-US" sz="2800" b="1">
                <a:solidFill>
                  <a:srgbClr val="0070C0"/>
                </a:solidFill>
                <a:latin typeface="Tahoma" panose="020B0604030504040204" pitchFamily="34" charset="0"/>
                <a:ea typeface="Tahoma" panose="020B0604030504040204" pitchFamily="34" charset="0"/>
                <a:cs typeface="Tahoma" panose="020B0604030504040204" pitchFamily="34" charset="0"/>
              </a:rPr>
              <a:t>1. HÀM TRONG BẢNG TÍNH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Mỗi hàm trong bảng tính sẽ được xác định bởi: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Tên của hàm số (ví dụ SUM, AVERAGE)</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Ý nghĩa của hàm số (ví dụ tính tổng, trung bình)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tham số của hàm có thể là dãy bao gồm các số, địa chỉ ô, địa </a:t>
            </a:r>
            <a:r>
              <a:rPr lang="en-US" sz="2800">
                <a:latin typeface="Times New Roman" panose="02020603050405020304" pitchFamily="18" charset="0"/>
                <a:ea typeface="Times New Roman" panose="02020603050405020304" pitchFamily="18" charset="0"/>
              </a:rPr>
              <a:t>chỉ </a:t>
            </a:r>
            <a:r>
              <a:rPr lang="en-US" sz="2800" smtClean="0">
                <a:latin typeface="Times New Roman" panose="02020603050405020304" pitchFamily="18" charset="0"/>
                <a:ea typeface="Times New Roman" panose="02020603050405020304" pitchFamily="18" charset="0"/>
              </a:rPr>
              <a:t>vùng </a:t>
            </a:r>
            <a:r>
              <a:rPr lang="en-US" sz="2800">
                <a:latin typeface="Times New Roman" panose="02020603050405020304" pitchFamily="18" charset="0"/>
                <a:ea typeface="Times New Roman" panose="02020603050405020304" pitchFamily="18" charset="0"/>
              </a:rPr>
              <a:t>dữ liệu được viết cách nhau bởi dấu “,” hoặc </a:t>
            </a:r>
            <a:r>
              <a:rPr lang="en-US" sz="2800">
                <a:latin typeface="Times New Roman" panose="02020603050405020304" pitchFamily="18" charset="0"/>
                <a:ea typeface="Times New Roman" panose="02020603050405020304" pitchFamily="18" charset="0"/>
              </a:rPr>
              <a:t>dấu </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911424" y="4653136"/>
            <a:ext cx="9865096" cy="1237262"/>
          </a:xfrm>
          <a:prstGeom prst="rect">
            <a:avLst/>
          </a:prstGeom>
        </p:spPr>
        <p:txBody>
          <a:bodyPr wrap="square">
            <a:spAutoFit/>
          </a:bodyPr>
          <a:lstStyle/>
          <a:p>
            <a:pPr algn="just">
              <a:lnSpc>
                <a:spcPct val="115000"/>
              </a:lnSpc>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Cách sử dụng hàm:</a:t>
            </a:r>
          </a:p>
          <a:p>
            <a:pPr algn="ctr">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&lt;têm hàm&gt;(&lt;các tham </a:t>
            </a:r>
            <a:r>
              <a:rPr lang="en-US" sz="2800" b="1">
                <a:latin typeface="Times New Roman" panose="02020603050405020304" pitchFamily="18" charset="0"/>
                <a:ea typeface="Times New Roman" panose="02020603050405020304" pitchFamily="18" charset="0"/>
              </a:rPr>
              <a:t>số</a:t>
            </a:r>
            <a:r>
              <a:rPr lang="en-US" sz="2800" b="1" smtClean="0">
                <a:latin typeface="Times New Roman" panose="02020603050405020304" pitchFamily="18" charset="0"/>
                <a:ea typeface="Times New Roman" panose="02020603050405020304" pitchFamily="18" charset="0"/>
              </a:rPr>
              <a:t>&gt;)</a:t>
            </a:r>
            <a:endParaRPr lang="en-US" sz="2800" b="1">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458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7568" y="228040"/>
            <a:ext cx="8229600" cy="922114"/>
          </a:xfrm>
          <a:prstGeom prst="rect">
            <a:avLst/>
          </a:prstGeom>
          <a:effectLst>
            <a:outerShdw blurRad="63500" dist="150885" sx="102000" sy="102000" algn="ctr" rotWithShape="0">
              <a:prstClr val="black">
                <a:alpha val="40000"/>
              </a:prstClr>
            </a:outerShdw>
          </a:effectLst>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5400" kern="1200">
                <a:solidFill>
                  <a:schemeClr val="accent6"/>
                </a:solidFill>
                <a:effectLst/>
                <a:latin typeface="+mj-lt"/>
                <a:ea typeface="+mj-ea"/>
                <a:cs typeface="+mj-cs"/>
              </a:defRPr>
            </a:lvl1pPr>
          </a:lstStyle>
          <a:p>
            <a:pPr algn="ctr"/>
            <a:r>
              <a:rPr lang="en-US" sz="3600" b="1" smtClean="0">
                <a:solidFill>
                  <a:srgbClr val="C00000"/>
                </a:solidFill>
                <a:latin typeface="Times New Roman" pitchFamily="18" charset="0"/>
                <a:cs typeface="Times New Roman" pitchFamily="18" charset="0"/>
              </a:rPr>
              <a:t>HOẠT ĐỘNG </a:t>
            </a:r>
            <a:r>
              <a:rPr lang="en-US" sz="3600" b="1" smtClean="0">
                <a:solidFill>
                  <a:srgbClr val="C00000"/>
                </a:solidFill>
                <a:latin typeface="Times New Roman" pitchFamily="18" charset="0"/>
                <a:cs typeface="Times New Roman" pitchFamily="18" charset="0"/>
              </a:rPr>
              <a:t>2</a:t>
            </a:r>
            <a:endParaRPr lang="en-US" sz="3600" b="1" smtClean="0">
              <a:solidFill>
                <a:srgbClr val="C00000"/>
              </a:solidFill>
              <a:latin typeface="Times New Roman" pitchFamily="18" charset="0"/>
              <a:cs typeface="Times New Roman" pitchFamily="18" charset="0"/>
            </a:endParaRPr>
          </a:p>
          <a:p>
            <a:pPr algn="ctr"/>
            <a:r>
              <a:rPr lang="en-US" sz="3600" b="1" smtClean="0">
                <a:solidFill>
                  <a:srgbClr val="C00000"/>
                </a:solidFill>
                <a:latin typeface="Times New Roman" pitchFamily="18" charset="0"/>
                <a:cs typeface="Times New Roman" pitchFamily="18" charset="0"/>
              </a:rPr>
              <a:t>Nhập hàm</a:t>
            </a:r>
            <a:endParaRPr lang="en-US" sz="3600" b="1" dirty="0">
              <a:solidFill>
                <a:srgbClr val="C00000"/>
              </a:solidFill>
            </a:endParaRPr>
          </a:p>
        </p:txBody>
      </p:sp>
      <p:sp>
        <p:nvSpPr>
          <p:cNvPr id="3" name="Cloud 2"/>
          <p:cNvSpPr/>
          <p:nvPr/>
        </p:nvSpPr>
        <p:spPr>
          <a:xfrm>
            <a:off x="2927648" y="1988840"/>
            <a:ext cx="6096000" cy="3157764"/>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Theo em, nhập hàm vào bảng tính có giống như nhập dữ liệu thông thường không?</a:t>
            </a:r>
          </a:p>
        </p:txBody>
      </p:sp>
    </p:spTree>
    <p:extLst>
      <p:ext uri="{BB962C8B-B14F-4D97-AF65-F5344CB8AC3E}">
        <p14:creationId xmlns:p14="http://schemas.microsoft.com/office/powerpoint/2010/main" val="9160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476672"/>
            <a:ext cx="10297144"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Quan sát bảng dữ liệu phân bổ các loại hoa cho khối lớp 7. Rút ra nhận xét về cách nhập hàm trên bảng tính?</a:t>
            </a:r>
          </a:p>
        </p:txBody>
      </p:sp>
      <p:pic>
        <p:nvPicPr>
          <p:cNvPr id="3" name="Picture 2"/>
          <p:cNvPicPr>
            <a:picLocks noChangeAspect="1"/>
          </p:cNvPicPr>
          <p:nvPr/>
        </p:nvPicPr>
        <p:blipFill rotWithShape="1">
          <a:blip r:embed="rId2"/>
          <a:srcRect l="4619" t="19485" r="51660" b="36219"/>
          <a:stretch/>
        </p:blipFill>
        <p:spPr>
          <a:xfrm>
            <a:off x="1631504" y="1700808"/>
            <a:ext cx="7488832" cy="4104456"/>
          </a:xfrm>
          <a:prstGeom prst="rect">
            <a:avLst/>
          </a:prstGeom>
          <a:ln>
            <a:solidFill>
              <a:schemeClr val="bg1">
                <a:lumMod val="50000"/>
              </a:schemeClr>
            </a:solidFill>
          </a:ln>
        </p:spPr>
      </p:pic>
      <p:sp>
        <p:nvSpPr>
          <p:cNvPr id="4" name="Rectangle 3"/>
          <p:cNvSpPr/>
          <p:nvPr/>
        </p:nvSpPr>
        <p:spPr>
          <a:xfrm>
            <a:off x="2999661" y="6012922"/>
            <a:ext cx="3891262"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8.3. Chuẩn bị nhập hàm</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9264352" y="2931329"/>
            <a:ext cx="2664296" cy="1804749"/>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Bước 1.</a:t>
            </a:r>
          </a:p>
          <a:p>
            <a:pPr algn="ctr">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Nháy chuột vào ô C9 hoặc vùng nhập liệu để nhập hàm</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6" name="Elbow Connector 5"/>
          <p:cNvCxnSpPr>
            <a:stCxn id="5" idx="0"/>
          </p:cNvCxnSpPr>
          <p:nvPr/>
        </p:nvCxnSpPr>
        <p:spPr>
          <a:xfrm rot="16200000" flipV="1">
            <a:off x="7295267" y="-369904"/>
            <a:ext cx="951259" cy="5651208"/>
          </a:xfrm>
          <a:prstGeom prst="bentConnector2">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7" name="Elbow Connector 6"/>
          <p:cNvCxnSpPr/>
          <p:nvPr/>
        </p:nvCxnSpPr>
        <p:spPr>
          <a:xfrm rot="10800000" flipV="1">
            <a:off x="4799857" y="4725144"/>
            <a:ext cx="5728561" cy="818904"/>
          </a:xfrm>
          <a:prstGeom prst="bentConnector3">
            <a:avLst>
              <a:gd name="adj1" fmla="val 157"/>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Tree>
    <p:extLst>
      <p:ext uri="{BB962C8B-B14F-4D97-AF65-F5344CB8AC3E}">
        <p14:creationId xmlns:p14="http://schemas.microsoft.com/office/powerpoint/2010/main" val="284089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619" t="19485" r="51106" b="36219"/>
          <a:stretch/>
        </p:blipFill>
        <p:spPr>
          <a:xfrm>
            <a:off x="335360" y="599452"/>
            <a:ext cx="8064896" cy="5421836"/>
          </a:xfrm>
          <a:prstGeom prst="rect">
            <a:avLst/>
          </a:prstGeom>
          <a:ln>
            <a:solidFill>
              <a:schemeClr val="bg1">
                <a:lumMod val="50000"/>
              </a:schemeClr>
            </a:solidFill>
          </a:ln>
        </p:spPr>
      </p:pic>
      <p:sp>
        <p:nvSpPr>
          <p:cNvPr id="3" name="Rectangle 2"/>
          <p:cNvSpPr/>
          <p:nvPr/>
        </p:nvSpPr>
        <p:spPr>
          <a:xfrm>
            <a:off x="2999656" y="6139659"/>
            <a:ext cx="3891262" cy="42473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Hình </a:t>
            </a:r>
            <a:r>
              <a:rPr lang="en-US" sz="2400" i="1" smtClean="0">
                <a:solidFill>
                  <a:srgbClr val="0070C0"/>
                </a:solidFill>
                <a:latin typeface="Times New Roman" panose="02020603050405020304" pitchFamily="18" charset="0"/>
                <a:ea typeface="Times New Roman" panose="02020603050405020304" pitchFamily="18" charset="0"/>
              </a:rPr>
              <a:t>8.4. Vị trí nhập hàm</a:t>
            </a:r>
            <a:endParaRPr lang="en-US" sz="2400" i="1">
              <a:solidFill>
                <a:srgbClr val="0070C0"/>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8688288" y="1131230"/>
            <a:ext cx="3096344" cy="4182070"/>
          </a:xfrm>
          <a:prstGeom prst="roundRect">
            <a:avLst/>
          </a:prstGeom>
          <a:ln w="28575">
            <a:solidFill>
              <a:srgbClr val="FF0066"/>
            </a:solidFill>
          </a:ln>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Bước 2.</a:t>
            </a:r>
          </a:p>
          <a:p>
            <a:pPr algn="ctr">
              <a:spcBef>
                <a:spcPts val="600"/>
              </a:spcBef>
              <a:spcAft>
                <a:spcPts val="600"/>
              </a:spcAft>
            </a:pPr>
            <a:r>
              <a:rPr lang="en-US" sz="2400" smtClean="0">
                <a:solidFill>
                  <a:schemeClr val="tx1"/>
                </a:solidFill>
                <a:latin typeface="Times New Roman" panose="02020603050405020304" pitchFamily="18" charset="0"/>
                <a:ea typeface="Times New Roman" panose="02020603050405020304" pitchFamily="18" charset="0"/>
              </a:rPr>
              <a:t>Nhập =SUM(, sau đó dùng chuột đánh dấu vùng dữ liệu cần tính tổng. Ví dụ vùng cần tính là C4:C8, gõ dấu đóng ngoặc”)” để đóng hàm. Nhấn Enter để kết thúc. Kết quả hiện ngay trên ô C9</a:t>
            </a:r>
            <a:endParaRPr lang="en-US" sz="2400">
              <a:solidFill>
                <a:schemeClr val="tx1"/>
              </a:solidFill>
              <a:latin typeface="Times New Roman" panose="02020603050405020304" pitchFamily="18" charset="0"/>
              <a:ea typeface="Times New Roman" panose="02020603050405020304" pitchFamily="18" charset="0"/>
            </a:endParaRPr>
          </a:p>
        </p:txBody>
      </p:sp>
      <p:cxnSp>
        <p:nvCxnSpPr>
          <p:cNvPr id="5" name="Elbow Connector 4"/>
          <p:cNvCxnSpPr>
            <a:stCxn id="4" idx="0"/>
          </p:cNvCxnSpPr>
          <p:nvPr/>
        </p:nvCxnSpPr>
        <p:spPr>
          <a:xfrm rot="16200000" flipV="1">
            <a:off x="7530981" y="-1574249"/>
            <a:ext cx="118371" cy="5292588"/>
          </a:xfrm>
          <a:prstGeom prst="bentConnector2">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cxnSp>
        <p:nvCxnSpPr>
          <p:cNvPr id="6" name="Elbow Connector 5"/>
          <p:cNvCxnSpPr>
            <a:stCxn id="4" idx="2"/>
          </p:cNvCxnSpPr>
          <p:nvPr/>
        </p:nvCxnSpPr>
        <p:spPr>
          <a:xfrm rot="5400000">
            <a:off x="7321096" y="2792062"/>
            <a:ext cx="394126" cy="5436602"/>
          </a:xfrm>
          <a:prstGeom prst="bentConnector2">
            <a:avLst/>
          </a:prstGeom>
          <a:ln w="28575">
            <a:solidFill>
              <a:srgbClr val="FF0066"/>
            </a:solidFill>
            <a:tailEnd type="triangle"/>
          </a:ln>
        </p:spPr>
        <p:style>
          <a:lnRef idx="2">
            <a:schemeClr val="accent5"/>
          </a:lnRef>
          <a:fillRef idx="1">
            <a:schemeClr val="lt1"/>
          </a:fillRef>
          <a:effectRef idx="0">
            <a:schemeClr val="accent5"/>
          </a:effectRef>
          <a:fontRef idx="minor">
            <a:schemeClr val="dk1"/>
          </a:fontRef>
        </p:style>
      </p:cxnSp>
    </p:spTree>
    <p:extLst>
      <p:ext uri="{BB962C8B-B14F-4D97-AF65-F5344CB8AC3E}">
        <p14:creationId xmlns:p14="http://schemas.microsoft.com/office/powerpoint/2010/main" val="187783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ĐẠI HỌC THÁI NGUYÊN TRƯỜNG ĐẠI HỌC SƯ PHẠM&amp;quot;&quot;/&gt;&lt;property id=&quot;20307&quot; value=&quot;256&quot;/&gt;&lt;/object&gt;&lt;object type=&quot;3&quot; unique_id=&quot;10005&quot;&gt;&lt;property id=&quot;20148&quot; value=&quot;5&quot;/&gt;&lt;property id=&quot;20300&quot; value=&quot;Slide 3 - &amp;quot;Trò chơi điện thoại lon&amp;quot;&quot;/&gt;&lt;property id=&quot;20307&quot; value=&quot;257&quot;/&gt;&lt;/object&gt;&lt;object type=&quot;3&quot; unique_id=&quot;10006&quot;&gt;&lt;property id=&quot;20148&quot; value=&quot;5&quot;/&gt;&lt;property id=&quot;20300&quot; value=&quot;Slide 4 - &amp;quot;1. Mạng máy tính là gì?&amp;quot;&quot;/&gt;&lt;property id=&quot;20307&quot; value=&quot;258&quot;/&gt;&lt;/object&gt;&lt;object type=&quot;3&quot; unique_id=&quot;10007&quot;&gt;&lt;property id=&quot;20148&quot; value=&quot;5&quot;/&gt;&lt;property id=&quot;20300&quot; value=&quot;Slide 5 - &amp;quot;1. Mạng máy tính là gì?&amp;quot;&quot;/&gt;&lt;property id=&quot;20307&quot; value=&quot;259&quot;/&gt;&lt;/object&gt;&lt;object type=&quot;3&quot; unique_id=&quot;10008&quot;&gt;&lt;property id=&quot;20148&quot; value=&quot;5&quot;/&gt;&lt;property id=&quot;20300&quot; value=&quot;Slide 6 - &amp;quot;1. Mạng máy tính là gì?&amp;quot;&quot;/&gt;&lt;property id=&quot;20307&quot; value=&quot;260&quot;/&gt;&lt;/object&gt;&lt;object type=&quot;3&quot; unique_id=&quot;10172&quot;&gt;&lt;property id=&quot;20148&quot; value=&quot;5&quot;/&gt;&lt;property id=&quot;20300&quot; value=&quot;Slide 2&quot;/&gt;&lt;property id=&quot;20307&quot; value=&quot;266&quot;/&gt;&lt;/object&gt;&lt;object type=&quot;3&quot; unique_id=&quot;10173&quot;&gt;&lt;property id=&quot;20148&quot; value=&quot;5&quot;/&gt;&lt;property id=&quot;20300&quot; value=&quot;Slide 10 - &amp;quot;2. Phương tiện và giao thức truyền thông của mạng máy tính&amp;quot;&quot;/&gt;&lt;property id=&quot;20307&quot; value=&quot;265&quot;/&gt;&lt;/object&gt;&lt;object type=&quot;3&quot; unique_id=&quot;10174&quot;&gt;&lt;property id=&quot;20148&quot; value=&quot;5&quot;/&gt;&lt;property id=&quot;20300&quot; value=&quot;Slide 11 - &amp;quot;2. Phương tiện và giao thức truyền thông của mạng máy tính&amp;quot;&quot;/&gt;&lt;property id=&quot;20307&quot; value=&quot;264&quot;/&gt;&lt;/object&gt;&lt;object type=&quot;3&quot; unique_id=&quot;10175&quot;&gt;&lt;property id=&quot;20148&quot; value=&quot;5&quot;/&gt;&lt;property id=&quot;20300&quot; value=&quot;Slide 12 - &amp;quot;2. Phương tiện và giao thức truyền thông của mạng máy tính&amp;quot;&quot;/&gt;&lt;property id=&quot;20307&quot; value=&quot;267&quot;/&gt;&lt;/object&gt;&lt;object type=&quot;3&quot; unique_id=&quot;10176&quot;&gt;&lt;property id=&quot;20148&quot; value=&quot;5&quot;/&gt;&lt;property id=&quot;20300&quot; value=&quot;Slide 13 - &amp;quot;2. Phương tiện và giao thức truyền thông của mạng máy tính&amp;quot;&quot;/&gt;&lt;property id=&quot;20307&quot; value=&quot;268&quot;/&gt;&lt;/object&gt;&lt;object type=&quot;3&quot; unique_id=&quot;10181&quot;&gt;&lt;property id=&quot;20148&quot; value=&quot;5&quot;/&gt;&lt;property id=&quot;20300&quot; value=&quot;Slide 15 - &amp;quot;Ưu, nhược điểm của các kiểu bố trí mạng&amp;quot;&quot;/&gt;&lt;property id=&quot;20307&quot; value=&quot;286&quot;/&gt;&lt;/object&gt;&lt;object type=&quot;3&quot; unique_id=&quot;10182&quot;&gt;&lt;property id=&quot;20148&quot; value=&quot;5&quot;/&gt;&lt;property id=&quot;20300&quot; value=&quot;Slide 16 - &amp;quot;2. Phương tiện và giao thức truyền thông của mạng máy tính&amp;quot;&quot;/&gt;&lt;property id=&quot;20307&quot; value=&quot;271&quot;/&gt;&lt;/object&gt;&lt;object type=&quot;3&quot; unique_id=&quot;10183&quot;&gt;&lt;property id=&quot;20148&quot; value=&quot;5&quot;/&gt;&lt;property id=&quot;20300&quot; value=&quot;Slide 17 - &amp;quot;2. Phương tiện và giao thức truyền thông của mạng máy tính&amp;quot;&quot;/&gt;&lt;property id=&quot;20307&quot; value=&quot;272&quot;/&gt;&lt;/object&gt;&lt;object type=&quot;3&quot; unique_id=&quot;10184&quot;&gt;&lt;property id=&quot;20148&quot; value=&quot;5&quot;/&gt;&lt;property id=&quot;20300&quot; value=&quot;Slide 18 - &amp;quot;2. Phương tiện và giao thức truyền thông của mạng máy tính&amp;quot;&quot;/&gt;&lt;property id=&quot;20307&quot; value=&quot;273&quot;/&gt;&lt;/object&gt;&lt;object type=&quot;3&quot; unique_id=&quot;10185&quot;&gt;&lt;property id=&quot;20148&quot; value=&quot;5&quot;/&gt;&lt;property id=&quot;20300&quot; value=&quot;Slide 19 - &amp;quot;2. Phương tiện và giao thức truyền thông của mạng máy tính&amp;quot;&quot;/&gt;&lt;property id=&quot;20307&quot; value=&quot;274&quot;/&gt;&lt;/object&gt;&lt;object type=&quot;3&quot; unique_id=&quot;10186&quot;&gt;&lt;property id=&quot;20148&quot; value=&quot;5&quot;/&gt;&lt;property id=&quot;20300&quot; value=&quot;Slide 20 - &amp;quot;2. Phương tiện và giao thức truyền thông của mạng máy tính&amp;quot;&quot;/&gt;&lt;property id=&quot;20307&quot; value=&quot;283&quot;/&gt;&lt;/object&gt;&lt;object type=&quot;3&quot; unique_id=&quot;10187&quot;&gt;&lt;property id=&quot;20148&quot; value=&quot;5&quot;/&gt;&lt;property id=&quot;20300&quot; value=&quot;Slide 21 - &amp;quot;2. Phương tiện và giao thức truyền thông của mạng máy tính&amp;quot;&quot;/&gt;&lt;property id=&quot;20307&quot; value=&quot;278&quot;/&gt;&lt;/object&gt;&lt;object type=&quot;3&quot; unique_id=&quot;10188&quot;&gt;&lt;property id=&quot;20148&quot; value=&quot;5&quot;/&gt;&lt;property id=&quot;20300&quot; value=&quot;Slide 22&quot;/&gt;&lt;property id=&quot;20307&quot; value=&quot;279&quot;/&gt;&lt;/object&gt;&lt;object type=&quot;3&quot; unique_id=&quot;10189&quot;&gt;&lt;property id=&quot;20148&quot; value=&quot;5&quot;/&gt;&lt;property id=&quot;20300&quot; value=&quot;Slide 26 - &amp;quot;3. Phân loại mạng máy tính&amp;quot;&quot;/&gt;&lt;property id=&quot;20307&quot; value=&quot;280&quot;/&gt;&lt;/object&gt;&lt;object type=&quot;3&quot; unique_id=&quot;10190&quot;&gt;&lt;property id=&quot;20148&quot; value=&quot;5&quot;/&gt;&lt;property id=&quot;20300&quot; value=&quot;Slide 23 - &amp;quot;3. Phân loại mạng máy tính&amp;quot;&quot;/&gt;&lt;property id=&quot;20307&quot; value=&quot;282&quot;/&gt;&lt;/object&gt;&lt;object type=&quot;3&quot; unique_id=&quot;10191&quot;&gt;&lt;property id=&quot;20148&quot; value=&quot;5&quot;/&gt;&lt;property id=&quot;20300&quot; value=&quot;Slide 27 - &amp;quot;4. Các mô hình mạng&amp;quot;&quot;/&gt;&lt;property id=&quot;20307&quot; value=&quot;281&quot;/&gt;&lt;/object&gt;&lt;object type=&quot;3&quot; unique_id=&quot;10193&quot;&gt;&lt;property id=&quot;20148&quot; value=&quot;5&quot;/&gt;&lt;property id=&quot;20300&quot; value=&quot;Slide 28 - &amp;quot;Củng cố kiến thức&amp;quot;&quot;/&gt;&lt;property id=&quot;20307&quot; value=&quot;285&quot;/&gt;&lt;/object&gt;&lt;object type=&quot;3&quot; unique_id=&quot;10284&quot;&gt;&lt;property id=&quot;20148&quot; value=&quot;5&quot;/&gt;&lt;property id=&quot;20300&quot; value=&quot;Slide 29&quot;/&gt;&lt;property id=&quot;20307&quot; value=&quot;287&quot;/&gt;&lt;/object&gt;&lt;object type=&quot;3&quot; unique_id=&quot;10369&quot;&gt;&lt;property id=&quot;20148&quot; value=&quot;5&quot;/&gt;&lt;property id=&quot;20300&quot; value=&quot;Slide 24 - &amp;quot;3. Phân loại mạng máy tính&amp;quot;&quot;/&gt;&lt;property id=&quot;20307&quot; value=&quot;288&quot;/&gt;&lt;/object&gt;&lt;object type=&quot;3&quot; unique_id=&quot;10515&quot;&gt;&lt;property id=&quot;20148&quot; value=&quot;5&quot;/&gt;&lt;property id=&quot;20300&quot; value=&quot;Slide 7 - &amp;quot;1. Mạng máy tính là gì?&amp;quot;&quot;/&gt;&lt;property id=&quot;20307&quot; value=&quot;289&quot;/&gt;&lt;/object&gt;&lt;object type=&quot;3&quot; unique_id=&quot;10516&quot;&gt;&lt;property id=&quot;20148&quot; value=&quot;5&quot;/&gt;&lt;property id=&quot;20300&quot; value=&quot;Slide 8 - &amp;quot;Trò chơi điện thoại lon&amp;quot;&quot;/&gt;&lt;property id=&quot;20307&quot; value=&quot;290&quot;/&gt;&lt;/object&gt;&lt;object type=&quot;3&quot; unique_id=&quot;10517&quot;&gt;&lt;property id=&quot;20148&quot; value=&quot;5&quot;/&gt;&lt;property id=&quot;20300&quot; value=&quot;Slide 9 - &amp;quot;2. Phương tiện và giao thức truyền thông của mạng máy tính&amp;quot;&quot;/&gt;&lt;property id=&quot;20307&quot; value=&quot;291&quot;/&gt;&lt;/object&gt;&lt;object type=&quot;3&quot; unique_id=&quot;10646&quot;&gt;&lt;property id=&quot;20148&quot; value=&quot;5&quot;/&gt;&lt;property id=&quot;20300&quot; value=&quot;Slide 14 - &amp;quot;2. Phương tiện và giao thức truyền thông của mạng máy tính&amp;quot;&quot;/&gt;&lt;property id=&quot;20307&quot; value=&quot;292&quot;/&gt;&lt;/object&gt;&lt;object type=&quot;3&quot; unique_id=&quot;10744&quot;&gt;&lt;property id=&quot;20148&quot; value=&quot;5&quot;/&gt;&lt;property id=&quot;20300&quot; value=&quot;Slide 25 - &amp;quot;3. Phân loại mạng máy tính&amp;quot;&quot;/&gt;&lt;property id=&quot;20307&quot; value=&quot;29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3496</TotalTime>
  <Words>1277</Words>
  <Application>Microsoft Office PowerPoint</Application>
  <PresentationFormat>Widescreen</PresentationFormat>
  <Paragraphs>114</Paragraphs>
  <Slides>31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Tahoma</vt:lpstr>
      <vt:lpstr>Times New Roman</vt:lpstr>
      <vt:lpstr>Office Theme</vt:lpstr>
      <vt:lpstr>Default Design</vt:lpstr>
      <vt:lpstr>PowerPoint Presentation</vt:lpstr>
      <vt:lpstr>PowerPoint Presentation</vt:lpstr>
      <vt:lpstr> Trong bài trước em đã biết cánh tính toán theo công thức trên trang tính. Phần mềm bảng tính còn có các hàm giúp em tính toán. Trong phần mềm bảng tính, hàm là công thức (hoặc kết hợp nhiều công thức) được định nghĩa từ trước. Hàm được sử dụng để thực hiện tính toán theo công thức với các giá trị dữ liệu cụ thể. Phần mềm bảng tính có rất nhiều hàm có sẵn hỗ trợ tính toán, ví dụ hàm tính tổng, hàm đếm, hàm tính giá trị trung bình,… Trong dự án Trường học xanh có cần dùng các hàm này để tính toán không, chúng ta hãy cùng tìm hiểu nhé.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ĐẠI HỌC THÁI NGUYÊN TRƯỜNG ĐẠI HỌC SƯ PHẠM</dc:title>
  <dc:creator>Nguyen</dc:creator>
  <cp:lastModifiedBy>admin</cp:lastModifiedBy>
  <cp:revision>141</cp:revision>
  <dcterms:created xsi:type="dcterms:W3CDTF">2017-09-24T07:14:48Z</dcterms:created>
  <dcterms:modified xsi:type="dcterms:W3CDTF">2022-06-19T14:49:10Z</dcterms:modified>
</cp:coreProperties>
</file>