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36"/>
  </p:notesMasterIdLst>
  <p:sldIdLst>
    <p:sldId id="367" r:id="rId4"/>
    <p:sldId id="368" r:id="rId5"/>
    <p:sldId id="393" r:id="rId6"/>
    <p:sldId id="363" r:id="rId7"/>
    <p:sldId id="394" r:id="rId8"/>
    <p:sldId id="395" r:id="rId9"/>
    <p:sldId id="372" r:id="rId10"/>
    <p:sldId id="373" r:id="rId11"/>
    <p:sldId id="374" r:id="rId12"/>
    <p:sldId id="375" r:id="rId13"/>
    <p:sldId id="396" r:id="rId14"/>
    <p:sldId id="377" r:id="rId15"/>
    <p:sldId id="378" r:id="rId16"/>
    <p:sldId id="397" r:id="rId17"/>
    <p:sldId id="379" r:id="rId18"/>
    <p:sldId id="400" r:id="rId19"/>
    <p:sldId id="401" r:id="rId20"/>
    <p:sldId id="380" r:id="rId21"/>
    <p:sldId id="382" r:id="rId22"/>
    <p:sldId id="399" r:id="rId23"/>
    <p:sldId id="383" r:id="rId24"/>
    <p:sldId id="398" r:id="rId25"/>
    <p:sldId id="402" r:id="rId26"/>
    <p:sldId id="384" r:id="rId27"/>
    <p:sldId id="385" r:id="rId28"/>
    <p:sldId id="386" r:id="rId29"/>
    <p:sldId id="387" r:id="rId30"/>
    <p:sldId id="388" r:id="rId31"/>
    <p:sldId id="389" r:id="rId32"/>
    <p:sldId id="390" r:id="rId33"/>
    <p:sldId id="391" r:id="rId34"/>
    <p:sldId id="369"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p:cViewPr varScale="1">
        <p:scale>
          <a:sx n="66" d="100"/>
          <a:sy n="66" d="100"/>
        </p:scale>
        <p:origin x="1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19/06/2022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499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8425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p>
        </p:txBody>
      </p:sp>
    </p:spTree>
    <p:extLst>
      <p:ext uri="{BB962C8B-B14F-4D97-AF65-F5344CB8AC3E}">
        <p14:creationId xmlns:p14="http://schemas.microsoft.com/office/powerpoint/2010/main" val="162185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6/19/2022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4433069"/>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706830"/>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19.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grpSp>
        <p:nvGrpSpPr>
          <p:cNvPr id="112" name="Group 111">
            <a:extLst>
              <a:ext uri="{FF2B5EF4-FFF2-40B4-BE49-F238E27FC236}">
                <a16:creationId xmlns:a16="http://schemas.microsoft.com/office/drawing/2014/main" id="{D624720B-51E1-474D-90C6-CD74ED1DA39F}"/>
              </a:ext>
              <a:ext uri="{C183D7F6-B498-43B3-948B-1728B52AA6E4}">
                <adec:decorative xmlns:adec="http://schemas.microsoft.com/office/drawing/2017/decorative" xmlns="" val="1"/>
              </a:ext>
            </a:extLst>
          </p:cNvPr>
          <p:cNvGrpSpPr/>
          <p:nvPr/>
        </p:nvGrpSpPr>
        <p:grpSpPr>
          <a:xfrm>
            <a:off x="144000" y="144000"/>
            <a:ext cx="4860000" cy="6498000"/>
            <a:chOff x="408650" y="404285"/>
            <a:chExt cx="4330700" cy="3164637"/>
          </a:xfrm>
        </p:grpSpPr>
        <p:sp>
          <p:nvSpPr>
            <p:cNvPr id="110" name="Rectangle 6">
              <a:extLst>
                <a:ext uri="{FF2B5EF4-FFF2-40B4-BE49-F238E27FC236}">
                  <a16:creationId xmlns:a16="http://schemas.microsoft.com/office/drawing/2014/main" id="{E4561AC7-2339-461B-BFF9-BEBEF60974E1}"/>
                </a:ext>
                <a:ext uri="{C183D7F6-B498-43B3-948B-1728B52AA6E4}">
                  <adec:decorative xmlns:adec="http://schemas.microsoft.com/office/drawing/2017/decorative" xmlns=""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
              <a:extLst>
                <a:ext uri="{FF2B5EF4-FFF2-40B4-BE49-F238E27FC236}">
                  <a16:creationId xmlns:a16="http://schemas.microsoft.com/office/drawing/2014/main" id="{6FFCCB15-66C7-4E86-BF09-14C5B1569970}"/>
                </a:ext>
                <a:ext uri="{C183D7F6-B498-43B3-948B-1728B52AA6E4}">
                  <adec:decorative xmlns:adec="http://schemas.microsoft.com/office/drawing/2017/decorative" xmlns=""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BA160141-042F-4099-856C-C1D62E0FF551}"/>
              </a:ext>
            </a:extLst>
          </p:cNvPr>
          <p:cNvSpPr>
            <a:spLocks noGrp="1"/>
          </p:cNvSpPr>
          <p:nvPr>
            <p:ph type="ctrTitle"/>
          </p:nvPr>
        </p:nvSpPr>
        <p:spPr>
          <a:xfrm>
            <a:off x="141576" y="901135"/>
            <a:ext cx="4860000" cy="4981788"/>
          </a:xfrm>
        </p:spPr>
        <p:txBody>
          <a:bodyPr>
            <a:normAutofit/>
          </a:bodyPr>
          <a:lstStyle/>
          <a:p>
            <a:pPr algn="ctr"/>
            <a:r>
              <a:rPr lang="en-US" sz="4400" b="1">
                <a:solidFill>
                  <a:schemeClr val="tx1"/>
                </a:solidFill>
                <a:latin typeface="Times New Roman" panose="02020603050405020304" pitchFamily="18" charset="0"/>
                <a:cs typeface="Times New Roman" panose="02020603050405020304" pitchFamily="18" charset="0"/>
              </a:rPr>
              <a:t>BÀI 7</a:t>
            </a:r>
            <a:r>
              <a:rPr lang="en-US" sz="4400">
                <a:solidFill>
                  <a:schemeClr val="tx1"/>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
            </a:r>
            <a:br>
              <a:rPr lang="en-US" sz="4400">
                <a:solidFill>
                  <a:srgbClr val="00B050"/>
                </a:solidFill>
                <a:latin typeface="Times New Roman" panose="02020603050405020304" pitchFamily="18" charset="0"/>
                <a:cs typeface="Times New Roman" panose="02020603050405020304" pitchFamily="18" charset="0"/>
              </a:rPr>
            </a:br>
            <a:r>
              <a:rPr lang="nl-NL" sz="4400" b="1" smtClean="0">
                <a:solidFill>
                  <a:srgbClr val="C00000"/>
                </a:solidFill>
                <a:latin typeface="Times New Roman" panose="02020603050405020304" pitchFamily="18" charset="0"/>
                <a:cs typeface="Times New Roman" panose="02020603050405020304" pitchFamily="18" charset="0"/>
              </a:rPr>
              <a:t>TÍNH TOÁN TỰ ĐỘNG TRÊN BẢNG TÍNH</a:t>
            </a:r>
            <a:endParaRPr lang="en-US" sz="4800" dirty="0">
              <a:solidFill>
                <a:srgbClr val="C00000"/>
              </a:solidFill>
            </a:endParaRPr>
          </a:p>
        </p:txBody>
      </p:sp>
    </p:spTree>
    <p:extLst>
      <p:ext uri="{BB962C8B-B14F-4D97-AF65-F5344CB8AC3E}">
        <p14:creationId xmlns:p14="http://schemas.microsoft.com/office/powerpoint/2010/main" val="72365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1052736"/>
            <a:ext cx="10153128" cy="3908762"/>
          </a:xfrm>
          <a:prstGeom prst="rect">
            <a:avLst/>
          </a:prstGeom>
        </p:spPr>
        <p:txBody>
          <a:bodyPr wrap="square">
            <a:spAutoFit/>
          </a:bodyPr>
          <a:lstStyle/>
          <a:p>
            <a:pPr algn="just">
              <a:spcBef>
                <a:spcPts val="1200"/>
              </a:spcBef>
              <a:spcAft>
                <a:spcPts val="12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2. CÔNG THỨC TRONG BẢNG TÍNH  </a:t>
            </a:r>
            <a:endParaRPr lang="en-US" sz="280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Tính </a:t>
            </a:r>
            <a:r>
              <a:rPr lang="en-US" sz="2800">
                <a:solidFill>
                  <a:srgbClr val="C00000"/>
                </a:solidFill>
                <a:latin typeface="Times New Roman" panose="02020603050405020304" pitchFamily="18" charset="0"/>
                <a:ea typeface="Times New Roman" panose="02020603050405020304" pitchFamily="18" charset="0"/>
              </a:rPr>
              <a:t>tổng số cây hoa </a:t>
            </a:r>
            <a:r>
              <a:rPr lang="en-US" sz="2800">
                <a:latin typeface="Times New Roman" panose="02020603050405020304" pitchFamily="18" charset="0"/>
                <a:ea typeface="Times New Roman" panose="02020603050405020304" pitchFamily="18" charset="0"/>
              </a:rPr>
              <a:t>ở ô E4 trong </a:t>
            </a:r>
            <a:r>
              <a:rPr lang="en-US" sz="2800">
                <a:solidFill>
                  <a:srgbClr val="C00000"/>
                </a:solidFill>
                <a:latin typeface="Times New Roman" panose="02020603050405020304" pitchFamily="18" charset="0"/>
                <a:ea typeface="Times New Roman" panose="02020603050405020304" pitchFamily="18" charset="0"/>
              </a:rPr>
              <a:t>Bảng 2: Dự kiến số lượng cây trồng</a:t>
            </a:r>
            <a:r>
              <a:rPr lang="en-US" sz="2800">
                <a:latin typeface="Times New Roman" panose="02020603050405020304" pitchFamily="18" charset="0"/>
                <a:ea typeface="Times New Roman" panose="02020603050405020304" pitchFamily="18" charset="0"/>
              </a:rPr>
              <a:t> ở Hình 7.3</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Cách 1. Nhập vào ô E4 công thức: = 25*10 (Hình 7.3)</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Cách 2. Nhập vào ô E4 công thức: = C4*D4 (Hình 7.4)</a:t>
            </a: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Cách 2 công thức được tính toán tự động (nên dùng cách 2) </a:t>
            </a:r>
            <a:endParaRPr lang="en-US" sz="2800"/>
          </a:p>
        </p:txBody>
      </p:sp>
    </p:spTree>
    <p:extLst>
      <p:ext uri="{BB962C8B-B14F-4D97-AF65-F5344CB8AC3E}">
        <p14:creationId xmlns:p14="http://schemas.microsoft.com/office/powerpoint/2010/main" val="6255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474" t="25391" r="51107" b="40156"/>
          <a:stretch/>
        </p:blipFill>
        <p:spPr>
          <a:xfrm>
            <a:off x="983432" y="1268760"/>
            <a:ext cx="4608513" cy="2520280"/>
          </a:xfrm>
          <a:prstGeom prst="rect">
            <a:avLst/>
          </a:prstGeom>
          <a:ln>
            <a:solidFill>
              <a:schemeClr val="bg1">
                <a:lumMod val="50000"/>
              </a:schemeClr>
            </a:solidFill>
          </a:ln>
        </p:spPr>
      </p:pic>
      <p:pic>
        <p:nvPicPr>
          <p:cNvPr id="3" name="Picture 2"/>
          <p:cNvPicPr>
            <a:picLocks noChangeAspect="1"/>
          </p:cNvPicPr>
          <p:nvPr/>
        </p:nvPicPr>
        <p:blipFill rotWithShape="1">
          <a:blip r:embed="rId3"/>
          <a:srcRect l="13474" t="25391" r="50553" b="40156"/>
          <a:stretch/>
        </p:blipFill>
        <p:spPr>
          <a:xfrm>
            <a:off x="6888088" y="1278023"/>
            <a:ext cx="4680521" cy="2520280"/>
          </a:xfrm>
          <a:prstGeom prst="rect">
            <a:avLst/>
          </a:prstGeom>
          <a:ln>
            <a:solidFill>
              <a:schemeClr val="bg1">
                <a:lumMod val="50000"/>
              </a:schemeClr>
            </a:solidFill>
          </a:ln>
        </p:spPr>
      </p:pic>
      <p:sp>
        <p:nvSpPr>
          <p:cNvPr id="4" name="Rectangle 3"/>
          <p:cNvSpPr/>
          <p:nvPr/>
        </p:nvSpPr>
        <p:spPr>
          <a:xfrm>
            <a:off x="767408" y="4293096"/>
            <a:ext cx="5475438" cy="45576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Hình 7.3. Công thức (Cách 1)</a:t>
            </a:r>
            <a:endParaRPr lang="en-US" sz="2800" i="1">
              <a:solidFill>
                <a:srgbClr val="0070C0"/>
              </a:solidFill>
              <a:latin typeface="Times New Roman" panose="02020603050405020304" pitchFamily="18" charset="0"/>
              <a:ea typeface="Times New Roman" panose="02020603050405020304" pitchFamily="18" charset="0"/>
            </a:endParaRPr>
          </a:p>
        </p:txBody>
      </p:sp>
      <p:sp>
        <p:nvSpPr>
          <p:cNvPr id="5" name="Rectangle 4"/>
          <p:cNvSpPr/>
          <p:nvPr/>
        </p:nvSpPr>
        <p:spPr>
          <a:xfrm>
            <a:off x="6490629" y="4273219"/>
            <a:ext cx="5475438" cy="4955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Hình 7.4. Công thức (Cách 2)</a:t>
            </a:r>
            <a:endParaRPr lang="en-US" sz="28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21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495600" y="1556792"/>
            <a:ext cx="7872536" cy="3414980"/>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Khi </a:t>
            </a:r>
            <a:r>
              <a:rPr lang="en-US" sz="2800">
                <a:latin typeface="Times New Roman" panose="02020603050405020304" pitchFamily="18" charset="0"/>
                <a:ea typeface="Times New Roman" panose="02020603050405020304" pitchFamily="18" charset="0"/>
              </a:rPr>
              <a:t>nhập công thức vào ô tính, nếu tính toán với giá trị từ các ô dữ liệu khác thì trong công thức cần ghi ra địa chỉ của ô dữ liệu tương ứng. Phần mềm bảng tính </a:t>
            </a:r>
            <a:r>
              <a:rPr lang="en-US" sz="2800" b="1">
                <a:latin typeface="Times New Roman" panose="02020603050405020304" pitchFamily="18" charset="0"/>
                <a:ea typeface="Times New Roman" panose="02020603050405020304" pitchFamily="18" charset="0"/>
              </a:rPr>
              <a:t>sẽ tự động tính toán</a:t>
            </a:r>
            <a:r>
              <a:rPr lang="en-US" sz="2800">
                <a:latin typeface="Times New Roman" panose="02020603050405020304" pitchFamily="18" charset="0"/>
                <a:ea typeface="Times New Roman" panose="02020603050405020304" pitchFamily="18" charset="0"/>
              </a:rPr>
              <a:t> và cập nhật kết quả nếu có thay đổi.</a:t>
            </a:r>
          </a:p>
        </p:txBody>
      </p:sp>
      <p:sp>
        <p:nvSpPr>
          <p:cNvPr id="3" name="Right Arrow 2"/>
          <p:cNvSpPr/>
          <p:nvPr/>
        </p:nvSpPr>
        <p:spPr>
          <a:xfrm>
            <a:off x="1055440" y="2852936"/>
            <a:ext cx="115212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6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494" t="25351" r="6449" b="50108"/>
          <a:stretch/>
        </p:blipFill>
        <p:spPr bwMode="auto">
          <a:xfrm>
            <a:off x="1055440" y="1505181"/>
            <a:ext cx="9989774" cy="424847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 b="92800" l="10000" r="90000"/>
                    </a14:imgEffect>
                  </a14:imgLayer>
                </a14:imgProps>
              </a:ext>
            </a:extLst>
          </a:blip>
          <a:stretch>
            <a:fillRect/>
          </a:stretch>
        </p:blipFill>
        <p:spPr>
          <a:xfrm>
            <a:off x="4888623" y="136553"/>
            <a:ext cx="1538450" cy="1348231"/>
          </a:xfrm>
          <a:prstGeom prst="rect">
            <a:avLst/>
          </a:prstGeom>
        </p:spPr>
      </p:pic>
    </p:spTree>
    <p:extLst>
      <p:ext uri="{BB962C8B-B14F-4D97-AF65-F5344CB8AC3E}">
        <p14:creationId xmlns:p14="http://schemas.microsoft.com/office/powerpoint/2010/main" val="1741935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5680" y="764704"/>
            <a:ext cx="5305425" cy="5105400"/>
          </a:xfrm>
          <a:prstGeom prst="rect">
            <a:avLst/>
          </a:prstGeom>
        </p:spPr>
      </p:pic>
      <p:sp>
        <p:nvSpPr>
          <p:cNvPr id="3" name="Right Arrow 2"/>
          <p:cNvSpPr/>
          <p:nvPr/>
        </p:nvSpPr>
        <p:spPr>
          <a:xfrm>
            <a:off x="911424" y="2777344"/>
            <a:ext cx="2088232"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2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5480" y="1844824"/>
            <a:ext cx="9793088" cy="301359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Khi sao chép ô tính chứa công thức hoặc vùng có chứa công thức thì các công thức này sẽ được sao chép như thế nào?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Chức năng tính toán tự động của công thức có được bảo toàn hay không khi sao chép dữ liệu? Nếu có thì được thể hiện như thế nào</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smtClean="0">
                <a:solidFill>
                  <a:srgbClr val="C00000"/>
                </a:solidFill>
                <a:latin typeface="Times New Roman" pitchFamily="18" charset="0"/>
                <a:cs typeface="Times New Roman" pitchFamily="18" charset="0"/>
              </a:rPr>
              <a:t>HOẠT ĐỘNG </a:t>
            </a:r>
            <a:r>
              <a:rPr lang="en-US" sz="3600" b="1" smtClean="0">
                <a:solidFill>
                  <a:srgbClr val="C00000"/>
                </a:solidFill>
                <a:latin typeface="Times New Roman" pitchFamily="18" charset="0"/>
                <a:cs typeface="Times New Roman" pitchFamily="18" charset="0"/>
              </a:rPr>
              <a:t>3</a:t>
            </a:r>
            <a:endParaRPr lang="en-US" sz="3600" b="1" smtClean="0">
              <a:solidFill>
                <a:srgbClr val="C00000"/>
              </a:solidFill>
              <a:latin typeface="Times New Roman" pitchFamily="18" charset="0"/>
              <a:cs typeface="Times New Roman" pitchFamily="18" charset="0"/>
            </a:endParaRPr>
          </a:p>
          <a:p>
            <a:pPr algn="ctr"/>
            <a:r>
              <a:rPr lang="en-US" sz="3600" b="1" smtClean="0">
                <a:solidFill>
                  <a:srgbClr val="C00000"/>
                </a:solidFill>
                <a:latin typeface="Times New Roman" pitchFamily="18" charset="0"/>
                <a:cs typeface="Times New Roman" pitchFamily="18" charset="0"/>
              </a:rPr>
              <a:t>Sao chép ô tính chứa công thức</a:t>
            </a:r>
            <a:endParaRPr lang="en-US" sz="3600" b="1" dirty="0">
              <a:solidFill>
                <a:srgbClr val="C00000"/>
              </a:solidFill>
            </a:endParaRPr>
          </a:p>
        </p:txBody>
      </p:sp>
    </p:spTree>
    <p:extLst>
      <p:ext uri="{BB962C8B-B14F-4D97-AF65-F5344CB8AC3E}">
        <p14:creationId xmlns:p14="http://schemas.microsoft.com/office/powerpoint/2010/main" val="189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1196752"/>
            <a:ext cx="10945216" cy="36810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vi-VN" sz="2800" b="1" i="1">
                <a:solidFill>
                  <a:schemeClr val="dk1"/>
                </a:solidFill>
                <a:latin typeface="Times New Roman" panose="02020603050405020304" pitchFamily="18" charset="0"/>
                <a:ea typeface="Times New Roman" panose="02020603050405020304" pitchFamily="18" charset="0"/>
              </a:rPr>
              <a:t>Câu 1.</a:t>
            </a:r>
            <a:r>
              <a:rPr lang="vi-VN" sz="2800">
                <a:solidFill>
                  <a:schemeClr val="dk1"/>
                </a:solidFill>
                <a:latin typeface="Times New Roman" panose="02020603050405020304" pitchFamily="18" charset="0"/>
                <a:ea typeface="Times New Roman" panose="02020603050405020304" pitchFamily="18" charset="0"/>
              </a:rPr>
              <a:t> Cách sao chép công thức khi sao chép ô tính chứa công thức hoặc vùng có chứa công thức:</a:t>
            </a:r>
          </a:p>
          <a:p>
            <a:pPr algn="just">
              <a:lnSpc>
                <a:spcPct val="115000"/>
              </a:lnSpc>
              <a:spcBef>
                <a:spcPts val="600"/>
              </a:spcBef>
              <a:spcAft>
                <a:spcPts val="600"/>
              </a:spcAft>
            </a:pPr>
            <a:r>
              <a:rPr lang="vi-VN" sz="2800">
                <a:solidFill>
                  <a:schemeClr val="dk1"/>
                </a:solidFill>
                <a:latin typeface="Times New Roman" panose="02020603050405020304" pitchFamily="18" charset="0"/>
                <a:ea typeface="Times New Roman" panose="02020603050405020304" pitchFamily="18" charset="0"/>
              </a:rPr>
              <a:t>Bước 1: Chọn ô tính chứa công thức hoặc vùng có chứa công thức.</a:t>
            </a:r>
          </a:p>
          <a:p>
            <a:pPr algn="just">
              <a:lnSpc>
                <a:spcPct val="115000"/>
              </a:lnSpc>
              <a:spcBef>
                <a:spcPts val="600"/>
              </a:spcBef>
              <a:spcAft>
                <a:spcPts val="600"/>
              </a:spcAft>
            </a:pPr>
            <a:r>
              <a:rPr lang="vi-VN" sz="2800">
                <a:solidFill>
                  <a:schemeClr val="dk1"/>
                </a:solidFill>
                <a:latin typeface="Times New Roman" panose="02020603050405020304" pitchFamily="18" charset="0"/>
                <a:ea typeface="Times New Roman" panose="02020603050405020304" pitchFamily="18" charset="0"/>
              </a:rPr>
              <a:t>Bước 2: Nhấn tổ hợp phím Ctrl+c để sao chép dữ liệu.</a:t>
            </a:r>
          </a:p>
          <a:p>
            <a:pPr algn="just">
              <a:lnSpc>
                <a:spcPct val="115000"/>
              </a:lnSpc>
              <a:spcBef>
                <a:spcPts val="600"/>
              </a:spcBef>
              <a:spcAft>
                <a:spcPts val="600"/>
              </a:spcAft>
            </a:pPr>
            <a:r>
              <a:rPr lang="vi-VN" sz="2800">
                <a:solidFill>
                  <a:schemeClr val="dk1"/>
                </a:solidFill>
                <a:latin typeface="Times New Roman" panose="02020603050405020304" pitchFamily="18" charset="0"/>
                <a:ea typeface="Times New Roman" panose="02020603050405020304" pitchFamily="18" charset="0"/>
              </a:rPr>
              <a:t>Bước 3: Đánh dấu ô hoặc vùng muốn sao chép dữ liệu đến.</a:t>
            </a:r>
          </a:p>
          <a:p>
            <a:pPr algn="just">
              <a:lnSpc>
                <a:spcPct val="115000"/>
              </a:lnSpc>
              <a:spcBef>
                <a:spcPts val="600"/>
              </a:spcBef>
              <a:spcAft>
                <a:spcPts val="600"/>
              </a:spcAft>
            </a:pPr>
            <a:r>
              <a:rPr lang="vi-VN" sz="2800">
                <a:solidFill>
                  <a:schemeClr val="dk1"/>
                </a:solidFill>
                <a:latin typeface="Times New Roman" panose="02020603050405020304" pitchFamily="18" charset="0"/>
                <a:ea typeface="Times New Roman" panose="02020603050405020304" pitchFamily="18" charset="0"/>
              </a:rPr>
              <a:t>Bước 4: Nhấn tổ hợp phím Ctrl+V để dán dữ </a:t>
            </a:r>
            <a:r>
              <a:rPr lang="vi-VN" sz="2800">
                <a:solidFill>
                  <a:schemeClr val="dk1"/>
                </a:solidFill>
                <a:latin typeface="Times New Roman" panose="02020603050405020304" pitchFamily="18" charset="0"/>
                <a:ea typeface="Times New Roman" panose="02020603050405020304" pitchFamily="18" charset="0"/>
              </a:rPr>
              <a:t>liệu</a:t>
            </a:r>
            <a:r>
              <a:rPr lang="vi-VN" sz="2800" smtClean="0">
                <a:solidFill>
                  <a:schemeClr val="dk1"/>
                </a:solidFill>
                <a:latin typeface="Times New Roman" panose="02020603050405020304" pitchFamily="18" charset="0"/>
                <a:ea typeface="Times New Roman" panose="02020603050405020304" pitchFamily="18" charset="0"/>
              </a:rPr>
              <a:t>.</a:t>
            </a:r>
            <a:endParaRPr lang="vi-VN" sz="2800">
              <a:solidFill>
                <a:schemeClr val="dk1"/>
              </a:solidFill>
              <a:latin typeface="Times New Roman" panose="02020603050405020304" pitchFamily="18" charset="0"/>
              <a:ea typeface="Times New Roman" panose="02020603050405020304" pitchFamily="18" charset="0"/>
            </a:endParaRPr>
          </a:p>
        </p:txBody>
      </p:sp>
      <p:sp>
        <p:nvSpPr>
          <p:cNvPr id="3" name="Down Arrow 2"/>
          <p:cNvSpPr/>
          <p:nvPr/>
        </p:nvSpPr>
        <p:spPr>
          <a:xfrm>
            <a:off x="5879976" y="188640"/>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3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1772816"/>
            <a:ext cx="10945216" cy="27238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vi-VN" sz="2800" b="1" i="1" smtClean="0">
                <a:solidFill>
                  <a:schemeClr val="dk1"/>
                </a:solidFill>
                <a:latin typeface="Times New Roman" panose="02020603050405020304" pitchFamily="18" charset="0"/>
                <a:ea typeface="Times New Roman" panose="02020603050405020304" pitchFamily="18" charset="0"/>
              </a:rPr>
              <a:t>Câu </a:t>
            </a:r>
            <a:r>
              <a:rPr lang="vi-VN" sz="2800" b="1" i="1">
                <a:solidFill>
                  <a:schemeClr val="dk1"/>
                </a:solidFill>
                <a:latin typeface="Times New Roman" panose="02020603050405020304" pitchFamily="18" charset="0"/>
                <a:ea typeface="Times New Roman" panose="02020603050405020304" pitchFamily="18" charset="0"/>
              </a:rPr>
              <a:t>2.</a:t>
            </a:r>
            <a:r>
              <a:rPr lang="vi-VN" sz="2800">
                <a:solidFill>
                  <a:schemeClr val="dk1"/>
                </a:solidFill>
                <a:latin typeface="Times New Roman" panose="02020603050405020304" pitchFamily="18" charset="0"/>
                <a:ea typeface="Times New Roman" panose="02020603050405020304" pitchFamily="18" charset="0"/>
              </a:rPr>
              <a:t> Chức năng tính toán tự động của công thức có được bảo toàn khi sao chép dữ liệu, các địa chỉ được điều chỉnh để giữ nguyên vị trí tương đối giữa ô chứa công thức và ô có địa chỉ trong công thức</a:t>
            </a:r>
            <a:r>
              <a:rPr lang="vi-VN" sz="2800">
                <a:solidFill>
                  <a:schemeClr val="dk1"/>
                </a:solidFill>
                <a:latin typeface="Times New Roman" panose="02020603050405020304" pitchFamily="18" charset="0"/>
                <a:ea typeface="Times New Roman" panose="02020603050405020304" pitchFamily="18" charset="0"/>
              </a:rPr>
              <a:t>. </a:t>
            </a:r>
            <a:endParaRPr lang="en-US" sz="2800" smtClean="0">
              <a:solidFill>
                <a:schemeClr val="dk1"/>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vi-VN" sz="2800" smtClean="0">
                <a:solidFill>
                  <a:schemeClr val="dk1"/>
                </a:solidFill>
                <a:latin typeface="Times New Roman" panose="02020603050405020304" pitchFamily="18" charset="0"/>
                <a:ea typeface="Times New Roman" panose="02020603050405020304" pitchFamily="18" charset="0"/>
              </a:rPr>
              <a:t>Ví </a:t>
            </a:r>
            <a:r>
              <a:rPr lang="vi-VN" sz="2800">
                <a:solidFill>
                  <a:schemeClr val="dk1"/>
                </a:solidFill>
                <a:latin typeface="Times New Roman" panose="02020603050405020304" pitchFamily="18" charset="0"/>
                <a:ea typeface="Times New Roman" panose="02020603050405020304" pitchFamily="18" charset="0"/>
              </a:rPr>
              <a:t>dụ, khi sao chép ô E2 có công thức là =A2+B2 xuống ô E3 thì công thức sẽ thay đổi =A3+B3 nhưng vị trí tương đối của các ô vẫn giữ nguyên.</a:t>
            </a:r>
          </a:p>
        </p:txBody>
      </p:sp>
    </p:spTree>
    <p:extLst>
      <p:ext uri="{BB962C8B-B14F-4D97-AF65-F5344CB8AC3E}">
        <p14:creationId xmlns:p14="http://schemas.microsoft.com/office/powerpoint/2010/main" val="2946710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332656"/>
            <a:ext cx="10225136" cy="2877711"/>
          </a:xfrm>
          <a:prstGeom prst="rect">
            <a:avLst/>
          </a:prstGeom>
        </p:spPr>
        <p:txBody>
          <a:bodyPr wrap="square">
            <a:spAutoFit/>
          </a:bodyPr>
          <a:lstStyle/>
          <a:p>
            <a:pPr algn="just">
              <a:lnSpc>
                <a:spcPct val="115000"/>
              </a:lnSpc>
              <a:spcBef>
                <a:spcPts val="600"/>
              </a:spcBef>
              <a:spcAft>
                <a:spcPts val="6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3. SAO CHÉP Ô TÍNH CHỨA CÔNG THỨC</a:t>
            </a: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Muốn sao chép công thức tính tổng số cây cần trồng tại ô E4 xuống các ô phía dưới (E5, E6) để tính Tổng số cho các loại cây khác thì làm như sau:</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rPr>
              <a:t>Chọn ô tính chứa dữ liệu cần sao chép (ô E4) Hình 7.7</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rotWithShape="1">
          <a:blip r:embed="rId2"/>
          <a:srcRect l="6831" t="23423" r="57195" b="42125"/>
          <a:stretch/>
        </p:blipFill>
        <p:spPr>
          <a:xfrm>
            <a:off x="3071664" y="3501008"/>
            <a:ext cx="4680521" cy="2520280"/>
          </a:xfrm>
          <a:prstGeom prst="rect">
            <a:avLst/>
          </a:prstGeom>
          <a:ln>
            <a:solidFill>
              <a:schemeClr val="tx1"/>
            </a:solidFill>
          </a:ln>
        </p:spPr>
      </p:pic>
      <p:sp>
        <p:nvSpPr>
          <p:cNvPr id="4" name="Rectangle 3"/>
          <p:cNvSpPr/>
          <p:nvPr/>
        </p:nvSpPr>
        <p:spPr>
          <a:xfrm>
            <a:off x="2630663" y="6193676"/>
            <a:ext cx="5475438" cy="4955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Hình </a:t>
            </a:r>
            <a:r>
              <a:rPr lang="en-US" sz="2800" i="1" smtClean="0">
                <a:solidFill>
                  <a:srgbClr val="0070C0"/>
                </a:solidFill>
                <a:latin typeface="Times New Roman" panose="02020603050405020304" pitchFamily="18" charset="0"/>
                <a:ea typeface="Times New Roman" panose="02020603050405020304" pitchFamily="18" charset="0"/>
              </a:rPr>
              <a:t>7.7. Nhập công </a:t>
            </a:r>
            <a:r>
              <a:rPr lang="en-US" sz="2800" i="1" smtClean="0">
                <a:solidFill>
                  <a:srgbClr val="0070C0"/>
                </a:solidFill>
                <a:latin typeface="Times New Roman" panose="02020603050405020304" pitchFamily="18" charset="0"/>
                <a:ea typeface="Times New Roman" panose="02020603050405020304" pitchFamily="18" charset="0"/>
              </a:rPr>
              <a:t>thức </a:t>
            </a:r>
            <a:r>
              <a:rPr lang="en-US" sz="2800" i="1" smtClean="0">
                <a:solidFill>
                  <a:srgbClr val="0070C0"/>
                </a:solidFill>
                <a:latin typeface="Times New Roman" panose="02020603050405020304" pitchFamily="18" charset="0"/>
                <a:ea typeface="Times New Roman" panose="02020603050405020304" pitchFamily="18" charset="0"/>
              </a:rPr>
              <a:t>tại ô C4</a:t>
            </a:r>
            <a:endParaRPr lang="en-US" sz="2800" i="1">
              <a:solidFill>
                <a:srgbClr val="0070C0"/>
              </a:solidFill>
              <a:latin typeface="Times New Roman" panose="02020603050405020304" pitchFamily="18" charset="0"/>
              <a:ea typeface="Times New Roman" panose="02020603050405020304" pitchFamily="18" charset="0"/>
            </a:endParaRPr>
          </a:p>
        </p:txBody>
      </p:sp>
      <p:sp>
        <p:nvSpPr>
          <p:cNvPr id="5" name="Left Arrow 4"/>
          <p:cNvSpPr/>
          <p:nvPr/>
        </p:nvSpPr>
        <p:spPr>
          <a:xfrm>
            <a:off x="7608168" y="5085184"/>
            <a:ext cx="648071" cy="2880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9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26" presetClass="emph" presetSubtype="0" repeatCount="indefinite" fill="hold" grpId="1" nodeType="withEffect">
                                  <p:stCondLst>
                                    <p:cond delay="0"/>
                                  </p:stCondLst>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902" y="696153"/>
            <a:ext cx="10453689" cy="1237262"/>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solidFill>
                  <a:srgbClr val="000000"/>
                </a:solidFill>
                <a:latin typeface="Times New Roman" panose="02020603050405020304" pitchFamily="18" charset="0"/>
                <a:ea typeface="Times New Roman" panose="02020603050405020304" pitchFamily="18" charset="0"/>
              </a:rPr>
              <a:t>Nhấn Ctrl+C để sao chép</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Đánh dấu vùng muốn sao chép dữ liệu đến (E5:E6) Hình 7.8</a:t>
            </a:r>
            <a:endParaRPr lang="en-US" sz="280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2"/>
          <a:srcRect l="6832" t="28344" r="56641" b="41141"/>
          <a:stretch/>
        </p:blipFill>
        <p:spPr>
          <a:xfrm>
            <a:off x="3359696" y="2420888"/>
            <a:ext cx="4752528" cy="2232248"/>
          </a:xfrm>
          <a:prstGeom prst="rect">
            <a:avLst/>
          </a:prstGeom>
          <a:ln>
            <a:solidFill>
              <a:schemeClr val="tx1"/>
            </a:solidFill>
          </a:ln>
        </p:spPr>
      </p:pic>
      <p:sp>
        <p:nvSpPr>
          <p:cNvPr id="6" name="Rectangle 5"/>
          <p:cNvSpPr/>
          <p:nvPr/>
        </p:nvSpPr>
        <p:spPr>
          <a:xfrm>
            <a:off x="1847528" y="4877696"/>
            <a:ext cx="7488832" cy="4955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Hình </a:t>
            </a:r>
            <a:r>
              <a:rPr lang="en-US" sz="2800" i="1" smtClean="0">
                <a:solidFill>
                  <a:srgbClr val="0070C0"/>
                </a:solidFill>
                <a:latin typeface="Times New Roman" panose="02020603050405020304" pitchFamily="18" charset="0"/>
                <a:ea typeface="Times New Roman" panose="02020603050405020304" pitchFamily="18" charset="0"/>
              </a:rPr>
              <a:t>7.8. Sao chép công thức xuống các ô E5, E6</a:t>
            </a:r>
            <a:endParaRPr lang="en-US" sz="2800" i="1">
              <a:solidFill>
                <a:srgbClr val="0070C0"/>
              </a:solidFill>
              <a:latin typeface="Times New Roman" panose="02020603050405020304" pitchFamily="18" charset="0"/>
              <a:ea typeface="Times New Roman" panose="02020603050405020304" pitchFamily="18" charset="0"/>
            </a:endParaRPr>
          </a:p>
        </p:txBody>
      </p:sp>
      <p:sp>
        <p:nvSpPr>
          <p:cNvPr id="7" name="Left Arrow 6"/>
          <p:cNvSpPr/>
          <p:nvPr/>
        </p:nvSpPr>
        <p:spPr>
          <a:xfrm>
            <a:off x="7968208" y="4005064"/>
            <a:ext cx="648071" cy="2880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26" presetClass="emph" presetSubtype="0" repeatCount="indefinite" fill="hold" grpId="1" nodeType="with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893272C-140D-47E3-9600-A33005D96D58}"/>
              </a:ext>
            </a:extLst>
          </p:cNvPr>
          <p:cNvSpPr txBox="1"/>
          <p:nvPr/>
        </p:nvSpPr>
        <p:spPr>
          <a:xfrm>
            <a:off x="1631504" y="908720"/>
            <a:ext cx="9649072" cy="5387876"/>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smtClean="0">
                <a:latin typeface="Times New Roman" panose="02020603050405020304" pitchFamily="18" charset="0"/>
                <a:cs typeface="Times New Roman" panose="02020603050405020304" pitchFamily="18" charset="0"/>
              </a:rPr>
              <a:t>	Trong </a:t>
            </a:r>
            <a:r>
              <a:rPr lang="en-US" sz="2800">
                <a:latin typeface="Times New Roman" panose="02020603050405020304" pitchFamily="18" charset="0"/>
                <a:cs typeface="Times New Roman" panose="02020603050405020304" pitchFamily="18" charset="0"/>
              </a:rPr>
              <a:t>bài trước em đã biết nhập dữ liệu dạng số, văn bản và thời </a:t>
            </a:r>
            <a:r>
              <a:rPr lang="en-US" sz="2800" smtClean="0">
                <a:latin typeface="Times New Roman" panose="02020603050405020304" pitchFamily="18" charset="0"/>
                <a:cs typeface="Times New Roman" panose="02020603050405020304" pitchFamily="18" charset="0"/>
              </a:rPr>
              <a:t>gian </a:t>
            </a:r>
            <a:r>
              <a:rPr lang="en-US" sz="2800">
                <a:latin typeface="Times New Roman" panose="02020603050405020304" pitchFamily="18" charset="0"/>
                <a:cs typeface="Times New Roman" panose="02020603050405020304" pitchFamily="18" charset="0"/>
              </a:rPr>
              <a:t>vào bảng tính. Có thể nhập dữ liệu là công thức tính toán được không? Khi thực hiện dự án Trường học xanh, em cần tính toán rất nhiều. Hãy tìm hiểu các </a:t>
            </a:r>
            <a:r>
              <a:rPr lang="en-US" sz="2800" smtClean="0">
                <a:latin typeface="Times New Roman" panose="02020603050405020304" pitchFamily="18" charset="0"/>
                <a:cs typeface="Times New Roman" panose="02020603050405020304" pitchFamily="18" charset="0"/>
              </a:rPr>
              <a:t>công </a:t>
            </a:r>
            <a:r>
              <a:rPr lang="en-US" sz="2800">
                <a:latin typeface="Times New Roman" panose="02020603050405020304" pitchFamily="18" charset="0"/>
                <a:cs typeface="Times New Roman" panose="02020603050405020304" pitchFamily="18" charset="0"/>
              </a:rPr>
              <a:t>cụ tính toán đó của phần mềm bảng tính để có thể sử dụng cho dự án.</a:t>
            </a: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74603" cy="1052736"/>
          </a:xfrm>
          <a:prstGeom prst="rect">
            <a:avLst/>
          </a:prstGeom>
        </p:spPr>
      </p:pic>
    </p:spTree>
    <p:extLst>
      <p:ext uri="{BB962C8B-B14F-4D97-AF65-F5344CB8AC3E}">
        <p14:creationId xmlns:p14="http://schemas.microsoft.com/office/powerpoint/2010/main" val="33985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831" t="23422" r="57195" b="40156"/>
          <a:stretch/>
        </p:blipFill>
        <p:spPr>
          <a:xfrm>
            <a:off x="3287688" y="1628800"/>
            <a:ext cx="6072027" cy="3456384"/>
          </a:xfrm>
          <a:prstGeom prst="rect">
            <a:avLst/>
          </a:prstGeom>
          <a:ln>
            <a:solidFill>
              <a:schemeClr val="tx1"/>
            </a:solidFill>
          </a:ln>
        </p:spPr>
      </p:pic>
      <p:sp>
        <p:nvSpPr>
          <p:cNvPr id="3" name="Right Arrow 2"/>
          <p:cNvSpPr/>
          <p:nvPr/>
        </p:nvSpPr>
        <p:spPr>
          <a:xfrm>
            <a:off x="911424" y="3140968"/>
            <a:ext cx="187220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55440" y="404664"/>
            <a:ext cx="5495351" cy="548099"/>
          </a:xfrm>
          <a:prstGeom prst="rect">
            <a:avLst/>
          </a:prstGeom>
        </p:spPr>
        <p:txBody>
          <a:bodyPr wrap="non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4. </a:t>
            </a:r>
            <a:r>
              <a:rPr lang="en-US" sz="2800">
                <a:solidFill>
                  <a:srgbClr val="000000"/>
                </a:solidFill>
                <a:latin typeface="Times New Roman" panose="02020603050405020304" pitchFamily="18" charset="0"/>
                <a:ea typeface="Times New Roman" panose="02020603050405020304" pitchFamily="18" charset="0"/>
              </a:rPr>
              <a:t>Nhấn Ctrl+V để dán dữ liệu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7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15480" y="1988840"/>
            <a:ext cx="9865096" cy="3394531"/>
          </a:xfrm>
          <a:prstGeom prst="horizontalScroll">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Khi </a:t>
            </a:r>
            <a:r>
              <a:rPr lang="en-US" sz="2800">
                <a:latin typeface="Times New Roman" panose="02020603050405020304" pitchFamily="18" charset="0"/>
                <a:ea typeface="Times New Roman" panose="02020603050405020304" pitchFamily="18" charset="0"/>
              </a:rPr>
              <a:t>sao chép một ô có công thức chứa địa chỉ, các địa chỉ được điều chỉnh để giữ nguyên vị trí tương đối giữa ô chứa công thức và ô có địa chỉ trong công thức.</a:t>
            </a: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Chức năng tính toán tự động của phần mềm bảng tính còn được thể hiện khi sao chép công thức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ight Arrow 2"/>
          <p:cNvSpPr/>
          <p:nvPr/>
        </p:nvSpPr>
        <p:spPr>
          <a:xfrm>
            <a:off x="335360" y="3356992"/>
            <a:ext cx="86409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30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43472" y="2132856"/>
            <a:ext cx="9865096" cy="282630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just">
              <a:spcBef>
                <a:spcPts val="1200"/>
              </a:spcBef>
              <a:spcAft>
                <a:spcPts val="1200"/>
              </a:spcAft>
            </a:pPr>
            <a:r>
              <a:rPr lang="en-US" sz="2800" smtClean="0">
                <a:latin typeface="Times New Roman" panose="02020603050405020304" pitchFamily="18" charset="0"/>
                <a:ea typeface="Times New Roman" panose="02020603050405020304" pitchFamily="18" charset="0"/>
              </a:rPr>
              <a:t>1. Trong </a:t>
            </a:r>
            <a:r>
              <a:rPr lang="en-US" sz="2800">
                <a:latin typeface="Times New Roman" panose="02020603050405020304" pitchFamily="18" charset="0"/>
                <a:ea typeface="Times New Roman" panose="02020603050405020304" pitchFamily="18" charset="0"/>
              </a:rPr>
              <a:t>ví dụ trên nếu chúng ta sao chép công thức từ ô E4 sang ô E10 thì công thức tại ô E10 là gì?</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2. Giả </a:t>
            </a:r>
            <a:r>
              <a:rPr lang="en-US" sz="2800">
                <a:latin typeface="Times New Roman" panose="02020603050405020304" pitchFamily="18" charset="0"/>
                <a:ea typeface="Times New Roman" panose="02020603050405020304" pitchFamily="18" charset="0"/>
              </a:rPr>
              <a:t>sử tại ô G10 có công thức G10 = H10 + 2*K10. Nếu sao chép công thức này đến ô G12 thì công thức sẽ thay đổi như thế nào?</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4888623" y="136553"/>
            <a:ext cx="1538450" cy="1348231"/>
          </a:xfrm>
          <a:prstGeom prst="rect">
            <a:avLst/>
          </a:prstGeom>
        </p:spPr>
      </p:pic>
    </p:spTree>
    <p:extLst>
      <p:ext uri="{BB962C8B-B14F-4D97-AF65-F5344CB8AC3E}">
        <p14:creationId xmlns:p14="http://schemas.microsoft.com/office/powerpoint/2010/main" val="19986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412776"/>
            <a:ext cx="9361040"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i="1">
                <a:solidFill>
                  <a:schemeClr val="dk1"/>
                </a:solidFill>
                <a:latin typeface="Times New Roman" panose="02020603050405020304" pitchFamily="18" charset="0"/>
                <a:ea typeface="Times New Roman" panose="02020603050405020304" pitchFamily="18" charset="0"/>
              </a:rPr>
              <a:t>Câu trả lời:</a:t>
            </a:r>
          </a:p>
          <a:p>
            <a:pPr algn="just">
              <a:spcBef>
                <a:spcPts val="1200"/>
              </a:spcBef>
              <a:spcAft>
                <a:spcPts val="1200"/>
              </a:spcAft>
            </a:pPr>
            <a:r>
              <a:rPr lang="en-US" sz="2800" b="1" i="1">
                <a:solidFill>
                  <a:schemeClr val="dk1"/>
                </a:solidFill>
                <a:latin typeface="Times New Roman" panose="02020603050405020304" pitchFamily="18" charset="0"/>
                <a:ea typeface="Times New Roman" panose="02020603050405020304" pitchFamily="18" charset="0"/>
              </a:rPr>
              <a:t>Câu 1.</a:t>
            </a:r>
            <a:r>
              <a:rPr lang="en-US" sz="2800">
                <a:solidFill>
                  <a:schemeClr val="dk1"/>
                </a:solidFill>
                <a:latin typeface="Times New Roman" panose="02020603050405020304" pitchFamily="18" charset="0"/>
                <a:ea typeface="Times New Roman" panose="02020603050405020304" pitchFamily="18" charset="0"/>
              </a:rPr>
              <a:t> Trong ví dụ trên nếu chúng ta sao chép công thức từ ô E4 sang ô E10 thì công thức tại ô E10 là = C10*D10.</a:t>
            </a:r>
          </a:p>
          <a:p>
            <a:pPr algn="just">
              <a:spcBef>
                <a:spcPts val="1200"/>
              </a:spcBef>
              <a:spcAft>
                <a:spcPts val="1200"/>
              </a:spcAft>
            </a:pPr>
            <a:r>
              <a:rPr lang="en-US" sz="2800" b="1" i="1">
                <a:solidFill>
                  <a:schemeClr val="dk1"/>
                </a:solidFill>
                <a:latin typeface="Times New Roman" panose="02020603050405020304" pitchFamily="18" charset="0"/>
                <a:ea typeface="Times New Roman" panose="02020603050405020304" pitchFamily="18" charset="0"/>
              </a:rPr>
              <a:t>Câu 2.</a:t>
            </a:r>
            <a:r>
              <a:rPr lang="en-US" sz="2800">
                <a:solidFill>
                  <a:schemeClr val="dk1"/>
                </a:solidFill>
                <a:latin typeface="Times New Roman" panose="02020603050405020304" pitchFamily="18" charset="0"/>
                <a:ea typeface="Times New Roman" panose="02020603050405020304" pitchFamily="18" charset="0"/>
              </a:rPr>
              <a:t> Giả sử tại ô G10 có công thức G10 = H10 + 2*K10. Nếu sao chép công thức này đến ô G12 thì công thức là: G12 = H12 + 2*K12.</a:t>
            </a:r>
          </a:p>
        </p:txBody>
      </p:sp>
    </p:spTree>
    <p:extLst>
      <p:ext uri="{BB962C8B-B14F-4D97-AF65-F5344CB8AC3E}">
        <p14:creationId xmlns:p14="http://schemas.microsoft.com/office/powerpoint/2010/main" val="23805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2" y="764704"/>
            <a:ext cx="10225136" cy="5321457"/>
          </a:xfrm>
          <a:prstGeom prst="rect">
            <a:avLst/>
          </a:prstGeom>
        </p:spPr>
        <p:txBody>
          <a:bodyPr wrap="square">
            <a:spAutoFit/>
          </a:bodyPr>
          <a:lstStyle/>
          <a:p>
            <a:pPr algn="just">
              <a:lnSpc>
                <a:spcPct val="115000"/>
              </a:lnSpc>
              <a:spcBef>
                <a:spcPts val="600"/>
              </a:spcBef>
              <a:spcAft>
                <a:spcPts val="6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4. THỰC HÀNH: NHẬP THÔNG TIN DỰ KIẾN SỐ LƯỢNG CÂY CẦN TRỒNG CỦA DỰ ÁN</a:t>
            </a:r>
          </a:p>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Nhiệm vụ</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Tạo trang tính mới trong bảng tính của dự án để nhập dữ liệu dự kiến số lượng cây trồng cho dự án</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Nhập dữ liệu cho trang tính</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Thiết </a:t>
            </a:r>
            <a:r>
              <a:rPr lang="en-US" sz="2800" smtClean="0">
                <a:latin typeface="Times New Roman" panose="02020603050405020304" pitchFamily="18" charset="0"/>
                <a:ea typeface="Times New Roman" panose="02020603050405020304" pitchFamily="18" charset="0"/>
              </a:rPr>
              <a:t>lập </a:t>
            </a:r>
            <a:r>
              <a:rPr lang="en-US" sz="2800">
                <a:latin typeface="Times New Roman" panose="02020603050405020304" pitchFamily="18" charset="0"/>
                <a:ea typeface="Times New Roman" panose="02020603050405020304" pitchFamily="18" charset="0"/>
              </a:rPr>
              <a:t>công thức tính tổng số cây mỗi loại và tổng số cây của tất cả các loại</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Thực hiện các thao tác định dạng dữ liệu cho trang tính</a:t>
            </a:r>
          </a:p>
        </p:txBody>
      </p:sp>
    </p:spTree>
    <p:extLst>
      <p:ext uri="{BB962C8B-B14F-4D97-AF65-F5344CB8AC3E}">
        <p14:creationId xmlns:p14="http://schemas.microsoft.com/office/powerpoint/2010/main" val="8386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80" y="1268760"/>
            <a:ext cx="9721080" cy="2877711"/>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Mở tệp THXanh.xlsx</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chuột vào nút + tại vùng tên trang tính để tạo một trang tính </a:t>
            </a:r>
            <a:r>
              <a:rPr lang="en-US" sz="2800" smtClean="0">
                <a:latin typeface="Times New Roman" panose="02020603050405020304" pitchFamily="18" charset="0"/>
                <a:ea typeface="Times New Roman" panose="02020603050405020304" pitchFamily="18" charset="0"/>
              </a:rPr>
              <a:t>mới</a:t>
            </a:r>
            <a:r>
              <a:rPr lang="en-US" sz="2800">
                <a:latin typeface="Times New Roman" panose="02020603050405020304" pitchFamily="18" charset="0"/>
                <a:ea typeface="Times New Roman" panose="02020603050405020304" pitchFamily="18" charset="0"/>
              </a:rPr>
              <a:t>. Nhập tên trang tính là 2. Dự kiến số lượng cây và nhập dữ liệu như hình 7.9</a:t>
            </a:r>
          </a:p>
        </p:txBody>
      </p:sp>
    </p:spTree>
    <p:extLst>
      <p:ext uri="{BB962C8B-B14F-4D97-AF65-F5344CB8AC3E}">
        <p14:creationId xmlns:p14="http://schemas.microsoft.com/office/powerpoint/2010/main" val="15817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43" t="27360" r="31184" b="43109"/>
          <a:stretch/>
        </p:blipFill>
        <p:spPr>
          <a:xfrm>
            <a:off x="2615612" y="1052736"/>
            <a:ext cx="7176797" cy="3312368"/>
          </a:xfrm>
          <a:prstGeom prst="rect">
            <a:avLst/>
          </a:prstGeom>
          <a:ln>
            <a:solidFill>
              <a:schemeClr val="tx1"/>
            </a:solidFill>
          </a:ln>
        </p:spPr>
      </p:pic>
      <p:sp>
        <p:nvSpPr>
          <p:cNvPr id="5" name="Rectangle 4"/>
          <p:cNvSpPr/>
          <p:nvPr/>
        </p:nvSpPr>
        <p:spPr>
          <a:xfrm>
            <a:off x="3340567" y="4581128"/>
            <a:ext cx="5726889" cy="483017"/>
          </a:xfrm>
          <a:prstGeom prst="rect">
            <a:avLst/>
          </a:prstGeom>
        </p:spPr>
        <p:txBody>
          <a:bodyPr wrap="none">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7.9. Trang tính 2. Dự kiến số lượng cây</a:t>
            </a:r>
            <a:endParaRPr lang="en-US" sz="24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8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472" y="908720"/>
            <a:ext cx="9721080" cy="4376583"/>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Nhập công thức = C4*D4 vào ô E4, sau đó sao chép </a:t>
            </a:r>
            <a:r>
              <a:rPr lang="en-US" sz="2800" smtClean="0">
                <a:latin typeface="Times New Roman" panose="02020603050405020304" pitchFamily="18" charset="0"/>
                <a:ea typeface="Times New Roman" panose="02020603050405020304" pitchFamily="18" charset="0"/>
              </a:rPr>
              <a:t>công thức </a:t>
            </a:r>
            <a:r>
              <a:rPr lang="en-US" sz="2800">
                <a:latin typeface="Times New Roman" panose="02020603050405020304" pitchFamily="18" charset="0"/>
                <a:ea typeface="Times New Roman" panose="02020603050405020304" pitchFamily="18" charset="0"/>
              </a:rPr>
              <a:t>này xuống các ô E5 và E6</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Tại ô E7 thiết lập công thức tính tổng của cả ba loại cây dự kiến trồng. Cụ thể là nhập vào ô E7 công thức = E4+E5+E6</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Định dạng chữ đậm và mà nền vàng cho ô A2 và hàng tiêu đề của bảng (hàng 3). Cột STT căn giữa. Điều chỉnh độ rộng cột để hiển thị đủ dữ liệu.</a:t>
            </a:r>
          </a:p>
          <a:p>
            <a:r>
              <a:rPr lang="en-US" sz="2800" i="1">
                <a:solidFill>
                  <a:srgbClr val="7030A0"/>
                </a:solidFill>
                <a:latin typeface="Times New Roman" panose="02020603050405020304" pitchFamily="18" charset="0"/>
                <a:ea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rPr>
              <a:t>Lưu kết quả</a:t>
            </a:r>
            <a:endParaRPr lang="en-US" sz="2800"/>
          </a:p>
        </p:txBody>
      </p:sp>
    </p:spTree>
    <p:extLst>
      <p:ext uri="{BB962C8B-B14F-4D97-AF65-F5344CB8AC3E}">
        <p14:creationId xmlns:p14="http://schemas.microsoft.com/office/powerpoint/2010/main" val="18245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456" y="836712"/>
            <a:ext cx="10009112" cy="3711785"/>
          </a:xfrm>
          <a:prstGeom prst="rect">
            <a:avLst/>
          </a:prstGeom>
        </p:spPr>
        <p:txBody>
          <a:bodyPr wrap="square">
            <a:spAutoFit/>
          </a:bodyPr>
          <a:lstStyle/>
          <a:p>
            <a:pPr algn="ctr">
              <a:lnSpc>
                <a:spcPct val="115000"/>
              </a:lnSpc>
              <a:spcBef>
                <a:spcPts val="600"/>
              </a:spcBef>
              <a:spcAft>
                <a:spcPts val="6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LUYỆN TẬP</a:t>
            </a:r>
          </a:p>
          <a:p>
            <a:pPr algn="just">
              <a:spcBef>
                <a:spcPts val="1200"/>
              </a:spcBef>
              <a:spcAft>
                <a:spcPts val="1200"/>
              </a:spcAft>
            </a:pPr>
            <a:r>
              <a:rPr lang="en-US" sz="2800" b="1"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tạo một trang tính mới trong bảng tính của dự án, đặt tên là 3. Tìm hiểu giống cây. Tiến hành nhập dữ liệu là danh sách các loại cây cụ thể và đơn giá. Định dạng cho trang tính như Hình 7.10 và lưu lại kết quả?</a:t>
            </a:r>
          </a:p>
          <a:p>
            <a:pPr algn="just">
              <a:spcBef>
                <a:spcPts val="1200"/>
              </a:spcBef>
              <a:spcAft>
                <a:spcPts val="1200"/>
              </a:spcAft>
            </a:pPr>
            <a:r>
              <a:rPr lang="en-US" sz="2800" b="1"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Nhập công thức F4 = D4*E4. Sao chép ô F4 xuống các ô từ F5 đến F19 để tính giá trị </a:t>
            </a:r>
            <a:r>
              <a:rPr lang="en-US" sz="2800" smtClean="0">
                <a:latin typeface="Times New Roman" panose="02020603050405020304" pitchFamily="18" charset="0"/>
                <a:ea typeface="Times New Roman" panose="02020603050405020304" pitchFamily="18" charset="0"/>
              </a:rPr>
              <a:t>của </a:t>
            </a:r>
            <a:r>
              <a:rPr lang="en-US" sz="2800">
                <a:latin typeface="Times New Roman" panose="02020603050405020304" pitchFamily="18" charset="0"/>
                <a:ea typeface="Times New Roman" panose="02020603050405020304" pitchFamily="18" charset="0"/>
              </a:rPr>
              <a:t>cột Thành tiền</a:t>
            </a:r>
          </a:p>
        </p:txBody>
      </p:sp>
    </p:spTree>
    <p:extLst>
      <p:ext uri="{BB962C8B-B14F-4D97-AF65-F5344CB8AC3E}">
        <p14:creationId xmlns:p14="http://schemas.microsoft.com/office/powerpoint/2010/main" val="28877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046" t="24406" r="43359" b="14563"/>
          <a:stretch/>
        </p:blipFill>
        <p:spPr>
          <a:xfrm>
            <a:off x="2063552" y="409687"/>
            <a:ext cx="7632848" cy="5502751"/>
          </a:xfrm>
          <a:prstGeom prst="rect">
            <a:avLst/>
          </a:prstGeom>
          <a:ln>
            <a:solidFill>
              <a:schemeClr val="tx1"/>
            </a:solidFill>
          </a:ln>
        </p:spPr>
      </p:pic>
      <p:sp>
        <p:nvSpPr>
          <p:cNvPr id="4" name="Rectangle 3"/>
          <p:cNvSpPr/>
          <p:nvPr/>
        </p:nvSpPr>
        <p:spPr>
          <a:xfrm>
            <a:off x="2999656" y="5877272"/>
            <a:ext cx="5611473" cy="483017"/>
          </a:xfrm>
          <a:prstGeom prst="rect">
            <a:avLst/>
          </a:prstGeom>
        </p:spPr>
        <p:txBody>
          <a:bodyPr wrap="none">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7.10. </a:t>
            </a:r>
            <a:r>
              <a:rPr lang="en-US" sz="2400" i="1">
                <a:solidFill>
                  <a:srgbClr val="0070C0"/>
                </a:solidFill>
                <a:latin typeface="Times New Roman" panose="02020603050405020304" pitchFamily="18" charset="0"/>
                <a:ea typeface="Times New Roman" panose="02020603050405020304" pitchFamily="18" charset="0"/>
              </a:rPr>
              <a:t>Trang </a:t>
            </a:r>
            <a:r>
              <a:rPr lang="en-US" sz="2400" i="1">
                <a:solidFill>
                  <a:srgbClr val="0070C0"/>
                </a:solidFill>
                <a:latin typeface="Times New Roman" panose="02020603050405020304" pitchFamily="18" charset="0"/>
                <a:ea typeface="Times New Roman" panose="02020603050405020304" pitchFamily="18" charset="0"/>
              </a:rPr>
              <a:t>tính </a:t>
            </a:r>
            <a:r>
              <a:rPr lang="en-US" sz="2400" i="1" smtClean="0">
                <a:solidFill>
                  <a:srgbClr val="0070C0"/>
                </a:solidFill>
                <a:latin typeface="Times New Roman" panose="02020603050405020304" pitchFamily="18" charset="0"/>
                <a:ea typeface="Times New Roman" panose="02020603050405020304" pitchFamily="18" charset="0"/>
              </a:rPr>
              <a:t>3. Tìm hiểu giống cây</a:t>
            </a:r>
            <a:endParaRPr lang="en-US" sz="24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756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Callout 9"/>
          <p:cNvSpPr/>
          <p:nvPr/>
        </p:nvSpPr>
        <p:spPr>
          <a:xfrm>
            <a:off x="1631504" y="2132856"/>
            <a:ext cx="9073008" cy="31668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cs typeface="Times New Roman" panose="02020603050405020304" pitchFamily="18" charset="0"/>
              </a:rPr>
              <a:t>	Quan </a:t>
            </a:r>
            <a:r>
              <a:rPr lang="en-US" sz="2800">
                <a:latin typeface="Times New Roman" panose="02020603050405020304" pitchFamily="18" charset="0"/>
                <a:cs typeface="Times New Roman" panose="02020603050405020304" pitchFamily="18" charset="0"/>
              </a:rPr>
              <a:t>sát các ô dữ liệu, vùng nhập dữ liệu (có hình ngôi sao) trong hình 7.1, Hình 7.2 và cho biết:</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1. Bảng tính điện tử nhận biết được các kiểu dữ liệu nào?</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2. Các kiểu dữ liệu đó được thể hiện như thế nào trên bảng tính?</a:t>
            </a:r>
          </a:p>
        </p:txBody>
      </p:sp>
      <p:sp>
        <p:nvSpPr>
          <p:cNvPr id="5"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smtClean="0">
                <a:solidFill>
                  <a:srgbClr val="C00000"/>
                </a:solidFill>
                <a:latin typeface="Times New Roman" pitchFamily="18" charset="0"/>
                <a:cs typeface="Times New Roman" pitchFamily="18" charset="0"/>
              </a:rPr>
              <a:t>HOẠT ĐỘNG 1</a:t>
            </a:r>
          </a:p>
          <a:p>
            <a:pPr algn="ctr"/>
            <a:r>
              <a:rPr lang="en-US" sz="3600" b="1" smtClean="0">
                <a:solidFill>
                  <a:srgbClr val="C00000"/>
                </a:solidFill>
                <a:latin typeface="Times New Roman" pitchFamily="18" charset="0"/>
                <a:cs typeface="Times New Roman" pitchFamily="18" charset="0"/>
              </a:rPr>
              <a:t>Nhận biết kiểu dữ liệu trên bảng tính</a:t>
            </a:r>
            <a:endParaRPr lang="en-US" sz="3600" b="1" dirty="0">
              <a:solidFill>
                <a:srgbClr val="C00000"/>
              </a:solidFill>
            </a:endParaRPr>
          </a:p>
        </p:txBody>
      </p:sp>
    </p:spTree>
    <p:extLst>
      <p:ext uri="{BB962C8B-B14F-4D97-AF65-F5344CB8AC3E}">
        <p14:creationId xmlns:p14="http://schemas.microsoft.com/office/powerpoint/2010/main" val="56528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440" y="1700808"/>
            <a:ext cx="10297144" cy="3847207"/>
          </a:xfrm>
          <a:prstGeom prst="rect">
            <a:avLst/>
          </a:prstGeom>
        </p:spPr>
        <p:txBody>
          <a:bodyPr wrap="square">
            <a:spAutoFit/>
          </a:bodyPr>
          <a:lstStyle/>
          <a:p>
            <a:pPr algn="just">
              <a:spcBef>
                <a:spcPts val="1200"/>
              </a:spcBef>
              <a:spcAft>
                <a:spcPts val="1200"/>
              </a:spcAft>
            </a:pPr>
            <a:r>
              <a:rPr lang="en-US" sz="2800" b="1" i="1">
                <a:solidFill>
                  <a:srgbClr val="7030A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Phần mềm bảng tính mặc định căn phải các giá trị là số và ngày tháng, căn trái dữ liệu là văn bản. Em có thể thay đổi lại cách căn lề cho dữ liệu số, ngày tháng và văn bản được không? Nếu có thì bằng lệnh nào?</a:t>
            </a:r>
          </a:p>
          <a:p>
            <a:pPr algn="just">
              <a:spcBef>
                <a:spcPts val="1200"/>
              </a:spcBef>
              <a:spcAft>
                <a:spcPts val="1200"/>
              </a:spcAft>
            </a:pPr>
            <a:r>
              <a:rPr lang="en-US" sz="2800" b="1" i="1">
                <a:solidFill>
                  <a:srgbClr val="7030A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Em hãy tạo một bảng tính mới, nhập dữ liệu cho bảng như hình 7.11, nhập công thức tính tổng diện tích rừng cho tỉnh Hà Giang và sao chép công thức để tính cho các tỉnh còn lại. Lưu tệp bảng tính với tên Dientichrung.xlsx</a:t>
            </a:r>
          </a:p>
        </p:txBody>
      </p:sp>
      <p:sp>
        <p:nvSpPr>
          <p:cNvPr id="3" name="Rectangle 2"/>
          <p:cNvSpPr/>
          <p:nvPr/>
        </p:nvSpPr>
        <p:spPr>
          <a:xfrm>
            <a:off x="4405393" y="764704"/>
            <a:ext cx="2414444" cy="658642"/>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70C0"/>
                </a:solidFill>
                <a:latin typeface="Tahoma" panose="020B0604030504040204" pitchFamily="34" charset="0"/>
                <a:ea typeface="Tahoma" panose="020B0604030504040204" pitchFamily="34" charset="0"/>
                <a:cs typeface="Tahoma" panose="020B0604030504040204" pitchFamily="34" charset="0"/>
              </a:rPr>
              <a:t>VẬN DỤNG</a:t>
            </a:r>
            <a:endParaRPr lang="en-US" sz="3200" b="1">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34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781" t="23934" r="45571" b="44094"/>
          <a:stretch/>
        </p:blipFill>
        <p:spPr>
          <a:xfrm>
            <a:off x="911424" y="404664"/>
            <a:ext cx="10605750" cy="4176464"/>
          </a:xfrm>
          <a:prstGeom prst="rect">
            <a:avLst/>
          </a:prstGeom>
          <a:ln>
            <a:solidFill>
              <a:schemeClr val="bg1">
                <a:lumMod val="50000"/>
              </a:schemeClr>
            </a:solidFill>
          </a:ln>
        </p:spPr>
      </p:pic>
      <p:sp>
        <p:nvSpPr>
          <p:cNvPr id="4" name="Rectangle 3"/>
          <p:cNvSpPr/>
          <p:nvPr/>
        </p:nvSpPr>
        <p:spPr>
          <a:xfrm>
            <a:off x="4511824" y="4869160"/>
            <a:ext cx="4291176" cy="517065"/>
          </a:xfrm>
          <a:prstGeom prst="rect">
            <a:avLst/>
          </a:prstGeom>
        </p:spPr>
        <p:txBody>
          <a:bodyPr wrap="none">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7.11. Dữ liệu diện tích rừng</a:t>
            </a:r>
            <a:endParaRPr lang="en-US" sz="24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97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Placeholder 17" descr="Up close image of architect books on a bookshelf">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a:xfrm>
            <a:off x="0" y="687"/>
            <a:ext cx="12192000" cy="6777425"/>
          </a:xfrm>
        </p:spPr>
      </p:pic>
      <p:sp>
        <p:nvSpPr>
          <p:cNvPr id="3" name="Title 2">
            <a:extLst>
              <a:ext uri="{FF2B5EF4-FFF2-40B4-BE49-F238E27FC236}">
                <a16:creationId xmlns:a16="http://schemas.microsoft.com/office/drawing/2014/main" id="{3ACC8C05-26AA-41E5-B8C0-527F289A1900}"/>
              </a:ext>
            </a:extLst>
          </p:cNvPr>
          <p:cNvSpPr>
            <a:spLocks noGrp="1"/>
          </p:cNvSpPr>
          <p:nvPr>
            <p:ph type="ctrTitle"/>
          </p:nvPr>
        </p:nvSpPr>
        <p:spPr/>
        <p:txBody>
          <a:bodyPr/>
          <a:lstStyle/>
          <a:p>
            <a:r>
              <a:rPr lang="en-US" dirty="0"/>
              <a:t>Thank You</a:t>
            </a:r>
          </a:p>
        </p:txBody>
      </p:sp>
      <p:grpSp>
        <p:nvGrpSpPr>
          <p:cNvPr id="14" name="Group 13" descr="Logo Placeholder">
            <a:extLst>
              <a:ext uri="{FF2B5EF4-FFF2-40B4-BE49-F238E27FC236}">
                <a16:creationId xmlns:a16="http://schemas.microsoft.com/office/drawing/2014/main" id="{880A2ECE-2779-4E77-A6CD-19245DDA0E83}"/>
              </a:ext>
            </a:extLst>
          </p:cNvPr>
          <p:cNvGrpSpPr/>
          <p:nvPr/>
        </p:nvGrpSpPr>
        <p:grpSpPr>
          <a:xfrm>
            <a:off x="595313" y="2154119"/>
            <a:ext cx="2173095" cy="523220"/>
            <a:chOff x="1985170" y="1950690"/>
            <a:chExt cx="2173095" cy="523220"/>
          </a:xfrm>
        </p:grpSpPr>
        <p:sp>
          <p:nvSpPr>
            <p:cNvPr id="15" name="Rectangle 14">
              <a:extLst>
                <a:ext uri="{FF2B5EF4-FFF2-40B4-BE49-F238E27FC236}">
                  <a16:creationId xmlns:a16="http://schemas.microsoft.com/office/drawing/2014/main" id="{F46922D7-EB08-469E-8F83-B30E96A2A1F1}"/>
                </a:ext>
              </a:extLst>
            </p:cNvPr>
            <p:cNvSpPr/>
            <p:nvPr/>
          </p:nvSpPr>
          <p:spPr>
            <a:xfrm>
              <a:off x="1985170" y="1950690"/>
              <a:ext cx="2173095" cy="523220"/>
            </a:xfrm>
            <a:prstGeom prst="rect">
              <a:avLst/>
            </a:prstGeom>
            <a:solidFill>
              <a:schemeClr val="tx1"/>
            </a:solid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20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6" name="Rectangle 6">
              <a:extLst>
                <a:ext uri="{FF2B5EF4-FFF2-40B4-BE49-F238E27FC236}">
                  <a16:creationId xmlns:a16="http://schemas.microsoft.com/office/drawing/2014/main" id="{76A980EB-D1F4-465E-AB3A-2BB5C023D32D}"/>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8" name="Rectangle 6">
            <a:extLst>
              <a:ext uri="{FF2B5EF4-FFF2-40B4-BE49-F238E27FC236}">
                <a16:creationId xmlns:a16="http://schemas.microsoft.com/office/drawing/2014/main" id="{069B61ED-348D-4C69-8AEB-6F6DB7533D96}"/>
              </a:ext>
              <a:ext uri="{C183D7F6-B498-43B3-948B-1728B52AA6E4}">
                <adec:decorative xmlns:adec="http://schemas.microsoft.com/office/drawing/2017/decorative" xmlns=""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Graphic 8" descr="User" title="Icon - Presenter Name">
            <a:extLst>
              <a:ext uri="{FF2B5EF4-FFF2-40B4-BE49-F238E27FC236}">
                <a16:creationId xmlns:a16="http://schemas.microsoft.com/office/drawing/2014/main" id="{0D936581-1C4F-499A-B80F-85EB3B0ADBC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37874" y="4486486"/>
            <a:ext cx="218900" cy="218900"/>
          </a:xfrm>
          <a:prstGeom prst="rect">
            <a:avLst/>
          </a:prstGeom>
        </p:spPr>
      </p:pic>
      <p:sp>
        <p:nvSpPr>
          <p:cNvPr id="4" name="Subtitle 3">
            <a:extLst>
              <a:ext uri="{FF2B5EF4-FFF2-40B4-BE49-F238E27FC236}">
                <a16:creationId xmlns:a16="http://schemas.microsoft.com/office/drawing/2014/main" id="{779E2AB0-6808-4B87-9120-E7ED0C12846A}"/>
              </a:ext>
            </a:extLst>
          </p:cNvPr>
          <p:cNvSpPr>
            <a:spLocks noGrp="1"/>
          </p:cNvSpPr>
          <p:nvPr>
            <p:ph type="subTitle" idx="1"/>
          </p:nvPr>
        </p:nvSpPr>
        <p:spPr/>
        <p:txBody>
          <a:bodyPr/>
          <a:lstStyle/>
          <a:p>
            <a:r>
              <a:rPr lang="en-US" noProof="1"/>
              <a:t>Allan Mattsson</a:t>
            </a:r>
          </a:p>
        </p:txBody>
      </p:sp>
      <p:pic>
        <p:nvPicPr>
          <p:cNvPr id="11" name="Graphic 10" descr="Smart Phone" title="Icon - Presenter Phone Number">
            <a:extLst>
              <a:ext uri="{FF2B5EF4-FFF2-40B4-BE49-F238E27FC236}">
                <a16:creationId xmlns:a16="http://schemas.microsoft.com/office/drawing/2014/main" id="{B45A175C-64D2-48F2-AAC2-400B1983050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7874" y="4895246"/>
            <a:ext cx="218900" cy="218900"/>
          </a:xfrm>
          <a:prstGeom prst="rect">
            <a:avLst/>
          </a:prstGeom>
        </p:spPr>
      </p:pic>
      <p:sp>
        <p:nvSpPr>
          <p:cNvPr id="5" name="Text Placeholder 4">
            <a:extLst>
              <a:ext uri="{FF2B5EF4-FFF2-40B4-BE49-F238E27FC236}">
                <a16:creationId xmlns:a16="http://schemas.microsoft.com/office/drawing/2014/main" id="{7403D6EB-3EF0-49B9-B771-0FFC78728737}"/>
              </a:ext>
            </a:extLst>
          </p:cNvPr>
          <p:cNvSpPr>
            <a:spLocks noGrp="1"/>
          </p:cNvSpPr>
          <p:nvPr>
            <p:ph type="body" sz="quarter" idx="15"/>
          </p:nvPr>
        </p:nvSpPr>
        <p:spPr/>
        <p:txBody>
          <a:bodyPr/>
          <a:lstStyle/>
          <a:p>
            <a:r>
              <a:rPr lang="en-US" noProof="1"/>
              <a:t>+1 555-0100</a:t>
            </a:r>
          </a:p>
        </p:txBody>
      </p:sp>
      <p:pic>
        <p:nvPicPr>
          <p:cNvPr id="10" name="Graphic 9" descr="Envelope" title="Icon Presenter Email">
            <a:extLst>
              <a:ext uri="{FF2B5EF4-FFF2-40B4-BE49-F238E27FC236}">
                <a16:creationId xmlns:a16="http://schemas.microsoft.com/office/drawing/2014/main" id="{0A5A2E66-8294-497F-B1D3-36D2F03C6D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37874" y="5322819"/>
            <a:ext cx="218900" cy="218900"/>
          </a:xfrm>
          <a:prstGeom prst="rect">
            <a:avLst/>
          </a:prstGeom>
        </p:spPr>
      </p:pic>
      <p:sp>
        <p:nvSpPr>
          <p:cNvPr id="6" name="Text Placeholder 5">
            <a:extLst>
              <a:ext uri="{FF2B5EF4-FFF2-40B4-BE49-F238E27FC236}">
                <a16:creationId xmlns:a16="http://schemas.microsoft.com/office/drawing/2014/main" id="{74637AB8-D66B-47E2-8CEB-E8B5D42CE7EC}"/>
              </a:ext>
            </a:extLst>
          </p:cNvPr>
          <p:cNvSpPr>
            <a:spLocks noGrp="1"/>
          </p:cNvSpPr>
          <p:nvPr>
            <p:ph type="body" sz="quarter" idx="16"/>
          </p:nvPr>
        </p:nvSpPr>
        <p:spPr/>
        <p:txBody>
          <a:bodyPr/>
          <a:lstStyle/>
          <a:p>
            <a:r>
              <a:rPr lang="en-US" noProof="1"/>
              <a:t>allan@contoso.com</a:t>
            </a:r>
          </a:p>
          <a:p>
            <a:endParaRPr lang="en-US" noProof="1"/>
          </a:p>
        </p:txBody>
      </p:sp>
      <p:pic>
        <p:nvPicPr>
          <p:cNvPr id="17" name="Graphic 16" descr="Link">
            <a:extLst>
              <a:ext uri="{FF2B5EF4-FFF2-40B4-BE49-F238E27FC236}">
                <a16:creationId xmlns:a16="http://schemas.microsoft.com/office/drawing/2014/main" id="{8B0D17A9-1A1F-4E6C-89F3-F8C144A5A8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21015" y="5700480"/>
            <a:ext cx="244786" cy="244786"/>
          </a:xfrm>
          <a:prstGeom prst="rect">
            <a:avLst/>
          </a:prstGeom>
        </p:spPr>
      </p:pic>
      <p:sp>
        <p:nvSpPr>
          <p:cNvPr id="7" name="Text Placeholder 6">
            <a:extLst>
              <a:ext uri="{FF2B5EF4-FFF2-40B4-BE49-F238E27FC236}">
                <a16:creationId xmlns:a16="http://schemas.microsoft.com/office/drawing/2014/main" id="{6E734FFE-24D3-4BB4-93BD-AD5CADA3FE64}"/>
              </a:ext>
            </a:extLst>
          </p:cNvPr>
          <p:cNvSpPr>
            <a:spLocks noGrp="1"/>
          </p:cNvSpPr>
          <p:nvPr>
            <p:ph type="body" sz="quarter" idx="17"/>
          </p:nvPr>
        </p:nvSpPr>
        <p:spPr/>
        <p:txBody>
          <a:bodyPr/>
          <a:lstStyle/>
          <a:p>
            <a:r>
              <a:rPr lang="en-US" noProof="1"/>
              <a:t>www.contoso.com</a:t>
            </a:r>
          </a:p>
        </p:txBody>
      </p:sp>
    </p:spTree>
    <p:extLst>
      <p:ext uri="{BB962C8B-B14F-4D97-AF65-F5344CB8AC3E}">
        <p14:creationId xmlns:p14="http://schemas.microsoft.com/office/powerpoint/2010/main" val="23737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1813" t="37203" r="59962" b="32281"/>
          <a:stretch/>
        </p:blipFill>
        <p:spPr>
          <a:xfrm>
            <a:off x="502060" y="1213564"/>
            <a:ext cx="5142039" cy="3125553"/>
          </a:xfrm>
          <a:prstGeom prst="rect">
            <a:avLst/>
          </a:prstGeom>
          <a:ln>
            <a:solidFill>
              <a:schemeClr val="bg1">
                <a:lumMod val="50000"/>
              </a:schemeClr>
            </a:solidFill>
          </a:ln>
        </p:spPr>
      </p:pic>
      <p:pic>
        <p:nvPicPr>
          <p:cNvPr id="7" name="Picture 6"/>
          <p:cNvPicPr>
            <a:picLocks noChangeAspect="1"/>
          </p:cNvPicPr>
          <p:nvPr/>
        </p:nvPicPr>
        <p:blipFill rotWithShape="1">
          <a:blip r:embed="rId3"/>
          <a:srcRect l="13474" t="25391" r="56641" b="48031"/>
          <a:stretch/>
        </p:blipFill>
        <p:spPr>
          <a:xfrm>
            <a:off x="5929301" y="1242773"/>
            <a:ext cx="5904656" cy="3096343"/>
          </a:xfrm>
          <a:prstGeom prst="rect">
            <a:avLst/>
          </a:prstGeom>
          <a:ln>
            <a:solidFill>
              <a:schemeClr val="bg1">
                <a:lumMod val="50000"/>
              </a:schemeClr>
            </a:solidFill>
          </a:ln>
        </p:spPr>
      </p:pic>
      <p:sp>
        <p:nvSpPr>
          <p:cNvPr id="8" name="5-Point Star 7"/>
          <p:cNvSpPr/>
          <p:nvPr/>
        </p:nvSpPr>
        <p:spPr>
          <a:xfrm>
            <a:off x="5281229" y="1242773"/>
            <a:ext cx="362870" cy="360041"/>
          </a:xfrm>
          <a:prstGeom prst="star5">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5-Point Star 10"/>
          <p:cNvSpPr/>
          <p:nvPr/>
        </p:nvSpPr>
        <p:spPr>
          <a:xfrm>
            <a:off x="11401909" y="1253478"/>
            <a:ext cx="362870" cy="360041"/>
          </a:xfrm>
          <a:prstGeom prst="star5">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335360" y="4642471"/>
            <a:ext cx="5475438"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7.1. Dữ liệu văn bản, số, thời gian</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6391100" y="4595761"/>
            <a:ext cx="4981057" cy="8494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7.2. Dữ liệu là biểu thức toán học bắt đầu bằng dấu “=“</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392" y="1196752"/>
            <a:ext cx="11089232" cy="5078313"/>
          </a:xfrm>
          <a:prstGeom prst="rect">
            <a:avLst/>
          </a:prstGeom>
        </p:spPr>
        <p:txBody>
          <a:bodyPr wrap="square">
            <a:spAutoFit/>
          </a:bodyPr>
          <a:lstStyle/>
          <a:p>
            <a:pPr algn="just">
              <a:spcBef>
                <a:spcPts val="1200"/>
              </a:spcBef>
              <a:spcAft>
                <a:spcPts val="12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1. KIỂU DỮ LIỆU TRÊN BẢNG TÍNH </a:t>
            </a:r>
            <a:endParaRPr lang="en-US" sz="280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Khi nhập dữ liệu vào các ô trong trang tính, phần mềm sẽ tự động nhận biết được kiểu dữ liệu đã nhập và hiển thị theo </a:t>
            </a:r>
            <a:r>
              <a:rPr lang="en-US" sz="2800" smtClean="0">
                <a:latin typeface="Times New Roman" panose="02020603050405020304" pitchFamily="18" charset="0"/>
                <a:ea typeface="Times New Roman" panose="02020603050405020304" pitchFamily="18" charset="0"/>
              </a:rPr>
              <a:t>khuôn </a:t>
            </a:r>
            <a:r>
              <a:rPr lang="en-US" sz="2800">
                <a:latin typeface="Times New Roman" panose="02020603050405020304" pitchFamily="18" charset="0"/>
                <a:ea typeface="Times New Roman" panose="02020603050405020304" pitchFamily="18" charset="0"/>
              </a:rPr>
              <a:t>dạng mặc định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Các kiểu dữ liệu cơ bản: văn bản, số, ngày tháng,…</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Sử dụng công thức để thực hiện các tính toán với dữ liệu.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Muốn nhập công thức cần gõ dấu “=” đầu tiên, sau đó gõ biểu thức</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Thứ tự thực hiện các phép toán trong công thức giống như trong các biểu thức toán </a:t>
            </a:r>
            <a:r>
              <a:rPr lang="en-US" sz="2800" smtClean="0">
                <a:latin typeface="Times New Roman" panose="02020603050405020304" pitchFamily="18" charset="0"/>
                <a:ea typeface="Times New Roman" panose="02020603050405020304" pitchFamily="18" charset="0"/>
              </a:rPr>
              <a:t>học</a:t>
            </a:r>
            <a:endParaRPr lang="en-US" sz="2800">
              <a:latin typeface="Times New Roman" panose="02020603050405020304" pitchFamily="18" charset="0"/>
              <a:ea typeface="Times New Roman" panose="02020603050405020304" pitchFamily="18" charset="0"/>
            </a:endParaRPr>
          </a:p>
        </p:txBody>
      </p:sp>
      <p:pic>
        <p:nvPicPr>
          <p:cNvPr id="3" name="Content Placeholder 5">
            <a:extLst>
              <a:ext uri="{FF2B5EF4-FFF2-40B4-BE49-F238E27FC236}">
                <a16:creationId xmlns:a16="http://schemas.microsoft.com/office/drawing/2014/main" id="{F3D5F8F7-9B65-402B-9388-E5F070514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3752" cy="980728"/>
          </a:xfrm>
          <a:prstGeom prst="rect">
            <a:avLst/>
          </a:prstGeom>
        </p:spPr>
      </p:pic>
    </p:spTree>
    <p:extLst>
      <p:ext uri="{BB962C8B-B14F-4D97-AF65-F5344CB8AC3E}">
        <p14:creationId xmlns:p14="http://schemas.microsoft.com/office/powerpoint/2010/main" val="1094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214" y="620688"/>
            <a:ext cx="9363461" cy="548099"/>
          </a:xfrm>
          <a:prstGeom prst="rect">
            <a:avLst/>
          </a:prstGeom>
        </p:spPr>
        <p:txBody>
          <a:bodyPr wrap="none">
            <a:spAutoFit/>
          </a:bodyPr>
          <a:lstStyle/>
          <a:p>
            <a:pPr algn="just">
              <a:lnSpc>
                <a:spcPct val="115000"/>
              </a:lnSpc>
              <a:spcBef>
                <a:spcPts val="600"/>
              </a:spcBef>
              <a:spcAft>
                <a:spcPts val="600"/>
              </a:spcAft>
            </a:pPr>
            <a:r>
              <a:rPr lang="en-US" sz="2800" b="1" i="1" smtClean="0">
                <a:solidFill>
                  <a:srgbClr val="0070C0"/>
                </a:solidFill>
                <a:latin typeface="Times New Roman" panose="02020603050405020304" pitchFamily="18" charset="0"/>
                <a:ea typeface="Times New Roman" panose="02020603050405020304" pitchFamily="18" charset="0"/>
              </a:rPr>
              <a:t>Một số kí </a:t>
            </a:r>
            <a:r>
              <a:rPr lang="en-US" sz="2800" b="1" i="1">
                <a:solidFill>
                  <a:srgbClr val="0070C0"/>
                </a:solidFill>
                <a:latin typeface="Times New Roman" panose="02020603050405020304" pitchFamily="18" charset="0"/>
                <a:ea typeface="Times New Roman" panose="02020603050405020304" pitchFamily="18" charset="0"/>
              </a:rPr>
              <a:t>hiệu các phép toán dùng trong </a:t>
            </a:r>
            <a:r>
              <a:rPr lang="en-US" sz="2800" b="1" i="1" smtClean="0">
                <a:solidFill>
                  <a:srgbClr val="0070C0"/>
                </a:solidFill>
                <a:latin typeface="Times New Roman" panose="02020603050405020304" pitchFamily="18" charset="0"/>
                <a:ea typeface="Times New Roman" panose="02020603050405020304" pitchFamily="18" charset="0"/>
              </a:rPr>
              <a:t>phần mềm bảng </a:t>
            </a:r>
            <a:r>
              <a:rPr lang="en-US" sz="2800" b="1" i="1">
                <a:solidFill>
                  <a:srgbClr val="0070C0"/>
                </a:solidFill>
                <a:latin typeface="Times New Roman" panose="02020603050405020304" pitchFamily="18" charset="0"/>
                <a:ea typeface="Times New Roman" panose="02020603050405020304" pitchFamily="18" charset="0"/>
              </a:rPr>
              <a:t>tính</a:t>
            </a:r>
          </a:p>
        </p:txBody>
      </p:sp>
      <p:graphicFrame>
        <p:nvGraphicFramePr>
          <p:cNvPr id="3" name="Table 2"/>
          <p:cNvGraphicFramePr>
            <a:graphicFrameLocks noGrp="1"/>
          </p:cNvGraphicFramePr>
          <p:nvPr>
            <p:extLst>
              <p:ext uri="{D42A27DB-BD31-4B8C-83A1-F6EECF244321}">
                <p14:modId xmlns:p14="http://schemas.microsoft.com/office/powerpoint/2010/main" val="3323706396"/>
              </p:ext>
            </p:extLst>
          </p:nvPr>
        </p:nvGraphicFramePr>
        <p:xfrm>
          <a:off x="911424" y="1772816"/>
          <a:ext cx="10657184" cy="4369605"/>
        </p:xfrm>
        <a:graphic>
          <a:graphicData uri="http://schemas.openxmlformats.org/drawingml/2006/table">
            <a:tbl>
              <a:tblPr firstRow="1" bandRow="1">
                <a:tableStyleId>{69C7853C-536D-4A76-A0AE-DD22124D55A5}</a:tableStyleId>
              </a:tblPr>
              <a:tblGrid>
                <a:gridCol w="2664296">
                  <a:extLst>
                    <a:ext uri="{9D8B030D-6E8A-4147-A177-3AD203B41FA5}">
                      <a16:colId xmlns:a16="http://schemas.microsoft.com/office/drawing/2014/main" val="2665988012"/>
                    </a:ext>
                  </a:extLst>
                </a:gridCol>
                <a:gridCol w="2160240">
                  <a:extLst>
                    <a:ext uri="{9D8B030D-6E8A-4147-A177-3AD203B41FA5}">
                      <a16:colId xmlns:a16="http://schemas.microsoft.com/office/drawing/2014/main" val="712563436"/>
                    </a:ext>
                  </a:extLst>
                </a:gridCol>
                <a:gridCol w="3168352">
                  <a:extLst>
                    <a:ext uri="{9D8B030D-6E8A-4147-A177-3AD203B41FA5}">
                      <a16:colId xmlns:a16="http://schemas.microsoft.com/office/drawing/2014/main" val="3321313726"/>
                    </a:ext>
                  </a:extLst>
                </a:gridCol>
                <a:gridCol w="2664296">
                  <a:extLst>
                    <a:ext uri="{9D8B030D-6E8A-4147-A177-3AD203B41FA5}">
                      <a16:colId xmlns:a16="http://schemas.microsoft.com/office/drawing/2014/main" val="4101153202"/>
                    </a:ext>
                  </a:extLst>
                </a:gridCol>
              </a:tblGrid>
              <a:tr h="1505788">
                <a:tc>
                  <a:txBody>
                    <a:bodyPr/>
                    <a:lstStyle/>
                    <a:p>
                      <a:pPr algn="ctr"/>
                      <a:r>
                        <a:rPr lang="en-US" sz="2800" smtClean="0">
                          <a:latin typeface="Times New Roman" panose="02020603050405020304" pitchFamily="18" charset="0"/>
                          <a:cs typeface="Times New Roman" panose="02020603050405020304" pitchFamily="18" charset="0"/>
                        </a:rPr>
                        <a:t>Phép</a:t>
                      </a:r>
                      <a:r>
                        <a:rPr lang="en-US" sz="2800" baseline="0" smtClean="0">
                          <a:latin typeface="Times New Roman" panose="02020603050405020304" pitchFamily="18" charset="0"/>
                          <a:cs typeface="Times New Roman" panose="02020603050405020304" pitchFamily="18" charset="0"/>
                        </a:rPr>
                        <a:t> toán</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Kí</a:t>
                      </a:r>
                      <a:r>
                        <a:rPr lang="en-US" sz="2800" baseline="0" smtClean="0">
                          <a:latin typeface="Times New Roman" panose="02020603050405020304" pitchFamily="18" charset="0"/>
                          <a:cs typeface="Times New Roman" panose="02020603050405020304" pitchFamily="18" charset="0"/>
                        </a:rPr>
                        <a:t> hiệu toán</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Kí</a:t>
                      </a:r>
                      <a:r>
                        <a:rPr lang="en-US" sz="2800" baseline="0" smtClean="0">
                          <a:latin typeface="Times New Roman" panose="02020603050405020304" pitchFamily="18" charset="0"/>
                          <a:cs typeface="Times New Roman" panose="02020603050405020304" pitchFamily="18" charset="0"/>
                        </a:rPr>
                        <a:t> hiệu trong phần mềm bảng tính</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Ví</a:t>
                      </a:r>
                      <a:r>
                        <a:rPr lang="en-US" sz="2800" baseline="0" smtClean="0">
                          <a:latin typeface="Times New Roman" panose="02020603050405020304" pitchFamily="18" charset="0"/>
                          <a:cs typeface="Times New Roman" panose="02020603050405020304" pitchFamily="18" charset="0"/>
                        </a:rPr>
                        <a:t> dụ trong phần mềm bảng tính</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088639"/>
                  </a:ext>
                </a:extLst>
              </a:tr>
              <a:tr h="433871">
                <a:tc>
                  <a:txBody>
                    <a:bodyPr/>
                    <a:lstStyle/>
                    <a:p>
                      <a:pPr algn="just"/>
                      <a:r>
                        <a:rPr lang="en-US" sz="2800" smtClean="0">
                          <a:latin typeface="Times New Roman" panose="02020603050405020304" pitchFamily="18" charset="0"/>
                          <a:cs typeface="Times New Roman" panose="02020603050405020304" pitchFamily="18" charset="0"/>
                        </a:rPr>
                        <a:t>Phép</a:t>
                      </a:r>
                      <a:r>
                        <a:rPr lang="en-US" sz="2800" baseline="0" smtClean="0">
                          <a:latin typeface="Times New Roman" panose="02020603050405020304" pitchFamily="18" charset="0"/>
                          <a:cs typeface="Times New Roman" panose="02020603050405020304" pitchFamily="18" charset="0"/>
                        </a:rPr>
                        <a:t> cộng</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20 + 7</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2617613"/>
                  </a:ext>
                </a:extLst>
              </a:tr>
              <a:tr h="433871">
                <a:tc>
                  <a:txBody>
                    <a:bodyPr/>
                    <a:lstStyle/>
                    <a:p>
                      <a:pPr algn="just"/>
                      <a:r>
                        <a:rPr lang="en-US" sz="2800" smtClean="0">
                          <a:latin typeface="Times New Roman" panose="02020603050405020304" pitchFamily="18" charset="0"/>
                          <a:cs typeface="Times New Roman" panose="02020603050405020304" pitchFamily="18" charset="0"/>
                        </a:rPr>
                        <a:t>Phép</a:t>
                      </a:r>
                      <a:r>
                        <a:rPr lang="en-US" sz="2800" baseline="0" smtClean="0">
                          <a:latin typeface="Times New Roman" panose="02020603050405020304" pitchFamily="18" charset="0"/>
                          <a:cs typeface="Times New Roman" panose="02020603050405020304" pitchFamily="18" charset="0"/>
                        </a:rPr>
                        <a:t> trừ</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42 – 35</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001167"/>
                  </a:ext>
                </a:extLst>
              </a:tr>
              <a:tr h="433871">
                <a:tc>
                  <a:txBody>
                    <a:bodyPr/>
                    <a:lstStyle/>
                    <a:p>
                      <a:pPr algn="just"/>
                      <a:r>
                        <a:rPr lang="en-US" sz="2800" smtClean="0">
                          <a:latin typeface="Times New Roman" panose="02020603050405020304" pitchFamily="18" charset="0"/>
                          <a:cs typeface="Times New Roman" panose="02020603050405020304" pitchFamily="18" charset="0"/>
                        </a:rPr>
                        <a:t>Phép</a:t>
                      </a:r>
                      <a:r>
                        <a:rPr lang="en-US" sz="2800" baseline="0" smtClean="0">
                          <a:latin typeface="Times New Roman" panose="02020603050405020304" pitchFamily="18" charset="0"/>
                          <a:cs typeface="Times New Roman" panose="02020603050405020304" pitchFamily="18" charset="0"/>
                        </a:rPr>
                        <a:t> nhân</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x</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7*9</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1330117"/>
                  </a:ext>
                </a:extLst>
              </a:tr>
              <a:tr h="433871">
                <a:tc>
                  <a:txBody>
                    <a:bodyPr/>
                    <a:lstStyle/>
                    <a:p>
                      <a:pPr algn="just"/>
                      <a:r>
                        <a:rPr lang="en-US" sz="2800" smtClean="0">
                          <a:latin typeface="Times New Roman" panose="02020603050405020304" pitchFamily="18" charset="0"/>
                          <a:cs typeface="Times New Roman" panose="02020603050405020304" pitchFamily="18" charset="0"/>
                        </a:rPr>
                        <a:t>Phép chia</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35/7</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1199426"/>
                  </a:ext>
                </a:extLst>
              </a:tr>
              <a:tr h="791177">
                <a:tc>
                  <a:txBody>
                    <a:bodyPr/>
                    <a:lstStyle/>
                    <a:p>
                      <a:pPr algn="just"/>
                      <a:r>
                        <a:rPr lang="en-US" sz="2800" smtClean="0">
                          <a:latin typeface="Times New Roman" panose="02020603050405020304" pitchFamily="18" charset="0"/>
                          <a:cs typeface="Times New Roman" panose="02020603050405020304" pitchFamily="18" charset="0"/>
                        </a:rPr>
                        <a:t>Phép</a:t>
                      </a:r>
                      <a:r>
                        <a:rPr lang="en-US" sz="2800" baseline="0" smtClean="0">
                          <a:latin typeface="Times New Roman" panose="02020603050405020304" pitchFamily="18" charset="0"/>
                          <a:cs typeface="Times New Roman" panose="02020603050405020304" pitchFamily="18" charset="0"/>
                        </a:rPr>
                        <a:t> lũy thừa</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a:t>
                      </a:r>
                      <a:r>
                        <a:rPr lang="en-US" sz="2800" baseline="30000" smtClean="0">
                          <a:latin typeface="Times New Roman" panose="02020603050405020304" pitchFamily="18" charset="0"/>
                          <a:cs typeface="Times New Roman" panose="02020603050405020304" pitchFamily="18" charset="0"/>
                        </a:rPr>
                        <a:t>x</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a^x</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latin typeface="Times New Roman" panose="02020603050405020304" pitchFamily="18" charset="0"/>
                          <a:cs typeface="Times New Roman" panose="02020603050405020304" pitchFamily="18" charset="0"/>
                        </a:rPr>
                        <a:t>5^3</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34655"/>
                  </a:ext>
                </a:extLst>
              </a:tr>
            </a:tbl>
          </a:graphicData>
        </a:graphic>
      </p:graphicFrame>
    </p:spTree>
    <p:extLst>
      <p:ext uri="{BB962C8B-B14F-4D97-AF65-F5344CB8AC3E}">
        <p14:creationId xmlns:p14="http://schemas.microsoft.com/office/powerpoint/2010/main" val="41335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931876" y="1556792"/>
            <a:ext cx="9145016" cy="2821960"/>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Dữ </a:t>
            </a:r>
            <a:r>
              <a:rPr lang="en-US" sz="2800">
                <a:latin typeface="Times New Roman" panose="02020603050405020304" pitchFamily="18" charset="0"/>
                <a:ea typeface="Times New Roman" panose="02020603050405020304" pitchFamily="18" charset="0"/>
              </a:rPr>
              <a:t>liệu trong ô tính có thể thuộc kiểu văn bản, số, ngày tháng và công thức. </a:t>
            </a:r>
            <a:endParaRPr lang="en-US" sz="280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Công </a:t>
            </a:r>
            <a:r>
              <a:rPr lang="en-US" sz="2800">
                <a:latin typeface="Times New Roman" panose="02020603050405020304" pitchFamily="18" charset="0"/>
                <a:ea typeface="Times New Roman" panose="02020603050405020304" pitchFamily="18" charset="0"/>
              </a:rPr>
              <a:t>thức luôn bắt đầu bằng dấu “=”, sau đó là biểu thức toán học</a:t>
            </a:r>
          </a:p>
        </p:txBody>
      </p:sp>
      <p:pic>
        <p:nvPicPr>
          <p:cNvPr id="3" name="Content Placeholder 5">
            <a:extLst>
              <a:ext uri="{FF2B5EF4-FFF2-40B4-BE49-F238E27FC236}">
                <a16:creationId xmlns:a16="http://schemas.microsoft.com/office/drawing/2014/main" id="{F3D5F8F7-9B65-402B-9388-E5F070514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3752" cy="980728"/>
          </a:xfrm>
          <a:prstGeom prst="rect">
            <a:avLst/>
          </a:prstGeom>
        </p:spPr>
      </p:pic>
      <p:sp>
        <p:nvSpPr>
          <p:cNvPr id="2" name="Right Arrow 1"/>
          <p:cNvSpPr/>
          <p:nvPr/>
        </p:nvSpPr>
        <p:spPr>
          <a:xfrm>
            <a:off x="767408" y="2780928"/>
            <a:ext cx="864096" cy="5760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73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43472" y="1628800"/>
            <a:ext cx="9577064" cy="407260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Trong phần mềm bảng tính, công thức tính nào dưới đây sai?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 5^2 + 6*101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 6*(3+2)</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 2(3+4)</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 = 1^2 + 2^2</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4888623" y="136553"/>
            <a:ext cx="1538450" cy="1348231"/>
          </a:xfrm>
          <a:prstGeom prst="rect">
            <a:avLst/>
          </a:prstGeom>
        </p:spPr>
      </p:pic>
      <p:sp>
        <p:nvSpPr>
          <p:cNvPr id="4" name="Rectangle 3"/>
          <p:cNvSpPr/>
          <p:nvPr/>
        </p:nvSpPr>
        <p:spPr>
          <a:xfrm>
            <a:off x="3143672" y="5885126"/>
            <a:ext cx="5475438" cy="45576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C sai vì dấu nhân phải là *</a:t>
            </a:r>
            <a:endParaRPr lang="en-US" sz="2800" i="1">
              <a:solidFill>
                <a:srgbClr val="0070C0"/>
              </a:solidFill>
              <a:latin typeface="Times New Roman" panose="02020603050405020304" pitchFamily="18" charset="0"/>
              <a:ea typeface="Times New Roman" panose="02020603050405020304" pitchFamily="18" charset="0"/>
            </a:endParaRPr>
          </a:p>
        </p:txBody>
      </p:sp>
      <p:sp>
        <p:nvSpPr>
          <p:cNvPr id="5" name="Right Arrow 4"/>
          <p:cNvSpPr/>
          <p:nvPr/>
        </p:nvSpPr>
        <p:spPr>
          <a:xfrm>
            <a:off x="2711624" y="5949280"/>
            <a:ext cx="864096" cy="319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783632" y="1772816"/>
            <a:ext cx="6096000" cy="3912066"/>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algn="ctr">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Em hãy cho biết, nếu nhập công thức vào một ô tính và tính toán với giá trị nằm ở các ô khác thì phải làm thế nào?</a:t>
            </a:r>
            <a:endParaRPr lang="en-US" sz="2800">
              <a:latin typeface="Times New Roman" panose="02020603050405020304" pitchFamily="18" charset="0"/>
              <a:ea typeface="Times New Roman" panose="02020603050405020304" pitchFamily="18" charset="0"/>
            </a:endParaRPr>
          </a:p>
        </p:txBody>
      </p:sp>
      <p:sp>
        <p:nvSpPr>
          <p:cNvPr id="3"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smtClean="0">
                <a:solidFill>
                  <a:srgbClr val="C00000"/>
                </a:solidFill>
                <a:latin typeface="Times New Roman" pitchFamily="18" charset="0"/>
                <a:cs typeface="Times New Roman" pitchFamily="18" charset="0"/>
              </a:rPr>
              <a:t>HOẠT ĐỘNG 2</a:t>
            </a:r>
          </a:p>
          <a:p>
            <a:pPr algn="ctr"/>
            <a:r>
              <a:rPr lang="en-US" sz="3600" b="1" smtClean="0">
                <a:solidFill>
                  <a:srgbClr val="C00000"/>
                </a:solidFill>
                <a:latin typeface="Times New Roman" pitchFamily="18" charset="0"/>
                <a:cs typeface="Times New Roman" pitchFamily="18" charset="0"/>
              </a:rPr>
              <a:t>Nhập công thức vào bảng tính</a:t>
            </a:r>
            <a:endParaRPr lang="en-US" sz="3600" b="1" dirty="0">
              <a:solidFill>
                <a:srgbClr val="C00000"/>
              </a:solidFill>
            </a:endParaRPr>
          </a:p>
        </p:txBody>
      </p:sp>
    </p:spTree>
    <p:extLst>
      <p:ext uri="{BB962C8B-B14F-4D97-AF65-F5344CB8AC3E}">
        <p14:creationId xmlns:p14="http://schemas.microsoft.com/office/powerpoint/2010/main" val="20173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3.xml><?xml version="1.0" encoding="utf-8"?>
<a:theme xmlns:a="http://schemas.openxmlformats.org/drawingml/2006/main" name="2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1235</Words>
  <Application>Microsoft Office PowerPoint</Application>
  <PresentationFormat>Widescreen</PresentationFormat>
  <Paragraphs>113</Paragraphs>
  <Slides>32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Cambria</vt:lpstr>
      <vt:lpstr>Tahoma</vt:lpstr>
      <vt:lpstr>Times New Roman</vt:lpstr>
      <vt:lpstr>Wingdings</vt:lpstr>
      <vt:lpstr>Office Theme</vt:lpstr>
      <vt:lpstr>1_Office Theme</vt:lpstr>
      <vt:lpstr>2_Office Theme</vt:lpstr>
      <vt:lpstr>BÀI 7  TÍNH TOÁN TỰ ĐỘNG TRÊN BẢNG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admin</cp:lastModifiedBy>
  <cp:revision>113</cp:revision>
  <dcterms:created xsi:type="dcterms:W3CDTF">2014-05-30T04:59:00Z</dcterms:created>
  <dcterms:modified xsi:type="dcterms:W3CDTF">2022-06-19T13:06:02Z</dcterms:modified>
</cp:coreProperties>
</file>