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8" r:id="rId5"/>
    <p:sldId id="343" r:id="rId6"/>
    <p:sldId id="315" r:id="rId7"/>
    <p:sldId id="325" r:id="rId8"/>
    <p:sldId id="344" r:id="rId9"/>
    <p:sldId id="346" r:id="rId10"/>
    <p:sldId id="347" r:id="rId11"/>
    <p:sldId id="345" r:id="rId12"/>
    <p:sldId id="326" r:id="rId13"/>
    <p:sldId id="328" r:id="rId14"/>
    <p:sldId id="350" r:id="rId15"/>
    <p:sldId id="348" r:id="rId16"/>
    <p:sldId id="327" r:id="rId17"/>
    <p:sldId id="351" r:id="rId18"/>
    <p:sldId id="352" r:id="rId19"/>
    <p:sldId id="330" r:id="rId20"/>
    <p:sldId id="354" r:id="rId21"/>
    <p:sldId id="353" r:id="rId22"/>
    <p:sldId id="331" r:id="rId23"/>
    <p:sldId id="355" r:id="rId24"/>
    <p:sldId id="333" r:id="rId25"/>
    <p:sldId id="334" r:id="rId26"/>
    <p:sldId id="356" r:id="rId27"/>
    <p:sldId id="335" r:id="rId28"/>
    <p:sldId id="357" r:id="rId29"/>
    <p:sldId id="360" r:id="rId30"/>
    <p:sldId id="359" r:id="rId31"/>
    <p:sldId id="358" r:id="rId32"/>
    <p:sldId id="336" r:id="rId33"/>
    <p:sldId id="338" r:id="rId34"/>
    <p:sldId id="339" r:id="rId35"/>
    <p:sldId id="340" r:id="rId36"/>
    <p:sldId id="362" r:id="rId37"/>
    <p:sldId id="337" r:id="rId38"/>
    <p:sldId id="361" r:id="rId39"/>
    <p:sldId id="341" r:id="rId40"/>
    <p:sldId id="363" r:id="rId41"/>
    <p:sldId id="34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12/13/2023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12/13/2023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12/13/2023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12/13/2023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12/13/2023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12/13/2023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12/13/2023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12/13/2023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12/13/2023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12/13/2023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1" y="639097"/>
            <a:ext cx="7556686" cy="2696065"/>
          </a:xfrm>
        </p:spPr>
        <p:txBody>
          <a:bodyPr>
            <a:noAutofit/>
          </a:bodyPr>
          <a:lstStyle/>
          <a:p>
            <a:pPr algn="ctr">
              <a:lnSpc>
                <a:spcPct val="100000"/>
              </a:lnSpc>
              <a:spcBef>
                <a:spcPts val="600"/>
              </a:spcBef>
              <a:spcAft>
                <a:spcPts val="600"/>
              </a:spcAft>
            </a:pPr>
            <a:r>
              <a:rPr lang="en-US" sz="4800" b="1">
                <a:solidFill>
                  <a:schemeClr val="accent1"/>
                </a:solidFill>
              </a:rPr>
              <a:t>BÀI 5</a:t>
            </a:r>
            <a:br>
              <a:rPr lang="en-US" sz="4800" b="1"/>
            </a:br>
            <a:r>
              <a:rPr lang="en-US" sz="4800" b="1"/>
              <a:t>ỨNG XỬ TRÊN MẠNG</a:t>
            </a:r>
            <a:endParaRPr lang="en-US" sz="4800" b="1" dirty="0"/>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8AC96E-AA33-4309-B51D-072F59E6EC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6686" y="1"/>
            <a:ext cx="4635315" cy="6857999"/>
          </a:xfrm>
          <a:prstGeom prst="rect">
            <a:avLst/>
          </a:prstGeom>
        </p:spPr>
      </p:pic>
    </p:spTree>
    <p:extLst>
      <p:ext uri="{BB962C8B-B14F-4D97-AF65-F5344CB8AC3E}">
        <p14:creationId xmlns:p14="http://schemas.microsoft.com/office/powerpoint/2010/main" val="391274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7104" y="1028626"/>
            <a:ext cx="10686197" cy="5278041"/>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	Em hãy cùng các bạn thảo luận những điều các em nghĩ là </a:t>
            </a:r>
            <a:r>
              <a:rPr lang="en-US" sz="2800">
                <a:solidFill>
                  <a:srgbClr val="C00000"/>
                </a:solidFill>
                <a:latin typeface="Times New Roman" panose="02020603050405020304" pitchFamily="18" charset="0"/>
                <a:ea typeface="Times New Roman" panose="02020603050405020304" pitchFamily="18" charset="0"/>
              </a:rPr>
              <a:t>nên</a:t>
            </a:r>
            <a:r>
              <a:rPr lang="en-US" sz="2800">
                <a:latin typeface="Times New Roman" panose="02020603050405020304" pitchFamily="18" charset="0"/>
                <a:ea typeface="Times New Roman" panose="02020603050405020304" pitchFamily="18" charset="0"/>
              </a:rPr>
              <a:t> và </a:t>
            </a:r>
            <a:r>
              <a:rPr lang="en-US" sz="2800">
                <a:solidFill>
                  <a:srgbClr val="C00000"/>
                </a:solidFill>
                <a:latin typeface="Times New Roman" panose="02020603050405020304" pitchFamily="18" charset="0"/>
                <a:ea typeface="Times New Roman" panose="02020603050405020304" pitchFamily="18" charset="0"/>
              </a:rPr>
              <a:t>không nên</a:t>
            </a:r>
            <a:r>
              <a:rPr lang="en-US" sz="2800">
                <a:latin typeface="Times New Roman" panose="02020603050405020304" pitchFamily="18" charset="0"/>
                <a:ea typeface="Times New Roman" panose="02020603050405020304" pitchFamily="18" charset="0"/>
              </a:rPr>
              <a:t> làm khi giao tiếp qua mạng rồi sắp xếp vào hai nhóm tương ứng. Các em có thể sử dụng những gợi ý sau:</a:t>
            </a:r>
          </a:p>
          <a:p>
            <a:pPr marL="342900" marR="0" lvl="0" indent="-342900" algn="just">
              <a:spcBef>
                <a:spcPts val="1200"/>
              </a:spcBef>
              <a:spcAft>
                <a:spcPts val="1200"/>
              </a:spcAft>
              <a:buFont typeface="+mj-lt"/>
              <a:buAutoNum type="alphaLcParenR"/>
            </a:pPr>
            <a:r>
              <a:rPr lang="en-US" sz="2800">
                <a:latin typeface="Times New Roman" panose="02020603050405020304" pitchFamily="18" charset="0"/>
                <a:ea typeface="Times New Roman" panose="02020603050405020304" pitchFamily="18" charset="0"/>
              </a:rPr>
              <a:t>Tôn trọng mọi người khi giao tiếp qua mạng</a:t>
            </a:r>
          </a:p>
          <a:p>
            <a:pPr marL="342900" marR="0" lvl="0" indent="-342900" algn="just">
              <a:spcBef>
                <a:spcPts val="1200"/>
              </a:spcBef>
              <a:spcAft>
                <a:spcPts val="1200"/>
              </a:spcAft>
              <a:buFont typeface="+mj-lt"/>
              <a:buAutoNum type="alphaLcParenR"/>
            </a:pPr>
            <a:r>
              <a:rPr lang="en-US" sz="2800">
                <a:latin typeface="Times New Roman" panose="02020603050405020304" pitchFamily="18" charset="0"/>
                <a:ea typeface="Times New Roman" panose="02020603050405020304" pitchFamily="18" charset="0"/>
              </a:rPr>
              <a:t>Giấu bố mẹ, thầy cô vấn đề khiến em căng thẳng, sợ hãi khi sử dụng mạng.</a:t>
            </a:r>
          </a:p>
          <a:p>
            <a:pPr marL="342900" marR="0" lvl="0" indent="-342900" algn="just">
              <a:spcBef>
                <a:spcPts val="1200"/>
              </a:spcBef>
              <a:spcAft>
                <a:spcPts val="1200"/>
              </a:spcAft>
              <a:buFont typeface="+mj-lt"/>
              <a:buAutoNum type="alphaLcParenR"/>
            </a:pPr>
            <a:r>
              <a:rPr lang="en-US" sz="2800">
                <a:latin typeface="Times New Roman" panose="02020603050405020304" pitchFamily="18" charset="0"/>
                <a:ea typeface="Times New Roman" panose="02020603050405020304" pitchFamily="18" charset="0"/>
              </a:rPr>
              <a:t>Sử dụng ngôn ngữ, hình ảnh, biểu tượng,… văn minh, lịch sự.</a:t>
            </a:r>
          </a:p>
          <a:p>
            <a:pPr marL="342900" marR="0" lvl="0" indent="-342900" algn="just">
              <a:spcBef>
                <a:spcPts val="1200"/>
              </a:spcBef>
              <a:spcAft>
                <a:spcPts val="1200"/>
              </a:spcAft>
              <a:buFont typeface="+mj-lt"/>
              <a:buAutoNum type="alphaLcParenR"/>
            </a:pPr>
            <a:r>
              <a:rPr lang="en-US" sz="2800">
                <a:latin typeface="Times New Roman" panose="02020603050405020304" pitchFamily="18" charset="0"/>
                <a:ea typeface="Times New Roman" panose="02020603050405020304" pitchFamily="18" charset="0"/>
              </a:rPr>
              <a:t>Bảo vệ tài khoản cá nhân trên mạng (ví dụ thư điện tử) của mình.</a:t>
            </a:r>
          </a:p>
        </p:txBody>
      </p:sp>
      <p:sp>
        <p:nvSpPr>
          <p:cNvPr id="3" name="Rounded Rectangle 2"/>
          <p:cNvSpPr/>
          <p:nvPr/>
        </p:nvSpPr>
        <p:spPr>
          <a:xfrm>
            <a:off x="3671248" y="0"/>
            <a:ext cx="4243076" cy="928048"/>
          </a:xfrm>
          <a:prstGeom prst="round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HOẠT ĐỘNG 2</a:t>
            </a:r>
          </a:p>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Nên hay không nên</a:t>
            </a:r>
            <a:endParaRPr lang="en-US" sz="28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2500" l="18250" r="90000"/>
                    </a14:imgEffect>
                  </a14:imgLayer>
                </a14:imgProps>
              </a:ext>
            </a:extLst>
          </a:blip>
          <a:stretch>
            <a:fillRect/>
          </a:stretch>
        </p:blipFill>
        <p:spPr>
          <a:xfrm>
            <a:off x="772803" y="2644251"/>
            <a:ext cx="699447" cy="629503"/>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8250" r="90000"/>
                    </a14:imgEffect>
                  </a14:imgLayer>
                </a14:imgProps>
              </a:ext>
            </a:extLst>
          </a:blip>
          <a:stretch>
            <a:fillRect/>
          </a:stretch>
        </p:blipFill>
        <p:spPr>
          <a:xfrm>
            <a:off x="702169" y="4572503"/>
            <a:ext cx="699447" cy="62950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9750" l="10000" r="90000"/>
                    </a14:imgEffect>
                  </a14:imgLayer>
                </a14:imgProps>
              </a:ext>
            </a:extLst>
          </a:blip>
          <a:stretch>
            <a:fillRect/>
          </a:stretch>
        </p:blipFill>
        <p:spPr>
          <a:xfrm>
            <a:off x="772803" y="3611971"/>
            <a:ext cx="558181" cy="485375"/>
          </a:xfrm>
          <a:prstGeom prst="rect">
            <a:avLst/>
          </a:prstGeom>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2500" l="18250" r="90000"/>
                    </a14:imgEffect>
                  </a14:imgLayer>
                </a14:imgProps>
              </a:ext>
            </a:extLst>
          </a:blip>
          <a:stretch>
            <a:fillRect/>
          </a:stretch>
        </p:blipFill>
        <p:spPr>
          <a:xfrm>
            <a:off x="772802" y="5302584"/>
            <a:ext cx="699447" cy="629503"/>
          </a:xfrm>
          <a:prstGeom prst="rect">
            <a:avLst/>
          </a:prstGeom>
        </p:spPr>
      </p:pic>
    </p:spTree>
    <p:extLst>
      <p:ext uri="{BB962C8B-B14F-4D97-AF65-F5344CB8AC3E}">
        <p14:creationId xmlns:p14="http://schemas.microsoft.com/office/powerpoint/2010/main" val="1650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3079" y="185167"/>
            <a:ext cx="11464120" cy="6095286"/>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e) Nói bậy, nói xấu người khác, sử dụng tiếng lóng, hình ảnh không lành mạnh.</a:t>
            </a:r>
          </a:p>
          <a:p>
            <a:pPr marR="0" lvl="0" algn="just">
              <a:spcBef>
                <a:spcPts val="1200"/>
              </a:spcBef>
              <a:spcAft>
                <a:spcPts val="1200"/>
              </a:spcAft>
            </a:pPr>
            <a:r>
              <a:rPr lang="en-US" sz="2800">
                <a:latin typeface="Times New Roman" panose="02020603050405020304" pitchFamily="18" charset="0"/>
                <a:ea typeface="Times New Roman" panose="02020603050405020304" pitchFamily="18" charset="0"/>
              </a:rPr>
              <a:t>f) Tìm sự hỗ trợ của bố mẹ, thầy cô, người tư vấn khi bị bắt nặt trên mạng.</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g) Đưa thông tin, hình ảnh cá nhân của người khác lên mạng khi chưa được họ cho phép.</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h) Dành quá nhiều thời gian truy cập mạng, ảnh hưởng tới học tập và sinh hoạt của bản thân.</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i) Tự chủ bản thân để sử dụng mạng hợp lí</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j) Đọc thông tin trong hộp thư điện tử của người khác</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2500" l="18250" r="90000"/>
                    </a14:imgEffect>
                  </a14:imgLayer>
                </a14:imgProps>
              </a:ext>
            </a:extLst>
          </a:blip>
          <a:stretch>
            <a:fillRect/>
          </a:stretch>
        </p:blipFill>
        <p:spPr>
          <a:xfrm>
            <a:off x="327545" y="1483018"/>
            <a:ext cx="699447" cy="629503"/>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8250" r="90000"/>
                    </a14:imgEffect>
                  </a14:imgLayer>
                </a14:imgProps>
              </a:ext>
            </a:extLst>
          </a:blip>
          <a:stretch>
            <a:fillRect/>
          </a:stretch>
        </p:blipFill>
        <p:spPr>
          <a:xfrm>
            <a:off x="186275" y="4545489"/>
            <a:ext cx="699447" cy="62950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9750" l="10000" r="90000"/>
                    </a14:imgEffect>
                  </a14:imgLayer>
                </a14:imgProps>
              </a:ext>
            </a:extLst>
          </a:blip>
          <a:stretch>
            <a:fillRect/>
          </a:stretch>
        </p:blipFill>
        <p:spPr>
          <a:xfrm>
            <a:off x="327545" y="477781"/>
            <a:ext cx="544533" cy="47350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99750" l="10000" r="90000"/>
                    </a14:imgEffect>
                  </a14:imgLayer>
                </a14:imgProps>
              </a:ext>
            </a:extLst>
          </a:blip>
          <a:stretch>
            <a:fillRect/>
          </a:stretch>
        </p:blipFill>
        <p:spPr>
          <a:xfrm>
            <a:off x="300248" y="2434793"/>
            <a:ext cx="544533" cy="47350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99750" l="10000" r="90000"/>
                    </a14:imgEffect>
                  </a14:imgLayer>
                </a14:imgProps>
              </a:ext>
            </a:extLst>
          </a:blip>
          <a:stretch>
            <a:fillRect/>
          </a:stretch>
        </p:blipFill>
        <p:spPr>
          <a:xfrm>
            <a:off x="300247" y="3596026"/>
            <a:ext cx="544533" cy="473507"/>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9750" l="10000" r="90000"/>
                    </a14:imgEffect>
                  </a14:imgLayer>
                </a14:imgProps>
              </a:ext>
            </a:extLst>
          </a:blip>
          <a:stretch>
            <a:fillRect/>
          </a:stretch>
        </p:blipFill>
        <p:spPr>
          <a:xfrm>
            <a:off x="263731" y="5493183"/>
            <a:ext cx="544533" cy="473507"/>
          </a:xfrm>
          <a:prstGeom prst="rect">
            <a:avLst/>
          </a:prstGeom>
        </p:spPr>
      </p:pic>
    </p:spTree>
    <p:extLst>
      <p:ext uri="{BB962C8B-B14F-4D97-AF65-F5344CB8AC3E}">
        <p14:creationId xmlns:p14="http://schemas.microsoft.com/office/powerpoint/2010/main" val="211880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338317" y="1175714"/>
            <a:ext cx="6901218" cy="2821960"/>
          </a:xfrm>
          <a:prstGeom prst="horizontalScroll">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Luôn sử dụng ngôn ngữ lịch sự và ứng xử có văn hóa khi tham gia giao tiếp qua mạng</a:t>
            </a:r>
          </a:p>
        </p:txBody>
      </p:sp>
    </p:spTree>
    <p:extLst>
      <p:ext uri="{BB962C8B-B14F-4D97-AF65-F5344CB8AC3E}">
        <p14:creationId xmlns:p14="http://schemas.microsoft.com/office/powerpoint/2010/main" val="41207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28043" y="1646974"/>
            <a:ext cx="10549720" cy="3524369"/>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b="1" i="1">
                <a:solidFill>
                  <a:srgbClr val="002060"/>
                </a:solidFill>
                <a:latin typeface="Times New Roman" panose="02020603050405020304" pitchFamily="18" charset="0"/>
                <a:ea typeface="Times New Roman" panose="02020603050405020304" pitchFamily="18" charset="0"/>
              </a:rPr>
              <a:t>1. Cách tốt nhất em nên làm khi bị ai đó bắt nạt trên mạng là gì?</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A. Nói lời xúc phạm người đó </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 Cố gắng quên đi và tiếp tục chịu đựng</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 Nhờ bố mẹ, thầy cô giáo giúp đỡ tư vấn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D. Đe dọa người bắt nạt mình</a:t>
            </a:r>
          </a:p>
        </p:txBody>
      </p:sp>
      <p:pic>
        <p:nvPicPr>
          <p:cNvPr id="3" name="Picture 2"/>
          <p:cNvPicPr>
            <a:picLocks noChangeAspect="1"/>
          </p:cNvPicPr>
          <p:nvPr/>
        </p:nvPicPr>
        <p:blipFill>
          <a:blip r:embed="rId2"/>
          <a:stretch>
            <a:fillRect/>
          </a:stretch>
        </p:blipFill>
        <p:spPr>
          <a:xfrm>
            <a:off x="4105459" y="0"/>
            <a:ext cx="3271398" cy="1255811"/>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2500" l="18250" r="90000"/>
                    </a14:imgEffect>
                  </a14:imgLayer>
                </a14:imgProps>
              </a:ext>
            </a:extLst>
          </a:blip>
          <a:stretch>
            <a:fillRect/>
          </a:stretch>
        </p:blipFill>
        <p:spPr>
          <a:xfrm>
            <a:off x="731855" y="3545003"/>
            <a:ext cx="699447" cy="629503"/>
          </a:xfrm>
          <a:prstGeom prst="rect">
            <a:avLst/>
          </a:prstGeom>
        </p:spPr>
      </p:pic>
    </p:spTree>
    <p:extLst>
      <p:ext uri="{BB962C8B-B14F-4D97-AF65-F5344CB8AC3E}">
        <p14:creationId xmlns:p14="http://schemas.microsoft.com/office/powerpoint/2010/main" val="292319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32764" y="2302067"/>
            <a:ext cx="9894627" cy="11986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b="1" i="1">
                <a:solidFill>
                  <a:srgbClr val="002060"/>
                </a:solidFill>
                <a:latin typeface="Times New Roman" panose="02020603050405020304" pitchFamily="18" charset="0"/>
                <a:ea typeface="Times New Roman" panose="02020603050405020304" pitchFamily="18" charset="0"/>
              </a:rPr>
              <a:t>2. Là một người ứng xử có văn hóa khi tham gia giao tiếp qua mạng, em sẽ có những hành động cụ thể nào?</a:t>
            </a:r>
          </a:p>
        </p:txBody>
      </p:sp>
      <p:pic>
        <p:nvPicPr>
          <p:cNvPr id="3" name="Picture 2"/>
          <p:cNvPicPr>
            <a:picLocks noChangeAspect="1"/>
          </p:cNvPicPr>
          <p:nvPr/>
        </p:nvPicPr>
        <p:blipFill>
          <a:blip r:embed="rId2"/>
          <a:stretch>
            <a:fillRect/>
          </a:stretch>
        </p:blipFill>
        <p:spPr>
          <a:xfrm>
            <a:off x="4105459" y="0"/>
            <a:ext cx="3271398" cy="1255811"/>
          </a:xfrm>
          <a:prstGeom prst="rect">
            <a:avLst/>
          </a:prstGeom>
        </p:spPr>
      </p:pic>
    </p:spTree>
    <p:extLst>
      <p:ext uri="{BB962C8B-B14F-4D97-AF65-F5344CB8AC3E}">
        <p14:creationId xmlns:p14="http://schemas.microsoft.com/office/powerpoint/2010/main" val="1636940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4925" y="333957"/>
            <a:ext cx="11268501" cy="572071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i="1">
                <a:latin typeface="Times New Roman" panose="02020603050405020304" pitchFamily="18" charset="0"/>
                <a:cs typeface="Times New Roman" panose="02020603050405020304" pitchFamily="18" charset="0"/>
              </a:rPr>
              <a:t>Trả lời:</a:t>
            </a:r>
            <a:r>
              <a:rPr lang="vi-VN" sz="2800">
                <a:latin typeface="+mj-lt"/>
              </a:rPr>
              <a:t> Là một người ứng xử có văn hóa khi tham gia giao tiếp qua mạng, em sẽ có những hành động cụ thể:</a:t>
            </a:r>
          </a:p>
          <a:p>
            <a:pPr marL="457200" indent="-457200" algn="just">
              <a:spcBef>
                <a:spcPts val="600"/>
              </a:spcBef>
              <a:spcAft>
                <a:spcPts val="600"/>
              </a:spcAft>
              <a:buFont typeface="Arial" panose="020B0604020202020204" pitchFamily="34" charset="0"/>
              <a:buChar char="•"/>
            </a:pPr>
            <a:r>
              <a:rPr lang="vi-VN" sz="2800">
                <a:latin typeface="+mj-lt"/>
              </a:rPr>
              <a:t>Không nói những từ ngữ gây xúc phạm và ảnh hưởng đến nhân phẩm, danh dự của người khác.</a:t>
            </a:r>
          </a:p>
          <a:p>
            <a:pPr marL="457200" indent="-457200" algn="just">
              <a:spcBef>
                <a:spcPts val="600"/>
              </a:spcBef>
              <a:spcAft>
                <a:spcPts val="600"/>
              </a:spcAft>
              <a:buFont typeface="Arial" panose="020B0604020202020204" pitchFamily="34" charset="0"/>
              <a:buChar char="•"/>
            </a:pPr>
            <a:r>
              <a:rPr lang="vi-VN" sz="2800">
                <a:latin typeface="+mj-lt"/>
              </a:rPr>
              <a:t>Không đùa cợt quá đáng khi đăng ảnh của một người khác lên mạng.</a:t>
            </a:r>
          </a:p>
          <a:p>
            <a:pPr marL="457200" indent="-457200" algn="just">
              <a:spcBef>
                <a:spcPts val="600"/>
              </a:spcBef>
              <a:spcAft>
                <a:spcPts val="600"/>
              </a:spcAft>
              <a:buFont typeface="Arial" panose="020B0604020202020204" pitchFamily="34" charset="0"/>
              <a:buChar char="•"/>
            </a:pPr>
            <a:r>
              <a:rPr lang="vi-VN" sz="2800">
                <a:latin typeface="+mj-lt"/>
              </a:rPr>
              <a:t>Không nói xấu, nói bậy gây ảnh hưởng đến hình ảnh của người khác.</a:t>
            </a:r>
          </a:p>
          <a:p>
            <a:pPr marL="457200" indent="-457200" algn="just">
              <a:spcBef>
                <a:spcPts val="600"/>
              </a:spcBef>
              <a:spcAft>
                <a:spcPts val="600"/>
              </a:spcAft>
              <a:buFont typeface="Arial" panose="020B0604020202020204" pitchFamily="34" charset="0"/>
              <a:buChar char="•"/>
            </a:pPr>
            <a:r>
              <a:rPr lang="vi-VN" sz="2800">
                <a:latin typeface="+mj-lt"/>
              </a:rPr>
              <a:t>Không chia sẻ những thông tin sai sự thật, chưa qua kiểm chứng và những thông tin xấu, tin độc.</a:t>
            </a:r>
          </a:p>
          <a:p>
            <a:pPr marL="457200" indent="-457200" algn="just">
              <a:spcBef>
                <a:spcPts val="600"/>
              </a:spcBef>
              <a:spcAft>
                <a:spcPts val="600"/>
              </a:spcAft>
              <a:buFont typeface="Arial" panose="020B0604020202020204" pitchFamily="34" charset="0"/>
              <a:buChar char="•"/>
            </a:pPr>
            <a:r>
              <a:rPr lang="vi-VN" sz="2800">
                <a:latin typeface="+mj-lt"/>
              </a:rPr>
              <a:t>Không ấn nút like hay share đối với những tin xấu, tin độc, tin phản cảm gây ảnh hưởng đến hình ảnh của người khác.</a:t>
            </a:r>
            <a:endParaRPr lang="vi-VN" sz="2800" b="0" i="0">
              <a:effectLst/>
              <a:latin typeface="+mj-lt"/>
            </a:endParaRPr>
          </a:p>
        </p:txBody>
      </p:sp>
    </p:spTree>
    <p:extLst>
      <p:ext uri="{BB962C8B-B14F-4D97-AF65-F5344CB8AC3E}">
        <p14:creationId xmlns:p14="http://schemas.microsoft.com/office/powerpoint/2010/main" val="497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710518" y="1369088"/>
            <a:ext cx="8402472" cy="3912066"/>
          </a:xfrm>
          <a:prstGeom prst="cloud">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Khi em đang truy cập mạng, máy tính thỉnh thoảng lại hiện lên những trang web có nội dung bạo lực, nội dung không phù hợp với lứa tuổi của em, em sẽ làm gì?</a:t>
            </a:r>
          </a:p>
        </p:txBody>
      </p:sp>
      <p:sp>
        <p:nvSpPr>
          <p:cNvPr id="3" name="Rounded Rectangle 2"/>
          <p:cNvSpPr/>
          <p:nvPr/>
        </p:nvSpPr>
        <p:spPr>
          <a:xfrm>
            <a:off x="1951630" y="191069"/>
            <a:ext cx="7629098" cy="928048"/>
          </a:xfrm>
          <a:prstGeom prst="round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HOẠT ĐỘNG 3</a:t>
            </a:r>
          </a:p>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Xử lí tình huống khi đang truy cập mạng</a:t>
            </a:r>
            <a:endParaRPr lang="en-US" sz="28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008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86500" cy="3933825"/>
          </a:xfrm>
          <a:prstGeom prst="rect">
            <a:avLst/>
          </a:prstGeom>
        </p:spPr>
      </p:pic>
      <p:pic>
        <p:nvPicPr>
          <p:cNvPr id="4" name="Picture 3"/>
          <p:cNvPicPr>
            <a:picLocks noChangeAspect="1"/>
          </p:cNvPicPr>
          <p:nvPr/>
        </p:nvPicPr>
        <p:blipFill>
          <a:blip r:embed="rId3"/>
          <a:stretch>
            <a:fillRect/>
          </a:stretch>
        </p:blipFill>
        <p:spPr>
          <a:xfrm>
            <a:off x="5704764" y="2686389"/>
            <a:ext cx="6487236" cy="3789912"/>
          </a:xfrm>
          <a:prstGeom prst="rect">
            <a:avLst/>
          </a:prstGeom>
        </p:spPr>
      </p:pic>
    </p:spTree>
    <p:extLst>
      <p:ext uri="{BB962C8B-B14F-4D97-AF65-F5344CB8AC3E}">
        <p14:creationId xmlns:p14="http://schemas.microsoft.com/office/powerpoint/2010/main" val="6685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132" y="1430699"/>
            <a:ext cx="10176680" cy="283154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vi-VN" sz="2800" b="1" i="1">
                <a:solidFill>
                  <a:schemeClr val="dk1"/>
                </a:solidFill>
                <a:latin typeface="Times New Roman" panose="02020603050405020304" pitchFamily="18" charset="0"/>
                <a:cs typeface="Times New Roman" panose="02020603050405020304" pitchFamily="18" charset="0"/>
              </a:rPr>
              <a:t>Câu trả lời:</a:t>
            </a:r>
          </a:p>
          <a:p>
            <a:pPr algn="just">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	</a:t>
            </a:r>
            <a:r>
              <a:rPr lang="vi-VN" sz="2800">
                <a:solidFill>
                  <a:schemeClr val="dk1"/>
                </a:solidFill>
                <a:latin typeface="Times New Roman" panose="02020603050405020304" pitchFamily="18" charset="0"/>
                <a:cs typeface="Times New Roman" panose="02020603050405020304" pitchFamily="18" charset="0"/>
              </a:rPr>
              <a:t>Khi em đang truy cập mạng, máy tính thỉnh thoảng lại hiện lên những trang web có nội dung bạo lực, nội dung không phù hợp với lứa tuổi của em, em sẽ ngay lập tức tắt những trang web đó đi. Nếu hiện lên quá nhiều, em sẽ nhờ người lớn cài phần mềm chặn truy cập các trang web đó.</a:t>
            </a:r>
          </a:p>
        </p:txBody>
      </p:sp>
    </p:spTree>
    <p:extLst>
      <p:ext uri="{BB962C8B-B14F-4D97-AF65-F5344CB8AC3E}">
        <p14:creationId xmlns:p14="http://schemas.microsoft.com/office/powerpoint/2010/main" val="31850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14" y="1219535"/>
            <a:ext cx="10426889" cy="2382191"/>
          </a:xfrm>
          <a:prstGeom prst="rect">
            <a:avLst/>
          </a:prstGeom>
        </p:spPr>
        <p:txBody>
          <a:bodyPr wrap="square">
            <a:spAutoFit/>
          </a:bodyPr>
          <a:lstStyle/>
          <a:p>
            <a:pPr algn="just">
              <a:lnSpc>
                <a:spcPct val="115000"/>
              </a:lnSpc>
              <a:spcBef>
                <a:spcPts val="600"/>
              </a:spcBef>
              <a:spcAft>
                <a:spcPts val="600"/>
              </a:spcAft>
            </a:pPr>
            <a:r>
              <a:rPr lang="en-US" sz="2800" b="1">
                <a:solidFill>
                  <a:srgbClr val="FF0066"/>
                </a:solidFill>
                <a:latin typeface="Tahoma" panose="020B0604030504040204" pitchFamily="34" charset="0"/>
                <a:ea typeface="Tahoma" panose="020B0604030504040204" pitchFamily="34" charset="0"/>
                <a:cs typeface="Tahoma" panose="020B0604030504040204" pitchFamily="34" charset="0"/>
              </a:rPr>
              <a:t>2. LÀM GÌ KHI GẶP THÔNG TIN CÓ NỘI DUNG XẤU TRÊN MẠNG</a:t>
            </a: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Sử dụng phần mềm chặn truy cập trang web xấu</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Tự xây dựng ý thức tốt cho bản thân khi sử dụng mạng </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98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ỢI ÍCH - TÁC HẠI - SỬ DỤNG MẠNG XÃ HỘI AN TOÀN VÀ HIỆU QUẢ">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9995" y="1460311"/>
            <a:ext cx="8134066" cy="4575412"/>
          </a:xfrm>
          <a:prstGeom prst="rect">
            <a:avLst/>
          </a:prstGeom>
        </p:spPr>
      </p:pic>
      <p:sp>
        <p:nvSpPr>
          <p:cNvPr id="3" name="Rectangle 2"/>
          <p:cNvSpPr/>
          <p:nvPr/>
        </p:nvSpPr>
        <p:spPr>
          <a:xfrm>
            <a:off x="2560703" y="937115"/>
            <a:ext cx="6962162" cy="461665"/>
          </a:xfrm>
          <a:prstGeom prst="rect">
            <a:avLst/>
          </a:prstGeom>
        </p:spPr>
        <p:txBody>
          <a:bodyPr wrap="none">
            <a:spAutoFit/>
          </a:bodyPr>
          <a:lstStyle/>
          <a:p>
            <a:r>
              <a:rPr lang="en-US" sz="2400">
                <a:latin typeface="Times New Roman" panose="02020603050405020304" pitchFamily="18" charset="0"/>
                <a:ea typeface="Times New Roman" panose="02020603050405020304" pitchFamily="18" charset="0"/>
              </a:rPr>
              <a:t>Quan sát đoạn video về lợi ích và tác hại của Internet.</a:t>
            </a:r>
            <a:endParaRPr lang="en-US" sz="2400"/>
          </a:p>
        </p:txBody>
      </p:sp>
      <p:grpSp>
        <p:nvGrpSpPr>
          <p:cNvPr id="4" name="Group 3"/>
          <p:cNvGrpSpPr/>
          <p:nvPr/>
        </p:nvGrpSpPr>
        <p:grpSpPr>
          <a:xfrm>
            <a:off x="3865174" y="249383"/>
            <a:ext cx="4353220" cy="626201"/>
            <a:chOff x="3865174" y="249383"/>
            <a:chExt cx="4353220" cy="626201"/>
          </a:xfrm>
        </p:grpSpPr>
        <p:sp>
          <p:nvSpPr>
            <p:cNvPr id="5" name="Rounded Rectangle 4"/>
            <p:cNvSpPr/>
            <p:nvPr/>
          </p:nvSpPr>
          <p:spPr>
            <a:xfrm>
              <a:off x="3865174" y="249383"/>
              <a:ext cx="4353220" cy="626201"/>
            </a:xfrm>
            <a:prstGeom prst="round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rPr>
                <a:t>MỞ ĐẦU</a:t>
              </a:r>
            </a:p>
          </p:txBody>
        </p:sp>
        <p:pic>
          <p:nvPicPr>
            <p:cNvPr id="6" name="Picture 5"/>
            <p:cNvPicPr>
              <a:picLocks noChangeAspect="1"/>
            </p:cNvPicPr>
            <p:nvPr/>
          </p:nvPicPr>
          <p:blipFill>
            <a:blip r:embed="rId5"/>
            <a:stretch>
              <a:fillRect/>
            </a:stretch>
          </p:blipFill>
          <p:spPr>
            <a:xfrm>
              <a:off x="4728621" y="249783"/>
              <a:ext cx="633088" cy="600897"/>
            </a:xfrm>
            <a:prstGeom prst="rect">
              <a:avLst/>
            </a:prstGeom>
          </p:spPr>
        </p:pic>
      </p:grpSp>
    </p:spTree>
    <p:extLst>
      <p:ext uri="{BB962C8B-B14F-4D97-AF65-F5344CB8AC3E}">
        <p14:creationId xmlns:p14="http://schemas.microsoft.com/office/powerpoint/2010/main" val="2978561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02" y="468908"/>
            <a:ext cx="5950424" cy="5663089"/>
          </a:xfrm>
          <a:prstGeom prst="rect">
            <a:avLst/>
          </a:prstGeom>
        </p:spPr>
        <p:txBody>
          <a:bodyPr wrap="square">
            <a:spAutoFit/>
          </a:bodyPr>
          <a:lstStyle/>
          <a:p>
            <a:pPr algn="ctr">
              <a:lnSpc>
                <a:spcPct val="115000"/>
              </a:lnSpc>
              <a:spcBef>
                <a:spcPts val="600"/>
              </a:spcBef>
              <a:spcAft>
                <a:spcPts val="600"/>
              </a:spcAft>
            </a:pPr>
            <a:r>
              <a:rPr lang="en-US" sz="2800" b="1">
                <a:solidFill>
                  <a:srgbClr val="FF0066"/>
                </a:solidFill>
                <a:latin typeface="Tahoma" panose="020B0604030504040204" pitchFamily="34" charset="0"/>
                <a:ea typeface="Tahoma" panose="020B0604030504040204" pitchFamily="34" charset="0"/>
                <a:cs typeface="Tahoma" panose="020B0604030504040204" pitchFamily="34" charset="0"/>
              </a:rPr>
              <a:t>Ghi nhớ</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Chỉ truy cập vào các trang web có thông tin phù hợp với lứa tuổi.</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Nhờ người lớn cài phần mềm chặn truy cập các trang web xấu</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Hỏi ý kiến người lớn trong trường hợp cần thiết khi truy cập mạng</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Đóng ngay các trang thông tin có nội dung xấu, không phù hợp lứa tuổi nếu vô tình truy cập vào</a:t>
            </a:r>
          </a:p>
        </p:txBody>
      </p:sp>
      <p:pic>
        <p:nvPicPr>
          <p:cNvPr id="3" name="Picture 2"/>
          <p:cNvPicPr/>
          <p:nvPr/>
        </p:nvPicPr>
        <p:blipFill rotWithShape="1">
          <a:blip r:embed="rId2"/>
          <a:srcRect l="75811" t="34520" r="6297" b="38242"/>
          <a:stretch/>
        </p:blipFill>
        <p:spPr bwMode="auto">
          <a:xfrm>
            <a:off x="7137779" y="1760561"/>
            <a:ext cx="4708477" cy="3384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690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41778" y="1557976"/>
            <a:ext cx="10326807" cy="446420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i="1">
                <a:solidFill>
                  <a:srgbClr val="C00000"/>
                </a:solidFill>
                <a:latin typeface="Times New Roman" panose="02020603050405020304" pitchFamily="18" charset="0"/>
                <a:ea typeface="Times New Roman" panose="02020603050405020304" pitchFamily="18" charset="0"/>
              </a:rPr>
              <a:t>1. Những cách ứng xử nào là hợp lí khi truy cập một trang web có nội dung xấu?</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A. Tiếp tục truy cập trang web đó              </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 Đóng ngay trang web đó                 </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 Đề nghị bố mẹ, thầy cô hoặc người có trách nhiệm ngăn chặn truy cập trang web đó</a:t>
            </a:r>
          </a:p>
          <a:p>
            <a:r>
              <a:rPr lang="en-US" sz="2800">
                <a:latin typeface="Times New Roman" panose="02020603050405020304" pitchFamily="18" charset="0"/>
                <a:ea typeface="Times New Roman" panose="02020603050405020304" pitchFamily="18" charset="0"/>
              </a:rPr>
              <a:t>D. Gửi trang web đó cho bạn bè xem</a:t>
            </a:r>
            <a:endParaRPr lang="en-US" sz="280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917" b="90000" l="10000" r="90000">
                        <a14:foregroundMark x1="59722" y1="7917" x2="59722" y2="7917"/>
                        <a14:foregroundMark x1="56667" y1="7361" x2="56667" y2="7361"/>
                        <a14:foregroundMark x1="56250" y1="5556" x2="56250" y2="5556"/>
                        <a14:foregroundMark x1="55278" y1="5278" x2="55278" y2="5278"/>
                        <a14:foregroundMark x1="60000" y1="4167" x2="60000" y2="4167"/>
                        <a14:foregroundMark x1="58333" y1="3472" x2="58333" y2="3472"/>
                        <a14:foregroundMark x1="56667" y1="3194" x2="56667" y2="3194"/>
                        <a14:foregroundMark x1="55278" y1="3194" x2="55278" y2="3194"/>
                        <a14:foregroundMark x1="54167" y1="3194" x2="54167" y2="3194"/>
                        <a14:foregroundMark x1="46667" y1="12083" x2="46667" y2="12083"/>
                      </a14:backgroundRemoval>
                    </a14:imgEffect>
                  </a14:imgLayer>
                </a14:imgProps>
              </a:ext>
            </a:extLst>
          </a:blip>
          <a:stretch>
            <a:fillRect/>
          </a:stretch>
        </p:blipFill>
        <p:spPr>
          <a:xfrm>
            <a:off x="4759799" y="0"/>
            <a:ext cx="1557976" cy="155797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2500" l="18250" r="90000"/>
                    </a14:imgEffect>
                  </a14:imgLayer>
                </a14:imgProps>
              </a:ext>
            </a:extLst>
          </a:blip>
          <a:stretch>
            <a:fillRect/>
          </a:stretch>
        </p:blipFill>
        <p:spPr>
          <a:xfrm>
            <a:off x="941695" y="3366409"/>
            <a:ext cx="699447" cy="62950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2500" l="18250" r="90000"/>
                    </a14:imgEffect>
                  </a14:imgLayer>
                </a14:imgProps>
              </a:ext>
            </a:extLst>
          </a:blip>
          <a:stretch>
            <a:fillRect/>
          </a:stretch>
        </p:blipFill>
        <p:spPr>
          <a:xfrm>
            <a:off x="941694" y="3995912"/>
            <a:ext cx="699447" cy="629503"/>
          </a:xfrm>
          <a:prstGeom prst="rect">
            <a:avLst/>
          </a:prstGeom>
        </p:spPr>
      </p:pic>
    </p:spTree>
    <p:extLst>
      <p:ext uri="{BB962C8B-B14F-4D97-AF65-F5344CB8AC3E}">
        <p14:creationId xmlns:p14="http://schemas.microsoft.com/office/powerpoint/2010/main" val="389301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08244" y="1613709"/>
            <a:ext cx="8554872" cy="373208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1. Trung bình một ngày em sử dụng máy tính bao nhiêu giờ?</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2. Em có chơi trò chơi điện tử và sử dụng mạng xã hội không? Nếu có thì khoảng bao nhiêu giờ một tuần?</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3. Theo em các biểu hiện và tác hại của bệnh nghiện Internet là gì?</a:t>
            </a:r>
            <a:endParaRPr lang="en-US" sz="2800">
              <a:latin typeface="Times New Roman" panose="02020603050405020304" pitchFamily="18" charset="0"/>
              <a:ea typeface="Times New Roman" panose="02020603050405020304" pitchFamily="18" charset="0"/>
            </a:endParaRPr>
          </a:p>
        </p:txBody>
      </p:sp>
      <p:sp>
        <p:nvSpPr>
          <p:cNvPr id="3" name="Rounded Rectangle 2"/>
          <p:cNvSpPr/>
          <p:nvPr/>
        </p:nvSpPr>
        <p:spPr>
          <a:xfrm>
            <a:off x="1951630" y="40941"/>
            <a:ext cx="7629098" cy="928048"/>
          </a:xfrm>
          <a:prstGeom prst="round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HOẠT ĐỘNG 4</a:t>
            </a:r>
          </a:p>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Nghiện Internet – Biểu hiện và tác hại</a:t>
            </a:r>
            <a:endParaRPr lang="en-US" sz="28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451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hiện Internet - Internet Addi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2699" y="1296538"/>
            <a:ext cx="7929349" cy="4250423"/>
          </a:xfrm>
          <a:prstGeom prst="rect">
            <a:avLst/>
          </a:prstGeom>
          <a:ln>
            <a:solidFill>
              <a:schemeClr val="tx1"/>
            </a:solidFill>
          </a:ln>
        </p:spPr>
      </p:pic>
      <p:sp>
        <p:nvSpPr>
          <p:cNvPr id="3" name="Rounded Rectangle 2"/>
          <p:cNvSpPr/>
          <p:nvPr/>
        </p:nvSpPr>
        <p:spPr>
          <a:xfrm>
            <a:off x="1119115" y="27296"/>
            <a:ext cx="9708107" cy="92804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3333CC"/>
                </a:solidFill>
                <a:latin typeface="Tahoma" panose="020B0604030504040204" pitchFamily="34" charset="0"/>
                <a:ea typeface="Tahoma" panose="020B0604030504040204" pitchFamily="34" charset="0"/>
                <a:cs typeface="Tahoma" panose="020B0604030504040204" pitchFamily="34" charset="0"/>
              </a:rPr>
              <a:t>Cùng tìm hiểu</a:t>
            </a:r>
          </a:p>
          <a:p>
            <a:pPr algn="ctr"/>
            <a:r>
              <a:rPr lang="en-US" sz="2400" b="1">
                <a:solidFill>
                  <a:srgbClr val="3333CC"/>
                </a:solidFill>
                <a:latin typeface="Tahoma" panose="020B0604030504040204" pitchFamily="34" charset="0"/>
                <a:ea typeface="Tahoma" panose="020B0604030504040204" pitchFamily="34" charset="0"/>
                <a:cs typeface="Tahoma" panose="020B0604030504040204" pitchFamily="34" charset="0"/>
              </a:rPr>
              <a:t>Nghiện Internet – Biểu hiện và tác hại qua video sau đây</a:t>
            </a:r>
            <a:endParaRPr lang="en-US" sz="24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6400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527858"/>
            <a:ext cx="10176681" cy="2382191"/>
          </a:xfrm>
          <a:prstGeom prst="rect">
            <a:avLst/>
          </a:prstGeom>
        </p:spPr>
        <p:txBody>
          <a:bodyPr wrap="square">
            <a:spAutoFit/>
          </a:bodyPr>
          <a:lstStyle/>
          <a:p>
            <a:pPr algn="just">
              <a:lnSpc>
                <a:spcPct val="115000"/>
              </a:lnSpc>
              <a:spcBef>
                <a:spcPts val="600"/>
              </a:spcBef>
              <a:spcAft>
                <a:spcPts val="600"/>
              </a:spcAft>
            </a:pPr>
            <a:r>
              <a:rPr lang="en-US" sz="2800" b="1">
                <a:solidFill>
                  <a:srgbClr val="FF0066"/>
                </a:solidFill>
                <a:latin typeface="Tahoma" panose="020B0604030504040204" pitchFamily="34" charset="0"/>
                <a:ea typeface="Tahoma" panose="020B0604030504040204" pitchFamily="34" charset="0"/>
                <a:cs typeface="Tahoma" panose="020B0604030504040204" pitchFamily="34" charset="0"/>
              </a:rPr>
              <a:t>3. TÁC HẠI VÀ CÁCH PHÒNG TRÁNH BỆNH NGHIỆN INTERNET</a:t>
            </a: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Một số tác hại ảnh hưởng tới người nghiện Internet là:</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Thiếu giao tiếp với thế giới xung quanh</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630304" y="3227695"/>
            <a:ext cx="3970361" cy="2977771"/>
          </a:xfrm>
          <a:prstGeom prst="rect">
            <a:avLst/>
          </a:prstGeom>
        </p:spPr>
      </p:pic>
    </p:spTree>
    <p:extLst>
      <p:ext uri="{BB962C8B-B14F-4D97-AF65-F5344CB8AC3E}">
        <p14:creationId xmlns:p14="http://schemas.microsoft.com/office/powerpoint/2010/main" val="3182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527858"/>
            <a:ext cx="10176681" cy="548099"/>
          </a:xfrm>
          <a:prstGeom prst="rect">
            <a:avLst/>
          </a:prstGeom>
        </p:spPr>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Dễ bị dẫn dắt tới trang thông tin xấu</a:t>
            </a:r>
            <a:endParaRPr lang="en-US" sz="280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156346" y="1711429"/>
            <a:ext cx="7634785" cy="4008262"/>
          </a:xfrm>
          <a:prstGeom prst="rect">
            <a:avLst/>
          </a:prstGeom>
        </p:spPr>
      </p:pic>
    </p:spTree>
    <p:extLst>
      <p:ext uri="{BB962C8B-B14F-4D97-AF65-F5344CB8AC3E}">
        <p14:creationId xmlns:p14="http://schemas.microsoft.com/office/powerpoint/2010/main" val="44093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527858"/>
            <a:ext cx="10176681" cy="548099"/>
          </a:xfrm>
          <a:prstGeom prst="rect">
            <a:avLst/>
          </a:prstGeom>
        </p:spPr>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Dễ bị nghiện trò chơi trực tuyến</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754271" y="2314148"/>
            <a:ext cx="4393441" cy="3295081"/>
          </a:xfrm>
          <a:prstGeom prst="rect">
            <a:avLst/>
          </a:prstGeom>
        </p:spPr>
      </p:pic>
    </p:spTree>
    <p:extLst>
      <p:ext uri="{BB962C8B-B14F-4D97-AF65-F5344CB8AC3E}">
        <p14:creationId xmlns:p14="http://schemas.microsoft.com/office/powerpoint/2010/main" val="21786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527858"/>
            <a:ext cx="10176681" cy="548099"/>
          </a:xfrm>
          <a:prstGeom prst="rect">
            <a:avLst/>
          </a:prstGeom>
        </p:spPr>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Khó tập trung vào công việc, học tập</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597906" y="1947744"/>
            <a:ext cx="7255491" cy="3794622"/>
          </a:xfrm>
          <a:prstGeom prst="rect">
            <a:avLst/>
          </a:prstGeom>
        </p:spPr>
      </p:pic>
    </p:spTree>
    <p:extLst>
      <p:ext uri="{BB962C8B-B14F-4D97-AF65-F5344CB8AC3E}">
        <p14:creationId xmlns:p14="http://schemas.microsoft.com/office/powerpoint/2010/main" val="11401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527858"/>
            <a:ext cx="10176681" cy="548099"/>
          </a:xfrm>
          <a:prstGeom prst="rect">
            <a:avLst/>
          </a:prstGeom>
        </p:spPr>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Tăng nguy cơ tham gia vào các vụ bắt nạt trên mạng</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70161" y="1471257"/>
            <a:ext cx="7315200" cy="4133850"/>
          </a:xfrm>
          <a:prstGeom prst="rect">
            <a:avLst/>
          </a:prstGeom>
        </p:spPr>
      </p:pic>
    </p:spTree>
    <p:extLst>
      <p:ext uri="{BB962C8B-B14F-4D97-AF65-F5344CB8AC3E}">
        <p14:creationId xmlns:p14="http://schemas.microsoft.com/office/powerpoint/2010/main" val="8432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7010" t="40184" r="6146" b="32847"/>
          <a:stretch/>
        </p:blipFill>
        <p:spPr bwMode="auto">
          <a:xfrm>
            <a:off x="1869743" y="1011166"/>
            <a:ext cx="8093051" cy="4202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56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4525" y="867976"/>
            <a:ext cx="10112991" cy="486941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a:latin typeface="Times New Roman" panose="02020603050405020304" pitchFamily="18" charset="0"/>
                <a:cs typeface="Times New Roman" panose="02020603050405020304" pitchFamily="18" charset="0"/>
              </a:rPr>
              <a:t>	Internet có vai trò to lớn trong cuộc sống hiện nay. Internet tác động tích cực đến nhiều mặt của xã hội. Tuy nhiên, bên cạnh đó Internet cũng có các tác động tiêu cực. </a:t>
            </a:r>
          </a:p>
          <a:p>
            <a:pPr algn="just"/>
            <a:r>
              <a:rPr lang="en-US" sz="2800">
                <a:latin typeface="Times New Roman" panose="02020603050405020304" pitchFamily="18" charset="0"/>
                <a:cs typeface="Times New Roman" panose="02020603050405020304" pitchFamily="18" charset="0"/>
              </a:rPr>
              <a:t>	Trên thế giới cũng như ở Việt Nam, càng ngày càng xảy ra nhiều sự việc đau lòng lên quan đến việc sử dụng mạng. Các nguyên nhân thường do bắt nạt trên mạng, nghiện Internet, nghiện trò chơi trực tuyến,… </a:t>
            </a:r>
          </a:p>
          <a:p>
            <a:pPr algn="just"/>
            <a:r>
              <a:rPr lang="en-US" sz="2800">
                <a:latin typeface="Times New Roman" panose="02020603050405020304" pitchFamily="18" charset="0"/>
                <a:cs typeface="Times New Roman" panose="02020603050405020304" pitchFamily="18" charset="0"/>
              </a:rPr>
              <a:t>	Ứng xử trên mạng có văn hóa và đúng quy tắc, sử dụng Internet hợp lí sẽ giúp mỗi chúng ta có một cuộc sống văn minh, an toàn hơn.</a:t>
            </a:r>
          </a:p>
        </p:txBody>
      </p:sp>
    </p:spTree>
    <p:extLst>
      <p:ext uri="{BB962C8B-B14F-4D97-AF65-F5344CB8AC3E}">
        <p14:creationId xmlns:p14="http://schemas.microsoft.com/office/powerpoint/2010/main" val="4995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42447" y="1936090"/>
            <a:ext cx="9253181" cy="1532334"/>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 Nghiện internet gây ảnh hưởng xấu tới sức khỏe thể chất, tinh thần, kết quả học tập và khả năng giao tiếp với mọi người xung quanh.</a:t>
            </a:r>
          </a:p>
        </p:txBody>
      </p:sp>
      <p:sp>
        <p:nvSpPr>
          <p:cNvPr id="3" name="Right Arrow 2"/>
          <p:cNvSpPr/>
          <p:nvPr/>
        </p:nvSpPr>
        <p:spPr>
          <a:xfrm>
            <a:off x="477672" y="2361063"/>
            <a:ext cx="1023582" cy="68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83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50627" y="1231470"/>
            <a:ext cx="10740788" cy="493752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a:solidFill>
                  <a:srgbClr val="002060"/>
                </a:solidFill>
                <a:latin typeface="Times New Roman" panose="02020603050405020304" pitchFamily="18" charset="0"/>
                <a:ea typeface="Times New Roman" panose="02020603050405020304" pitchFamily="18" charset="0"/>
              </a:rPr>
              <a:t>1. Em có các biểu hiện nào trong các hành vi sau đây?</a:t>
            </a:r>
          </a:p>
          <a:p>
            <a:pPr algn="just">
              <a:spcBef>
                <a:spcPts val="600"/>
              </a:spcBef>
              <a:spcAft>
                <a:spcPts val="600"/>
              </a:spcAft>
            </a:pPr>
            <a:r>
              <a:rPr lang="en-US" sz="2800">
                <a:latin typeface="Times New Roman" panose="02020603050405020304" pitchFamily="18" charset="0"/>
                <a:ea typeface="Times New Roman" panose="02020603050405020304" pitchFamily="18" charset="0"/>
              </a:rPr>
              <a:t>a) Bỏ bê việc học hành để lên mạng</a:t>
            </a:r>
          </a:p>
          <a:p>
            <a:pPr algn="just">
              <a:spcBef>
                <a:spcPts val="600"/>
              </a:spcBef>
              <a:spcAft>
                <a:spcPts val="600"/>
              </a:spcAft>
            </a:pPr>
            <a:r>
              <a:rPr lang="en-US" sz="2800">
                <a:latin typeface="Times New Roman" panose="02020603050405020304" pitchFamily="18" charset="0"/>
                <a:ea typeface="Times New Roman" panose="02020603050405020304" pitchFamily="18" charset="0"/>
              </a:rPr>
              <a:t>b) Hay thức khuya để sử dụng mạng</a:t>
            </a:r>
          </a:p>
          <a:p>
            <a:pPr algn="just">
              <a:spcBef>
                <a:spcPts val="600"/>
              </a:spcBef>
              <a:spcAft>
                <a:spcPts val="600"/>
              </a:spcAft>
            </a:pPr>
            <a:r>
              <a:rPr lang="en-US" sz="2800">
                <a:latin typeface="Times New Roman" panose="02020603050405020304" pitchFamily="18" charset="0"/>
                <a:ea typeface="Times New Roman" panose="02020603050405020304" pitchFamily="18" charset="0"/>
              </a:rPr>
              <a:t>c) Thấy tức giận, cáu kỉnh khi không được sử dụng máy tính.</a:t>
            </a:r>
          </a:p>
          <a:p>
            <a:pPr algn="just">
              <a:spcBef>
                <a:spcPts val="600"/>
              </a:spcBef>
              <a:spcAft>
                <a:spcPts val="600"/>
              </a:spcAft>
            </a:pPr>
            <a:r>
              <a:rPr lang="en-US" sz="2800">
                <a:latin typeface="Times New Roman" panose="02020603050405020304" pitchFamily="18" charset="0"/>
                <a:ea typeface="Times New Roman" panose="02020603050405020304" pitchFamily="18" charset="0"/>
              </a:rPr>
              <a:t>d) Nói dối khi có người hỏi về thời gian em truy cập mạng</a:t>
            </a:r>
          </a:p>
          <a:p>
            <a:pPr algn="just">
              <a:spcBef>
                <a:spcPts val="600"/>
              </a:spcBef>
              <a:spcAft>
                <a:spcPts val="600"/>
              </a:spcAft>
            </a:pPr>
            <a:r>
              <a:rPr lang="en-US" sz="2800">
                <a:latin typeface="Times New Roman" panose="02020603050405020304" pitchFamily="18" charset="0"/>
                <a:ea typeface="Times New Roman" panose="02020603050405020304" pitchFamily="18" charset="0"/>
              </a:rPr>
              <a:t>e) Thích dành thời gian trên mạng hơn là với gia đình, bạn bè</a:t>
            </a:r>
          </a:p>
          <a:p>
            <a:pPr>
              <a:spcBef>
                <a:spcPts val="600"/>
              </a:spcBef>
              <a:spcAft>
                <a:spcPts val="600"/>
              </a:spcAft>
            </a:pPr>
            <a:r>
              <a:rPr lang="en-US" sz="2800">
                <a:latin typeface="Times New Roman" panose="02020603050405020304" pitchFamily="18" charset="0"/>
                <a:ea typeface="Times New Roman" panose="02020603050405020304" pitchFamily="18" charset="0"/>
              </a:rPr>
              <a:t>f) Mất hứng thú với những hoạt động thú vị trước đây, khi em chưa sử dụng mạng. </a:t>
            </a:r>
            <a:endParaRPr lang="en-US" sz="280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917" b="90000" l="10000" r="90000">
                        <a14:foregroundMark x1="59722" y1="7917" x2="59722" y2="7917"/>
                        <a14:foregroundMark x1="56667" y1="7361" x2="56667" y2="7361"/>
                        <a14:foregroundMark x1="56250" y1="5556" x2="56250" y2="5556"/>
                        <a14:foregroundMark x1="55278" y1="5278" x2="55278" y2="5278"/>
                        <a14:foregroundMark x1="60000" y1="4167" x2="60000" y2="4167"/>
                        <a14:foregroundMark x1="58333" y1="3472" x2="58333" y2="3472"/>
                        <a14:foregroundMark x1="56667" y1="3194" x2="56667" y2="3194"/>
                        <a14:foregroundMark x1="55278" y1="3194" x2="55278" y2="3194"/>
                        <a14:foregroundMark x1="54167" y1="3194" x2="54167" y2="3194"/>
                        <a14:foregroundMark x1="46667" y1="12083" x2="46667" y2="12083"/>
                      </a14:backgroundRemoval>
                    </a14:imgEffect>
                  </a14:imgLayer>
                </a14:imgProps>
              </a:ext>
            </a:extLst>
          </a:blip>
          <a:stretch>
            <a:fillRect/>
          </a:stretch>
        </p:blipFill>
        <p:spPr>
          <a:xfrm>
            <a:off x="4759799" y="0"/>
            <a:ext cx="1557976" cy="1132764"/>
          </a:xfrm>
          <a:prstGeom prst="rect">
            <a:avLst/>
          </a:prstGeom>
        </p:spPr>
      </p:pic>
    </p:spTree>
    <p:extLst>
      <p:ext uri="{BB962C8B-B14F-4D97-AF65-F5344CB8AC3E}">
        <p14:creationId xmlns:p14="http://schemas.microsoft.com/office/powerpoint/2010/main" val="106610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23914" y="1731152"/>
            <a:ext cx="7979393" cy="3439239"/>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en-US" sz="2800">
                <a:solidFill>
                  <a:schemeClr val="dk1"/>
                </a:solidFill>
                <a:latin typeface="Times New Roman" panose="02020603050405020304" pitchFamily="18" charset="0"/>
                <a:ea typeface="Times New Roman" panose="02020603050405020304" pitchFamily="18" charset="0"/>
              </a:rPr>
              <a:t>	Người bị bệnh nghiện Internet có thể được ví như một cái cây có nguy cơ úa tàn. Em hãy cùng các bạn trong nhóm của mình vẽ một cây tương tự như hình bên lên một tờ giấy to để tạo một tấm áp phích bằng cách vẽ thêm lá, hoa cho cây và ghi trên đó những điều nên làm để phòng tránh bệnh nghiện Internet, giúp cây xanh tươi trở lại.</a:t>
            </a:r>
          </a:p>
        </p:txBody>
      </p:sp>
      <p:sp>
        <p:nvSpPr>
          <p:cNvPr id="3" name="Rounded Rectangle 2"/>
          <p:cNvSpPr/>
          <p:nvPr/>
        </p:nvSpPr>
        <p:spPr>
          <a:xfrm>
            <a:off x="4012441" y="0"/>
            <a:ext cx="3439235" cy="928048"/>
          </a:xfrm>
          <a:prstGeom prst="round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HOẠT ĐỘNG 5</a:t>
            </a:r>
          </a:p>
          <a:p>
            <a:pPr algn="ctr"/>
            <a:r>
              <a:rPr lang="en-US" sz="2800" b="1">
                <a:solidFill>
                  <a:srgbClr val="3333CC"/>
                </a:solidFill>
                <a:latin typeface="Tahoma" panose="020B0604030504040204" pitchFamily="34" charset="0"/>
                <a:ea typeface="Tahoma" panose="020B0604030504040204" pitchFamily="34" charset="0"/>
                <a:cs typeface="Tahoma" panose="020B0604030504040204" pitchFamily="34" charset="0"/>
              </a:rPr>
              <a:t>Cây hồi sinh</a:t>
            </a:r>
            <a:endParaRPr lang="en-US" sz="28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85069" t="58349" r="8113" b="25233"/>
          <a:stretch/>
        </p:blipFill>
        <p:spPr>
          <a:xfrm>
            <a:off x="9735197" y="1978924"/>
            <a:ext cx="2056469" cy="2784144"/>
          </a:xfrm>
          <a:prstGeom prst="rect">
            <a:avLst/>
          </a:prstGeom>
        </p:spPr>
      </p:pic>
    </p:spTree>
    <p:extLst>
      <p:ext uri="{BB962C8B-B14F-4D97-AF65-F5344CB8AC3E}">
        <p14:creationId xmlns:p14="http://schemas.microsoft.com/office/powerpoint/2010/main" val="6579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426" y="422281"/>
            <a:ext cx="10504227" cy="5909310"/>
          </a:xfrm>
          <a:prstGeom prst="rect">
            <a:avLst/>
          </a:prstGeom>
        </p:spPr>
        <p:txBody>
          <a:bodyPr wrap="square">
            <a:spAutoFit/>
          </a:bodyPr>
          <a:lstStyle/>
          <a:p>
            <a:pPr algn="just">
              <a:spcBef>
                <a:spcPts val="600"/>
              </a:spcBef>
              <a:spcAft>
                <a:spcPts val="600"/>
              </a:spcAft>
            </a:pPr>
            <a:r>
              <a:rPr lang="vi-VN" sz="2800" b="1" i="1">
                <a:solidFill>
                  <a:srgbClr val="C00000"/>
                </a:solidFill>
                <a:latin typeface="+mj-lt"/>
              </a:rPr>
              <a:t>Gợi ý: </a:t>
            </a:r>
            <a:r>
              <a:rPr lang="vi-VN" sz="2800">
                <a:latin typeface="+mj-lt"/>
              </a:rPr>
              <a:t>Những điều nên làm để phòng tránh bệnh nghiện Internet:</a:t>
            </a:r>
          </a:p>
          <a:p>
            <a:pPr indent="231775" algn="just">
              <a:spcBef>
                <a:spcPts val="600"/>
              </a:spcBef>
              <a:spcAft>
                <a:spcPts val="600"/>
              </a:spcAft>
              <a:buFont typeface="Arial" panose="020B0604020202020204" pitchFamily="34" charset="0"/>
              <a:buChar char="•"/>
            </a:pPr>
            <a:r>
              <a:rPr lang="vi-VN" sz="2800">
                <a:latin typeface="+mj-lt"/>
              </a:rPr>
              <a:t>Tham gia các hoạt động ngoại khóa ngoài trời nhiều hơn.</a:t>
            </a:r>
          </a:p>
          <a:p>
            <a:pPr indent="231775" algn="just">
              <a:spcBef>
                <a:spcPts val="600"/>
              </a:spcBef>
              <a:spcAft>
                <a:spcPts val="600"/>
              </a:spcAft>
              <a:buFont typeface="Arial" panose="020B0604020202020204" pitchFamily="34" charset="0"/>
              <a:buChar char="•"/>
            </a:pPr>
            <a:r>
              <a:rPr lang="vi-VN" sz="2800">
                <a:latin typeface="+mj-lt"/>
              </a:rPr>
              <a:t>Đặt kế hoạch sử dụng thời gian thích hợp và nghiêm túc với nó.</a:t>
            </a:r>
          </a:p>
          <a:p>
            <a:pPr indent="231775" algn="just">
              <a:spcBef>
                <a:spcPts val="600"/>
              </a:spcBef>
              <a:spcAft>
                <a:spcPts val="600"/>
              </a:spcAft>
              <a:buFont typeface="Arial" panose="020B0604020202020204" pitchFamily="34" charset="0"/>
              <a:buChar char="•"/>
            </a:pPr>
            <a:r>
              <a:rPr lang="vi-VN" sz="2800">
                <a:latin typeface="+mj-lt"/>
              </a:rPr>
              <a:t>Tập thể dục thường xuyên.</a:t>
            </a:r>
          </a:p>
          <a:p>
            <a:pPr indent="231775" algn="just">
              <a:spcBef>
                <a:spcPts val="600"/>
              </a:spcBef>
              <a:spcAft>
                <a:spcPts val="600"/>
              </a:spcAft>
              <a:buFont typeface="Arial" panose="020B0604020202020204" pitchFamily="34" charset="0"/>
              <a:buChar char="•"/>
            </a:pPr>
            <a:r>
              <a:rPr lang="vi-VN" sz="2800">
                <a:latin typeface="+mj-lt"/>
              </a:rPr>
              <a:t>Thời gian rảnh nên đọc sách, tụ tập với bạn bè chứ không ngồi trước máy tính.</a:t>
            </a:r>
          </a:p>
          <a:p>
            <a:pPr indent="231775" algn="just">
              <a:spcBef>
                <a:spcPts val="600"/>
              </a:spcBef>
              <a:spcAft>
                <a:spcPts val="600"/>
              </a:spcAft>
              <a:buFont typeface="Arial" panose="020B0604020202020204" pitchFamily="34" charset="0"/>
              <a:buChar char="•"/>
            </a:pPr>
            <a:r>
              <a:rPr lang="vi-VN" sz="2800">
                <a:latin typeface="+mj-lt"/>
              </a:rPr>
              <a:t>Tìm một hoạt động yêu thích như ca hát, nấu nướng, đọc sách,... để thay thế.</a:t>
            </a:r>
          </a:p>
          <a:p>
            <a:pPr indent="231775" algn="just">
              <a:spcBef>
                <a:spcPts val="600"/>
              </a:spcBef>
              <a:spcAft>
                <a:spcPts val="600"/>
              </a:spcAft>
              <a:buFont typeface="Arial" panose="020B0604020202020204" pitchFamily="34" charset="0"/>
              <a:buChar char="•"/>
            </a:pPr>
            <a:r>
              <a:rPr lang="vi-VN" sz="2800">
                <a:latin typeface="+mj-lt"/>
              </a:rPr>
              <a:t>Không để máy tính trong khoảng cách quá gần.</a:t>
            </a:r>
          </a:p>
          <a:p>
            <a:pPr indent="231775" algn="just">
              <a:spcBef>
                <a:spcPts val="600"/>
              </a:spcBef>
              <a:spcAft>
                <a:spcPts val="600"/>
              </a:spcAft>
              <a:buFont typeface="Arial" panose="020B0604020202020204" pitchFamily="34" charset="0"/>
              <a:buChar char="•"/>
            </a:pPr>
            <a:r>
              <a:rPr lang="vi-VN" sz="2800">
                <a:latin typeface="+mj-lt"/>
              </a:rPr>
              <a:t>Hoàn tất việc học, làm bài tập về nhà trước khi muốn sử dụng máy tính.</a:t>
            </a:r>
            <a:endParaRPr lang="vi-VN" sz="2800" b="0" i="0">
              <a:effectLst/>
              <a:latin typeface="+mj-lt"/>
            </a:endParaRPr>
          </a:p>
        </p:txBody>
      </p:sp>
    </p:spTree>
    <p:extLst>
      <p:ext uri="{BB962C8B-B14F-4D97-AF65-F5344CB8AC3E}">
        <p14:creationId xmlns:p14="http://schemas.microsoft.com/office/powerpoint/2010/main" val="352006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751" y="441693"/>
            <a:ext cx="10577015" cy="1083374"/>
          </a:xfrm>
          <a:prstGeom prst="rect">
            <a:avLst/>
          </a:prstGeom>
        </p:spPr>
        <p:txBody>
          <a:bodyPr wrap="square">
            <a:spAutoFit/>
          </a:bodyPr>
          <a:lstStyle/>
          <a:p>
            <a:pPr algn="just">
              <a:lnSpc>
                <a:spcPct val="115000"/>
              </a:lnSpc>
              <a:spcBef>
                <a:spcPts val="600"/>
              </a:spcBef>
              <a:spcAft>
                <a:spcPts val="600"/>
              </a:spcAft>
            </a:pPr>
            <a:r>
              <a:rPr lang="en-US" sz="2800" b="1" i="1">
                <a:solidFill>
                  <a:srgbClr val="C00000"/>
                </a:solidFill>
                <a:latin typeface="Times New Roman" panose="02020603050405020304" pitchFamily="18" charset="0"/>
                <a:ea typeface="Times New Roman" panose="02020603050405020304" pitchFamily="18" charset="0"/>
              </a:rPr>
              <a:t>- Một số lời khuyên nên thực hiện để không biến mình thành người nghiện Internet</a:t>
            </a:r>
          </a:p>
        </p:txBody>
      </p:sp>
      <p:pic>
        <p:nvPicPr>
          <p:cNvPr id="3" name="Picture 2"/>
          <p:cNvPicPr/>
          <p:nvPr/>
        </p:nvPicPr>
        <p:blipFill rotWithShape="1">
          <a:blip r:embed="rId2"/>
          <a:srcRect l="57768" t="37757" r="6904" b="39320"/>
          <a:stretch/>
        </p:blipFill>
        <p:spPr bwMode="auto">
          <a:xfrm>
            <a:off x="2142697" y="1746912"/>
            <a:ext cx="7656396" cy="3957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419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60561" y="1358748"/>
            <a:ext cx="9253181" cy="2485787"/>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 Dành thời gian với người thân và bạn bè, hạn chế để thiết bị kết nối Internet trong phòng riêng, giới hạn thời gian sử dụng, theo đuổi những sở thích không liên quan quá nhiều đến thiết bị điện tử là những cách thức tốt để phòng tránh nguy cơ nghiện Internet</a:t>
            </a:r>
          </a:p>
        </p:txBody>
      </p:sp>
      <p:sp>
        <p:nvSpPr>
          <p:cNvPr id="3" name="Right Arrow 2"/>
          <p:cNvSpPr/>
          <p:nvPr/>
        </p:nvSpPr>
        <p:spPr>
          <a:xfrm>
            <a:off x="409433" y="2019869"/>
            <a:ext cx="1023582" cy="68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91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2764" y="675096"/>
            <a:ext cx="9962865" cy="4484305"/>
          </a:xfrm>
          <a:prstGeom prst="rect">
            <a:avLst/>
          </a:prstGeom>
        </p:spPr>
        <p:txBody>
          <a:bodyPr wrap="square">
            <a:spAutoFit/>
          </a:bodyPr>
          <a:lstStyle/>
          <a:p>
            <a:pPr algn="ctr">
              <a:lnSpc>
                <a:spcPct val="115000"/>
              </a:lnSpc>
              <a:spcBef>
                <a:spcPts val="600"/>
              </a:spcBef>
              <a:spcAft>
                <a:spcPts val="600"/>
              </a:spcAft>
            </a:pPr>
            <a:r>
              <a:rPr lang="en-US" sz="2800" b="1">
                <a:solidFill>
                  <a:srgbClr val="FF0066"/>
                </a:solidFill>
                <a:latin typeface="Tahoma" panose="020B0604030504040204" pitchFamily="34" charset="0"/>
                <a:ea typeface="Tahoma" panose="020B0604030504040204" pitchFamily="34" charset="0"/>
                <a:cs typeface="Tahoma" panose="020B0604030504040204" pitchFamily="34" charset="0"/>
              </a:rPr>
              <a:t>LUYỆN TẬP</a:t>
            </a:r>
          </a:p>
          <a:p>
            <a:pPr algn="ctr">
              <a:lnSpc>
                <a:spcPct val="115000"/>
              </a:lnSpc>
              <a:spcBef>
                <a:spcPts val="600"/>
              </a:spcBef>
              <a:spcAft>
                <a:spcPts val="600"/>
              </a:spcAft>
            </a:pPr>
            <a:endParaRPr lang="en-US" sz="2800" b="1">
              <a:solidFill>
                <a:srgbClr val="FF0066"/>
              </a:solidFill>
              <a:latin typeface="Tahoma" panose="020B0604030504040204" pitchFamily="34" charset="0"/>
              <a:ea typeface="Tahoma" panose="020B0604030504040204" pitchFamily="34" charset="0"/>
              <a:cs typeface="Tahoma" panose="020B0604030504040204" pitchFamily="34" charset="0"/>
            </a:endParaRPr>
          </a:p>
          <a:p>
            <a:pPr>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1. </a:t>
            </a:r>
            <a:r>
              <a:rPr lang="en-US" sz="2800">
                <a:latin typeface="Times New Roman" panose="02020603050405020304" pitchFamily="18" charset="0"/>
                <a:ea typeface="Times New Roman" panose="02020603050405020304" pitchFamily="18" charset="0"/>
              </a:rPr>
              <a:t>Khi giao tiếp qua mạng, những điều nào sau đây nên tránh?</a:t>
            </a:r>
          </a:p>
          <a:p>
            <a:pPr>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A. Tôn trọng người đang iao tiếp với mình</a:t>
            </a:r>
          </a:p>
          <a:p>
            <a:pPr>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 Nói bất cứ điều gì xuất hiện trong đầu</a:t>
            </a:r>
          </a:p>
          <a:p>
            <a:pPr>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 Kết bạn với những người mình không quen biết</a:t>
            </a:r>
          </a:p>
          <a:p>
            <a:pPr>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D. Bảo vệ thông tin cá nhân của mình</a:t>
            </a:r>
          </a:p>
        </p:txBody>
      </p:sp>
    </p:spTree>
    <p:extLst>
      <p:ext uri="{BB962C8B-B14F-4D97-AF65-F5344CB8AC3E}">
        <p14:creationId xmlns:p14="http://schemas.microsoft.com/office/powerpoint/2010/main" val="27921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594" y="1057234"/>
            <a:ext cx="9935570" cy="4330416"/>
          </a:xfrm>
          <a:prstGeom prst="rect">
            <a:avLst/>
          </a:prstGeom>
        </p:spPr>
        <p:txBody>
          <a:bodyPr wrap="square">
            <a:spAutoFit/>
          </a:bodyPr>
          <a:lstStyle/>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2. </a:t>
            </a:r>
            <a:r>
              <a:rPr lang="en-US" sz="2800">
                <a:latin typeface="Times New Roman" panose="02020603050405020304" pitchFamily="18" charset="0"/>
                <a:ea typeface="Times New Roman" panose="02020603050405020304" pitchFamily="18" charset="0"/>
              </a:rPr>
              <a:t>Theo em, hai hoạt động trên mạng nào sau đây dễ gây bệnh nghiện Internet nhất?</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A. Chơi trò chơi trực tuyến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 Đọc tin tức</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 Sử dụng mạng xã hội</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D. Học tập trực tuyến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E. Trao đổi thông tin qua thư điện tử</a:t>
            </a:r>
          </a:p>
        </p:txBody>
      </p:sp>
    </p:spTree>
    <p:extLst>
      <p:ext uri="{BB962C8B-B14F-4D97-AF65-F5344CB8AC3E}">
        <p14:creationId xmlns:p14="http://schemas.microsoft.com/office/powerpoint/2010/main" val="3221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961" y="1695150"/>
            <a:ext cx="9985612" cy="2554545"/>
          </a:xfrm>
          <a:prstGeom prst="rect">
            <a:avLst/>
          </a:prstGeom>
        </p:spPr>
        <p:txBody>
          <a:bodyPr wrap="square">
            <a:spAutoFit/>
          </a:bodyPr>
          <a:lstStyle/>
          <a:p>
            <a:pPr algn="just">
              <a:spcBef>
                <a:spcPts val="1200"/>
              </a:spcBef>
              <a:spcAft>
                <a:spcPts val="1200"/>
              </a:spcAft>
            </a:pPr>
            <a:r>
              <a:rPr lang="en-US" sz="2800" b="1" i="1">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Em hãy cùng một nhóm bạn của mình tạo ra một sản phẩm (áp phích, đoạn kịch ngắn, sơ đồ tư duy. Bài trình chiếu,…) về chủ đề Ứng xử trên mạng để trình bày với các bạn trong lớp.</a:t>
            </a:r>
          </a:p>
          <a:p>
            <a:pPr algn="just">
              <a:spcBef>
                <a:spcPts val="1200"/>
              </a:spcBef>
              <a:spcAft>
                <a:spcPts val="1200"/>
              </a:spcAft>
            </a:pPr>
            <a:r>
              <a:rPr lang="en-US" sz="2800" b="1" i="1">
                <a:latin typeface="Times New Roman" panose="02020603050405020304" pitchFamily="18" charset="0"/>
                <a:ea typeface="Times New Roman" panose="02020603050405020304" pitchFamily="18" charset="0"/>
              </a:rPr>
              <a:t>Câu 2. </a:t>
            </a:r>
            <a:r>
              <a:rPr lang="en-US" sz="2800">
                <a:latin typeface="Times New Roman" panose="02020603050405020304" pitchFamily="18" charset="0"/>
                <a:ea typeface="Times New Roman" panose="02020603050405020304" pitchFamily="18" charset="0"/>
              </a:rPr>
              <a:t>Nếu một trong những người bạn của em có biểu hiện nghiện trò chơi trực tuyến. Em sẽ làm gì để giúp bạn?</a:t>
            </a:r>
          </a:p>
        </p:txBody>
      </p:sp>
      <p:sp>
        <p:nvSpPr>
          <p:cNvPr id="3" name="Rectangle 2"/>
          <p:cNvSpPr/>
          <p:nvPr/>
        </p:nvSpPr>
        <p:spPr>
          <a:xfrm>
            <a:off x="4383812" y="534950"/>
            <a:ext cx="2414444" cy="601318"/>
          </a:xfrm>
          <a:prstGeom prst="rect">
            <a:avLst/>
          </a:prstGeom>
        </p:spPr>
        <p:txBody>
          <a:bodyPr wrap="none">
            <a:spAutoFit/>
          </a:bodyPr>
          <a:lstStyle/>
          <a:p>
            <a:pPr algn="ctr">
              <a:lnSpc>
                <a:spcPct val="115000"/>
              </a:lnSpc>
              <a:spcBef>
                <a:spcPts val="600"/>
              </a:spcBef>
              <a:spcAft>
                <a:spcPts val="600"/>
              </a:spcAft>
            </a:pPr>
            <a:r>
              <a:rPr lang="en-US" sz="3200" b="1">
                <a:solidFill>
                  <a:srgbClr val="FF0066"/>
                </a:solidFill>
                <a:latin typeface="Tahoma" panose="020B0604030504040204" pitchFamily="34" charset="0"/>
                <a:ea typeface="Tahoma" panose="020B0604030504040204" pitchFamily="34" charset="0"/>
                <a:cs typeface="Tahoma" panose="020B0604030504040204" pitchFamily="34" charset="0"/>
              </a:rPr>
              <a:t>VẬN DỤNG</a:t>
            </a:r>
          </a:p>
        </p:txBody>
      </p:sp>
    </p:spTree>
    <p:extLst>
      <p:ext uri="{BB962C8B-B14F-4D97-AF65-F5344CB8AC3E}">
        <p14:creationId xmlns:p14="http://schemas.microsoft.com/office/powerpoint/2010/main" val="397751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90421" y="1762571"/>
            <a:ext cx="10015870" cy="373208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1. Em biết những phương thức giao tiếp qua mạng nào? Em đã từng sử dụng những phương thức nào?</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2. Theo em những đặc điểm khác nhau giữa giao tiếp gặp gỡ trực tiếp và giao tiếp qua mạng là gì?</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3. Tại sao có những bạn khi giao tiếp qua mạng lại thiếu văn minh hơn so với khi giao tiếp trực tiếp?</a:t>
            </a:r>
          </a:p>
        </p:txBody>
      </p:sp>
      <p:pic>
        <p:nvPicPr>
          <p:cNvPr id="6" name="Picture 2" descr="Gif cu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061097"/>
            <a:ext cx="1588505" cy="128797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612646" y="145081"/>
            <a:ext cx="7171421" cy="1363944"/>
          </a:xfrm>
          <a:prstGeom prst="round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333CC"/>
                </a:solidFill>
                <a:latin typeface="Tahoma" panose="020B0604030504040204" pitchFamily="34" charset="0"/>
                <a:ea typeface="Tahoma" panose="020B0604030504040204" pitchFamily="34" charset="0"/>
                <a:cs typeface="Tahoma" panose="020B0604030504040204" pitchFamily="34" charset="0"/>
              </a:rPr>
              <a:t>HOẠT ĐỘNG 1</a:t>
            </a:r>
          </a:p>
          <a:p>
            <a:pPr algn="ctr"/>
            <a:r>
              <a:rPr lang="en-US" sz="3200" b="1">
                <a:solidFill>
                  <a:srgbClr val="3333CC"/>
                </a:solidFill>
                <a:latin typeface="Tahoma" panose="020B0604030504040204" pitchFamily="34" charset="0"/>
                <a:ea typeface="Tahoma" panose="020B0604030504040204" pitchFamily="34" charset="0"/>
                <a:cs typeface="Tahoma" panose="020B0604030504040204" pitchFamily="34" charset="0"/>
              </a:rPr>
              <a:t>Ngôn ngữ giao tiếp qua mạng</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7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388" y="204717"/>
            <a:ext cx="10918209" cy="2123658"/>
          </a:xfrm>
          <a:prstGeom prst="rect">
            <a:avLst/>
          </a:prstGeom>
        </p:spPr>
        <p:txBody>
          <a:bodyPr wrap="square">
            <a:spAutoFit/>
          </a:bodyPr>
          <a:lstStyle/>
          <a:p>
            <a:pPr algn="just">
              <a:spcBef>
                <a:spcPts val="1200"/>
              </a:spcBef>
              <a:spcAft>
                <a:spcPts val="1200"/>
              </a:spcAft>
            </a:pPr>
            <a:r>
              <a:rPr lang="en-US" sz="2800" b="1" i="1" u="sng">
                <a:latin typeface="Times New Roman" panose="02020603050405020304" pitchFamily="18" charset="0"/>
                <a:cs typeface="Times New Roman" panose="02020603050405020304" pitchFamily="18" charset="0"/>
              </a:rPr>
              <a:t>T</a:t>
            </a:r>
            <a:r>
              <a:rPr lang="vi-VN" sz="2800" b="1" i="1" u="sng">
                <a:latin typeface="Times New Roman" panose="02020603050405020304" pitchFamily="18" charset="0"/>
                <a:cs typeface="Times New Roman" panose="02020603050405020304" pitchFamily="18" charset="0"/>
              </a:rPr>
              <a:t>r</a:t>
            </a:r>
            <a:r>
              <a:rPr lang="vi-VN" sz="2800" b="1" i="1" u="sng">
                <a:latin typeface="+mj-lt"/>
              </a:rPr>
              <a:t>ả lời:</a:t>
            </a:r>
            <a:endParaRPr lang="vi-VN" sz="2800">
              <a:latin typeface="+mj-lt"/>
            </a:endParaRPr>
          </a:p>
          <a:p>
            <a:pPr algn="just">
              <a:spcBef>
                <a:spcPts val="1200"/>
              </a:spcBef>
              <a:spcAft>
                <a:spcPts val="1200"/>
              </a:spcAft>
            </a:pPr>
            <a:r>
              <a:rPr lang="vi-VN" sz="2800" b="1" i="1">
                <a:latin typeface="+mj-lt"/>
              </a:rPr>
              <a:t>Câu 1.</a:t>
            </a:r>
            <a:r>
              <a:rPr lang="vi-VN" sz="2800" b="1">
                <a:latin typeface="+mj-lt"/>
              </a:rPr>
              <a:t> </a:t>
            </a:r>
            <a:r>
              <a:rPr lang="vi-VN" sz="2800">
                <a:latin typeface="+mj-lt"/>
              </a:rPr>
              <a:t>Những phương thức giao tiếp qua mạng phổ biến hiện nay là gửi và nhận thư điện tử (email), nhắn tin và trò chuyện qua mạng xã hội. Em đã sử dụng phương thức nhắn tin và trò chuyện qua mạng xã hội.</a:t>
            </a:r>
          </a:p>
        </p:txBody>
      </p:sp>
      <p:pic>
        <p:nvPicPr>
          <p:cNvPr id="3" name="Picture 2"/>
          <p:cNvPicPr>
            <a:picLocks noChangeAspect="1"/>
          </p:cNvPicPr>
          <p:nvPr/>
        </p:nvPicPr>
        <p:blipFill>
          <a:blip r:embed="rId2"/>
          <a:stretch>
            <a:fillRect/>
          </a:stretch>
        </p:blipFill>
        <p:spPr>
          <a:xfrm>
            <a:off x="1587119" y="2756848"/>
            <a:ext cx="4450877" cy="2967251"/>
          </a:xfrm>
          <a:prstGeom prst="rect">
            <a:avLst/>
          </a:prstGeom>
        </p:spPr>
      </p:pic>
      <p:pic>
        <p:nvPicPr>
          <p:cNvPr id="4" name="Picture 3"/>
          <p:cNvPicPr>
            <a:picLocks noChangeAspect="1"/>
          </p:cNvPicPr>
          <p:nvPr/>
        </p:nvPicPr>
        <p:blipFill>
          <a:blip r:embed="rId3"/>
          <a:stretch>
            <a:fillRect/>
          </a:stretch>
        </p:blipFill>
        <p:spPr>
          <a:xfrm>
            <a:off x="6578220" y="2657447"/>
            <a:ext cx="4380931" cy="3066652"/>
          </a:xfrm>
          <a:prstGeom prst="rect">
            <a:avLst/>
          </a:prstGeom>
        </p:spPr>
      </p:pic>
    </p:spTree>
    <p:extLst>
      <p:ext uri="{BB962C8B-B14F-4D97-AF65-F5344CB8AC3E}">
        <p14:creationId xmlns:p14="http://schemas.microsoft.com/office/powerpoint/2010/main" val="882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388" y="204717"/>
            <a:ext cx="10918209" cy="4462760"/>
          </a:xfrm>
          <a:prstGeom prst="rect">
            <a:avLst/>
          </a:prstGeom>
        </p:spPr>
        <p:txBody>
          <a:bodyPr wrap="square">
            <a:spAutoFit/>
          </a:bodyPr>
          <a:lstStyle/>
          <a:p>
            <a:pPr algn="just">
              <a:spcBef>
                <a:spcPts val="1200"/>
              </a:spcBef>
              <a:spcAft>
                <a:spcPts val="1200"/>
              </a:spcAft>
            </a:pPr>
            <a:r>
              <a:rPr lang="en-US" sz="2800" b="1" i="1" u="sng">
                <a:latin typeface="Times New Roman" panose="02020603050405020304" pitchFamily="18" charset="0"/>
                <a:cs typeface="Times New Roman" panose="02020603050405020304" pitchFamily="18" charset="0"/>
              </a:rPr>
              <a:t>T</a:t>
            </a:r>
            <a:r>
              <a:rPr lang="vi-VN" sz="2800" b="1" i="1" u="sng">
                <a:latin typeface="Times New Roman" panose="02020603050405020304" pitchFamily="18" charset="0"/>
                <a:cs typeface="Times New Roman" panose="02020603050405020304" pitchFamily="18" charset="0"/>
              </a:rPr>
              <a:t>r</a:t>
            </a:r>
            <a:r>
              <a:rPr lang="vi-VN" sz="2800" b="1" i="1" u="sng">
                <a:latin typeface="+mj-lt"/>
              </a:rPr>
              <a:t>ả lời:</a:t>
            </a:r>
            <a:endParaRPr lang="vi-VN" sz="2800">
              <a:latin typeface="+mj-lt"/>
            </a:endParaRPr>
          </a:p>
          <a:p>
            <a:pPr algn="just">
              <a:spcBef>
                <a:spcPts val="1200"/>
              </a:spcBef>
              <a:spcAft>
                <a:spcPts val="1200"/>
              </a:spcAft>
            </a:pPr>
            <a:r>
              <a:rPr lang="vi-VN" sz="2800" b="1" i="1">
                <a:latin typeface="+mj-lt"/>
              </a:rPr>
              <a:t>Câu 2.</a:t>
            </a:r>
            <a:r>
              <a:rPr lang="vi-VN" sz="2800" b="1">
                <a:latin typeface="+mj-lt"/>
              </a:rPr>
              <a:t> </a:t>
            </a:r>
            <a:r>
              <a:rPr lang="vi-VN" sz="2800">
                <a:latin typeface="+mj-lt"/>
              </a:rPr>
              <a:t>Điểm khác nhau giữa giao tiếp gặp gỡ trực tiếp và giao tiếp qua mạng là:</a:t>
            </a:r>
          </a:p>
          <a:p>
            <a:pPr indent="231775" algn="just">
              <a:spcBef>
                <a:spcPts val="1200"/>
              </a:spcBef>
              <a:spcAft>
                <a:spcPts val="1200"/>
              </a:spcAft>
              <a:buFont typeface="Arial" panose="020B0604020202020204" pitchFamily="34" charset="0"/>
              <a:buChar char="•"/>
            </a:pPr>
            <a:r>
              <a:rPr lang="vi-VN" sz="2800">
                <a:latin typeface="+mj-lt"/>
              </a:rPr>
              <a:t>Giao tiếp gặp gỡ trực tiếp: chúng ta có thể diễn tả bằng lời nói, hoạt động, cải thiện kĩ năng giao tiếp, nói chuyện mặt đối mặt,...</a:t>
            </a:r>
          </a:p>
          <a:p>
            <a:pPr indent="231775" algn="just">
              <a:spcBef>
                <a:spcPts val="1200"/>
              </a:spcBef>
              <a:spcAft>
                <a:spcPts val="1200"/>
              </a:spcAft>
              <a:buFont typeface="Arial" panose="020B0604020202020204" pitchFamily="34" charset="0"/>
              <a:buChar char="•"/>
            </a:pPr>
            <a:r>
              <a:rPr lang="vi-VN" sz="2800">
                <a:latin typeface="+mj-lt"/>
              </a:rPr>
              <a:t>Gặp gỡ qua mạng: có thể trò chuyện ở bất cứ đ</a:t>
            </a:r>
            <a:r>
              <a:rPr lang="en-US" sz="2800">
                <a:latin typeface="Times New Roman" panose="02020603050405020304" pitchFamily="18" charset="0"/>
                <a:cs typeface="Times New Roman" panose="02020603050405020304" pitchFamily="18" charset="0"/>
              </a:rPr>
              <a:t>â</a:t>
            </a:r>
            <a:r>
              <a:rPr lang="vi-VN" sz="2800">
                <a:latin typeface="+mj-lt"/>
              </a:rPr>
              <a:t>u, không cần mặt đối mặt, có thể suy nghĩ cẩn thận trước khi nói, không sợ cảm xúc của mình bị bộc lộ ra ngoài.</a:t>
            </a:r>
          </a:p>
        </p:txBody>
      </p:sp>
    </p:spTree>
    <p:extLst>
      <p:ext uri="{BB962C8B-B14F-4D97-AF65-F5344CB8AC3E}">
        <p14:creationId xmlns:p14="http://schemas.microsoft.com/office/powerpoint/2010/main" val="35090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7687" y="1031188"/>
            <a:ext cx="3333750" cy="3267075"/>
          </a:xfrm>
          <a:prstGeom prst="rect">
            <a:avLst/>
          </a:prstGeom>
        </p:spPr>
      </p:pic>
      <p:sp>
        <p:nvSpPr>
          <p:cNvPr id="3" name="Rectangle 2"/>
          <p:cNvSpPr/>
          <p:nvPr/>
        </p:nvSpPr>
        <p:spPr>
          <a:xfrm>
            <a:off x="1879369" y="4581814"/>
            <a:ext cx="2553904" cy="369332"/>
          </a:xfrm>
          <a:prstGeom prst="rect">
            <a:avLst/>
          </a:prstGeom>
        </p:spPr>
        <p:txBody>
          <a:bodyPr wrap="none">
            <a:spAutoFit/>
          </a:bodyPr>
          <a:lstStyle/>
          <a:p>
            <a:r>
              <a:rPr lang="vi-VN">
                <a:latin typeface="+mj-lt"/>
              </a:rPr>
              <a:t>Giao tiếp gặp gỡ trực tiếp</a:t>
            </a:r>
            <a:endParaRPr lang="en-US">
              <a:latin typeface="+mj-lt"/>
            </a:endParaRPr>
          </a:p>
        </p:txBody>
      </p:sp>
      <p:pic>
        <p:nvPicPr>
          <p:cNvPr id="4" name="Picture 3"/>
          <p:cNvPicPr>
            <a:picLocks noChangeAspect="1"/>
          </p:cNvPicPr>
          <p:nvPr/>
        </p:nvPicPr>
        <p:blipFill>
          <a:blip r:embed="rId3"/>
          <a:stretch>
            <a:fillRect/>
          </a:stretch>
        </p:blipFill>
        <p:spPr>
          <a:xfrm>
            <a:off x="6769495" y="1287368"/>
            <a:ext cx="4367077" cy="3010895"/>
          </a:xfrm>
          <a:prstGeom prst="rect">
            <a:avLst/>
          </a:prstGeom>
        </p:spPr>
      </p:pic>
      <p:sp>
        <p:nvSpPr>
          <p:cNvPr id="5" name="Rectangle 4"/>
          <p:cNvSpPr/>
          <p:nvPr/>
        </p:nvSpPr>
        <p:spPr>
          <a:xfrm>
            <a:off x="8030680" y="4581814"/>
            <a:ext cx="1826141" cy="369332"/>
          </a:xfrm>
          <a:prstGeom prst="rect">
            <a:avLst/>
          </a:prstGeom>
        </p:spPr>
        <p:txBody>
          <a:bodyPr wrap="none">
            <a:spAutoFit/>
          </a:bodyPr>
          <a:lstStyle/>
          <a:p>
            <a:r>
              <a:rPr lang="vi-VN">
                <a:latin typeface="+mj-lt"/>
              </a:rPr>
              <a:t>Gặp gỡ qua mạng</a:t>
            </a:r>
            <a:endParaRPr lang="en-US">
              <a:latin typeface="+mj-lt"/>
            </a:endParaRPr>
          </a:p>
        </p:txBody>
      </p:sp>
    </p:spTree>
    <p:extLst>
      <p:ext uri="{BB962C8B-B14F-4D97-AF65-F5344CB8AC3E}">
        <p14:creationId xmlns:p14="http://schemas.microsoft.com/office/powerpoint/2010/main" val="10840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9809" y="1241947"/>
            <a:ext cx="10727140" cy="2554545"/>
          </a:xfrm>
          <a:prstGeom prst="rect">
            <a:avLst/>
          </a:prstGeom>
        </p:spPr>
        <p:txBody>
          <a:bodyPr wrap="square">
            <a:spAutoFit/>
          </a:bodyPr>
          <a:lstStyle/>
          <a:p>
            <a:pPr algn="just">
              <a:spcBef>
                <a:spcPts val="1200"/>
              </a:spcBef>
              <a:spcAft>
                <a:spcPts val="1200"/>
              </a:spcAft>
            </a:pPr>
            <a:r>
              <a:rPr lang="en-US" sz="2800" b="1" i="1" u="sng">
                <a:latin typeface="Times New Roman" panose="02020603050405020304" pitchFamily="18" charset="0"/>
                <a:cs typeface="Times New Roman" panose="02020603050405020304" pitchFamily="18" charset="0"/>
              </a:rPr>
              <a:t>T</a:t>
            </a:r>
            <a:r>
              <a:rPr lang="vi-VN" sz="2800" b="1" i="1" u="sng">
                <a:latin typeface="Times New Roman" panose="02020603050405020304" pitchFamily="18" charset="0"/>
                <a:cs typeface="Times New Roman" panose="02020603050405020304" pitchFamily="18" charset="0"/>
              </a:rPr>
              <a:t>r</a:t>
            </a:r>
            <a:r>
              <a:rPr lang="vi-VN" sz="2800" b="1" i="1" u="sng">
                <a:latin typeface="+mj-lt"/>
              </a:rPr>
              <a:t>ả lời:</a:t>
            </a:r>
            <a:endParaRPr lang="vi-VN" sz="2800">
              <a:latin typeface="+mj-lt"/>
            </a:endParaRPr>
          </a:p>
          <a:p>
            <a:pPr algn="just">
              <a:spcBef>
                <a:spcPts val="1200"/>
              </a:spcBef>
              <a:spcAft>
                <a:spcPts val="1200"/>
              </a:spcAft>
            </a:pPr>
            <a:r>
              <a:rPr lang="vi-VN" sz="2800" b="1" i="1">
                <a:latin typeface="+mj-lt"/>
              </a:rPr>
              <a:t>Câu 3.</a:t>
            </a:r>
            <a:r>
              <a:rPr lang="vi-VN" sz="2800" b="1">
                <a:latin typeface="+mj-lt"/>
              </a:rPr>
              <a:t> </a:t>
            </a:r>
            <a:r>
              <a:rPr lang="vi-VN" sz="2800">
                <a:latin typeface="+mj-lt"/>
              </a:rPr>
              <a:t>Có những bạn khi giao tiếp qua mạng lại thiếu văn minh hơn so với khi giao tiếp trực tiếp vì giao tiếp trên mạng người ta sẽ không thể nhìn thấy mặt của nhau, không lo sợ bị mang tiếng xấu, có thể sử dụng tên giả, ảnh giả mà không bị người khác phán xét.</a:t>
            </a:r>
            <a:endParaRPr lang="vi-VN" sz="2800" b="0" i="0">
              <a:effectLst/>
              <a:latin typeface="+mj-lt"/>
            </a:endParaRPr>
          </a:p>
        </p:txBody>
      </p:sp>
    </p:spTree>
    <p:extLst>
      <p:ext uri="{BB962C8B-B14F-4D97-AF65-F5344CB8AC3E}">
        <p14:creationId xmlns:p14="http://schemas.microsoft.com/office/powerpoint/2010/main" val="13317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641" y="372054"/>
            <a:ext cx="10217624" cy="1692771"/>
          </a:xfrm>
          <a:prstGeom prst="rect">
            <a:avLst/>
          </a:prstGeom>
        </p:spPr>
        <p:txBody>
          <a:bodyPr wrap="square">
            <a:spAutoFit/>
          </a:bodyPr>
          <a:lstStyle/>
          <a:p>
            <a:pPr algn="just">
              <a:spcBef>
                <a:spcPts val="1200"/>
              </a:spcBef>
              <a:spcAft>
                <a:spcPts val="1200"/>
              </a:spcAft>
            </a:pPr>
            <a:r>
              <a:rPr lang="en-US" sz="2800" b="1">
                <a:solidFill>
                  <a:srgbClr val="FF0066"/>
                </a:solidFill>
                <a:latin typeface="Tahoma" panose="020B0604030504040204" pitchFamily="34" charset="0"/>
                <a:ea typeface="Tahoma" panose="020B0604030504040204" pitchFamily="34" charset="0"/>
                <a:cs typeface="Tahoma" panose="020B0604030504040204" pitchFamily="34" charset="0"/>
              </a:rPr>
              <a:t>1. GIAO TIẾP ỨNG XỬ CÓ VĂN HÓA QUA MẠNG </a:t>
            </a:r>
            <a:endParaRPr lang="en-US" sz="2800">
              <a:solidFill>
                <a:srgbClr val="FF0066"/>
              </a:solidFill>
              <a:latin typeface="Tahoma" panose="020B0604030504040204" pitchFamily="34" charset="0"/>
              <a:ea typeface="Tahoma" panose="020B0604030504040204" pitchFamily="34" charset="0"/>
              <a:cs typeface="Tahoma" panose="020B060403050404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Để trở thành người giao tiếp lịch sự, ứng xử có văn hóa qua mạng, mỗi người cần xác định cho mình những điều </a:t>
            </a:r>
            <a:r>
              <a:rPr lang="en-US" sz="2800">
                <a:solidFill>
                  <a:srgbClr val="C00000"/>
                </a:solidFill>
                <a:latin typeface="Times New Roman" panose="02020603050405020304" pitchFamily="18" charset="0"/>
                <a:ea typeface="Times New Roman" panose="02020603050405020304" pitchFamily="18" charset="0"/>
              </a:rPr>
              <a:t>nên</a:t>
            </a:r>
            <a:r>
              <a:rPr lang="en-US" sz="2800">
                <a:latin typeface="Times New Roman" panose="02020603050405020304" pitchFamily="18" charset="0"/>
                <a:ea typeface="Times New Roman" panose="02020603050405020304" pitchFamily="18" charset="0"/>
              </a:rPr>
              <a:t> và </a:t>
            </a:r>
            <a:r>
              <a:rPr lang="en-US" sz="2800">
                <a:solidFill>
                  <a:srgbClr val="C00000"/>
                </a:solidFill>
                <a:latin typeface="Times New Roman" panose="02020603050405020304" pitchFamily="18" charset="0"/>
                <a:ea typeface="Times New Roman" panose="02020603050405020304" pitchFamily="18" charset="0"/>
              </a:rPr>
              <a:t>không nên</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30266" y="2249535"/>
            <a:ext cx="5476875" cy="3914775"/>
          </a:xfrm>
          <a:prstGeom prst="rect">
            <a:avLst/>
          </a:prstGeom>
        </p:spPr>
      </p:pic>
    </p:spTree>
    <p:extLst>
      <p:ext uri="{BB962C8B-B14F-4D97-AF65-F5344CB8AC3E}">
        <p14:creationId xmlns:p14="http://schemas.microsoft.com/office/powerpoint/2010/main" val="31862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8A3B04-B0F3-4C12-A722-52B5CF6D97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{0A5D2827-C758-4BB7-BE97-579F9FA18D60}tf33845126_win32</Template>
  <TotalTime>580</TotalTime>
  <Words>2037</Words>
  <Application>Microsoft Office PowerPoint</Application>
  <PresentationFormat>Widescreen</PresentationFormat>
  <Paragraphs>119</Paragraphs>
  <Slides>38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Bookman Old Style</vt:lpstr>
      <vt:lpstr>Calibri</vt:lpstr>
      <vt:lpstr>Franklin Gothic Book</vt:lpstr>
      <vt:lpstr>Tahoma</vt:lpstr>
      <vt:lpstr>Times New Roman</vt:lpstr>
      <vt:lpstr>1_RetrospectVTI</vt:lpstr>
      <vt:lpstr>BÀI 5 ỨNG XỬ TRÊN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THỰC HÀNH  VỀ CÁC PHÉP TOÁN BIT VÀ HỆ NHỊ PHÂN</dc:title>
  <dc:creator>HoangThanh Tam</dc:creator>
  <cp:lastModifiedBy>Administrator</cp:lastModifiedBy>
  <cp:revision>29</cp:revision>
  <dcterms:created xsi:type="dcterms:W3CDTF">2022-01-26T07:28:09Z</dcterms:created>
  <dcterms:modified xsi:type="dcterms:W3CDTF">2023-12-13T09:02:14Z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