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3" r:id="rId4"/>
  </p:sldMasterIdLst>
  <p:sldIdLst>
    <p:sldId id="257" r:id="rId5"/>
    <p:sldId id="274" r:id="rId6"/>
    <p:sldId id="262" r:id="rId7"/>
    <p:sldId id="280" r:id="rId8"/>
    <p:sldId id="275" r:id="rId9"/>
    <p:sldId id="263" r:id="rId10"/>
    <p:sldId id="264" r:id="rId11"/>
    <p:sldId id="282" r:id="rId12"/>
    <p:sldId id="281" r:id="rId13"/>
    <p:sldId id="276" r:id="rId14"/>
    <p:sldId id="283" r:id="rId15"/>
    <p:sldId id="284" r:id="rId16"/>
    <p:sldId id="285" r:id="rId17"/>
    <p:sldId id="286" r:id="rId18"/>
    <p:sldId id="287" r:id="rId19"/>
    <p:sldId id="288" r:id="rId20"/>
    <p:sldId id="265" r:id="rId21"/>
    <p:sldId id="289" r:id="rId22"/>
    <p:sldId id="290" r:id="rId23"/>
    <p:sldId id="296" r:id="rId24"/>
    <p:sldId id="291" r:id="rId25"/>
    <p:sldId id="297" r:id="rId26"/>
    <p:sldId id="292" r:id="rId27"/>
    <p:sldId id="294" r:id="rId28"/>
    <p:sldId id="293" r:id="rId29"/>
    <p:sldId id="2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57903F"/>
    <a:srgbClr val="344529"/>
    <a:srgbClr val="2B3922"/>
    <a:srgbClr val="2E3722"/>
    <a:srgbClr val="FCF7F1"/>
    <a:srgbClr val="B8D233"/>
    <a:srgbClr val="5CC6D6"/>
    <a:srgbClr val="F8D22F"/>
    <a:srgbClr val="F03F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19" autoAdjust="0"/>
  </p:normalViewPr>
  <p:slideViewPr>
    <p:cSldViewPr snapToGrid="0">
      <p:cViewPr varScale="1">
        <p:scale>
          <a:sx n="70" d="100"/>
          <a:sy n="70" d="100"/>
        </p:scale>
        <p:origin x="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svg"/><Relationship Id="rId1" Type="http://schemas.openxmlformats.org/officeDocument/2006/relationships/image" Target="../media/image18.png"/><Relationship Id="rId6" Type="http://schemas.openxmlformats.org/officeDocument/2006/relationships/image" Target="../media/image8.svg"/><Relationship Id="rId5" Type="http://schemas.openxmlformats.org/officeDocument/2006/relationships/image" Target="../media/image20.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svg"/><Relationship Id="rId1" Type="http://schemas.openxmlformats.org/officeDocument/2006/relationships/image" Target="../media/image18.png"/><Relationship Id="rId6" Type="http://schemas.openxmlformats.org/officeDocument/2006/relationships/image" Target="../media/image8.svg"/><Relationship Id="rId5" Type="http://schemas.openxmlformats.org/officeDocument/2006/relationships/image" Target="../media/image20.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C383F32-22E8-4F62-A3E0-BDC3D5F48992}">
      <dgm:prSet/>
      <dgm:spPr/>
      <dgm:t>
        <a:bodyPr/>
        <a:lstStyle/>
        <a:p>
          <a:pPr>
            <a:lnSpc>
              <a:spcPct val="100000"/>
            </a:lnSpc>
            <a:defRPr cap="all"/>
          </a:pPr>
          <a:r>
            <a:rPr lang="en-US" dirty="0"/>
            <a:t>Pellentesque habitant morbi tristique senectus et netus.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49225C73-1633-42F1-AB3B-7CB183E5F8B8}">
      <dgm:prSet/>
      <dgm:spPr/>
      <dgm:t>
        <a:bodyPr/>
        <a:lstStyle/>
        <a:p>
          <a:pPr>
            <a:lnSpc>
              <a:spcPct val="100000"/>
            </a:lnSpc>
            <a:defRPr cap="all"/>
          </a:pPr>
          <a:r>
            <a:rPr lang="en-US" dirty="0"/>
            <a:t>Nunc viverra imperdiet enim. Fusce est. Vivamus a tellus.</a:t>
          </a:r>
        </a:p>
      </dgm:t>
    </dgm:pt>
    <dgm:pt modelId="{9646853A-8964-4519-A5B1-0B7D18B2983D}" type="sibTrans" cxnId="{A9154303-8225-4248-91DC-1B0156A35F07}">
      <dgm:prSet/>
      <dgm:spPr/>
      <dgm:t>
        <a:bodyPr/>
        <a:lstStyle/>
        <a:p>
          <a:endParaRPr lang="en-US"/>
        </a:p>
      </dgm:t>
    </dgm:pt>
    <dgm:pt modelId="{1A0E2090-1D4F-438A-8766-B6030CE01ADD}" type="parTrans" cxnId="{A9154303-8225-4248-91DC-1B0156A35F07}">
      <dgm:prSet/>
      <dgm:spPr/>
      <dgm:t>
        <a:bodyPr/>
        <a:lstStyle/>
        <a:p>
          <a:endParaRPr lang="en-US"/>
        </a:p>
      </dgm:t>
    </dgm:pt>
    <dgm:pt modelId="{40FC4FFE-8987-4A26-B7F4-8A516F18ADAE}">
      <dgm:prSet/>
      <dgm:spPr/>
      <dgm:t>
        <a:bodyPr/>
        <a:lstStyle/>
        <a:p>
          <a:pPr>
            <a:lnSpc>
              <a:spcPct val="100000"/>
            </a:lnSpc>
            <a:defRPr cap="all"/>
          </a:pPr>
          <a:r>
            <a:rPr lang="en-US" dirty="0"/>
            <a:t>Lorem ipsum dolor sit amet, consectetuer adipiscing elit. </a:t>
          </a:r>
        </a:p>
      </dgm:t>
    </dgm:pt>
    <dgm:pt modelId="{5B62599A-5C9B-48E7-896E-EA782AC60C8B}" type="sibTrans" cxnId="{C7AD8469-3C68-4AF9-AB82-79B0043AA120}">
      <dgm:prSet/>
      <dgm:spPr/>
      <dgm:t>
        <a:bodyPr/>
        <a:lstStyle/>
        <a:p>
          <a:endParaRPr lang="en-US"/>
        </a:p>
      </dgm:t>
    </dgm:pt>
    <dgm:pt modelId="{CAD7EF86-FB23-41F6-BF42-040B36DEFDB1}" type="parTrans" cxnId="{C7AD8469-3C68-4AF9-AB82-79B0043AA120}">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t>
        <a:bodyPr/>
        <a:lstStyle/>
        <a:p>
          <a:endParaRPr lang="en-US"/>
        </a:p>
      </dgm:t>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Bar graph with downward trend"/>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t>
        <a:bodyPr/>
        <a:lstStyle/>
        <a:p>
          <a:endParaRPr lang="en-US"/>
        </a:p>
      </dgm:t>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Presentation with bar chart"/>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t>
        <a:bodyPr/>
        <a:lstStyle/>
        <a:p>
          <a:endParaRPr lang="en-US"/>
        </a:p>
      </dgm:t>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Stopwatch"/>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t>
        <a:bodyPr/>
        <a:lstStyle/>
        <a:p>
          <a:endParaRPr lang="en-US"/>
        </a:p>
      </dgm:t>
    </dgm:pt>
  </dgm:ptLst>
  <dgm:cxnLst>
    <dgm:cxn modelId="{676D3A6A-6EA7-4483-BB12-0BD4A7D7AF9D}" type="presOf" srcId="{01A66772-F185-4D58-B8BB-E9370D7A7A2B}" destId="{50B3CE7C-E10B-4E23-BD93-03664997C932}" srcOrd="0" destOrd="0" presId="urn:microsoft.com/office/officeart/2018/5/layout/IconCircleLabelList"/>
    <dgm:cxn modelId="{7A710F69-5154-4855-ACF5-BC7C1BF85A80}" type="presOf" srcId="{49225C73-1633-42F1-AB3B-7CB183E5F8B8}" destId="{7E6FE37A-5DB0-4899-9FCB-0CE39BC185F8}" srcOrd="0" destOrd="0" presId="urn:microsoft.com/office/officeart/2018/5/layout/IconCircleLabelList"/>
    <dgm:cxn modelId="{A9154303-8225-4248-91DC-1B0156A35F07}" srcId="{01A66772-F185-4D58-B8BB-E9370D7A7A2B}" destId="{49225C73-1633-42F1-AB3B-7CB183E5F8B8}" srcOrd="1" destOrd="0" parTransId="{1A0E2090-1D4F-438A-8766-B6030CE01ADD}" sibTransId="{9646853A-8964-4519-A5B1-0B7D18B2983D}"/>
    <dgm:cxn modelId="{C4CCE57E-E871-46D6-BAD5-880252C95D22}" srcId="{01A66772-F185-4D58-B8BB-E9370D7A7A2B}" destId="{1C383F32-22E8-4F62-A3E0-BDC3D5F48992}" srcOrd="2" destOrd="0" parTransId="{A7920A2F-3244-4159-AF04-6A1D38B7B317}" sibTransId="{8500F72A-2C6D-4FDF-9C1D-CA691380EB0B}"/>
    <dgm:cxn modelId="{1496FC70-DB8B-48D4-98DE-DD2856E389EE}" type="presOf" srcId="{1C383F32-22E8-4F62-A3E0-BDC3D5F48992}" destId="{1AEDC777-00B3-41D7-9AE1-23D741E941C3}"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97868"/>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cap="all"/>
          </a:pPr>
          <a:r>
            <a:rPr lang="en-US" sz="1500" kern="1200" dirty="0"/>
            <a:t>Lorem ipsum dolor sit amet, consectetuer adipiscing elit. </a:t>
          </a:r>
        </a:p>
      </dsp:txBody>
      <dsp:txXfrm>
        <a:off x="35606" y="2695306"/>
        <a:ext cx="2981250" cy="720000"/>
      </dsp:txXfrm>
    </dsp:sp>
    <dsp:sp modelId="{BCD8CDD9-0C56-4401-ADB1-8B48DAB2C96F}">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9786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cap="all"/>
          </a:pPr>
          <a:r>
            <a:rPr lang="en-US" sz="1500" kern="1200" dirty="0"/>
            <a:t>Nunc viverra imperdiet enim. Fusce est. Vivamus a tellus.</a:t>
          </a:r>
        </a:p>
      </dsp:txBody>
      <dsp:txXfrm>
        <a:off x="3538574" y="2695306"/>
        <a:ext cx="2981250" cy="720000"/>
      </dsp:txXfrm>
    </dsp:sp>
    <dsp:sp modelId="{FF93E135-77D6-48A0-8871-9BC93D705D06}">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697868"/>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cap="all"/>
          </a:pPr>
          <a:r>
            <a:rPr lang="en-US" sz="1500" kern="1200" dirty="0"/>
            <a:t>Pellentesque habitant morbi tristique senectus et netus.</a:t>
          </a:r>
        </a:p>
      </dsp:txBody>
      <dsp:txXfrm>
        <a:off x="7041543" y="2695306"/>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6/13/2022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6/13/2022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6/13/2022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6/13/2022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6/13/2022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4.png"/><Relationship Id="rId4" Type="http://schemas.openxmlformats.org/officeDocument/2006/relationships/image" Target="../media/image16.sv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4.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861011" y="1975104"/>
            <a:ext cx="5120640" cy="2907792"/>
          </a:xfrm>
        </p:spPr>
        <p:txBody>
          <a:bodyPr>
            <a:noAutofit/>
          </a:bodyPr>
          <a:lstStyle/>
          <a:p>
            <a:pPr>
              <a:lnSpc>
                <a:spcPct val="100000"/>
              </a:lnSpc>
              <a:spcBef>
                <a:spcPts val="600"/>
              </a:spcBef>
              <a:spcAft>
                <a:spcPts val="600"/>
              </a:spcAft>
            </a:pPr>
            <a:r>
              <a:rPr lang="en-US" sz="4400" b="1">
                <a:solidFill>
                  <a:schemeClr val="tx1"/>
                </a:solidFill>
                <a:latin typeface="Times New Roman" panose="02020603050405020304" pitchFamily="18" charset="0"/>
                <a:cs typeface="Times New Roman" panose="02020603050405020304" pitchFamily="18" charset="0"/>
              </a:rPr>
              <a:t>BÀI 3</a:t>
            </a:r>
            <a:br>
              <a:rPr lang="en-US" sz="4400" b="1">
                <a:solidFill>
                  <a:schemeClr val="tx1"/>
                </a:solidFill>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QUẢN LÍ DỮ LIỆU TRONG MÁY TÍNH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Callout 3"/>
          <p:cNvSpPr/>
          <p:nvPr/>
        </p:nvSpPr>
        <p:spPr>
          <a:xfrm>
            <a:off x="2059903" y="1661927"/>
            <a:ext cx="8747760" cy="2403461"/>
          </a:xfrm>
          <a:prstGeom prst="cloudCallout">
            <a:avLst>
              <a:gd name="adj1" fmla="val -43810"/>
              <a:gd name="adj2" fmla="val 75806"/>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en-US" sz="28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Em hãy cho biết sao lưu cục bộ và sao lưu từ xa có gì khác nhau, có ưu nhược điểm gì?</a:t>
            </a:r>
            <a:endParaRPr lang="en-US" sz="28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050" name="Picture 2" descr="Gif cu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2755" y="4434840"/>
            <a:ext cx="2565654" cy="208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0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5191" t="31824" r="2051" b="16936"/>
          <a:stretch/>
        </p:blipFill>
        <p:spPr bwMode="auto">
          <a:xfrm>
            <a:off x="968991" y="641445"/>
            <a:ext cx="10413242" cy="56911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733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9752" y="430932"/>
            <a:ext cx="6296917" cy="548099"/>
          </a:xfrm>
          <a:prstGeom prst="rect">
            <a:avLst/>
          </a:prstGeom>
        </p:spPr>
        <p:txBody>
          <a:bodyPr wrap="non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 Tài khoản người sử dụng và mật khẩu</a:t>
            </a:r>
            <a:endParaRPr lang="en-US" sz="2800">
              <a:latin typeface="Times New Roman" panose="02020603050405020304" pitchFamily="18" charset="0"/>
              <a:ea typeface="Times New Roman" panose="02020603050405020304" pitchFamily="18" charset="0"/>
            </a:endParaRPr>
          </a:p>
        </p:txBody>
      </p:sp>
      <p:sp>
        <p:nvSpPr>
          <p:cNvPr id="5" name="Rectangle 4"/>
          <p:cNvSpPr/>
          <p:nvPr/>
        </p:nvSpPr>
        <p:spPr>
          <a:xfrm>
            <a:off x="679752" y="1540007"/>
            <a:ext cx="10812032" cy="4339650"/>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 Để bảo vệ dữ liệu, tránh người khác truy cập trái phép =&gt; nên đặt mật khẩu cho tài khoản của mình trên máy tính.</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Mật khẩu mạnh thường là dãy:</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Dài ít nhất 8 kí tự</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Bao gồm cả chữ số, chữ in hoa, chữ thường và các kí hiệu đặc biệt như @, #, …</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Không phải là một từ thông thường</a:t>
            </a:r>
          </a:p>
        </p:txBody>
      </p:sp>
    </p:spTree>
    <p:extLst>
      <p:ext uri="{BB962C8B-B14F-4D97-AF65-F5344CB8AC3E}">
        <p14:creationId xmlns:p14="http://schemas.microsoft.com/office/powerpoint/2010/main" val="263897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4466" y="406219"/>
            <a:ext cx="3995004" cy="548099"/>
          </a:xfrm>
          <a:prstGeom prst="rect">
            <a:avLst/>
          </a:prstGeom>
        </p:spPr>
        <p:txBody>
          <a:bodyPr wrap="non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c) Phần mềm chống virus</a:t>
            </a:r>
            <a:endParaRPr lang="en-US" sz="2800">
              <a:latin typeface="Times New Roman" panose="02020603050405020304" pitchFamily="18" charset="0"/>
              <a:ea typeface="Times New Roman" panose="02020603050405020304" pitchFamily="18" charset="0"/>
            </a:endParaRPr>
          </a:p>
        </p:txBody>
      </p:sp>
      <p:pic>
        <p:nvPicPr>
          <p:cNvPr id="5" name="Picture 4"/>
          <p:cNvPicPr/>
          <p:nvPr/>
        </p:nvPicPr>
        <p:blipFill rotWithShape="1">
          <a:blip r:embed="rId2"/>
          <a:srcRect l="77782" t="45038" r="2507" b="34466"/>
          <a:stretch/>
        </p:blipFill>
        <p:spPr bwMode="auto">
          <a:xfrm>
            <a:off x="2880690" y="3114566"/>
            <a:ext cx="6146586" cy="3224024"/>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564465" y="1168051"/>
            <a:ext cx="10779037" cy="1732782"/>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a:t>
            </a: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Phần mềm diệt virus được </a:t>
            </a:r>
            <a:r>
              <a:rPr lang="en-US" sz="2800">
                <a:latin typeface="Times New Roman" panose="02020603050405020304" pitchFamily="18" charset="0"/>
                <a:ea typeface="Times New Roman" panose="02020603050405020304" pitchFamily="18" charset="0"/>
              </a:rPr>
              <a:t>thiết kế để phát hiện và diệt virus; phát hiện và chặn các cuộc tấn công từ phần mềm độc hại.</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Một số phần mềm diệt virus như (Hình 3.2)</a:t>
            </a:r>
          </a:p>
        </p:txBody>
      </p:sp>
    </p:spTree>
    <p:extLst>
      <p:ext uri="{BB962C8B-B14F-4D97-AF65-F5344CB8AC3E}">
        <p14:creationId xmlns:p14="http://schemas.microsoft.com/office/powerpoint/2010/main" val="300230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76375" y="822410"/>
            <a:ext cx="998991" cy="369332"/>
          </a:xfrm>
          <a:prstGeom prst="rect">
            <a:avLst/>
          </a:prstGeom>
        </p:spPr>
        <p:txBody>
          <a:bodyPr wrap="none">
            <a:spAutoFit/>
          </a:bodyPr>
          <a:lstStyle/>
          <a:p>
            <a:r>
              <a:rPr lang="en-US" b="1">
                <a:latin typeface="Times New Roman" panose="02020603050405020304" pitchFamily="18" charset="0"/>
                <a:ea typeface="Times New Roman" panose="02020603050405020304" pitchFamily="18" charset="0"/>
              </a:rPr>
              <a:t>Ghi nhớ</a:t>
            </a:r>
            <a:endParaRPr lang="en-US"/>
          </a:p>
        </p:txBody>
      </p:sp>
      <p:sp>
        <p:nvSpPr>
          <p:cNvPr id="5" name="Rectangle 4"/>
          <p:cNvSpPr/>
          <p:nvPr/>
        </p:nvSpPr>
        <p:spPr>
          <a:xfrm>
            <a:off x="3048000" y="1795476"/>
            <a:ext cx="6096000" cy="3267048"/>
          </a:xfrm>
          <a:prstGeom prst="rect">
            <a:avLst/>
          </a:prstGeom>
        </p:spPr>
        <p:txBody>
          <a:bodyPr>
            <a:spAutoFit/>
          </a:bodyPr>
          <a:lstStyle/>
          <a:p>
            <a:pPr marL="342900" marR="0" lvl="0" indent="-342900" algn="just">
              <a:lnSpc>
                <a:spcPct val="115000"/>
              </a:lnSpc>
              <a:spcBef>
                <a:spcPts val="600"/>
              </a:spcBef>
              <a:spcAft>
                <a:spcPts val="600"/>
              </a:spcAft>
              <a:buFont typeface="Times New Roman" panose="02020603050405020304" pitchFamily="18" charset="0"/>
              <a:buChar char="-"/>
            </a:pPr>
            <a:r>
              <a:rPr lang="en-US">
                <a:latin typeface="Times New Roman" panose="02020603050405020304" pitchFamily="18" charset="0"/>
                <a:ea typeface="Times New Roman" panose="02020603050405020304" pitchFamily="18" charset="0"/>
              </a:rPr>
              <a:t>Dữ liệu cần được sao lưu thường xuyên lên thiết bị lưu trữ ngoài máy tính chứa dữ liệu gốc để tránh bị mất hoặc hỏng dữ liệu</a:t>
            </a:r>
          </a:p>
          <a:p>
            <a:pPr marL="342900" marR="0" lvl="0" indent="-342900" algn="just">
              <a:lnSpc>
                <a:spcPct val="115000"/>
              </a:lnSpc>
              <a:spcBef>
                <a:spcPts val="600"/>
              </a:spcBef>
              <a:spcAft>
                <a:spcPts val="600"/>
              </a:spcAft>
              <a:buFont typeface="Times New Roman" panose="02020603050405020304" pitchFamily="18" charset="0"/>
              <a:buChar char="-"/>
            </a:pPr>
            <a:r>
              <a:rPr lang="en-US">
                <a:latin typeface="Times New Roman" panose="02020603050405020304" pitchFamily="18" charset="0"/>
                <a:ea typeface="Times New Roman" panose="02020603050405020304" pitchFamily="18" charset="0"/>
              </a:rPr>
              <a:t>Việc đặt mật khẩu cho tài khoản người sử dụng trên máy tính và trên Internet sẽ giúp bảo vệ dữ liệu khỏi sự truy cập trái phép</a:t>
            </a:r>
          </a:p>
          <a:p>
            <a:pPr marL="342900" marR="0" lvl="0" indent="-342900" algn="just">
              <a:lnSpc>
                <a:spcPct val="115000"/>
              </a:lnSpc>
              <a:spcBef>
                <a:spcPts val="600"/>
              </a:spcBef>
              <a:spcAft>
                <a:spcPts val="600"/>
              </a:spcAft>
              <a:buFont typeface="Times New Roman" panose="02020603050405020304" pitchFamily="18" charset="0"/>
              <a:buChar char="-"/>
            </a:pPr>
            <a:r>
              <a:rPr lang="en-US">
                <a:latin typeface="Times New Roman" panose="02020603050405020304" pitchFamily="18" charset="0"/>
                <a:ea typeface="Times New Roman" panose="02020603050405020304" pitchFamily="18" charset="0"/>
              </a:rPr>
              <a:t>Cần bảo vệ dữ liệu bằng cách không sử dụng phần mềm không rõ nguồn gốc và luôn bật chế độ bảo vệ máy tính của phần mềm chống virus</a:t>
            </a:r>
          </a:p>
        </p:txBody>
      </p:sp>
    </p:spTree>
    <p:extLst>
      <p:ext uri="{BB962C8B-B14F-4D97-AF65-F5344CB8AC3E}">
        <p14:creationId xmlns:p14="http://schemas.microsoft.com/office/powerpoint/2010/main" val="336539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7674" y1="77608" x2="47674" y2="77608"/>
                      </a14:backgroundRemoval>
                    </a14:imgEffect>
                  </a14:imgLayer>
                </a14:imgProps>
              </a:ext>
            </a:extLst>
          </a:blip>
          <a:srcRect l="28604" t="12170" r="26744" b="9944"/>
          <a:stretch/>
        </p:blipFill>
        <p:spPr>
          <a:xfrm>
            <a:off x="5638800" y="117578"/>
            <a:ext cx="838200" cy="1012463"/>
          </a:xfrm>
          <a:prstGeom prst="rect">
            <a:avLst/>
          </a:prstGeom>
        </p:spPr>
      </p:pic>
      <p:sp>
        <p:nvSpPr>
          <p:cNvPr id="5" name="Rounded Rectangle 4"/>
          <p:cNvSpPr/>
          <p:nvPr/>
        </p:nvSpPr>
        <p:spPr>
          <a:xfrm>
            <a:off x="2090097" y="1596475"/>
            <a:ext cx="7935605" cy="3847862"/>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1. Mật khẩu nào sau đây là mạnh nhất?</a:t>
            </a:r>
          </a:p>
          <a:p>
            <a:pPr marL="514350" indent="-514350" algn="just">
              <a:spcBef>
                <a:spcPts val="1200"/>
              </a:spcBef>
              <a:spcAft>
                <a:spcPts val="1200"/>
              </a:spcAft>
              <a:buAutoNum type="alphaUcPeriod"/>
            </a:pPr>
            <a:r>
              <a:rPr lang="en-US" sz="2800" smtClean="0">
                <a:latin typeface="Times New Roman" panose="02020603050405020304" pitchFamily="18" charset="0"/>
                <a:ea typeface="Times New Roman" panose="02020603050405020304" pitchFamily="18" charset="0"/>
              </a:rPr>
              <a:t>12345678              </a:t>
            </a: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B</a:t>
            </a:r>
            <a:r>
              <a:rPr lang="en-US" sz="280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AnMinhKhoa                 </a:t>
            </a:r>
            <a:endParaRPr lang="en-US" sz="2800" smtClean="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C</a:t>
            </a:r>
            <a:r>
              <a:rPr lang="en-US" sz="2800">
                <a:latin typeface="Times New Roman" panose="02020603050405020304" pitchFamily="18" charset="0"/>
                <a:ea typeface="Times New Roman" panose="02020603050405020304" pitchFamily="18" charset="0"/>
              </a:rPr>
              <a:t>. matkhau</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D. 2n#M1nhKh0a</a:t>
            </a: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98222" l="1000" r="98222"/>
                    </a14:imgEffect>
                  </a14:imgLayer>
                </a14:imgProps>
              </a:ext>
            </a:extLst>
          </a:blip>
          <a:stretch>
            <a:fillRect/>
          </a:stretch>
        </p:blipFill>
        <p:spPr>
          <a:xfrm>
            <a:off x="1874860" y="4421728"/>
            <a:ext cx="681251" cy="681251"/>
          </a:xfrm>
          <a:prstGeom prst="rect">
            <a:avLst/>
          </a:prstGeom>
        </p:spPr>
      </p:pic>
    </p:spTree>
    <p:extLst>
      <p:ext uri="{BB962C8B-B14F-4D97-AF65-F5344CB8AC3E}">
        <p14:creationId xmlns:p14="http://schemas.microsoft.com/office/powerpoint/2010/main" val="410155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7674" y1="77608" x2="47674" y2="77608"/>
                      </a14:backgroundRemoval>
                    </a14:imgEffect>
                  </a14:imgLayer>
                </a14:imgProps>
              </a:ext>
            </a:extLst>
          </a:blip>
          <a:srcRect l="28604" t="12170" r="26744" b="9944"/>
          <a:stretch/>
        </p:blipFill>
        <p:spPr>
          <a:xfrm>
            <a:off x="5638800" y="117578"/>
            <a:ext cx="838200" cy="1012463"/>
          </a:xfrm>
          <a:prstGeom prst="rect">
            <a:avLst/>
          </a:prstGeom>
        </p:spPr>
      </p:pic>
      <p:sp>
        <p:nvSpPr>
          <p:cNvPr id="2" name="Rectangle 1"/>
          <p:cNvSpPr/>
          <p:nvPr/>
        </p:nvSpPr>
        <p:spPr>
          <a:xfrm>
            <a:off x="1417661" y="1421359"/>
            <a:ext cx="9280477" cy="52014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2. Hãy chọn những phát biểu sai?</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A. Lưu trữ bằng công nghệ đám mây tránh được rơi, mất, hỏng dữ liệu.</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B. Lưu trữ bằng đĩa CD cần phải có đầu ghi đĩa nhưng dung lượng rất lớn</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C. Lưu trữ bằng đĩa cứng ngoài vừa nhỏ gọn vừa có dung lượng rất lớn</a:t>
            </a:r>
          </a:p>
          <a:p>
            <a:pPr>
              <a:spcBef>
                <a:spcPts val="1200"/>
              </a:spcBef>
              <a:spcAft>
                <a:spcPts val="1200"/>
              </a:spcAft>
            </a:pPr>
            <a:r>
              <a:rPr lang="en-US" sz="2800">
                <a:latin typeface="Times New Roman" panose="02020603050405020304" pitchFamily="18" charset="0"/>
                <a:ea typeface="Times New Roman" panose="02020603050405020304" pitchFamily="18" charset="0"/>
              </a:rPr>
              <a:t>D. Lưu trữ bằng thẻ nhớ, USB dễ bị rơi, mất dữ liệu nhưng thuận tiện</a:t>
            </a:r>
            <a:endParaRPr lang="en-US" sz="2800"/>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98222" l="1000" r="98222"/>
                    </a14:imgEffect>
                  </a14:imgLayer>
                </a14:imgProps>
              </a:ext>
            </a:extLst>
          </a:blip>
          <a:stretch>
            <a:fillRect/>
          </a:stretch>
        </p:blipFill>
        <p:spPr>
          <a:xfrm>
            <a:off x="1077035" y="3043304"/>
            <a:ext cx="681251" cy="681251"/>
          </a:xfrm>
          <a:prstGeom prst="rect">
            <a:avLst/>
          </a:prstGeom>
        </p:spPr>
      </p:pic>
    </p:spTree>
    <p:extLst>
      <p:ext uri="{BB962C8B-B14F-4D97-AF65-F5344CB8AC3E}">
        <p14:creationId xmlns:p14="http://schemas.microsoft.com/office/powerpoint/2010/main" val="68495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loud 4"/>
          <p:cNvSpPr/>
          <p:nvPr/>
        </p:nvSpPr>
        <p:spPr>
          <a:xfrm>
            <a:off x="563674" y="2402772"/>
            <a:ext cx="11041380" cy="1131748"/>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5000"/>
              </a:lnSpc>
            </a:pPr>
            <a:r>
              <a:rPr lang="en-US" sz="4000" b="1" smtClean="0">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77673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63716CA-1B0E-4B16-B5B7-81AE36E82D69}"/>
              </a:ext>
            </a:extLst>
          </p:cNvPr>
          <p:cNvGrpSpPr/>
          <p:nvPr/>
        </p:nvGrpSpPr>
        <p:grpSpPr>
          <a:xfrm>
            <a:off x="581291" y="335687"/>
            <a:ext cx="2137196" cy="1301190"/>
            <a:chOff x="581290" y="1091471"/>
            <a:chExt cx="1526272" cy="1301190"/>
          </a:xfrm>
        </p:grpSpPr>
        <p:sp>
          <p:nvSpPr>
            <p:cNvPr id="5" name="Rectangle 4">
              <a:extLst>
                <a:ext uri="{FF2B5EF4-FFF2-40B4-BE49-F238E27FC236}">
                  <a16:creationId xmlns:a16="http://schemas.microsoft.com/office/drawing/2014/main" id="{C2A25FE6-6ABA-4B90-8D38-91623F37A93D}"/>
                </a:ext>
              </a:extLst>
            </p:cNvPr>
            <p:cNvSpPr/>
            <p:nvPr/>
          </p:nvSpPr>
          <p:spPr>
            <a:xfrm>
              <a:off x="1776545" y="1278235"/>
              <a:ext cx="308625" cy="378301"/>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endParaRPr>
            </a:p>
          </p:txBody>
        </p:sp>
        <p:sp>
          <p:nvSpPr>
            <p:cNvPr id="6" name="Rectangle 5">
              <a:extLst>
                <a:ext uri="{FF2B5EF4-FFF2-40B4-BE49-F238E27FC236}">
                  <a16:creationId xmlns:a16="http://schemas.microsoft.com/office/drawing/2014/main" id="{7CEBE3B1-6D78-45E0-902F-A199D68DD0BB}"/>
                </a:ext>
              </a:extLst>
            </p:cNvPr>
            <p:cNvSpPr/>
            <p:nvPr/>
          </p:nvSpPr>
          <p:spPr>
            <a:xfrm>
              <a:off x="581290" y="1091471"/>
              <a:ext cx="1266171" cy="1301190"/>
            </a:xfrm>
            <a:prstGeom prst="rect">
              <a:avLst/>
            </a:prstGeom>
          </p:spPr>
          <p:txBody>
            <a:bodyPr wrap="square">
              <a:spAutoFit/>
            </a:bodyPr>
            <a:lstStyle/>
            <a:p>
              <a:pPr defTabSz="342900">
                <a:lnSpc>
                  <a:spcPct val="150000"/>
                </a:lnSpc>
              </a:pPr>
              <a:r>
                <a:rPr lang="en-US" sz="2800">
                  <a:solidFill>
                    <a:srgbClr val="F03C69"/>
                  </a:solidFill>
                  <a:latin typeface="UTM HelvetIns" panose="02040603050506020204" pitchFamily="18" charset="0"/>
                  <a:cs typeface="Times New Roman" panose="02020603050405020304" pitchFamily="18" charset="0"/>
                </a:rPr>
                <a:t>NHIỆM VỤ    </a:t>
              </a:r>
              <a:endParaRPr lang="vi-VN" sz="2800">
                <a:solidFill>
                  <a:srgbClr val="F03C69"/>
                </a:solidFill>
                <a:latin typeface="SVN-SAF"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335B2C7-131E-4774-972F-0A88C1DFA306}"/>
                </a:ext>
              </a:extLst>
            </p:cNvPr>
            <p:cNvSpPr/>
            <p:nvPr/>
          </p:nvSpPr>
          <p:spPr>
            <a:xfrm>
              <a:off x="1754154" y="1091471"/>
              <a:ext cx="353408" cy="654859"/>
            </a:xfrm>
            <a:prstGeom prst="rect">
              <a:avLst/>
            </a:prstGeom>
          </p:spPr>
          <p:txBody>
            <a:bodyPr wrap="square">
              <a:spAutoFit/>
            </a:bodyPr>
            <a:lstStyle/>
            <a:p>
              <a:pPr algn="ctr" defTabSz="342900">
                <a:lnSpc>
                  <a:spcPct val="150000"/>
                </a:lnSpc>
              </a:pPr>
              <a:r>
                <a:rPr lang="en-US" sz="2800" smtClean="0">
                  <a:solidFill>
                    <a:schemeClr val="bg1"/>
                  </a:solidFill>
                  <a:latin typeface="UTM HelvetIns" panose="02040603050506020204" pitchFamily="18" charset="0"/>
                  <a:cs typeface="Times New Roman" panose="02020603050405020304" pitchFamily="18" charset="0"/>
                </a:rPr>
                <a:t>1</a:t>
              </a:r>
              <a:endParaRPr lang="vi-VN" sz="2800">
                <a:solidFill>
                  <a:schemeClr val="bg1"/>
                </a:solidFill>
                <a:latin typeface="SVN-SAF" panose="02040603050506020204" pitchFamily="18" charset="0"/>
                <a:cs typeface="Times New Roman" panose="02020603050405020304" pitchFamily="18" charset="0"/>
              </a:endParaRPr>
            </a:p>
          </p:txBody>
        </p:sp>
      </p:grpSp>
      <p:sp>
        <p:nvSpPr>
          <p:cNvPr id="8" name="Rectangle 7"/>
          <p:cNvSpPr/>
          <p:nvPr/>
        </p:nvSpPr>
        <p:spPr>
          <a:xfrm>
            <a:off x="2958800" y="389066"/>
            <a:ext cx="7539243" cy="548099"/>
          </a:xfrm>
          <a:prstGeom prst="rect">
            <a:avLst/>
          </a:prstGeom>
        </p:spPr>
        <p:txBody>
          <a:bodyPr wrap="non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hãy tạo cây thư mục như hình 3.3 và thực hiện:</a:t>
            </a:r>
          </a:p>
        </p:txBody>
      </p:sp>
      <p:sp>
        <p:nvSpPr>
          <p:cNvPr id="9" name="Rectangle 8"/>
          <p:cNvSpPr/>
          <p:nvPr/>
        </p:nvSpPr>
        <p:spPr>
          <a:xfrm>
            <a:off x="581291" y="1517363"/>
            <a:ext cx="5655736" cy="3293209"/>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 Đổi tên thư mục “HoangHon” thành “ChieuToi”</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Di chuyển các tệp và thư mục con của thư mục “BinhMinh” sang thư mục “BanNgay”</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Xóa thư mục “BinhMinh”</a:t>
            </a:r>
          </a:p>
        </p:txBody>
      </p:sp>
      <p:pic>
        <p:nvPicPr>
          <p:cNvPr id="10" name="Picture 9"/>
          <p:cNvPicPr/>
          <p:nvPr/>
        </p:nvPicPr>
        <p:blipFill rotWithShape="1">
          <a:blip r:embed="rId2">
            <a:extLst>
              <a:ext uri="{BEBA8EAE-BF5A-486C-A8C5-ECC9F3942E4B}">
                <a14:imgProps xmlns:a14="http://schemas.microsoft.com/office/drawing/2010/main">
                  <a14:imgLayer r:embed="rId3">
                    <a14:imgEffect>
                      <a14:backgroundRemoval t="39714" b="60156" l="77599" r="97731">
                        <a14:foregroundMark x1="84627" y1="47786" x2="84627" y2="47786"/>
                        <a14:foregroundMark x1="84041" y1="48177" x2="84041" y2="48177"/>
                        <a14:foregroundMark x1="80307" y1="53125" x2="80307" y2="53125"/>
                        <a14:foregroundMark x1="94363" y1="47005" x2="94363" y2="47005"/>
                        <a14:foregroundMark x1="94510" y1="43620" x2="94510" y2="43620"/>
                        <a14:foregroundMark x1="95461" y1="42969" x2="95461" y2="42969"/>
                        <a14:foregroundMark x1="93997" y1="40885" x2="94070" y2="59375"/>
                        <a14:foregroundMark x1="89165" y1="51302" x2="97218" y2="40104"/>
                        <a14:foregroundMark x1="90264" y1="40885" x2="97365" y2="59375"/>
                        <a14:foregroundMark x1="89605" y1="54036" x2="93558" y2="52474"/>
                        <a14:foregroundMark x1="88360" y1="41146" x2="88726" y2="59245"/>
                        <a14:foregroundMark x1="89019" y1="57943" x2="96047" y2="58073"/>
                        <a14:foregroundMark x1="96486" y1="41406" x2="96559" y2="58203"/>
                      </a14:backgroundRemoval>
                    </a14:imgEffect>
                  </a14:imgLayer>
                </a14:imgProps>
              </a:ext>
            </a:extLst>
          </a:blip>
          <a:srcRect l="78054" t="39914" r="2858" b="40647"/>
          <a:stretch/>
        </p:blipFill>
        <p:spPr bwMode="auto">
          <a:xfrm>
            <a:off x="7117623" y="1404865"/>
            <a:ext cx="4387440" cy="3174274"/>
          </a:xfrm>
          <a:prstGeom prst="rect">
            <a:avLst/>
          </a:prstGeom>
          <a:ln>
            <a:noFill/>
          </a:ln>
          <a:extLst>
            <a:ext uri="{53640926-AAD7-44D8-BBD7-CCE9431645EC}">
              <a14:shadowObscured xmlns:a14="http://schemas.microsoft.com/office/drawing/2010/main"/>
            </a:ext>
          </a:extLst>
        </p:spPr>
      </p:pic>
      <p:sp>
        <p:nvSpPr>
          <p:cNvPr id="11" name="Rectangle 10"/>
          <p:cNvSpPr/>
          <p:nvPr/>
        </p:nvSpPr>
        <p:spPr>
          <a:xfrm>
            <a:off x="7224724" y="4987643"/>
            <a:ext cx="4280339" cy="523220"/>
          </a:xfrm>
          <a:prstGeom prst="rect">
            <a:avLst/>
          </a:prstGeom>
        </p:spPr>
        <p:txBody>
          <a:bodyPr wrap="none">
            <a:spAutoFit/>
          </a:bodyPr>
          <a:lstStyle/>
          <a:p>
            <a:pPr algn="just">
              <a:spcBef>
                <a:spcPts val="1200"/>
              </a:spcBef>
              <a:spcAft>
                <a:spcPts val="1200"/>
              </a:spcAft>
            </a:pPr>
            <a:r>
              <a:rPr lang="en-US" sz="2800" i="1" smtClean="0">
                <a:solidFill>
                  <a:srgbClr val="0070C0"/>
                </a:solidFill>
                <a:latin typeface="Times New Roman" panose="02020603050405020304" pitchFamily="18" charset="0"/>
                <a:ea typeface="Times New Roman" panose="02020603050405020304" pitchFamily="18" charset="0"/>
              </a:rPr>
              <a:t>Hình 3.3. Sơ đồ cây thư mục</a:t>
            </a:r>
            <a:endParaRPr lang="en-US" sz="28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435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84795" y="154039"/>
            <a:ext cx="2173993" cy="584775"/>
          </a:xfrm>
          <a:prstGeom prst="rect">
            <a:avLst/>
          </a:prstGeom>
        </p:spPr>
        <p:txBody>
          <a:bodyPr wrap="none">
            <a:spAutoFit/>
          </a:bodyPr>
          <a:lstStyle/>
          <a:p>
            <a:r>
              <a:rPr lang="en-US" sz="3200" b="1" smtClean="0">
                <a:solidFill>
                  <a:srgbClr val="0070C0"/>
                </a:solidFill>
                <a:latin typeface="Times New Roman" panose="02020603050405020304" pitchFamily="18" charset="0"/>
                <a:ea typeface="Times New Roman" panose="02020603050405020304" pitchFamily="18" charset="0"/>
              </a:rPr>
              <a:t>Hướng dẫn</a:t>
            </a:r>
            <a:endParaRPr lang="en-US" sz="3200" b="1">
              <a:solidFill>
                <a:srgbClr val="0070C0"/>
              </a:solidFill>
            </a:endParaRPr>
          </a:p>
        </p:txBody>
      </p:sp>
      <p:sp>
        <p:nvSpPr>
          <p:cNvPr id="5" name="Rectangle 4"/>
          <p:cNvSpPr/>
          <p:nvPr/>
        </p:nvSpPr>
        <p:spPr>
          <a:xfrm>
            <a:off x="766068" y="815538"/>
            <a:ext cx="2358338" cy="548099"/>
          </a:xfrm>
          <a:prstGeom prst="rect">
            <a:avLst/>
          </a:prstGeom>
        </p:spPr>
        <p:txBody>
          <a:bodyPr wrap="none">
            <a:spAutoFit/>
          </a:bodyPr>
          <a:lstStyle/>
          <a:p>
            <a:pPr marL="342900" marR="0" lvl="0" indent="-342900" algn="just">
              <a:lnSpc>
                <a:spcPct val="115000"/>
              </a:lnSpc>
              <a:spcBef>
                <a:spcPts val="600"/>
              </a:spcBef>
              <a:spcAft>
                <a:spcPts val="600"/>
              </a:spcAft>
              <a:buFont typeface="+mj-lt"/>
              <a:buAutoNum type="alphaLcParenR"/>
            </a:pPr>
            <a:r>
              <a:rPr lang="en-US" sz="2800" i="1">
                <a:latin typeface="Times New Roman" panose="02020603050405020304" pitchFamily="18" charset="0"/>
                <a:ea typeface="Times New Roman" panose="02020603050405020304" pitchFamily="18" charset="0"/>
              </a:rPr>
              <a:t>Tạo thư mục</a:t>
            </a:r>
          </a:p>
        </p:txBody>
      </p:sp>
      <p:sp>
        <p:nvSpPr>
          <p:cNvPr id="7" name="Rectangle 6"/>
          <p:cNvSpPr/>
          <p:nvPr/>
        </p:nvSpPr>
        <p:spPr>
          <a:xfrm>
            <a:off x="766068" y="1579027"/>
            <a:ext cx="10627056" cy="2099036"/>
          </a:xfrm>
          <a:prstGeom prst="rect">
            <a:avLst/>
          </a:prstGeom>
        </p:spPr>
        <p:txBody>
          <a:bodyPr wrap="square">
            <a:spAutoFit/>
          </a:bodyPr>
          <a:lstStyle/>
          <a:p>
            <a:pPr marL="342900" marR="0" lvl="0" indent="-342900" algn="just">
              <a:lnSpc>
                <a:spcPct val="115000"/>
              </a:lnSpc>
              <a:spcBef>
                <a:spcPts val="600"/>
              </a:spcBef>
              <a:spcAft>
                <a:spcPts val="600"/>
              </a:spcAft>
              <a:buFont typeface="Times New Roman" panose="02020603050405020304" pitchFamily="18" charset="0"/>
              <a:buChar char="-"/>
            </a:pPr>
            <a:r>
              <a:rPr lang="en-US" sz="2400">
                <a:latin typeface="Times New Roman" panose="02020603050405020304" pitchFamily="18" charset="0"/>
                <a:ea typeface="Times New Roman" panose="02020603050405020304" pitchFamily="18" charset="0"/>
              </a:rPr>
              <a:t>Mở ổ C:</a:t>
            </a:r>
          </a:p>
          <a:p>
            <a:pPr marL="342900" marR="0" lvl="0" indent="-342900" algn="just">
              <a:lnSpc>
                <a:spcPct val="115000"/>
              </a:lnSpc>
              <a:spcBef>
                <a:spcPts val="600"/>
              </a:spcBef>
              <a:spcAft>
                <a:spcPts val="600"/>
              </a:spcAft>
              <a:buFont typeface="Times New Roman" panose="02020603050405020304" pitchFamily="18" charset="0"/>
              <a:buChar char="-"/>
            </a:pPr>
            <a:r>
              <a:rPr lang="en-US" sz="2400">
                <a:latin typeface="Times New Roman" panose="02020603050405020304" pitchFamily="18" charset="0"/>
                <a:ea typeface="Times New Roman" panose="02020603050405020304" pitchFamily="18" charset="0"/>
              </a:rPr>
              <a:t>Tạo thư mục mới: ấn tổ hợp phím Crtl+Shift+N (hoặc nháy chuột phải chọn New, chọn Folder)</a:t>
            </a:r>
          </a:p>
          <a:p>
            <a:pPr marL="342900" marR="0" lvl="0" indent="-342900" algn="just">
              <a:lnSpc>
                <a:spcPct val="115000"/>
              </a:lnSpc>
              <a:spcBef>
                <a:spcPts val="600"/>
              </a:spcBef>
              <a:spcAft>
                <a:spcPts val="600"/>
              </a:spcAft>
              <a:buFont typeface="Times New Roman" panose="02020603050405020304" pitchFamily="18" charset="0"/>
              <a:buChar char="-"/>
            </a:pPr>
            <a:r>
              <a:rPr lang="en-US" sz="2400">
                <a:latin typeface="Times New Roman" panose="02020603050405020304" pitchFamily="18" charset="0"/>
                <a:ea typeface="Times New Roman" panose="02020603050405020304" pitchFamily="18" charset="0"/>
              </a:rPr>
              <a:t>Gõ tên Thư mục (DuLich), </a:t>
            </a:r>
            <a:r>
              <a:rPr lang="en-US" sz="2400">
                <a:latin typeface="Times New Roman" panose="02020603050405020304" pitchFamily="18" charset="0"/>
                <a:ea typeface="Times New Roman" panose="02020603050405020304" pitchFamily="18" charset="0"/>
              </a:rPr>
              <a:t>ấn </a:t>
            </a:r>
            <a:r>
              <a:rPr lang="en-US" sz="2400" smtClean="0">
                <a:latin typeface="Times New Roman" panose="02020603050405020304" pitchFamily="18" charset="0"/>
                <a:ea typeface="Times New Roman" panose="02020603050405020304" pitchFamily="18" charset="0"/>
              </a:rPr>
              <a:t>Enter</a:t>
            </a:r>
            <a:endParaRPr lang="en-US" sz="2400">
              <a:latin typeface="Times New Roman" panose="02020603050405020304" pitchFamily="18" charset="0"/>
              <a:ea typeface="Times New Roman" panose="02020603050405020304" pitchFamily="18" charset="0"/>
            </a:endParaRPr>
          </a:p>
        </p:txBody>
      </p:sp>
      <p:pic>
        <p:nvPicPr>
          <p:cNvPr id="8" name="Picture 7"/>
          <p:cNvPicPr/>
          <p:nvPr/>
        </p:nvPicPr>
        <p:blipFill rotWithShape="1">
          <a:blip r:embed="rId2"/>
          <a:srcRect l="57919" t="44229" r="27089" b="40669"/>
          <a:stretch/>
        </p:blipFill>
        <p:spPr bwMode="auto">
          <a:xfrm>
            <a:off x="3553952" y="3787245"/>
            <a:ext cx="4061499" cy="2718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015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loud 7"/>
          <p:cNvSpPr/>
          <p:nvPr/>
        </p:nvSpPr>
        <p:spPr>
          <a:xfrm>
            <a:off x="1787857" y="488281"/>
            <a:ext cx="8549640" cy="6174974"/>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Trong một chuyến du lịch cùng gia đình, em đã ghi chép lại thông tin và chụp nhiều ảnh kỉ niệm. Các hình ảnh và thông tin đó cần được lưu trữ. Hãy vẽ sơ đồ cây thư mục để chứa các tệp dữ liệu và đặt tên cho các thư mục đó sao cho dễ tìm kiếm và truy cập</a:t>
            </a:r>
            <a:endParaRPr lang="en-US" sz="3200">
              <a:effectLst/>
              <a:latin typeface="Times New Roman" panose="02020603050405020304" pitchFamily="18" charset="0"/>
              <a:ea typeface="Times New Roman" panose="02020603050405020304" pitchFamily="18" charset="0"/>
              <a:cs typeface="Arial" panose="020B0604020202020204" pitchFamily="34" charset="0"/>
            </a:endParaRPr>
          </a:p>
        </p:txBody>
      </p:sp>
      <p:grpSp>
        <p:nvGrpSpPr>
          <p:cNvPr id="9" name="Group 8">
            <a:extLst>
              <a:ext uri="{FF2B5EF4-FFF2-40B4-BE49-F238E27FC236}">
                <a16:creationId xmlns:a16="http://schemas.microsoft.com/office/drawing/2014/main" id="{9F981BEB-8658-4DB9-970A-DFF9F966A571}"/>
              </a:ext>
            </a:extLst>
          </p:cNvPr>
          <p:cNvGrpSpPr/>
          <p:nvPr/>
        </p:nvGrpSpPr>
        <p:grpSpPr>
          <a:xfrm>
            <a:off x="338535" y="168590"/>
            <a:ext cx="2898644" cy="880803"/>
            <a:chOff x="522612" y="900102"/>
            <a:chExt cx="2898644" cy="880803"/>
          </a:xfrm>
        </p:grpSpPr>
        <p:grpSp>
          <p:nvGrpSpPr>
            <p:cNvPr id="10" name="Group 9">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15"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22D5722D-C4D9-4D78-80B8-7026BEF70276}"/>
                  </a:ext>
                </a:extLst>
              </p:cNvPr>
              <p:cNvSpPr/>
              <p:nvPr/>
            </p:nvSpPr>
            <p:spPr>
              <a:xfrm>
                <a:off x="5906375" y="1465062"/>
                <a:ext cx="2135017" cy="579967"/>
              </a:xfrm>
              <a:prstGeom prst="rect">
                <a:avLst/>
              </a:prstGeom>
            </p:spPr>
            <p:txBody>
              <a:bodyPr wrap="square">
                <a:spAutoFit/>
              </a:bodyPr>
              <a:lstStyle/>
              <a:p>
                <a:pPr algn="ctr" defTabSz="342900">
                  <a:lnSpc>
                    <a:spcPct val="150000"/>
                  </a:lnSpc>
                </a:pPr>
                <a:r>
                  <a:rPr lang="en-US" sz="2400" b="1">
                    <a:solidFill>
                      <a:schemeClr val="bg1"/>
                    </a:solidFill>
                    <a:latin typeface="Times New Roman" panose="02020603050405020304" pitchFamily="18" charset="0"/>
                    <a:cs typeface="Times New Roman" panose="02020603050405020304" pitchFamily="18" charset="0"/>
                  </a:rPr>
                  <a:t>HOẠT ĐỘNG </a:t>
                </a:r>
                <a:endParaRPr lang="vi-VN" sz="2400" b="1">
                  <a:solidFill>
                    <a:schemeClr val="bg1"/>
                  </a:solidFill>
                  <a:latin typeface="Times New Roman" panose="020206030504050203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9" y="279853"/>
              <a:chExt cx="3397172" cy="3224226"/>
            </a:xfrm>
          </p:grpSpPr>
          <p:pic>
            <p:nvPicPr>
              <p:cNvPr id="13"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974079" y="279853"/>
                <a:ext cx="3397172" cy="3224226"/>
              </a:xfrm>
              <a:prstGeom prst="rect">
                <a:avLst/>
              </a:prstGeom>
            </p:spPr>
          </p:pic>
          <p:pic>
            <p:nvPicPr>
              <p:cNvPr id="14" name="Picture 6">
                <a:extLst>
                  <a:ext uri="{FF2B5EF4-FFF2-40B4-BE49-F238E27FC236}">
                    <a16:creationId xmlns:a16="http://schemas.microsoft.com/office/drawing/2014/main" id="{987D6516-EAFE-4645-8413-365F09D829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264796" y="565915"/>
                <a:ext cx="2916629" cy="2768147"/>
              </a:xfrm>
              <a:prstGeom prst="rect">
                <a:avLst/>
              </a:prstGeom>
            </p:spPr>
          </p:pic>
        </p:grpSp>
        <p:sp>
          <p:nvSpPr>
            <p:cNvPr id="12" name="Rectangle 11">
              <a:extLst>
                <a:ext uri="{FF2B5EF4-FFF2-40B4-BE49-F238E27FC236}">
                  <a16:creationId xmlns:a16="http://schemas.microsoft.com/office/drawing/2014/main" id="{4F4984E6-5DDB-4389-BA4B-99FF68DE7565}"/>
                </a:ext>
              </a:extLst>
            </p:cNvPr>
            <p:cNvSpPr/>
            <p:nvPr/>
          </p:nvSpPr>
          <p:spPr>
            <a:xfrm>
              <a:off x="2737759" y="1002361"/>
              <a:ext cx="363894" cy="742511"/>
            </a:xfrm>
            <a:prstGeom prst="rect">
              <a:avLst/>
            </a:prstGeom>
          </p:spPr>
          <p:txBody>
            <a:bodyPr wrap="square">
              <a:spAutoFit/>
            </a:bodyPr>
            <a:lstStyle/>
            <a:p>
              <a:pPr algn="ctr" defTabSz="342900">
                <a:lnSpc>
                  <a:spcPct val="150000"/>
                </a:lnSpc>
              </a:pPr>
              <a:r>
                <a:rPr lang="en-US" sz="3200" b="1" smtClean="0">
                  <a:solidFill>
                    <a:schemeClr val="bg1"/>
                  </a:solidFill>
                  <a:latin typeface="Times New Roman" panose="02020603050405020304" pitchFamily="18" charset="0"/>
                  <a:cs typeface="Times New Roman" panose="02020603050405020304" pitchFamily="18" charset="0"/>
                </a:rPr>
                <a:t>1</a:t>
              </a:r>
              <a:endParaRPr lang="vi-VN" sz="3200" b="1">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4752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2420" y="500854"/>
            <a:ext cx="10627056" cy="1674305"/>
          </a:xfrm>
          <a:prstGeom prst="rect">
            <a:avLst/>
          </a:prstGeom>
        </p:spPr>
        <p:txBody>
          <a:bodyPr wrap="square">
            <a:spAutoFit/>
          </a:bodyPr>
          <a:lstStyle/>
          <a:p>
            <a:pPr marL="342900" marR="0" lvl="0" indent="-342900" algn="just">
              <a:lnSpc>
                <a:spcPct val="115000"/>
              </a:lnSpc>
              <a:spcBef>
                <a:spcPts val="600"/>
              </a:spcBef>
              <a:spcAft>
                <a:spcPts val="600"/>
              </a:spcAft>
              <a:buFont typeface="Times New Roman" panose="02020603050405020304" pitchFamily="18" charset="0"/>
              <a:buChar char="-"/>
            </a:pPr>
            <a:r>
              <a:rPr lang="en-US" sz="2400" smtClean="0">
                <a:latin typeface="Times New Roman" panose="02020603050405020304" pitchFamily="18" charset="0"/>
                <a:ea typeface="Times New Roman" panose="02020603050405020304" pitchFamily="18" charset="0"/>
              </a:rPr>
              <a:t>Tiếp </a:t>
            </a:r>
            <a:r>
              <a:rPr lang="en-US" sz="2400">
                <a:latin typeface="Times New Roman" panose="02020603050405020304" pitchFamily="18" charset="0"/>
                <a:ea typeface="Times New Roman" panose="02020603050405020304" pitchFamily="18" charset="0"/>
              </a:rPr>
              <a:t>tục tạo thư mục HocTap</a:t>
            </a:r>
          </a:p>
          <a:p>
            <a:pPr marL="342900" marR="0" lvl="0" indent="-342900" algn="just">
              <a:lnSpc>
                <a:spcPct val="115000"/>
              </a:lnSpc>
              <a:spcBef>
                <a:spcPts val="600"/>
              </a:spcBef>
              <a:spcAft>
                <a:spcPts val="600"/>
              </a:spcAft>
              <a:buFont typeface="Times New Roman" panose="02020603050405020304" pitchFamily="18" charset="0"/>
              <a:buChar char="-"/>
            </a:pPr>
            <a:r>
              <a:rPr lang="en-US" sz="2400">
                <a:latin typeface="Times New Roman" panose="02020603050405020304" pitchFamily="18" charset="0"/>
                <a:ea typeface="Times New Roman" panose="02020603050405020304" pitchFamily="18" charset="0"/>
              </a:rPr>
              <a:t>Làm tương tự:</a:t>
            </a:r>
          </a:p>
          <a:p>
            <a:pPr marL="228600" marR="0" algn="just">
              <a:lnSpc>
                <a:spcPct val="115000"/>
              </a:lnSpc>
              <a:spcBef>
                <a:spcPts val="600"/>
              </a:spcBef>
              <a:spcAft>
                <a:spcPts val="600"/>
              </a:spcAft>
            </a:pPr>
            <a:r>
              <a:rPr lang="en-US" sz="2400">
                <a:latin typeface="Times New Roman" panose="02020603050405020304" pitchFamily="18" charset="0"/>
                <a:ea typeface="Times New Roman" panose="02020603050405020304" pitchFamily="18" charset="0"/>
              </a:rPr>
              <a:t>+ Trong thư mục DuLich, tạo thư mục GiaDinh </a:t>
            </a:r>
            <a:r>
              <a:rPr lang="en-US" sz="2400">
                <a:latin typeface="Times New Roman" panose="02020603050405020304" pitchFamily="18" charset="0"/>
                <a:ea typeface="Times New Roman" panose="02020603050405020304" pitchFamily="18" charset="0"/>
              </a:rPr>
              <a:t>và </a:t>
            </a:r>
            <a:r>
              <a:rPr lang="en-US" sz="2400" smtClean="0">
                <a:latin typeface="Times New Roman" panose="02020603050405020304" pitchFamily="18" charset="0"/>
                <a:ea typeface="Times New Roman" panose="02020603050405020304" pitchFamily="18" charset="0"/>
              </a:rPr>
              <a:t>DiemDen</a:t>
            </a:r>
            <a:endParaRPr lang="en-US" sz="2400">
              <a:latin typeface="Times New Roman" panose="02020603050405020304" pitchFamily="18" charset="0"/>
              <a:ea typeface="Times New Roman" panose="02020603050405020304" pitchFamily="18" charset="0"/>
            </a:endParaRPr>
          </a:p>
        </p:txBody>
      </p:sp>
      <p:pic>
        <p:nvPicPr>
          <p:cNvPr id="6" name="Picture 5"/>
          <p:cNvPicPr/>
          <p:nvPr/>
        </p:nvPicPr>
        <p:blipFill rotWithShape="1">
          <a:blip r:embed="rId2"/>
          <a:srcRect l="78128" t="44229" r="8876" b="40669"/>
          <a:stretch/>
        </p:blipFill>
        <p:spPr bwMode="auto">
          <a:xfrm>
            <a:off x="4339988" y="2363953"/>
            <a:ext cx="3023532" cy="212616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031492" y="5986938"/>
            <a:ext cx="5034455" cy="548099"/>
          </a:xfrm>
          <a:prstGeom prst="rect">
            <a:avLst/>
          </a:prstGeom>
        </p:spPr>
        <p:txBody>
          <a:bodyPr wrap="none">
            <a:spAutoFit/>
          </a:bodyPr>
          <a:lstStyle/>
          <a:p>
            <a:pPr algn="just">
              <a:lnSpc>
                <a:spcPct val="115000"/>
              </a:lnSpc>
              <a:spcBef>
                <a:spcPts val="600"/>
              </a:spcBef>
              <a:spcAft>
                <a:spcPts val="600"/>
              </a:spcAft>
            </a:pPr>
            <a:r>
              <a:rPr lang="en-US" sz="2800" i="1">
                <a:latin typeface="Times New Roman" panose="02020603050405020304" pitchFamily="18" charset="0"/>
                <a:ea typeface="Times New Roman" panose="02020603050405020304" pitchFamily="18" charset="0"/>
              </a:rPr>
              <a:t>Như vậy, ta tạo được cây thư mục</a:t>
            </a:r>
            <a:endParaRPr lang="en-US" sz="2800" i="1">
              <a:latin typeface="Times New Roman" panose="02020603050405020304" pitchFamily="18" charset="0"/>
              <a:ea typeface="Times New Roman" panose="02020603050405020304" pitchFamily="18" charset="0"/>
            </a:endParaRPr>
          </a:p>
        </p:txBody>
      </p:sp>
      <p:sp>
        <p:nvSpPr>
          <p:cNvPr id="3" name="Rectangle 2"/>
          <p:cNvSpPr/>
          <p:nvPr/>
        </p:nvSpPr>
        <p:spPr>
          <a:xfrm>
            <a:off x="921651" y="4997017"/>
            <a:ext cx="10288593" cy="483017"/>
          </a:xfrm>
          <a:prstGeom prst="rect">
            <a:avLst/>
          </a:prstGeom>
        </p:spPr>
        <p:txBody>
          <a:bodyPr wrap="square">
            <a:spAutoFit/>
          </a:bodyPr>
          <a:lstStyle/>
          <a:p>
            <a:pPr marL="228600" marR="0" algn="just">
              <a:lnSpc>
                <a:spcPct val="115000"/>
              </a:lnSpc>
              <a:spcBef>
                <a:spcPts val="600"/>
              </a:spcBef>
              <a:spcAft>
                <a:spcPts val="600"/>
              </a:spcAft>
            </a:pPr>
            <a:r>
              <a:rPr lang="en-US" sz="2400">
                <a:latin typeface="Times New Roman" panose="02020603050405020304" pitchFamily="18" charset="0"/>
                <a:ea typeface="Times New Roman" panose="02020603050405020304" pitchFamily="18" charset="0"/>
              </a:rPr>
              <a:t>+ Trong thư mục DiemDen tạo thư mục BinhMinh, BanNgay, HoangHon</a:t>
            </a:r>
            <a:endParaRPr lang="en-US" sz="2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663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4451" y="420834"/>
            <a:ext cx="7552067" cy="548099"/>
          </a:xfrm>
          <a:prstGeom prst="rect">
            <a:avLst/>
          </a:prstGeom>
        </p:spPr>
        <p:txBody>
          <a:bodyPr wrap="none">
            <a:spAutoFit/>
          </a:bodyPr>
          <a:lstStyle/>
          <a:p>
            <a:pPr marR="0" lvl="0" algn="just">
              <a:lnSpc>
                <a:spcPct val="115000"/>
              </a:lnSpc>
              <a:spcBef>
                <a:spcPts val="600"/>
              </a:spcBef>
              <a:spcAft>
                <a:spcPts val="600"/>
              </a:spcAft>
            </a:pPr>
            <a:r>
              <a:rPr lang="en-US" sz="2800" i="1" smtClean="0">
                <a:latin typeface="Times New Roman" panose="02020603050405020304" pitchFamily="18" charset="0"/>
                <a:ea typeface="Times New Roman" panose="02020603050405020304" pitchFamily="18" charset="0"/>
              </a:rPr>
              <a:t>b) Đổi </a:t>
            </a:r>
            <a:r>
              <a:rPr lang="en-US" sz="2800" i="1">
                <a:latin typeface="Times New Roman" panose="02020603050405020304" pitchFamily="18" charset="0"/>
                <a:ea typeface="Times New Roman" panose="02020603050405020304" pitchFamily="18" charset="0"/>
              </a:rPr>
              <a:t>tên, di chuyển, sao chép, xóa thư mục và tệp</a:t>
            </a:r>
          </a:p>
        </p:txBody>
      </p:sp>
      <p:pic>
        <p:nvPicPr>
          <p:cNvPr id="5" name="Picture 4"/>
          <p:cNvPicPr>
            <a:picLocks noChangeAspect="1"/>
          </p:cNvPicPr>
          <p:nvPr/>
        </p:nvPicPr>
        <p:blipFill rotWithShape="1">
          <a:blip r:embed="rId2"/>
          <a:srcRect l="25910" t="75140" r="66118" b="9748"/>
          <a:stretch/>
        </p:blipFill>
        <p:spPr>
          <a:xfrm>
            <a:off x="4121624" y="2019863"/>
            <a:ext cx="3084394" cy="3287313"/>
          </a:xfrm>
          <a:prstGeom prst="rect">
            <a:avLst/>
          </a:prstGeom>
        </p:spPr>
      </p:pic>
      <p:sp>
        <p:nvSpPr>
          <p:cNvPr id="6" name="Rounded Rectangle 5"/>
          <p:cNvSpPr/>
          <p:nvPr/>
        </p:nvSpPr>
        <p:spPr>
          <a:xfrm>
            <a:off x="1433472" y="2491909"/>
            <a:ext cx="1401295" cy="846161"/>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Sao chép thư mục</a:t>
            </a:r>
            <a:endParaRPr lang="en-US" sz="2400">
              <a:latin typeface="Times New Roman" panose="02020603050405020304" pitchFamily="18" charset="0"/>
              <a:cs typeface="Times New Roman" panose="02020603050405020304" pitchFamily="18" charset="0"/>
            </a:endParaRPr>
          </a:p>
        </p:txBody>
      </p:sp>
      <p:sp>
        <p:nvSpPr>
          <p:cNvPr id="7" name="Rounded Rectangle 6"/>
          <p:cNvSpPr/>
          <p:nvPr/>
        </p:nvSpPr>
        <p:spPr>
          <a:xfrm>
            <a:off x="1430615" y="3995858"/>
            <a:ext cx="1401295" cy="83138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Xóa thư mục</a:t>
            </a:r>
            <a:endParaRPr lang="en-US" sz="2400">
              <a:latin typeface="Times New Roman" panose="02020603050405020304" pitchFamily="18" charset="0"/>
              <a:cs typeface="Times New Roman" panose="02020603050405020304" pitchFamily="18" charset="0"/>
            </a:endParaRPr>
          </a:p>
        </p:txBody>
      </p:sp>
      <p:sp>
        <p:nvSpPr>
          <p:cNvPr id="8" name="Rounded Rectangle 7"/>
          <p:cNvSpPr/>
          <p:nvPr/>
        </p:nvSpPr>
        <p:spPr>
          <a:xfrm>
            <a:off x="7820438" y="1707396"/>
            <a:ext cx="1690671" cy="1275696"/>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Chuyển thư mục vào bộ nhớ</a:t>
            </a:r>
            <a:endParaRPr lang="en-US" sz="2400">
              <a:latin typeface="Times New Roman" panose="02020603050405020304" pitchFamily="18" charset="0"/>
              <a:cs typeface="Times New Roman" panose="02020603050405020304" pitchFamily="18" charset="0"/>
            </a:endParaRPr>
          </a:p>
        </p:txBody>
      </p:sp>
      <p:sp>
        <p:nvSpPr>
          <p:cNvPr id="9" name="Rounded Rectangle 8"/>
          <p:cNvSpPr/>
          <p:nvPr/>
        </p:nvSpPr>
        <p:spPr>
          <a:xfrm>
            <a:off x="7820438" y="4405896"/>
            <a:ext cx="1401295" cy="87077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Đổi tên thư mục</a:t>
            </a:r>
            <a:endParaRPr lang="en-US" sz="2400">
              <a:latin typeface="Times New Roman" panose="02020603050405020304" pitchFamily="18" charset="0"/>
              <a:cs typeface="Times New Roman" panose="02020603050405020304" pitchFamily="18" charset="0"/>
            </a:endParaRPr>
          </a:p>
        </p:txBody>
      </p:sp>
      <p:cxnSp>
        <p:nvCxnSpPr>
          <p:cNvPr id="11" name="Straight Arrow Connector 10"/>
          <p:cNvCxnSpPr>
            <a:stCxn id="6" idx="3"/>
          </p:cNvCxnSpPr>
          <p:nvPr/>
        </p:nvCxnSpPr>
        <p:spPr>
          <a:xfrm flipV="1">
            <a:off x="2834767" y="2914989"/>
            <a:ext cx="1465384" cy="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V="1">
            <a:off x="2834767" y="4405896"/>
            <a:ext cx="1465384" cy="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flipH="1">
            <a:off x="5140411" y="2314212"/>
            <a:ext cx="2680027"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a:stCxn id="9" idx="1"/>
          </p:cNvCxnSpPr>
          <p:nvPr/>
        </p:nvCxnSpPr>
        <p:spPr>
          <a:xfrm flipH="1">
            <a:off x="5931243" y="4841281"/>
            <a:ext cx="1889195"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2900615" y="5601525"/>
            <a:ext cx="5614037" cy="400110"/>
          </a:xfrm>
          <a:prstGeom prst="rect">
            <a:avLst/>
          </a:prstGeom>
        </p:spPr>
        <p:txBody>
          <a:bodyPr wrap="none">
            <a:spAutoFit/>
          </a:bodyPr>
          <a:lstStyle/>
          <a:p>
            <a:pPr algn="just">
              <a:spcBef>
                <a:spcPts val="1200"/>
              </a:spcBef>
              <a:spcAft>
                <a:spcPts val="1200"/>
              </a:spcAft>
            </a:pPr>
            <a:r>
              <a:rPr lang="en-US" sz="2000" i="1" smtClean="0">
                <a:solidFill>
                  <a:srgbClr val="0070C0"/>
                </a:solidFill>
                <a:latin typeface="Times New Roman" panose="02020603050405020304" pitchFamily="18" charset="0"/>
                <a:ea typeface="Times New Roman" panose="02020603050405020304" pitchFamily="18" charset="0"/>
              </a:rPr>
              <a:t>Hình 3.6. Các lệnh đổi tên, sao chép, xóa,… thư mục</a:t>
            </a:r>
            <a:endParaRPr lang="en-US" sz="20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0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1905" y="1309693"/>
            <a:ext cx="10313158" cy="3477875"/>
          </a:xfrm>
          <a:prstGeom prst="rect">
            <a:avLst/>
          </a:prstGeom>
        </p:spPr>
        <p:txBody>
          <a:bodyPr wrap="square">
            <a:spAutoFit/>
          </a:bodyPr>
          <a:lstStyle/>
          <a:p>
            <a:pPr>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Thao tác sao chép thư mục:</a:t>
            </a:r>
          </a:p>
          <a:p>
            <a:pPr>
              <a:spcBef>
                <a:spcPts val="1200"/>
              </a:spcBef>
              <a:spcAft>
                <a:spcPts val="1200"/>
              </a:spcAft>
            </a:pPr>
            <a:r>
              <a:rPr lang="en-US" sz="2800">
                <a:latin typeface="Times New Roman" panose="02020603050405020304" pitchFamily="18" charset="0"/>
                <a:ea typeface="Times New Roman" panose="02020603050405020304" pitchFamily="18" charset="0"/>
              </a:rPr>
              <a:t>B1: Chọn thư mục cần sao chép</a:t>
            </a:r>
          </a:p>
          <a:p>
            <a:pPr>
              <a:spcBef>
                <a:spcPts val="1200"/>
              </a:spcBef>
              <a:spcAft>
                <a:spcPts val="1200"/>
              </a:spcAft>
            </a:pPr>
            <a:r>
              <a:rPr lang="en-US" sz="2800">
                <a:latin typeface="Times New Roman" panose="02020603050405020304" pitchFamily="18" charset="0"/>
                <a:ea typeface="Times New Roman" panose="02020603050405020304" pitchFamily="18" charset="0"/>
              </a:rPr>
              <a:t>B2: Nháy chuột phải chọn Copy (hoặc ấn tổ hợp phím Crtl+C)</a:t>
            </a:r>
          </a:p>
          <a:p>
            <a:pPr>
              <a:spcBef>
                <a:spcPts val="1200"/>
              </a:spcBef>
              <a:spcAft>
                <a:spcPts val="1200"/>
              </a:spcAft>
            </a:pPr>
            <a:r>
              <a:rPr lang="en-US" sz="2800">
                <a:latin typeface="Times New Roman" panose="02020603050405020304" pitchFamily="18" charset="0"/>
                <a:ea typeface="Times New Roman" panose="02020603050405020304" pitchFamily="18" charset="0"/>
              </a:rPr>
              <a:t>B3: Di chuyển chuột sang vị trí cần dán</a:t>
            </a:r>
          </a:p>
          <a:p>
            <a:pPr>
              <a:spcBef>
                <a:spcPts val="1200"/>
              </a:spcBef>
              <a:spcAft>
                <a:spcPts val="1200"/>
              </a:spcAft>
            </a:pPr>
            <a:r>
              <a:rPr lang="en-US" sz="2800">
                <a:latin typeface="Times New Roman" panose="02020603050405020304" pitchFamily="18" charset="0"/>
                <a:ea typeface="Times New Roman" panose="02020603050405020304" pitchFamily="18" charset="0"/>
              </a:rPr>
              <a:t>B4: Nhãy chuột phải chọn Paste (hoặc ấn tổ hợp phím Crtl+V)</a:t>
            </a:r>
          </a:p>
        </p:txBody>
      </p:sp>
    </p:spTree>
    <p:extLst>
      <p:ext uri="{BB962C8B-B14F-4D97-AF65-F5344CB8AC3E}">
        <p14:creationId xmlns:p14="http://schemas.microsoft.com/office/powerpoint/2010/main" val="189153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56542"/>
            <a:ext cx="4800000" cy="1765079"/>
          </a:xfrm>
          <a:prstGeom prst="rect">
            <a:avLst/>
          </a:prstGeom>
        </p:spPr>
      </p:pic>
      <p:sp>
        <p:nvSpPr>
          <p:cNvPr id="5" name="Rectangle 4"/>
          <p:cNvSpPr/>
          <p:nvPr/>
        </p:nvSpPr>
        <p:spPr>
          <a:xfrm>
            <a:off x="1529955" y="2114176"/>
            <a:ext cx="9207689" cy="3908762"/>
          </a:xfrm>
          <a:prstGeom prst="rect">
            <a:avLst/>
          </a:prstGeom>
        </p:spPr>
        <p:txBody>
          <a:bodyPr wrap="square">
            <a:spAutoFit/>
          </a:bodyPr>
          <a:lstStyle/>
          <a:p>
            <a:pPr>
              <a:spcBef>
                <a:spcPts val="1200"/>
              </a:spcBef>
              <a:spcAft>
                <a:spcPts val="12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Đâu là chương trình máy tính giúp em quản lí tệp và thư mục?</a:t>
            </a:r>
          </a:p>
          <a:p>
            <a:pPr marL="514350" indent="-514350">
              <a:spcBef>
                <a:spcPts val="1200"/>
              </a:spcBef>
              <a:spcAft>
                <a:spcPts val="1200"/>
              </a:spcAft>
              <a:buAutoNum type="alphaUcPeriod"/>
            </a:pPr>
            <a:r>
              <a:rPr lang="en-US" sz="2800" smtClean="0">
                <a:latin typeface="Times New Roman" panose="02020603050405020304" pitchFamily="18" charset="0"/>
                <a:ea typeface="Times New Roman" panose="02020603050405020304" pitchFamily="18" charset="0"/>
              </a:rPr>
              <a:t>Internet </a:t>
            </a:r>
            <a:r>
              <a:rPr lang="en-US" sz="2800">
                <a:latin typeface="Times New Roman" panose="02020603050405020304" pitchFamily="18" charset="0"/>
                <a:ea typeface="Times New Roman" panose="02020603050405020304" pitchFamily="18" charset="0"/>
              </a:rPr>
              <a:t>Explorer		</a:t>
            </a:r>
            <a:r>
              <a:rPr lang="en-US" sz="2800">
                <a:latin typeface="Times New Roman" panose="02020603050405020304" pitchFamily="18" charset="0"/>
                <a:ea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endParaRPr>
          </a:p>
          <a:p>
            <a:pPr>
              <a:spcBef>
                <a:spcPts val="1200"/>
              </a:spcBef>
              <a:spcAft>
                <a:spcPts val="1200"/>
              </a:spcAft>
            </a:pPr>
            <a:r>
              <a:rPr lang="en-US" sz="2800" smtClean="0">
                <a:latin typeface="Times New Roman" panose="02020603050405020304" pitchFamily="18" charset="0"/>
                <a:ea typeface="Times New Roman" panose="02020603050405020304" pitchFamily="18" charset="0"/>
              </a:rPr>
              <a:t>B</a:t>
            </a:r>
            <a:r>
              <a:rPr lang="en-US" sz="2800">
                <a:latin typeface="Times New Roman" panose="02020603050405020304" pitchFamily="18" charset="0"/>
                <a:ea typeface="Times New Roman" panose="02020603050405020304" pitchFamily="18" charset="0"/>
              </a:rPr>
              <a:t>. Help</a:t>
            </a:r>
          </a:p>
          <a:p>
            <a:pPr>
              <a:spcBef>
                <a:spcPts val="1200"/>
              </a:spcBef>
              <a:spcAft>
                <a:spcPts val="1200"/>
              </a:spcAft>
            </a:pPr>
            <a:r>
              <a:rPr lang="en-US" sz="2800">
                <a:latin typeface="Times New Roman" panose="02020603050405020304" pitchFamily="18" charset="0"/>
                <a:ea typeface="Times New Roman" panose="02020603050405020304" pitchFamily="18" charset="0"/>
              </a:rPr>
              <a:t>C. Microsoft Word		</a:t>
            </a:r>
            <a:r>
              <a:rPr lang="en-US" sz="2800">
                <a:latin typeface="Times New Roman" panose="02020603050405020304" pitchFamily="18" charset="0"/>
                <a:ea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endParaRPr>
          </a:p>
          <a:p>
            <a:pPr>
              <a:spcBef>
                <a:spcPts val="1200"/>
              </a:spcBef>
              <a:spcAft>
                <a:spcPts val="1200"/>
              </a:spcAft>
            </a:pPr>
            <a:r>
              <a:rPr lang="en-US" sz="2800" smtClean="0">
                <a:latin typeface="Times New Roman" panose="02020603050405020304" pitchFamily="18" charset="0"/>
                <a:ea typeface="Times New Roman" panose="02020603050405020304" pitchFamily="18" charset="0"/>
              </a:rPr>
              <a:t>D</a:t>
            </a:r>
            <a:r>
              <a:rPr lang="en-US" sz="2800">
                <a:latin typeface="Times New Roman" panose="02020603050405020304" pitchFamily="18" charset="0"/>
                <a:ea typeface="Times New Roman" panose="02020603050405020304" pitchFamily="18" charset="0"/>
              </a:rPr>
              <a:t>. File Explorer</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8222" l="1000" r="98222"/>
                    </a14:imgEffect>
                  </a14:imgLayer>
                </a14:imgProps>
              </a:ext>
            </a:extLst>
          </a:blip>
          <a:stretch>
            <a:fillRect/>
          </a:stretch>
        </p:blipFill>
        <p:spPr>
          <a:xfrm>
            <a:off x="1077035" y="5172355"/>
            <a:ext cx="681251" cy="681251"/>
          </a:xfrm>
          <a:prstGeom prst="rect">
            <a:avLst/>
          </a:prstGeom>
        </p:spPr>
      </p:pic>
    </p:spTree>
    <p:extLst>
      <p:ext uri="{BB962C8B-B14F-4D97-AF65-F5344CB8AC3E}">
        <p14:creationId xmlns:p14="http://schemas.microsoft.com/office/powerpoint/2010/main" val="372070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56542"/>
            <a:ext cx="4800000" cy="1765079"/>
          </a:xfrm>
          <a:prstGeom prst="rect">
            <a:avLst/>
          </a:prstGeom>
        </p:spPr>
      </p:pic>
      <p:sp>
        <p:nvSpPr>
          <p:cNvPr id="2" name="Rectangle 1"/>
          <p:cNvSpPr/>
          <p:nvPr/>
        </p:nvSpPr>
        <p:spPr>
          <a:xfrm>
            <a:off x="2033517" y="1921621"/>
            <a:ext cx="7997588" cy="3908762"/>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Đâu là phần mềm bảo vệ máy tính tránh được virus máy tính?</a:t>
            </a:r>
          </a:p>
          <a:p>
            <a:pPr marL="514350" indent="-514350" algn="just">
              <a:spcBef>
                <a:spcPts val="1200"/>
              </a:spcBef>
              <a:spcAft>
                <a:spcPts val="1200"/>
              </a:spcAft>
              <a:buAutoNum type="alphaUcPeriod"/>
            </a:pPr>
            <a:r>
              <a:rPr lang="en-US" sz="2800" smtClean="0">
                <a:latin typeface="Times New Roman" panose="02020603050405020304" pitchFamily="18" charset="0"/>
                <a:ea typeface="Times New Roman" panose="02020603050405020304" pitchFamily="18" charset="0"/>
              </a:rPr>
              <a:t>Windows </a:t>
            </a:r>
            <a:r>
              <a:rPr lang="en-US" sz="2800">
                <a:latin typeface="Times New Roman" panose="02020603050405020304" pitchFamily="18" charset="0"/>
                <a:ea typeface="Times New Roman" panose="02020603050405020304" pitchFamily="18" charset="0"/>
              </a:rPr>
              <a:t>Defender	</a:t>
            </a:r>
            <a:r>
              <a:rPr lang="en-US" sz="2800">
                <a:latin typeface="Times New Roman" panose="02020603050405020304" pitchFamily="18" charset="0"/>
                <a:ea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B</a:t>
            </a:r>
            <a:r>
              <a:rPr lang="en-US" sz="2800">
                <a:latin typeface="Times New Roman" panose="02020603050405020304" pitchFamily="18" charset="0"/>
                <a:ea typeface="Times New Roman" panose="02020603050405020304" pitchFamily="18" charset="0"/>
              </a:rPr>
              <a:t>. Mozilla Firefox</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C. Microsoft Windows	</a:t>
            </a:r>
            <a:r>
              <a:rPr lang="en-US" sz="2800">
                <a:latin typeface="Times New Roman" panose="02020603050405020304" pitchFamily="18" charset="0"/>
                <a:ea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D</a:t>
            </a:r>
            <a:r>
              <a:rPr lang="en-US" sz="2800">
                <a:latin typeface="Times New Roman" panose="02020603050405020304" pitchFamily="18" charset="0"/>
                <a:ea typeface="Times New Roman" panose="02020603050405020304" pitchFamily="18" charset="0"/>
              </a:rPr>
              <a:t>. Microsoft Word</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8222" l="1000" r="98222"/>
                    </a14:imgEffect>
                  </a14:imgLayer>
                </a14:imgProps>
              </a:ext>
            </a:extLst>
          </a:blip>
          <a:stretch>
            <a:fillRect/>
          </a:stretch>
        </p:blipFill>
        <p:spPr>
          <a:xfrm>
            <a:off x="1595650" y="2811292"/>
            <a:ext cx="681251" cy="681251"/>
          </a:xfrm>
          <a:prstGeom prst="rect">
            <a:avLst/>
          </a:prstGeom>
        </p:spPr>
      </p:pic>
    </p:spTree>
    <p:extLst>
      <p:ext uri="{BB962C8B-B14F-4D97-AF65-F5344CB8AC3E}">
        <p14:creationId xmlns:p14="http://schemas.microsoft.com/office/powerpoint/2010/main" val="251188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78F87049-0AD0-4BED-BBF7-647C1D8D8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6394"/>
            <a:ext cx="4177778" cy="1815873"/>
          </a:xfrm>
          <a:prstGeom prst="rect">
            <a:avLst/>
          </a:prstGeom>
        </p:spPr>
      </p:pic>
      <p:sp>
        <p:nvSpPr>
          <p:cNvPr id="5" name="Rectangle 4"/>
          <p:cNvSpPr/>
          <p:nvPr/>
        </p:nvSpPr>
        <p:spPr>
          <a:xfrm>
            <a:off x="1369326" y="2113733"/>
            <a:ext cx="9726304" cy="2554545"/>
          </a:xfrm>
          <a:prstGeom prst="rect">
            <a:avLst/>
          </a:prstGeom>
        </p:spPr>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Hãy lựa chọn một thiết bị lưu trữ để sao lưu thư mục “DuLich</a:t>
            </a: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Giải </a:t>
            </a:r>
            <a:r>
              <a:rPr lang="en-US" sz="2800">
                <a:latin typeface="Times New Roman" panose="02020603050405020304" pitchFamily="18" charset="0"/>
                <a:ea typeface="Times New Roman" panose="02020603050405020304" pitchFamily="18" charset="0"/>
              </a:rPr>
              <a:t>thích tại sao em lựa chọn cách sao lưu đó.</a:t>
            </a:r>
          </a:p>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Sau khi học xong bài này và có thêm các kiến thức về sao lưu, bảo vệ dữ liệu, em có thay đổi cách bảo vệ dữ liệu mà em đã chọn trong Hoạt động 2 không? Tại sao?</a:t>
            </a:r>
          </a:p>
        </p:txBody>
      </p:sp>
    </p:spTree>
    <p:extLst>
      <p:ext uri="{BB962C8B-B14F-4D97-AF65-F5344CB8AC3E}">
        <p14:creationId xmlns:p14="http://schemas.microsoft.com/office/powerpoint/2010/main" val="875916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smtClean="0"/>
              <a:t>Thank you</a:t>
            </a:r>
            <a:endParaRPr lang="en-US" dirty="0"/>
          </a:p>
        </p:txBody>
      </p:sp>
      <p:graphicFrame>
        <p:nvGraphicFramePr>
          <p:cNvPr id="5" name="Content Placeholder 2" descr="SmartArt graphic">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3617019551"/>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p:nvPr/>
        </p:nvPicPr>
        <p:blipFill rotWithShape="1">
          <a:blip r:embed="rId2"/>
          <a:srcRect l="63190" t="31573" r="10331" b="41134"/>
          <a:stretch/>
        </p:blipFill>
        <p:spPr bwMode="auto">
          <a:xfrm>
            <a:off x="2016982" y="1181074"/>
            <a:ext cx="6781027" cy="39593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82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05897" y="429088"/>
            <a:ext cx="10333663" cy="678327"/>
          </a:xfrm>
          <a:prstGeom prst="rect">
            <a:avLst/>
          </a:prstGeom>
        </p:spPr>
        <p:txBody>
          <a:bodyPr wrap="none">
            <a:spAutoFit/>
          </a:bodyPr>
          <a:lstStyle/>
          <a:p>
            <a:pPr algn="just">
              <a:lnSpc>
                <a:spcPct val="115000"/>
              </a:lnSpc>
              <a:spcBef>
                <a:spcPts val="600"/>
              </a:spcBef>
              <a:spcAft>
                <a:spcPts val="600"/>
              </a:spcAft>
            </a:pPr>
            <a:r>
              <a:rPr lang="en-US" sz="3600" b="1">
                <a:solidFill>
                  <a:srgbClr val="FF0066"/>
                </a:solidFill>
                <a:latin typeface="Times New Roman" panose="02020603050405020304" pitchFamily="18" charset="0"/>
                <a:ea typeface="Times New Roman" panose="02020603050405020304" pitchFamily="18" charset="0"/>
              </a:rPr>
              <a:t>1. TÊN TỆP VÀ THƯ  MỤC TRONG MÁY TÍNH  </a:t>
            </a:r>
            <a:endParaRPr lang="en-US" sz="3600">
              <a:solidFill>
                <a:srgbClr val="FF0066"/>
              </a:solidFill>
              <a:latin typeface="Times New Roman" panose="02020603050405020304" pitchFamily="18" charset="0"/>
              <a:ea typeface="Times New Roman" panose="02020603050405020304" pitchFamily="18" charset="0"/>
            </a:endParaRPr>
          </a:p>
        </p:txBody>
      </p:sp>
      <p:sp>
        <p:nvSpPr>
          <p:cNvPr id="3" name="Rectangle 2"/>
          <p:cNvSpPr/>
          <p:nvPr/>
        </p:nvSpPr>
        <p:spPr>
          <a:xfrm>
            <a:off x="1293339" y="1757117"/>
            <a:ext cx="9746221" cy="2985433"/>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 Tên tệp và thư mục cần được đặt sao cho dễ nhớ, cho ta biết trong đó chứa những gì. Điều đó sẽ giúp cho công việc thuận lợi hơn.</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Chương trình máy tính được lưu trữ trên thiết bị nhớ giống như một tệp dữ liệu. Tệp chương trình máy tính trong hệ điều hành Windows thường có phần mở rộng .exe, .com, .bat, .msi.</a:t>
            </a:r>
          </a:p>
        </p:txBody>
      </p:sp>
    </p:spTree>
    <p:extLst>
      <p:ext uri="{BB962C8B-B14F-4D97-AF65-F5344CB8AC3E}">
        <p14:creationId xmlns:p14="http://schemas.microsoft.com/office/powerpoint/2010/main" val="290488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7674" y1="77608" x2="47674" y2="77608"/>
                      </a14:backgroundRemoval>
                    </a14:imgEffect>
                  </a14:imgLayer>
                </a14:imgProps>
              </a:ext>
            </a:extLst>
          </a:blip>
          <a:srcRect l="28604" t="12170" r="26744" b="9944"/>
          <a:stretch/>
        </p:blipFill>
        <p:spPr>
          <a:xfrm>
            <a:off x="5372100" y="274699"/>
            <a:ext cx="838200" cy="1012463"/>
          </a:xfrm>
          <a:prstGeom prst="rect">
            <a:avLst/>
          </a:prstGeom>
        </p:spPr>
      </p:pic>
      <p:sp>
        <p:nvSpPr>
          <p:cNvPr id="2" name="Rectangle 1"/>
          <p:cNvSpPr/>
          <p:nvPr/>
        </p:nvSpPr>
        <p:spPr>
          <a:xfrm>
            <a:off x="1601337" y="1566026"/>
            <a:ext cx="9535236" cy="39087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1. Để việc tìm kiếm dữ liệu trong máy tính được dễ dàng và nhanh chóng, khi đặt tên thư mục và tệp em nên:</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A. Đặt tên theo ý thích như tên người thân hay tên thú cưng</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B. Đặt tên sao cho dễ nhớ và để biết trong đó chứa gì</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C. Đặt tên giống như trong ví dụ của sách giáo khoa</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D. Đặt tên tùy ý, không cần theo quy tắc gì</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98222" l="1000" r="98222"/>
                    </a14:imgEffect>
                  </a14:imgLayer>
                </a14:imgProps>
              </a:ext>
            </a:extLst>
          </a:blip>
          <a:stretch>
            <a:fillRect/>
          </a:stretch>
        </p:blipFill>
        <p:spPr>
          <a:xfrm>
            <a:off x="1260711" y="3179781"/>
            <a:ext cx="681251" cy="681251"/>
          </a:xfrm>
          <a:prstGeom prst="rect">
            <a:avLst/>
          </a:prstGeom>
        </p:spPr>
      </p:pic>
    </p:spTree>
    <p:extLst>
      <p:ext uri="{BB962C8B-B14F-4D97-AF65-F5344CB8AC3E}">
        <p14:creationId xmlns:p14="http://schemas.microsoft.com/office/powerpoint/2010/main" val="201640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201571" y="1737431"/>
            <a:ext cx="10017457" cy="34778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2. Tệp có phần mở rộng .exe thuộc loại tệp gì?</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A. Không có loại tệp này.</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B. Tệp chương trình máy tính </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C. Tệp dữ liệu của phần mềm Microsoft Word</a:t>
            </a:r>
          </a:p>
          <a:p>
            <a:pPr>
              <a:spcBef>
                <a:spcPts val="1200"/>
              </a:spcBef>
              <a:spcAft>
                <a:spcPts val="1200"/>
              </a:spcAft>
            </a:pPr>
            <a:r>
              <a:rPr lang="en-US" sz="2800">
                <a:latin typeface="Times New Roman" panose="02020603050405020304" pitchFamily="18" charset="0"/>
                <a:ea typeface="Times New Roman" panose="02020603050405020304" pitchFamily="18" charset="0"/>
              </a:rPr>
              <a:t>D. Tệp dữ liệu video</a:t>
            </a:r>
            <a:endParaRPr lang="en-US" sz="280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7674" y1="77608" x2="47674" y2="77608"/>
                      </a14:backgroundRemoval>
                    </a14:imgEffect>
                  </a14:imgLayer>
                </a14:imgProps>
              </a:ext>
            </a:extLst>
          </a:blip>
          <a:srcRect l="28604" t="12170" r="26744" b="9944"/>
          <a:stretch/>
        </p:blipFill>
        <p:spPr>
          <a:xfrm>
            <a:off x="5372100" y="274699"/>
            <a:ext cx="838200" cy="1012463"/>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98222" l="1000" r="98222"/>
                    </a14:imgEffect>
                  </a14:imgLayer>
                </a14:imgProps>
              </a:ext>
            </a:extLst>
          </a:blip>
          <a:stretch>
            <a:fillRect/>
          </a:stretch>
        </p:blipFill>
        <p:spPr>
          <a:xfrm>
            <a:off x="738115" y="2920621"/>
            <a:ext cx="681251" cy="681251"/>
          </a:xfrm>
          <a:prstGeom prst="rect">
            <a:avLst/>
          </a:prstGeom>
        </p:spPr>
      </p:pic>
    </p:spTree>
    <p:extLst>
      <p:ext uri="{BB962C8B-B14F-4D97-AF65-F5344CB8AC3E}">
        <p14:creationId xmlns:p14="http://schemas.microsoft.com/office/powerpoint/2010/main" val="253867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loud 1"/>
          <p:cNvSpPr/>
          <p:nvPr/>
        </p:nvSpPr>
        <p:spPr>
          <a:xfrm>
            <a:off x="1406043" y="1244471"/>
            <a:ext cx="9198591" cy="4357152"/>
          </a:xfrm>
          <a:prstGeom prst="cloud">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Máy tính của em có nhiều dữ liệu quan trọng. Em muốn bảo vệ dữ liệu trong máy tính của mình thì:</a:t>
            </a:r>
          </a:p>
          <a:p>
            <a:pPr marL="342900" marR="0" lvl="0" indent="-342900" algn="just">
              <a:spcBef>
                <a:spcPts val="1200"/>
              </a:spcBef>
              <a:spcAft>
                <a:spcPts val="1200"/>
              </a:spcAft>
              <a:buFont typeface="+mj-lt"/>
              <a:buAutoNum type="alphaLcParenR"/>
            </a:pPr>
            <a:r>
              <a:rPr lang="en-US" sz="2800">
                <a:latin typeface="Times New Roman" panose="02020603050405020304" pitchFamily="18" charset="0"/>
                <a:ea typeface="Times New Roman" panose="02020603050405020304" pitchFamily="18" charset="0"/>
              </a:rPr>
              <a:t>Em sẽ chọn cách bảo vệ dữ liệu nào?</a:t>
            </a:r>
          </a:p>
          <a:p>
            <a:pPr marL="342900" marR="0" lvl="0" indent="-342900" algn="just">
              <a:spcBef>
                <a:spcPts val="1200"/>
              </a:spcBef>
              <a:spcAft>
                <a:spcPts val="1200"/>
              </a:spcAft>
              <a:buFont typeface="+mj-lt"/>
              <a:buAutoNum type="alphaLcParenR"/>
            </a:pPr>
            <a:r>
              <a:rPr lang="en-US" sz="2800">
                <a:latin typeface="Times New Roman" panose="02020603050405020304" pitchFamily="18" charset="0"/>
                <a:ea typeface="Times New Roman" panose="02020603050405020304" pitchFamily="18" charset="0"/>
              </a:rPr>
              <a:t>Tại sao em chọn cách đó</a:t>
            </a:r>
          </a:p>
        </p:txBody>
      </p:sp>
      <p:grpSp>
        <p:nvGrpSpPr>
          <p:cNvPr id="5" name="Group 4">
            <a:extLst>
              <a:ext uri="{FF2B5EF4-FFF2-40B4-BE49-F238E27FC236}">
                <a16:creationId xmlns:a16="http://schemas.microsoft.com/office/drawing/2014/main" id="{9F981BEB-8658-4DB9-970A-DFF9F966A571}"/>
              </a:ext>
            </a:extLst>
          </p:cNvPr>
          <p:cNvGrpSpPr/>
          <p:nvPr/>
        </p:nvGrpSpPr>
        <p:grpSpPr>
          <a:xfrm>
            <a:off x="338535" y="168590"/>
            <a:ext cx="2898644" cy="880803"/>
            <a:chOff x="522612" y="900102"/>
            <a:chExt cx="2898644" cy="880803"/>
          </a:xfrm>
        </p:grpSpPr>
        <p:grpSp>
          <p:nvGrpSpPr>
            <p:cNvPr id="6" name="Group 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1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2D5722D-C4D9-4D78-80B8-7026BEF70276}"/>
                  </a:ext>
                </a:extLst>
              </p:cNvPr>
              <p:cNvSpPr/>
              <p:nvPr/>
            </p:nvSpPr>
            <p:spPr>
              <a:xfrm>
                <a:off x="5906375" y="1465062"/>
                <a:ext cx="2135017" cy="579967"/>
              </a:xfrm>
              <a:prstGeom prst="rect">
                <a:avLst/>
              </a:prstGeom>
            </p:spPr>
            <p:txBody>
              <a:bodyPr wrap="square">
                <a:spAutoFit/>
              </a:bodyPr>
              <a:lstStyle/>
              <a:p>
                <a:pPr algn="ctr" defTabSz="342900">
                  <a:lnSpc>
                    <a:spcPct val="150000"/>
                  </a:lnSpc>
                </a:pPr>
                <a:r>
                  <a:rPr lang="en-US" sz="2400" b="1">
                    <a:solidFill>
                      <a:schemeClr val="bg1"/>
                    </a:solidFill>
                    <a:latin typeface="Times New Roman" panose="02020603050405020304" pitchFamily="18" charset="0"/>
                    <a:cs typeface="Times New Roman" panose="02020603050405020304" pitchFamily="18" charset="0"/>
                  </a:rPr>
                  <a:t>HOẠT ĐỘNG </a:t>
                </a:r>
                <a:endParaRPr lang="vi-VN" sz="2400" b="1">
                  <a:solidFill>
                    <a:schemeClr val="bg1"/>
                  </a:solidFill>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9" y="279853"/>
              <a:chExt cx="3397172" cy="3224226"/>
            </a:xfrm>
          </p:grpSpPr>
          <p:pic>
            <p:nvPicPr>
              <p:cNvPr id="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974079" y="279853"/>
                <a:ext cx="3397172" cy="3224226"/>
              </a:xfrm>
              <a:prstGeom prst="rect">
                <a:avLst/>
              </a:prstGeom>
            </p:spPr>
          </p:pic>
          <p:pic>
            <p:nvPicPr>
              <p:cNvPr id="10" name="Picture 6">
                <a:extLst>
                  <a:ext uri="{FF2B5EF4-FFF2-40B4-BE49-F238E27FC236}">
                    <a16:creationId xmlns:a16="http://schemas.microsoft.com/office/drawing/2014/main" id="{987D6516-EAFE-4645-8413-365F09D829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264796" y="565915"/>
                <a:ext cx="2916629" cy="2768147"/>
              </a:xfrm>
              <a:prstGeom prst="rect">
                <a:avLst/>
              </a:prstGeom>
            </p:spPr>
          </p:pic>
        </p:grpSp>
        <p:sp>
          <p:nvSpPr>
            <p:cNvPr id="8" name="Rectangle 7">
              <a:extLst>
                <a:ext uri="{FF2B5EF4-FFF2-40B4-BE49-F238E27FC236}">
                  <a16:creationId xmlns:a16="http://schemas.microsoft.com/office/drawing/2014/main" id="{4F4984E6-5DDB-4389-BA4B-99FF68DE7565}"/>
                </a:ext>
              </a:extLst>
            </p:cNvPr>
            <p:cNvSpPr/>
            <p:nvPr/>
          </p:nvSpPr>
          <p:spPr>
            <a:xfrm>
              <a:off x="2737759" y="1002361"/>
              <a:ext cx="363894" cy="742511"/>
            </a:xfrm>
            <a:prstGeom prst="rect">
              <a:avLst/>
            </a:prstGeom>
          </p:spPr>
          <p:txBody>
            <a:bodyPr wrap="square">
              <a:spAutoFit/>
            </a:bodyPr>
            <a:lstStyle/>
            <a:p>
              <a:pPr algn="ctr" defTabSz="342900">
                <a:lnSpc>
                  <a:spcPct val="150000"/>
                </a:lnSpc>
              </a:pPr>
              <a:r>
                <a:rPr lang="en-US" sz="3200" b="1" smtClean="0">
                  <a:solidFill>
                    <a:schemeClr val="bg1"/>
                  </a:solidFill>
                  <a:latin typeface="Times New Roman" panose="02020603050405020304" pitchFamily="18" charset="0"/>
                  <a:cs typeface="Times New Roman" panose="02020603050405020304" pitchFamily="18" charset="0"/>
                </a:rPr>
                <a:t>2</a:t>
              </a:r>
              <a:endParaRPr lang="vi-VN" sz="3200" b="1">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945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0606" y="455645"/>
            <a:ext cx="7587718" cy="613245"/>
          </a:xfrm>
          <a:prstGeom prst="rect">
            <a:avLst/>
          </a:prstGeom>
        </p:spPr>
        <p:txBody>
          <a:bodyPr wrap="none">
            <a:spAutoFit/>
          </a:bodyPr>
          <a:lstStyle/>
          <a:p>
            <a:pPr algn="just">
              <a:lnSpc>
                <a:spcPct val="115000"/>
              </a:lnSpc>
              <a:spcBef>
                <a:spcPts val="600"/>
              </a:spcBef>
              <a:spcAft>
                <a:spcPts val="600"/>
              </a:spcAft>
            </a:pPr>
            <a:r>
              <a:rPr lang="en-US" sz="3200" b="1">
                <a:solidFill>
                  <a:srgbClr val="000000"/>
                </a:solidFill>
                <a:latin typeface="Times New Roman" panose="02020603050405020304" pitchFamily="18" charset="0"/>
                <a:ea typeface="Times New Roman" panose="02020603050405020304" pitchFamily="18" charset="0"/>
              </a:rPr>
              <a:t>2. CÁC BIỆN PHÁP BẢO VỆ DỮ LIỆU   </a:t>
            </a:r>
            <a:endParaRPr lang="en-US" sz="3200">
              <a:latin typeface="Times New Roman" panose="02020603050405020304" pitchFamily="18" charset="0"/>
              <a:ea typeface="Times New Roman" panose="02020603050405020304" pitchFamily="18" charset="0"/>
            </a:endParaRPr>
          </a:p>
        </p:txBody>
      </p:sp>
      <p:sp>
        <p:nvSpPr>
          <p:cNvPr id="5" name="Rectangle 4"/>
          <p:cNvSpPr/>
          <p:nvPr/>
        </p:nvSpPr>
        <p:spPr>
          <a:xfrm>
            <a:off x="1140605" y="1474431"/>
            <a:ext cx="2959465" cy="548099"/>
          </a:xfrm>
          <a:prstGeom prst="rect">
            <a:avLst/>
          </a:prstGeom>
        </p:spPr>
        <p:txBody>
          <a:bodyPr wrap="non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a) Sao lưu dữ liệu </a:t>
            </a:r>
            <a:endParaRPr lang="en-US" sz="2800">
              <a:latin typeface="Times New Roman" panose="02020603050405020304" pitchFamily="18" charset="0"/>
              <a:ea typeface="Times New Roman" panose="02020603050405020304" pitchFamily="18" charset="0"/>
            </a:endParaRPr>
          </a:p>
        </p:txBody>
      </p:sp>
      <p:sp>
        <p:nvSpPr>
          <p:cNvPr id="6" name="Rectangle 5"/>
          <p:cNvSpPr/>
          <p:nvPr/>
        </p:nvSpPr>
        <p:spPr>
          <a:xfrm>
            <a:off x="1140606" y="2428072"/>
            <a:ext cx="6502140" cy="3714863"/>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Dữ liệu cần được sao lưu thường xuyên. Sao lưu dữ liệu là tạo ra bản sao các tệp và thư mục rồi lưu chúng lên một thiết bị lưu trữ.</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rPr>
              <a:t>Sao lưu cục bộ </a:t>
            </a:r>
            <a:r>
              <a:rPr lang="en-US" sz="2800">
                <a:latin typeface="Times New Roman" panose="02020603050405020304" pitchFamily="18" charset="0"/>
                <a:ea typeface="Times New Roman" panose="02020603050405020304" pitchFamily="18" charset="0"/>
              </a:rPr>
              <a:t>là bản sao được đặt trên cùng máy tính chứa bản gốc hoặc trên các thiết bị lưu trữ như ổ cứng ngoài, </a:t>
            </a:r>
            <a:r>
              <a:rPr lang="en-US" sz="2800">
                <a:latin typeface="Times New Roman" panose="02020603050405020304" pitchFamily="18" charset="0"/>
                <a:ea typeface="Times New Roman" panose="02020603050405020304" pitchFamily="18" charset="0"/>
              </a:rPr>
              <a:t>USB</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1026" name="Picture 2" descr="Tổng hợp phương pháp sao lưu dữ liệu an toàn trên máy tính - Diều Hâu"/>
          <p:cNvPicPr>
            <a:picLocks noChangeAspect="1" noChangeArrowheads="1"/>
          </p:cNvPicPr>
          <p:nvPr/>
        </p:nvPicPr>
        <p:blipFill rotWithShape="1">
          <a:blip r:embed="rId2">
            <a:extLst>
              <a:ext uri="{28A0092B-C50C-407E-A947-70E740481C1C}">
                <a14:useLocalDpi xmlns:a14="http://schemas.microsoft.com/office/drawing/2010/main" val="0"/>
              </a:ext>
            </a:extLst>
          </a:blip>
          <a:srcRect l="50177"/>
          <a:stretch/>
        </p:blipFill>
        <p:spPr bwMode="auto">
          <a:xfrm>
            <a:off x="8393373" y="2841109"/>
            <a:ext cx="2894225" cy="2904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5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arn(inVertical)">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13059" y="640215"/>
            <a:ext cx="10104043" cy="1578894"/>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rPr>
              <a:t>Sao lưu từ xa </a:t>
            </a:r>
            <a:r>
              <a:rPr lang="en-US" sz="2800">
                <a:latin typeface="Times New Roman" panose="02020603050405020304" pitchFamily="18" charset="0"/>
                <a:ea typeface="Times New Roman" panose="02020603050405020304" pitchFamily="18" charset="0"/>
              </a:rPr>
              <a:t>là bản sao được đặt bên ngoài máy tính chứa bản gốc. bản sao có thể </a:t>
            </a:r>
            <a:r>
              <a:rPr lang="en-US" sz="2800">
                <a:latin typeface="Times New Roman" panose="02020603050405020304" pitchFamily="18" charset="0"/>
                <a:ea typeface="Times New Roman" panose="02020603050405020304" pitchFamily="18" charset="0"/>
              </a:rPr>
              <a:t>lưu </a:t>
            </a:r>
            <a:r>
              <a:rPr lang="en-US" sz="2800" smtClean="0">
                <a:latin typeface="Times New Roman" panose="02020603050405020304" pitchFamily="18" charset="0"/>
                <a:ea typeface="Times New Roman" panose="02020603050405020304" pitchFamily="18" charset="0"/>
              </a:rPr>
              <a:t>ở </a:t>
            </a:r>
            <a:r>
              <a:rPr lang="en-US" sz="2800">
                <a:latin typeface="Times New Roman" panose="02020603050405020304" pitchFamily="18" charset="0"/>
                <a:ea typeface="Times New Roman" panose="02020603050405020304" pitchFamily="18" charset="0"/>
              </a:rPr>
              <a:t>một máy tính khác hoặc đưa lên Internet nhờ công nghệ đám mây.</a:t>
            </a:r>
          </a:p>
        </p:txBody>
      </p:sp>
      <p:pic>
        <p:nvPicPr>
          <p:cNvPr id="7" name="Picture 2" descr="Tổng hợp phương pháp sao lưu dữ liệu an toàn trên máy tính - Diều Hâu"/>
          <p:cNvPicPr>
            <a:picLocks noChangeAspect="1" noChangeArrowheads="1"/>
          </p:cNvPicPr>
          <p:nvPr/>
        </p:nvPicPr>
        <p:blipFill rotWithShape="1">
          <a:blip r:embed="rId2">
            <a:extLst>
              <a:ext uri="{28A0092B-C50C-407E-A947-70E740481C1C}">
                <a14:useLocalDpi xmlns:a14="http://schemas.microsoft.com/office/drawing/2010/main" val="0"/>
              </a:ext>
            </a:extLst>
          </a:blip>
          <a:srcRect l="-336" r="50059"/>
          <a:stretch/>
        </p:blipFill>
        <p:spPr bwMode="auto">
          <a:xfrm>
            <a:off x="982638" y="2472619"/>
            <a:ext cx="4421875" cy="35831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6482687" y="2472619"/>
            <a:ext cx="5186691" cy="3583156"/>
          </a:xfrm>
          <a:prstGeom prst="rect">
            <a:avLst/>
          </a:prstGeom>
        </p:spPr>
      </p:pic>
    </p:spTree>
    <p:extLst>
      <p:ext uri="{BB962C8B-B14F-4D97-AF65-F5344CB8AC3E}">
        <p14:creationId xmlns:p14="http://schemas.microsoft.com/office/powerpoint/2010/main" val="12465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{FC235A0D-7958-4FE2-B7D2-65BDC4D77CAC}tf78438558_win32</Template>
  <TotalTime>202</TotalTime>
  <Words>1195</Words>
  <Application>Microsoft Office PowerPoint</Application>
  <PresentationFormat>Widescreen</PresentationFormat>
  <Paragraphs>96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Century Gothic</vt:lpstr>
      <vt:lpstr>Garamond</vt:lpstr>
      <vt:lpstr>SVN-SAF</vt:lpstr>
      <vt:lpstr>Times New Roman</vt:lpstr>
      <vt:lpstr>UTM HelvetIns</vt:lpstr>
      <vt:lpstr>SavonVTI</vt:lpstr>
      <vt:lpstr>BÀI 3 QUẢN LÍ DỮ LIỆU TRONG MÁY TÍNH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THỰC HÀNH SỬ DỤNG THIẾT BỊ SỐ</dc:title>
  <dc:creator>HoangThanh Tam</dc:creator>
  <cp:lastModifiedBy>admin</cp:lastModifiedBy>
  <cp:revision>25</cp:revision>
  <dcterms:created xsi:type="dcterms:W3CDTF">2022-01-10T15:01:25Z</dcterms:created>
  <dcterms:modified xsi:type="dcterms:W3CDTF">2022-06-13T15:52:13Z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