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7" r:id="rId5"/>
    <p:sldId id="283" r:id="rId6"/>
    <p:sldId id="310" r:id="rId7"/>
    <p:sldId id="265" r:id="rId8"/>
    <p:sldId id="278" r:id="rId9"/>
    <p:sldId id="299" r:id="rId10"/>
    <p:sldId id="300" r:id="rId11"/>
    <p:sldId id="311" r:id="rId12"/>
    <p:sldId id="312" r:id="rId13"/>
    <p:sldId id="313" r:id="rId14"/>
    <p:sldId id="314" r:id="rId15"/>
    <p:sldId id="315" r:id="rId16"/>
    <p:sldId id="316" r:id="rId17"/>
    <p:sldId id="317" r:id="rId18"/>
    <p:sldId id="318" r:id="rId19"/>
    <p:sldId id="280" r:id="rId20"/>
    <p:sldId id="319" r:id="rId21"/>
    <p:sldId id="282"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E88C2C"/>
    <a:srgbClr val="4EB350"/>
    <a:srgbClr val="E8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12/13/2023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298039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390315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12/13/2023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12/13/2023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12/13/2023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12/13/2023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12/13/2023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12/13/2023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12/13/2023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12/13/2023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12/13/2023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12/13/2023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9982200" cy="1828800"/>
          </a:xfrm>
        </p:spPr>
        <p:txBody>
          <a:bodyPr>
            <a:normAutofit/>
          </a:bodyPr>
          <a:lstStyle/>
          <a:p>
            <a:pPr algn="ctr">
              <a:lnSpc>
                <a:spcPct val="100000"/>
              </a:lnSpc>
              <a:spcBef>
                <a:spcPts val="600"/>
              </a:spcBef>
              <a:spcAft>
                <a:spcPts val="600"/>
              </a:spcAft>
            </a:pPr>
            <a:r>
              <a:rPr lang="en-US" b="1">
                <a:solidFill>
                  <a:srgbClr val="E88C2C"/>
                </a:solidFill>
              </a:rPr>
              <a:t>BÀI 2: </a:t>
            </a:r>
            <a:br>
              <a:rPr lang="en-US" b="1">
                <a:solidFill>
                  <a:srgbClr val="E88C2C"/>
                </a:solidFill>
              </a:rPr>
            </a:br>
            <a:r>
              <a:rPr lang="nl-NL" b="1">
                <a:solidFill>
                  <a:srgbClr val="E88C2C"/>
                </a:solidFill>
              </a:rPr>
              <a:t>PHẦN MỀM MÁY TÍNH</a:t>
            </a:r>
            <a:endParaRPr lang="en-US" b="1" dirty="0">
              <a:solidFill>
                <a:srgbClr val="E88C2C"/>
              </a:solidFill>
            </a:endParaRPr>
          </a:p>
        </p:txBody>
      </p:sp>
      <p:sp>
        <p:nvSpPr>
          <p:cNvPr id="5" name="Subtitle 4">
            <a:extLst>
              <a:ext uri="{FF2B5EF4-FFF2-40B4-BE49-F238E27FC236}">
                <a16:creationId xmlns:a16="http://schemas.microsoft.com/office/drawing/2014/main" id="{373BED0A-A585-4E79-8E27-36EE2550D5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371600"/>
            <a:ext cx="10439400" cy="3333477"/>
          </a:xfrm>
          <a:prstGeom prst="rect">
            <a:avLst/>
          </a:prstGeom>
        </p:spPr>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Phần mềm ứng dụng giúp con người thực hiện những công việc </a:t>
            </a:r>
            <a:r>
              <a:rPr lang="en-US" sz="2800">
                <a:latin typeface="Times New Roman" panose="02020603050405020304" pitchFamily="18" charset="0"/>
                <a:ea typeface="Times New Roman" panose="02020603050405020304" pitchFamily="18" charset="0"/>
              </a:rPr>
              <a:t>cụ</a:t>
            </a:r>
            <a:r>
              <a:rPr lang="en-US" sz="2800">
                <a:solidFill>
                  <a:srgbClr val="000000"/>
                </a:solidFill>
                <a:latin typeface="Times New Roman" panose="02020603050405020304" pitchFamily="18" charset="0"/>
                <a:ea typeface="Times New Roman" panose="02020603050405020304" pitchFamily="18" charset="0"/>
              </a:rPr>
              <a:t> thể, thể hiện được lợi ích của máy tính.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Một số phần mềm ứng dụng: phần mềm soạn thảo văn bản, phần mềm sơ đồ tư duy, phần mềm lập trình trực quan Scratch, trình duyệt,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Phần mềm ứng dụng hỗ trợ tạo và xử lí một số loại dữ liệu nhất định, với định dạng tệp riêng, được nhận ra nhờ phần mở rộng.</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1053152" y="304800"/>
            <a:ext cx="5471370" cy="613245"/>
          </a:xfrm>
          <a:prstGeom prst="rect">
            <a:avLst/>
          </a:prstGeom>
        </p:spPr>
        <p:txBody>
          <a:bodyPr wrap="none">
            <a:spAutoFit/>
          </a:bodyPr>
          <a:lstStyle/>
          <a:p>
            <a:pPr algn="just">
              <a:lnSpc>
                <a:spcPct val="115000"/>
              </a:lnSpc>
              <a:spcBef>
                <a:spcPts val="600"/>
              </a:spcBef>
              <a:spcAft>
                <a:spcPts val="600"/>
              </a:spcAft>
            </a:pPr>
            <a:r>
              <a:rPr lang="en-US" sz="3200" b="1">
                <a:solidFill>
                  <a:srgbClr val="0070C0"/>
                </a:solidFill>
                <a:latin typeface="Times New Roman" panose="02020603050405020304" pitchFamily="18" charset="0"/>
                <a:ea typeface="Times New Roman" panose="02020603050405020304" pitchFamily="18" charset="0"/>
              </a:rPr>
              <a:t>2. PHẦN MỀM ỨNG DỤNG  </a:t>
            </a:r>
            <a:endParaRPr lang="en-US" sz="32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65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066800"/>
            <a:ext cx="10439400" cy="3487365"/>
          </a:xfrm>
          <a:prstGeom prst="rect">
            <a:avLst/>
          </a:prstGeom>
        </p:spPr>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Phần mở rộng gồm những kí tự sau dấu chấm cuối cùng trong tên tệp</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Ví dụ: TapLamVan.docx</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Chú ý: </a:t>
            </a:r>
            <a:r>
              <a:rPr lang="en-US" sz="2800">
                <a:solidFill>
                  <a:srgbClr val="000000"/>
                </a:solidFill>
                <a:latin typeface="Times New Roman" panose="02020603050405020304" pitchFamily="18" charset="0"/>
                <a:ea typeface="Times New Roman" panose="02020603050405020304" pitchFamily="18" charset="0"/>
              </a:rPr>
              <a:t>Phần mở rộng của tệp thông thường có từ một đến ba kí tự. Tuy nhiên, có một số phần mềm ứng dụng cho phép phần mở rộng nhiều hơn ba kí tự. </a:t>
            </a: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Ví dụ: “.docx”, “.html”</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24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25474"/>
          </a:xfrm>
        </p:spPr>
        <p:txBody>
          <a:bodyPr/>
          <a:lstStyle/>
          <a:p>
            <a:pPr algn="ctr"/>
            <a:r>
              <a:rPr lang="en-US" b="1">
                <a:solidFill>
                  <a:srgbClr val="C00000"/>
                </a:solidFill>
                <a:latin typeface="Times New Roman" panose="02020603050405020304" pitchFamily="18" charset="0"/>
                <a:ea typeface="Times New Roman" panose="02020603050405020304" pitchFamily="18" charset="0"/>
              </a:rPr>
              <a:t>Ghi nhớ</a:t>
            </a:r>
            <a:endParaRPr lang="en-US">
              <a:solidFill>
                <a:srgbClr val="C00000"/>
              </a:solidFill>
            </a:endParaRPr>
          </a:p>
        </p:txBody>
      </p:sp>
      <p:sp>
        <p:nvSpPr>
          <p:cNvPr id="3" name="Rectangle 2"/>
          <p:cNvSpPr/>
          <p:nvPr/>
        </p:nvSpPr>
        <p:spPr>
          <a:xfrm>
            <a:off x="1524000" y="1447800"/>
            <a:ext cx="9601200" cy="321934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ứng dụng là các chương trình máy tính cho phép người sử dụng thực hiện những công việc cụ thể và thường xử lí những loại dữ liệu cụ thể</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Loại tệp được nhận biết nhờ phần mở rộng, gồm những kí tự sau dấu chấm cuối cùng trong tên tệp. Loại tệp cũng cho biết phần mềm ứng dụng nào có thể được dùng với nó.</a:t>
            </a:r>
          </a:p>
        </p:txBody>
      </p:sp>
    </p:spTree>
    <p:extLst>
      <p:ext uri="{BB962C8B-B14F-4D97-AF65-F5344CB8AC3E}">
        <p14:creationId xmlns:p14="http://schemas.microsoft.com/office/powerpoint/2010/main" val="77276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8180"/>
            <a:ext cx="2337499" cy="646331"/>
          </a:xfrm>
          <a:prstGeom prst="rect">
            <a:avLst/>
          </a:prstGeom>
        </p:spPr>
        <p:txBody>
          <a:bodyPr vert="horz" lIns="91440" tIns="45720" rIns="91440" bIns="45720" rtlCol="0" anchor="ctr">
            <a:normAutofit/>
          </a:bodyPr>
          <a:lstStyle/>
          <a:p>
            <a:pPr algn="ctr" eaLnBrk="1" hangingPunct="1">
              <a:lnSpc>
                <a:spcPct val="90000"/>
              </a:lnSpc>
            </a:pPr>
            <a:r>
              <a:rPr lang="en-US" sz="4000">
                <a:solidFill>
                  <a:srgbClr val="FF3399"/>
                </a:solidFill>
                <a:latin typeface="Times New Roman" panose="02020603050405020304" pitchFamily="18" charset="0"/>
                <a:ea typeface="+mj-ea"/>
                <a:cs typeface="Times New Roman" panose="02020603050405020304" pitchFamily="18" charset="0"/>
              </a:rPr>
              <a:t>Vận dụng</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3505200" y="325113"/>
            <a:ext cx="838200" cy="1012463"/>
          </a:xfrm>
          <a:prstGeom prst="rect">
            <a:avLst/>
          </a:prstGeom>
        </p:spPr>
      </p:pic>
      <p:sp>
        <p:nvSpPr>
          <p:cNvPr id="6" name="Rectangle 1"/>
          <p:cNvSpPr>
            <a:spLocks noChangeArrowheads="1"/>
          </p:cNvSpPr>
          <p:nvPr/>
        </p:nvSpPr>
        <p:spPr bwMode="auto">
          <a:xfrm>
            <a:off x="2057400" y="1600200"/>
            <a:ext cx="8229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Aft>
                <a:spcPts val="600"/>
              </a:spcAft>
              <a:buClrTx/>
              <a:buSzTx/>
              <a:buFontTx/>
              <a:buNone/>
              <a:tabLst/>
            </a:pPr>
            <a:r>
              <a:rPr lang="en-US" altLang="en-US" sz="2800" b="1">
                <a:latin typeface="Times New Roman" panose="02020603050405020304" pitchFamily="18" charset="0"/>
                <a:ea typeface="Times New Roman" panose="02020603050405020304" pitchFamily="18" charset="0"/>
              </a:rPr>
              <a:t>1. Em hãy chỉ ra các phần mềm ứng dụng trong các phương án sau:</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A. Linux              </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B. Gmail                 </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C. UnikeyNT</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D. Windows 8     </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E. Zalo       </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F. Windows Media Player</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24000" y="2743200"/>
            <a:ext cx="681251" cy="68125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06940" y="3260121"/>
            <a:ext cx="681251" cy="681251"/>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487606" y="4213119"/>
            <a:ext cx="681251" cy="681251"/>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23999" y="4816368"/>
            <a:ext cx="681251" cy="681251"/>
          </a:xfrm>
          <a:prstGeom prst="rect">
            <a:avLst/>
          </a:prstGeom>
        </p:spPr>
      </p:pic>
    </p:spTree>
    <p:extLst>
      <p:ext uri="{BB962C8B-B14F-4D97-AF65-F5344CB8AC3E}">
        <p14:creationId xmlns:p14="http://schemas.microsoft.com/office/powerpoint/2010/main" val="386127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8180"/>
            <a:ext cx="2337499" cy="646331"/>
          </a:xfrm>
          <a:prstGeom prst="rect">
            <a:avLst/>
          </a:prstGeom>
        </p:spPr>
        <p:txBody>
          <a:bodyPr vert="horz" lIns="91440" tIns="45720" rIns="91440" bIns="45720" rtlCol="0" anchor="ctr">
            <a:normAutofit/>
          </a:bodyPr>
          <a:lstStyle/>
          <a:p>
            <a:pPr algn="ctr" eaLnBrk="1" hangingPunct="1">
              <a:lnSpc>
                <a:spcPct val="90000"/>
              </a:lnSpc>
            </a:pPr>
            <a:r>
              <a:rPr lang="en-US" sz="4000">
                <a:solidFill>
                  <a:srgbClr val="FF3399"/>
                </a:solidFill>
                <a:latin typeface="Times New Roman" panose="02020603050405020304" pitchFamily="18" charset="0"/>
                <a:ea typeface="+mj-ea"/>
                <a:cs typeface="Times New Roman" panose="02020603050405020304" pitchFamily="18" charset="0"/>
              </a:rPr>
              <a:t>Vận dụng</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3505200" y="325113"/>
            <a:ext cx="838200" cy="1012463"/>
          </a:xfrm>
          <a:prstGeom prst="rect">
            <a:avLst/>
          </a:prstGeom>
        </p:spPr>
      </p:pic>
      <p:sp>
        <p:nvSpPr>
          <p:cNvPr id="6" name="Rectangle 1"/>
          <p:cNvSpPr>
            <a:spLocks noChangeArrowheads="1"/>
          </p:cNvSpPr>
          <p:nvPr/>
        </p:nvSpPr>
        <p:spPr bwMode="auto">
          <a:xfrm>
            <a:off x="1828800" y="1600200"/>
            <a:ext cx="955040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Aft>
                <a:spcPts val="600"/>
              </a:spcAft>
            </a:pPr>
            <a:r>
              <a:rPr lang="en-US" altLang="en-US" sz="2800" b="1">
                <a:latin typeface="Times New Roman" panose="02020603050405020304" pitchFamily="18" charset="0"/>
                <a:ea typeface="Times New Roman" panose="02020603050405020304" pitchFamily="18" charset="0"/>
              </a:rPr>
              <a:t>2. Em hãy chỉ ra các loại tệp có thể sử dụng được với Windows Media Player?</a:t>
            </a:r>
          </a:p>
          <a:p>
            <a:pPr marL="514350" indent="-514350" algn="just" eaLnBrk="0" fontAlgn="base" hangingPunct="0">
              <a:spcAft>
                <a:spcPts val="600"/>
              </a:spcAft>
              <a:buAutoNum type="alphaUcPeriod"/>
            </a:pPr>
            <a:r>
              <a:rPr lang="en-US" altLang="en-US" sz="2800">
                <a:latin typeface="Times New Roman" panose="02020603050405020304" pitchFamily="18" charset="0"/>
                <a:ea typeface="Times New Roman" panose="02020603050405020304" pitchFamily="18" charset="0"/>
              </a:rPr>
              <a:t>.mp3       </a:t>
            </a:r>
          </a:p>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B. .jpg         </a:t>
            </a:r>
          </a:p>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C. .avi</a:t>
            </a:r>
          </a:p>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D. .mp4       </a:t>
            </a:r>
          </a:p>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E. .txt</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20137" y="2298079"/>
            <a:ext cx="681251" cy="68125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20137" y="3229875"/>
            <a:ext cx="681251" cy="681251"/>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33784" y="3821043"/>
            <a:ext cx="681251" cy="681251"/>
          </a:xfrm>
          <a:prstGeom prst="rect">
            <a:avLst/>
          </a:prstGeom>
        </p:spPr>
      </p:pic>
    </p:spTree>
    <p:extLst>
      <p:ext uri="{BB962C8B-B14F-4D97-AF65-F5344CB8AC3E}">
        <p14:creationId xmlns:p14="http://schemas.microsoft.com/office/powerpoint/2010/main" val="715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5159555"/>
              </p:ext>
            </p:extLst>
          </p:nvPr>
        </p:nvGraphicFramePr>
        <p:xfrm>
          <a:off x="508288" y="1066800"/>
          <a:ext cx="11226513" cy="5398008"/>
        </p:xfrm>
        <a:graphic>
          <a:graphicData uri="http://schemas.openxmlformats.org/drawingml/2006/table">
            <a:tbl>
              <a:tblPr firstRow="1" firstCol="1" bandRow="1">
                <a:tableStyleId>{5C22544A-7EE6-4342-B048-85BDC9FD1C3A}</a:tableStyleId>
              </a:tblPr>
              <a:tblGrid>
                <a:gridCol w="1853912">
                  <a:extLst>
                    <a:ext uri="{9D8B030D-6E8A-4147-A177-3AD203B41FA5}">
                      <a16:colId xmlns:a16="http://schemas.microsoft.com/office/drawing/2014/main" val="322485306"/>
                    </a:ext>
                  </a:extLst>
                </a:gridCol>
                <a:gridCol w="4724400">
                  <a:extLst>
                    <a:ext uri="{9D8B030D-6E8A-4147-A177-3AD203B41FA5}">
                      <a16:colId xmlns:a16="http://schemas.microsoft.com/office/drawing/2014/main" val="1227362053"/>
                    </a:ext>
                  </a:extLst>
                </a:gridCol>
                <a:gridCol w="4648201">
                  <a:extLst>
                    <a:ext uri="{9D8B030D-6E8A-4147-A177-3AD203B41FA5}">
                      <a16:colId xmlns:a16="http://schemas.microsoft.com/office/drawing/2014/main" val="1550284971"/>
                    </a:ext>
                  </a:extLst>
                </a:gridCol>
              </a:tblGrid>
              <a:tr h="309472">
                <a:tc>
                  <a:txBody>
                    <a:bodyPr/>
                    <a:lstStyle/>
                    <a:p>
                      <a:pPr marL="0" marR="0" algn="ctr">
                        <a:lnSpc>
                          <a:spcPct val="115000"/>
                        </a:lnSpc>
                        <a:spcBef>
                          <a:spcPts val="600"/>
                        </a:spcBef>
                        <a:spcAft>
                          <a:spcPts val="600"/>
                        </a:spcAft>
                      </a:pPr>
                      <a:r>
                        <a:rPr lang="en-US" sz="2200">
                          <a:effectLst/>
                          <a:latin typeface="+mj-lt"/>
                        </a:rPr>
                        <a:t>Tiêu chí</a:t>
                      </a:r>
                      <a:endParaRPr lang="en-US" sz="2200">
                        <a:effectLst/>
                        <a:latin typeface="+mj-lt"/>
                        <a:ea typeface="Times New Roman" panose="02020603050405020304" pitchFamily="18" charset="0"/>
                      </a:endParaRPr>
                    </a:p>
                  </a:txBody>
                  <a:tcPr marL="57527" marR="57527" marT="0" marB="0" anchor="ctr"/>
                </a:tc>
                <a:tc>
                  <a:txBody>
                    <a:bodyPr/>
                    <a:lstStyle/>
                    <a:p>
                      <a:pPr marL="0" marR="0" algn="ctr">
                        <a:lnSpc>
                          <a:spcPct val="115000"/>
                        </a:lnSpc>
                        <a:spcBef>
                          <a:spcPts val="600"/>
                        </a:spcBef>
                        <a:spcAft>
                          <a:spcPts val="600"/>
                        </a:spcAft>
                      </a:pPr>
                      <a:r>
                        <a:rPr lang="en-US" sz="2200">
                          <a:effectLst/>
                          <a:latin typeface="+mj-lt"/>
                        </a:rPr>
                        <a:t>Hệ điều hành</a:t>
                      </a:r>
                      <a:endParaRPr lang="en-US" sz="2200">
                        <a:effectLst/>
                        <a:latin typeface="+mj-lt"/>
                        <a:ea typeface="Times New Roman" panose="02020603050405020304" pitchFamily="18" charset="0"/>
                      </a:endParaRPr>
                    </a:p>
                  </a:txBody>
                  <a:tcPr marL="57527" marR="57527" marT="0" marB="0" anchor="ctr"/>
                </a:tc>
                <a:tc>
                  <a:txBody>
                    <a:bodyPr/>
                    <a:lstStyle/>
                    <a:p>
                      <a:pPr marL="0" marR="0" algn="ctr">
                        <a:lnSpc>
                          <a:spcPct val="115000"/>
                        </a:lnSpc>
                        <a:spcBef>
                          <a:spcPts val="600"/>
                        </a:spcBef>
                        <a:spcAft>
                          <a:spcPts val="600"/>
                        </a:spcAft>
                      </a:pPr>
                      <a:r>
                        <a:rPr lang="en-US" sz="2200">
                          <a:effectLst/>
                          <a:latin typeface="+mj-lt"/>
                        </a:rPr>
                        <a:t>Phần mềm ứng dụng</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1793390367"/>
                  </a:ext>
                </a:extLst>
              </a:tr>
              <a:tr h="804841">
                <a:tc>
                  <a:txBody>
                    <a:bodyPr/>
                    <a:lstStyle/>
                    <a:p>
                      <a:pPr marL="0" marR="0" algn="just">
                        <a:lnSpc>
                          <a:spcPct val="115000"/>
                        </a:lnSpc>
                        <a:spcBef>
                          <a:spcPts val="600"/>
                        </a:spcBef>
                        <a:spcAft>
                          <a:spcPts val="600"/>
                        </a:spcAft>
                      </a:pPr>
                      <a:r>
                        <a:rPr lang="en-US" sz="2200">
                          <a:effectLst/>
                          <a:latin typeface="+mj-lt"/>
                        </a:rPr>
                        <a:t>Tương tác với phần cứng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Trực tiếp quản lí và vận hành phần cứng như bàn phím, chuột, màn hình, máy in, …</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Tương tác với phần cứng thông qua hệ điều hành.</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3603537524"/>
                  </a:ext>
                </a:extLst>
              </a:tr>
              <a:tr h="565146">
                <a:tc>
                  <a:txBody>
                    <a:bodyPr/>
                    <a:lstStyle/>
                    <a:p>
                      <a:pPr marL="0" marR="0" algn="just">
                        <a:lnSpc>
                          <a:spcPct val="115000"/>
                        </a:lnSpc>
                        <a:spcBef>
                          <a:spcPts val="600"/>
                        </a:spcBef>
                        <a:spcAft>
                          <a:spcPts val="600"/>
                        </a:spcAft>
                      </a:pPr>
                      <a:r>
                        <a:rPr lang="en-US" sz="2200">
                          <a:effectLst/>
                          <a:latin typeface="+mj-lt"/>
                        </a:rPr>
                        <a:t>Sự cần thiết</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Phải cài đặt và chạy phần mềm ứng dụng </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Có thể cài đặt hoặc không tùy theo yêu cầu của người sử dụng.</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795386555"/>
                  </a:ext>
                </a:extLst>
              </a:tr>
              <a:tr h="766490">
                <a:tc>
                  <a:txBody>
                    <a:bodyPr/>
                    <a:lstStyle/>
                    <a:p>
                      <a:pPr marL="0" marR="0" algn="just">
                        <a:lnSpc>
                          <a:spcPct val="115000"/>
                        </a:lnSpc>
                        <a:spcBef>
                          <a:spcPts val="600"/>
                        </a:spcBef>
                        <a:spcAft>
                          <a:spcPts val="600"/>
                        </a:spcAft>
                      </a:pPr>
                      <a:r>
                        <a:rPr lang="en-US" sz="2200">
                          <a:effectLst/>
                          <a:latin typeface="+mj-lt"/>
                        </a:rPr>
                        <a:t>Phụ thuộc</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Tạo môi trường để cài đặt và chạy phần mềm ứng dụng.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Chạy trong môi trường hệ điều hành. Được lựa chọn phù hợp với hệ điều hành </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2534632388"/>
                  </a:ext>
                </a:extLst>
              </a:tr>
              <a:tr h="1029088">
                <a:tc>
                  <a:txBody>
                    <a:bodyPr/>
                    <a:lstStyle/>
                    <a:p>
                      <a:pPr marL="0" marR="0" algn="just">
                        <a:lnSpc>
                          <a:spcPct val="115000"/>
                        </a:lnSpc>
                        <a:spcBef>
                          <a:spcPts val="600"/>
                        </a:spcBef>
                        <a:spcAft>
                          <a:spcPts val="600"/>
                        </a:spcAft>
                      </a:pPr>
                      <a:r>
                        <a:rPr lang="en-US" sz="2200">
                          <a:effectLst/>
                          <a:latin typeface="+mj-lt"/>
                        </a:rPr>
                        <a:t>Ví dụ</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Windows, Linux, MacOS, … (cho máy tính), Android, IOS, … (cho điện thoại thông minh hoặc máy tính bảng)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Mind Maple, Mind Manager,… (phần mềm sơ đồ tư duy), MS Word, Writer,… (phần mềm soạn thảo văn bản), MS Paint, Draw, Photoshop (phần mềm xử lí ảnh),…</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336428665"/>
                  </a:ext>
                </a:extLst>
              </a:tr>
            </a:tbl>
          </a:graphicData>
        </a:graphic>
      </p:graphicFrame>
      <p:sp>
        <p:nvSpPr>
          <p:cNvPr id="6" name="Rectangle 1"/>
          <p:cNvSpPr>
            <a:spLocks noChangeArrowheads="1"/>
          </p:cNvSpPr>
          <p:nvPr/>
        </p:nvSpPr>
        <p:spPr bwMode="auto">
          <a:xfrm>
            <a:off x="542407" y="304800"/>
            <a:ext cx="11192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 Một số điểm khác biệt giữa hệ điều hành và phần mềm ứng dụng </a:t>
            </a:r>
          </a:p>
        </p:txBody>
      </p:sp>
    </p:spTree>
    <p:extLst>
      <p:ext uri="{BB962C8B-B14F-4D97-AF65-F5344CB8AC3E}">
        <p14:creationId xmlns:p14="http://schemas.microsoft.com/office/powerpoint/2010/main" val="5548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707586"/>
            <a:ext cx="10134600" cy="548099"/>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nêu các chức năng của hệ điều hành?</a:t>
            </a:r>
          </a:p>
        </p:txBody>
      </p:sp>
      <p:pic>
        <p:nvPicPr>
          <p:cNvPr id="6"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6542"/>
            <a:ext cx="4800000" cy="1765079"/>
          </a:xfrm>
          <a:prstGeom prst="rect">
            <a:avLst/>
          </a:prstGeom>
        </p:spPr>
      </p:pic>
      <p:sp>
        <p:nvSpPr>
          <p:cNvPr id="9" name="Rectangle 8"/>
          <p:cNvSpPr/>
          <p:nvPr/>
        </p:nvSpPr>
        <p:spPr>
          <a:xfrm>
            <a:off x="1518312" y="2255685"/>
            <a:ext cx="10103893" cy="4154984"/>
          </a:xfrm>
          <a:prstGeom prst="rect">
            <a:avLst/>
          </a:prstGeom>
        </p:spPr>
        <p:txBody>
          <a:bodyPr wrap="square">
            <a:spAutoFit/>
          </a:bodyPr>
          <a:lstStyle/>
          <a:p>
            <a:pPr algn="just">
              <a:spcBef>
                <a:spcPts val="600"/>
              </a:spcBef>
              <a:spcAft>
                <a:spcPts val="600"/>
              </a:spcAft>
            </a:pPr>
            <a:r>
              <a:rPr lang="vi-VN" sz="2800" b="1">
                <a:solidFill>
                  <a:srgbClr val="008000"/>
                </a:solidFill>
                <a:latin typeface="+mj-lt"/>
              </a:rPr>
              <a:t>Trả lời:</a:t>
            </a:r>
            <a:endParaRPr lang="vi-VN" sz="2800">
              <a:solidFill>
                <a:srgbClr val="000000"/>
              </a:solidFill>
              <a:latin typeface="+mj-lt"/>
            </a:endParaRPr>
          </a:p>
          <a:p>
            <a:pPr algn="just">
              <a:spcBef>
                <a:spcPts val="600"/>
              </a:spcBef>
              <a:spcAft>
                <a:spcPts val="600"/>
              </a:spcAft>
            </a:pPr>
            <a:r>
              <a:rPr lang="vi-VN" sz="2800">
                <a:solidFill>
                  <a:srgbClr val="000000"/>
                </a:solidFill>
                <a:latin typeface="+mj-lt"/>
              </a:rPr>
              <a:t>Chức năng của hệ điều hành:</a:t>
            </a:r>
          </a:p>
          <a:p>
            <a:pPr algn="just">
              <a:spcBef>
                <a:spcPts val="600"/>
              </a:spcBef>
              <a:spcAft>
                <a:spcPts val="600"/>
              </a:spcAft>
            </a:pPr>
            <a:r>
              <a:rPr lang="vi-VN" sz="2800">
                <a:solidFill>
                  <a:srgbClr val="000000"/>
                </a:solidFill>
                <a:latin typeface="+mj-lt"/>
              </a:rPr>
              <a:t>- Quản lí các thiết bị và dữ liệu của máy tính, điều khiển chúng phối hợp hoạt động nhịp nhàng với nhau.</a:t>
            </a:r>
          </a:p>
          <a:p>
            <a:pPr algn="just">
              <a:spcBef>
                <a:spcPts val="600"/>
              </a:spcBef>
              <a:spcAft>
                <a:spcPts val="600"/>
              </a:spcAft>
            </a:pPr>
            <a:r>
              <a:rPr lang="vi-VN" sz="2800">
                <a:solidFill>
                  <a:srgbClr val="000000"/>
                </a:solidFill>
                <a:latin typeface="+mj-lt"/>
              </a:rPr>
              <a:t>- Cung cấp và quản lí môi trường trao đổi thông tin (giao diện) giữa người sử dụng và máy tính.</a:t>
            </a:r>
          </a:p>
          <a:p>
            <a:pPr algn="just">
              <a:spcBef>
                <a:spcPts val="600"/>
              </a:spcBef>
              <a:spcAft>
                <a:spcPts val="600"/>
              </a:spcAft>
            </a:pPr>
            <a:r>
              <a:rPr lang="vi-VN" sz="2800">
                <a:solidFill>
                  <a:srgbClr val="000000"/>
                </a:solidFill>
                <a:latin typeface="+mj-lt"/>
              </a:rPr>
              <a:t>- Cung cấp, quản lí môi trường cho phép người sử dụng chạy các phần mềm ứng dụng trên máy tính.</a:t>
            </a:r>
            <a:endParaRPr lang="vi-VN" sz="2800" b="0" i="0">
              <a:solidFill>
                <a:srgbClr val="000000"/>
              </a:solidFill>
              <a:effectLst/>
              <a:latin typeface="+mj-lt"/>
            </a:endParaRPr>
          </a:p>
        </p:txBody>
      </p:sp>
    </p:spTree>
    <p:extLst>
      <p:ext uri="{BB962C8B-B14F-4D97-AF65-F5344CB8AC3E}">
        <p14:creationId xmlns:p14="http://schemas.microsoft.com/office/powerpoint/2010/main" val="296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447800"/>
            <a:ext cx="9601200" cy="4136773"/>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Phát biểu nào sau đây là sai</a:t>
            </a:r>
          </a:p>
          <a:p>
            <a:pPr marL="342900" marR="0" lvl="0" indent="-342900" algn="just">
              <a:lnSpc>
                <a:spcPct val="115000"/>
              </a:lnSpc>
              <a:spcBef>
                <a:spcPts val="600"/>
              </a:spcBef>
              <a:spcAft>
                <a:spcPts val="600"/>
              </a:spcAft>
              <a:buFont typeface="+mj-lt"/>
              <a:buAutoNum type="alphaUcPeriod"/>
            </a:pPr>
            <a:r>
              <a:rPr lang="en-US" sz="2800">
                <a:latin typeface="Times New Roman" panose="02020603050405020304" pitchFamily="18" charset="0"/>
                <a:ea typeface="Times New Roman" panose="02020603050405020304" pitchFamily="18" charset="0"/>
              </a:rPr>
              <a:t> Người sử dụng xử lí những yêu cầu cụ thể bằng phần mềm ứng dụng.</a:t>
            </a:r>
          </a:p>
          <a:p>
            <a:pPr marL="342900" marR="0" lvl="0" indent="-342900" algn="just">
              <a:lnSpc>
                <a:spcPct val="115000"/>
              </a:lnSpc>
              <a:spcBef>
                <a:spcPts val="600"/>
              </a:spcBef>
              <a:spcAft>
                <a:spcPts val="600"/>
              </a:spcAft>
              <a:buFont typeface="+mj-lt"/>
              <a:buAutoNum type="alphaUcPeriod"/>
            </a:pPr>
            <a:r>
              <a:rPr lang="en-US" sz="2800">
                <a:latin typeface="Times New Roman" panose="02020603050405020304" pitchFamily="18" charset="0"/>
                <a:ea typeface="Times New Roman" panose="02020603050405020304" pitchFamily="18" charset="0"/>
              </a:rPr>
              <a:t> Để phần mềm ứng dụng chạy được trên máy tính phải có hệ điều hành </a:t>
            </a:r>
          </a:p>
          <a:p>
            <a:pPr marL="342900" marR="0" lvl="0" indent="-342900" algn="just">
              <a:lnSpc>
                <a:spcPct val="115000"/>
              </a:lnSpc>
              <a:spcBef>
                <a:spcPts val="600"/>
              </a:spcBef>
              <a:spcAft>
                <a:spcPts val="600"/>
              </a:spcAft>
              <a:buFont typeface="+mj-lt"/>
              <a:buAutoNum type="alphaUcPeriod"/>
            </a:pPr>
            <a:r>
              <a:rPr lang="en-US" sz="2800">
                <a:latin typeface="Times New Roman" panose="02020603050405020304" pitchFamily="18" charset="0"/>
                <a:ea typeface="Times New Roman" panose="02020603050405020304" pitchFamily="18" charset="0"/>
              </a:rPr>
              <a:t> Để máy tính hoạt động được phải có phần mềm ứng dụng.</a:t>
            </a:r>
          </a:p>
          <a:p>
            <a:pPr marL="342900" marR="0" lvl="0" indent="-342900" algn="just">
              <a:lnSpc>
                <a:spcPct val="115000"/>
              </a:lnSpc>
              <a:spcBef>
                <a:spcPts val="600"/>
              </a:spcBef>
              <a:spcAft>
                <a:spcPts val="600"/>
              </a:spcAft>
              <a:buFont typeface="+mj-lt"/>
              <a:buAutoNum type="alphaUcPeriod"/>
            </a:pPr>
            <a:r>
              <a:rPr lang="en-US" sz="2800">
                <a:latin typeface="Times New Roman" panose="02020603050405020304" pitchFamily="18" charset="0"/>
                <a:ea typeface="Times New Roman" panose="02020603050405020304" pitchFamily="18" charset="0"/>
              </a:rPr>
              <a:t> Để máy tính hoạt động được phải có hệ điều hành.</a:t>
            </a:r>
          </a:p>
        </p:txBody>
      </p:sp>
      <p:pic>
        <p:nvPicPr>
          <p:cNvPr id="6"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76200"/>
            <a:ext cx="4800000" cy="1765079"/>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564374" y="4114800"/>
            <a:ext cx="681251" cy="681251"/>
          </a:xfrm>
          <a:prstGeom prst="rect">
            <a:avLst/>
          </a:prstGeom>
        </p:spPr>
      </p:pic>
    </p:spTree>
    <p:extLst>
      <p:ext uri="{BB962C8B-B14F-4D97-AF65-F5344CB8AC3E}">
        <p14:creationId xmlns:p14="http://schemas.microsoft.com/office/powerpoint/2010/main" val="25094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6394"/>
            <a:ext cx="4177778" cy="1815873"/>
          </a:xfrm>
          <a:prstGeom prst="rect">
            <a:avLst/>
          </a:prstGeom>
        </p:spPr>
      </p:pic>
      <p:sp>
        <p:nvSpPr>
          <p:cNvPr id="6" name="Rectangle 5"/>
          <p:cNvSpPr/>
          <p:nvPr/>
        </p:nvSpPr>
        <p:spPr>
          <a:xfrm>
            <a:off x="1295400" y="2133600"/>
            <a:ext cx="10134600" cy="954107"/>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Khi tải Scratch để cài đặt lên máy tính, tại sao cần phải chọn phiên bản phù hợp với hệ điều hành trên máy tính của em?</a:t>
            </a:r>
            <a:endParaRPr lang="en-US" sz="2800"/>
          </a:p>
        </p:txBody>
      </p:sp>
      <p:sp>
        <p:nvSpPr>
          <p:cNvPr id="7" name="Rectangle 6"/>
          <p:cNvSpPr/>
          <p:nvPr/>
        </p:nvSpPr>
        <p:spPr>
          <a:xfrm>
            <a:off x="1295400" y="3460363"/>
            <a:ext cx="10134600" cy="1815882"/>
          </a:xfrm>
          <a:prstGeom prst="rect">
            <a:avLst/>
          </a:prstGeom>
        </p:spPr>
        <p:txBody>
          <a:bodyPr wrap="square">
            <a:spAutoFit/>
          </a:bodyPr>
          <a:lstStyle/>
          <a:p>
            <a:pPr algn="just"/>
            <a:r>
              <a:rPr lang="en-US" sz="2800" b="1">
                <a:latin typeface="Times New Roman" panose="02020603050405020304" pitchFamily="18" charset="0"/>
                <a:ea typeface="Times New Roman" panose="02020603050405020304" pitchFamily="18" charset="0"/>
              </a:rPr>
              <a:t>TL. </a:t>
            </a:r>
            <a:r>
              <a:rPr lang="vi-VN" sz="2800">
                <a:latin typeface="Times New Roman" panose="02020603050405020304" pitchFamily="18" charset="0"/>
                <a:ea typeface="Times New Roman" panose="02020603050405020304" pitchFamily="18" charset="0"/>
              </a:rPr>
              <a:t>Khi tải Scratch để cài đặt lên máy tính, cần phải chọn phiên bản phù hợp với hệ điều hành trên máy tính của em vì: Phiên bản không phù hợp thì hệ điều hành sẽ không thực hiện được chức năng quản lí và điều phối.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44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a:solidFill>
                  <a:srgbClr val="00B0F0"/>
                </a:solidFill>
              </a:rPr>
              <a:t>Thank you</a:t>
            </a:r>
          </a:p>
        </p:txBody>
      </p:sp>
    </p:spTree>
    <p:extLst>
      <p:ext uri="{BB962C8B-B14F-4D97-AF65-F5344CB8AC3E}">
        <p14:creationId xmlns:p14="http://schemas.microsoft.com/office/powerpoint/2010/main" val="14905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0"/>
            <a:ext cx="11734800" cy="284333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a:latin typeface="+mj-lt"/>
              </a:rPr>
              <a:t>Sau khi kết nối các thiết bị phần cứng như bàn phím, màn hình, chuột,… vào thân máy chứa bộ xử lí, máy tính vẫn chưa hoạt động được. Máy tính còn cần phải có phần mềm để hoạt động. Phần mềm quản lí và điều khiển máy tính là hệ điều hành. Các phần mềm giúp ta xử lí những loại dữ liệu cụ thể như văn bản, âm thanh, hình ảnh,… được gọi chung là phần mềm ứng dụng.</a:t>
            </a:r>
            <a:endParaRPr lang="en-US" sz="4000">
              <a:effectLst/>
              <a:latin typeface="+mj-lt"/>
              <a:ea typeface="Times New Roman" panose="02020603050405020304" pitchFamily="18" charset="0"/>
              <a:cs typeface="Arial" panose="020B0604020202020204" pitchFamily="34" charset="0"/>
            </a:endParaRP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3" y="-102733"/>
            <a:ext cx="4774603" cy="1396825"/>
          </a:xfrm>
          <a:prstGeom prst="rect">
            <a:avLst/>
          </a:prstGeom>
        </p:spPr>
      </p:pic>
    </p:spTree>
    <p:extLst>
      <p:ext uri="{BB962C8B-B14F-4D97-AF65-F5344CB8AC3E}">
        <p14:creationId xmlns:p14="http://schemas.microsoft.com/office/powerpoint/2010/main" val="8435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54"/>
            <a:ext cx="9829800" cy="609600"/>
          </a:xfrm>
        </p:spPr>
        <p:txBody>
          <a:bodyPr/>
          <a:lstStyle/>
          <a:p>
            <a:pPr algn="ctr"/>
            <a:r>
              <a:rPr lang="en-US" b="1">
                <a:solidFill>
                  <a:srgbClr val="0070C0"/>
                </a:solidFill>
              </a:rPr>
              <a:t>HOẠT ĐỘNG 1</a:t>
            </a:r>
          </a:p>
        </p:txBody>
      </p:sp>
      <p:sp>
        <p:nvSpPr>
          <p:cNvPr id="3" name="Rectangle 2"/>
          <p:cNvSpPr/>
          <p:nvPr/>
        </p:nvSpPr>
        <p:spPr>
          <a:xfrm>
            <a:off x="1390934" y="976368"/>
            <a:ext cx="9296400" cy="483824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15000"/>
              </a:lnSpc>
              <a:spcBef>
                <a:spcPts val="600"/>
              </a:spcBef>
              <a:spcAft>
                <a:spcPts val="600"/>
              </a:spcAft>
            </a:pPr>
            <a:r>
              <a:rPr lang="en-US" sz="2400">
                <a:latin typeface="Times New Roman" panose="02020603050405020304" pitchFamily="18" charset="0"/>
                <a:ea typeface="Times New Roman" panose="02020603050405020304" pitchFamily="18" charset="0"/>
              </a:rPr>
              <a:t>	Trong dự án Sổ lưu niệm, bạn An đóng vai trò trưởng nhóm. Em hãy chọn ba công việc thể hiện chức năng điều hành nhóm của bạn An trong những công việc sau đây:</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Mô tả nội dung sổ lưu niệm bằng phần mềm sơ đồ tư duy</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Quản lí công việc của cả nhóm, theo dõi thời gian thực hiện</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Định dạng và sắp xếp các đoạn văn trong sổ lưu niệm</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Phân công nhiệm vụ và kết nối các hoạt động của các thành viên</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Thiết kế bài giới thiệu sản phẩm bằng phần mềm trình chiếu</a:t>
            </a:r>
          </a:p>
          <a:p>
            <a:pPr marL="342900" marR="0" lvl="0" indent="-342900" algn="just">
              <a:lnSpc>
                <a:spcPct val="115000"/>
              </a:lnSpc>
              <a:spcBef>
                <a:spcPts val="600"/>
              </a:spcBef>
              <a:spcAft>
                <a:spcPts val="600"/>
              </a:spcAft>
              <a:buFont typeface="+mj-lt"/>
              <a:buAutoNum type="alphaLcParenR"/>
            </a:pPr>
            <a:r>
              <a:rPr lang="en-US" sz="2400">
                <a:latin typeface="Times New Roman" panose="02020603050405020304" pitchFamily="18" charset="0"/>
                <a:ea typeface="Times New Roman" panose="02020603050405020304" pitchFamily="18" charset="0"/>
              </a:rPr>
              <a:t>Thay mặt cả nhóm, trao đổi thông tin với cô giáo và các nhóm khác</a:t>
            </a:r>
          </a:p>
        </p:txBody>
      </p:sp>
      <p:sp>
        <p:nvSpPr>
          <p:cNvPr id="4" name="Rectangle 3"/>
          <p:cNvSpPr/>
          <p:nvPr/>
        </p:nvSpPr>
        <p:spPr>
          <a:xfrm>
            <a:off x="4480854" y="6172200"/>
            <a:ext cx="3116559" cy="54809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Đáp án HĐ1:  b, d, f</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68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887"/>
            <a:ext cx="9829800" cy="533400"/>
          </a:xfrm>
        </p:spPr>
        <p:txBody>
          <a:bodyPr>
            <a:normAutofit/>
          </a:bodyPr>
          <a:lstStyle/>
          <a:p>
            <a:r>
              <a:rPr lang="en-US" b="1">
                <a:solidFill>
                  <a:srgbClr val="0070C0"/>
                </a:solidFill>
              </a:rPr>
              <a:t>1. HỆ ĐIỀU HÀNH </a:t>
            </a:r>
            <a:endParaRPr lang="en-US">
              <a:solidFill>
                <a:srgbClr val="0070C0"/>
              </a:solidFill>
            </a:endParaRPr>
          </a:p>
        </p:txBody>
      </p:sp>
      <p:sp>
        <p:nvSpPr>
          <p:cNvPr id="3" name="Rectangle 2"/>
          <p:cNvSpPr/>
          <p:nvPr/>
        </p:nvSpPr>
        <p:spPr>
          <a:xfrm>
            <a:off x="6934200" y="2362200"/>
            <a:ext cx="4953000" cy="207441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Hệ điều hành là phần mềm đóng vai trò kết nối giúp người sử dụng khai thác khả năng xử lí của máy tính.</a:t>
            </a:r>
          </a:p>
        </p:txBody>
      </p:sp>
      <p:pic>
        <p:nvPicPr>
          <p:cNvPr id="8" name="Picture 7"/>
          <p:cNvPicPr>
            <a:picLocks noChangeAspect="1"/>
          </p:cNvPicPr>
          <p:nvPr/>
        </p:nvPicPr>
        <p:blipFill>
          <a:blip r:embed="rId3"/>
          <a:stretch>
            <a:fillRect/>
          </a:stretch>
        </p:blipFill>
        <p:spPr>
          <a:xfrm>
            <a:off x="914400" y="1551557"/>
            <a:ext cx="5562600" cy="3695700"/>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0"/>
            <a:ext cx="10515600" cy="4022640"/>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rPr>
              <a:t>- Những chức năng cơ bản của hệ điều hành là:</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Quản lí các thiết bị và dữ liệu của máy tính, điều khiển chúng phối hợp hoạt động nhịp nhàng với nhau</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Cung cấp và quản lí môi trường trao đổi thông tin (giao diện) giữa người sử dụng và máy tính.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Cung cấp, quản lí môi trường cho phép người sử dụng chạy các phần mềm ứng dụng trên máy tính.</a:t>
            </a:r>
          </a:p>
        </p:txBody>
      </p:sp>
    </p:spTree>
    <p:extLst>
      <p:ext uri="{BB962C8B-B14F-4D97-AF65-F5344CB8AC3E}">
        <p14:creationId xmlns:p14="http://schemas.microsoft.com/office/powerpoint/2010/main" val="31939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352800" y="304800"/>
            <a:ext cx="3657600" cy="890171"/>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0000"/>
              </a:lnSpc>
              <a:spcBef>
                <a:spcPts val="600"/>
              </a:spcBef>
              <a:spcAft>
                <a:spcPts val="600"/>
              </a:spcAft>
            </a:pPr>
            <a:r>
              <a:rPr lang="en-US" sz="3200" b="1">
                <a:solidFill>
                  <a:srgbClr val="FF0000"/>
                </a:solidFill>
                <a:latin typeface="+mj-lt"/>
              </a:rPr>
              <a:t>Ghi nhớ</a:t>
            </a:r>
            <a:endParaRPr lang="en-US" sz="3200">
              <a:latin typeface="+mj-lt"/>
            </a:endParaRPr>
          </a:p>
        </p:txBody>
      </p:sp>
      <p:sp>
        <p:nvSpPr>
          <p:cNvPr id="2" name="Rectangle 1"/>
          <p:cNvSpPr/>
          <p:nvPr/>
        </p:nvSpPr>
        <p:spPr>
          <a:xfrm>
            <a:off x="1257300" y="1371600"/>
            <a:ext cx="8839200" cy="3533275"/>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Hệ điều hành là phần mềm hệ thống quản lí và điều khiển hoạt động chung của máy tính, quản lí dữ liệu, cung cấp cho con người môi trường tương tác với máy tính và chạy các phần mềm ứng dụng.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Có những hệ điều hành dành cho máy tính như: Windows, Mac OS, Linux, … và những hệ điều hành dành cho điện thoại thông minh và máy tính bảng như IOS, Android, …</a:t>
            </a:r>
          </a:p>
        </p:txBody>
      </p:sp>
    </p:spTree>
    <p:extLst>
      <p:ext uri="{BB962C8B-B14F-4D97-AF65-F5344CB8AC3E}">
        <p14:creationId xmlns:p14="http://schemas.microsoft.com/office/powerpoint/2010/main" val="219080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7674" y1="77608" x2="47674" y2="77608"/>
                      </a14:backgroundRemoval>
                    </a14:imgEffect>
                  </a14:imgLayer>
                </a14:imgProps>
              </a:ext>
            </a:extLst>
          </a:blip>
          <a:srcRect l="28604" t="12170" r="26744" b="9944"/>
          <a:stretch/>
        </p:blipFill>
        <p:spPr>
          <a:xfrm>
            <a:off x="5372100" y="274699"/>
            <a:ext cx="838200" cy="1012463"/>
          </a:xfrm>
          <a:prstGeom prst="rect">
            <a:avLst/>
          </a:prstGeom>
        </p:spPr>
      </p:pic>
      <p:sp>
        <p:nvSpPr>
          <p:cNvPr id="7" name="Rectangle 6"/>
          <p:cNvSpPr/>
          <p:nvPr/>
        </p:nvSpPr>
        <p:spPr>
          <a:xfrm>
            <a:off x="2743200" y="1295400"/>
            <a:ext cx="6096000" cy="3896451"/>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1. Phần mềm nào sau đây không phải là một hệ điều hành?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Windows 7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Windows 10</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Windows Explorer</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D. Windows Phone</a:t>
            </a: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98222" l="1000" r="98222"/>
                    </a14:imgEffect>
                  </a14:imgLayer>
                </a14:imgProps>
              </a:ext>
            </a:extLst>
          </a:blip>
          <a:stretch>
            <a:fillRect/>
          </a:stretch>
        </p:blipFill>
        <p:spPr>
          <a:xfrm>
            <a:off x="2185517" y="3657600"/>
            <a:ext cx="681251" cy="681251"/>
          </a:xfrm>
          <a:prstGeom prst="rect">
            <a:avLst/>
          </a:prstGeom>
        </p:spPr>
      </p:pic>
    </p:spTree>
    <p:extLst>
      <p:ext uri="{BB962C8B-B14F-4D97-AF65-F5344CB8AC3E}">
        <p14:creationId xmlns:p14="http://schemas.microsoft.com/office/powerpoint/2010/main" val="26419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7674" y1="77608" x2="47674" y2="77608"/>
                      </a14:backgroundRemoval>
                    </a14:imgEffect>
                  </a14:imgLayer>
                </a14:imgProps>
              </a:ext>
            </a:extLst>
          </a:blip>
          <a:srcRect l="28604" t="12170" r="26744" b="9944"/>
          <a:stretch/>
        </p:blipFill>
        <p:spPr>
          <a:xfrm>
            <a:off x="5638800" y="117578"/>
            <a:ext cx="838200" cy="1012463"/>
          </a:xfrm>
          <a:prstGeom prst="rect">
            <a:avLst/>
          </a:prstGeom>
        </p:spPr>
      </p:pic>
      <p:sp>
        <p:nvSpPr>
          <p:cNvPr id="2" name="Rectangle 1"/>
          <p:cNvSpPr/>
          <p:nvPr/>
        </p:nvSpPr>
        <p:spPr>
          <a:xfrm>
            <a:off x="2133600" y="1142398"/>
            <a:ext cx="7848600" cy="3908762"/>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2. Chức năng nào say đây không phải của hệ điều hành?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Quản lí các tệp dữ liệu trên đĩa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Tạo và chỉnh sửa nội dung một tệp hình ảnh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Điều khiển các thiết bị vào – ra</a:t>
            </a:r>
          </a:p>
          <a:p>
            <a:pPr>
              <a:spcBef>
                <a:spcPts val="1200"/>
              </a:spcBef>
              <a:spcAft>
                <a:spcPts val="1200"/>
              </a:spcAft>
            </a:pPr>
            <a:r>
              <a:rPr lang="en-US" sz="2800">
                <a:latin typeface="Times New Roman" panose="02020603050405020304" pitchFamily="18" charset="0"/>
                <a:ea typeface="Times New Roman" panose="02020603050405020304" pitchFamily="18" charset="0"/>
              </a:rPr>
              <a:t>D. Quản lí giao diện giữa người sử dụng và máy tính.</a:t>
            </a:r>
            <a:endParaRPr lang="en-US" sz="2800"/>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98222" l="1000" r="98222"/>
                    </a14:imgEffect>
                  </a14:imgLayer>
                </a14:imgProps>
              </a:ext>
            </a:extLst>
          </a:blip>
          <a:stretch>
            <a:fillRect/>
          </a:stretch>
        </p:blipFill>
        <p:spPr>
          <a:xfrm>
            <a:off x="1792974" y="2756153"/>
            <a:ext cx="681251" cy="681251"/>
          </a:xfrm>
          <a:prstGeom prst="rect">
            <a:avLst/>
          </a:prstGeom>
        </p:spPr>
      </p:pic>
    </p:spTree>
    <p:extLst>
      <p:ext uri="{BB962C8B-B14F-4D97-AF65-F5344CB8AC3E}">
        <p14:creationId xmlns:p14="http://schemas.microsoft.com/office/powerpoint/2010/main" val="58715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54"/>
            <a:ext cx="9829800" cy="609600"/>
          </a:xfrm>
        </p:spPr>
        <p:txBody>
          <a:bodyPr/>
          <a:lstStyle/>
          <a:p>
            <a:pPr algn="ctr"/>
            <a:r>
              <a:rPr lang="en-US" b="1">
                <a:solidFill>
                  <a:srgbClr val="0070C0"/>
                </a:solidFill>
              </a:rPr>
              <a:t>HOẠT ĐỘNG 2</a:t>
            </a:r>
          </a:p>
        </p:txBody>
      </p:sp>
      <p:sp>
        <p:nvSpPr>
          <p:cNvPr id="3" name="Rectangle 2"/>
          <p:cNvSpPr/>
          <p:nvPr/>
        </p:nvSpPr>
        <p:spPr>
          <a:xfrm>
            <a:off x="1390933" y="815926"/>
            <a:ext cx="9296400" cy="954107"/>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800">
                <a:solidFill>
                  <a:schemeClr val="tx1"/>
                </a:solidFill>
                <a:latin typeface="Times New Roman" panose="02020603050405020304" pitchFamily="18" charset="0"/>
                <a:ea typeface="Times New Roman" panose="02020603050405020304" pitchFamily="18" charset="0"/>
              </a:rPr>
              <a:t>Em hãy ghép mỗi loại tệp ở cột bên trái với một phần mở rộng tệp phù hợp ở cột bên phải</a:t>
            </a:r>
          </a:p>
        </p:txBody>
      </p:sp>
      <p:sp>
        <p:nvSpPr>
          <p:cNvPr id="4" name="Rectangle 3"/>
          <p:cNvSpPr/>
          <p:nvPr/>
        </p:nvSpPr>
        <p:spPr>
          <a:xfrm>
            <a:off x="2922574" y="5477108"/>
            <a:ext cx="6221426" cy="58785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Đáp án HĐ2:  1-f; 2-c; 3-a; 4-b; 5-e; 6-d</a:t>
            </a:r>
            <a:endParaRPr lang="en-US" sz="2800">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809937"/>
              </p:ext>
            </p:extLst>
          </p:nvPr>
        </p:nvGraphicFramePr>
        <p:xfrm>
          <a:off x="1490449" y="2028464"/>
          <a:ext cx="9144000" cy="3435096"/>
        </p:xfrm>
        <a:graphic>
          <a:graphicData uri="http://schemas.openxmlformats.org/drawingml/2006/table">
            <a:tbl>
              <a:tblPr firstRow="1" firstCol="1" bandRow="1">
                <a:tableStyleId>{5C22544A-7EE6-4342-B048-85BDC9FD1C3A}</a:tableStyleId>
              </a:tblPr>
              <a:tblGrid>
                <a:gridCol w="4572000">
                  <a:extLst>
                    <a:ext uri="{9D8B030D-6E8A-4147-A177-3AD203B41FA5}">
                      <a16:colId xmlns:a16="http://schemas.microsoft.com/office/drawing/2014/main" val="3379315023"/>
                    </a:ext>
                  </a:extLst>
                </a:gridCol>
                <a:gridCol w="4572000">
                  <a:extLst>
                    <a:ext uri="{9D8B030D-6E8A-4147-A177-3AD203B41FA5}">
                      <a16:colId xmlns:a16="http://schemas.microsoft.com/office/drawing/2014/main" val="2153423826"/>
                    </a:ext>
                  </a:extLst>
                </a:gridCol>
              </a:tblGrid>
              <a:tr h="0">
                <a:tc>
                  <a:txBody>
                    <a:bodyPr/>
                    <a:lstStyle/>
                    <a:p>
                      <a:pPr marL="0" marR="0" algn="ctr">
                        <a:lnSpc>
                          <a:spcPct val="115000"/>
                        </a:lnSpc>
                        <a:spcBef>
                          <a:spcPts val="600"/>
                        </a:spcBef>
                        <a:spcAft>
                          <a:spcPts val="600"/>
                        </a:spcAft>
                      </a:pPr>
                      <a:r>
                        <a:rPr lang="en-US" sz="2800" kern="1200">
                          <a:solidFill>
                            <a:schemeClr val="bg1"/>
                          </a:solidFill>
                          <a:latin typeface="Times New Roman" panose="02020603050405020304" pitchFamily="18" charset="0"/>
                          <a:ea typeface="Times New Roman" panose="02020603050405020304" pitchFamily="18" charset="0"/>
                          <a:cs typeface="+mn-cs"/>
                        </a:rPr>
                        <a:t>Loại tệp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kern="1200">
                          <a:solidFill>
                            <a:schemeClr val="bg1"/>
                          </a:solidFill>
                          <a:latin typeface="Times New Roman" panose="02020603050405020304" pitchFamily="18" charset="0"/>
                          <a:ea typeface="Times New Roman" panose="02020603050405020304" pitchFamily="18" charset="0"/>
                          <a:cs typeface="+mn-cs"/>
                        </a:rPr>
                        <a:t>Phần mở rộng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494586"/>
                  </a:ext>
                </a:extLst>
              </a:tr>
              <a:tr h="0">
                <a:tc>
                  <a:txBody>
                    <a:bodyPr/>
                    <a:lstStyle/>
                    <a:p>
                      <a:pPr marL="342900" marR="0" lvl="0" indent="-342900" algn="just">
                        <a:lnSpc>
                          <a:spcPct val="115000"/>
                        </a:lnSpc>
                        <a:spcBef>
                          <a:spcPts val="600"/>
                        </a:spcBef>
                        <a:spcAft>
                          <a:spcPts val="600"/>
                        </a:spcAft>
                        <a:buFont typeface="+mj-lt"/>
                        <a:buAutoNum type="arabicParenR"/>
                      </a:pPr>
                      <a:r>
                        <a:rPr lang="en-US" sz="2800" kern="1200">
                          <a:solidFill>
                            <a:schemeClr val="bg1"/>
                          </a:solidFill>
                          <a:latin typeface="Times New Roman" panose="02020603050405020304" pitchFamily="18" charset="0"/>
                          <a:ea typeface="Times New Roman" panose="02020603050405020304" pitchFamily="18" charset="0"/>
                          <a:cs typeface="+mn-cs"/>
                        </a:rPr>
                        <a:t>Tài liệu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a:lnSpc>
                          <a:spcPct val="115000"/>
                        </a:lnSpc>
                        <a:spcBef>
                          <a:spcPts val="600"/>
                        </a:spcBef>
                        <a:spcAft>
                          <a:spcPts val="600"/>
                        </a:spcAft>
                        <a:buFont typeface="+mj-lt"/>
                        <a:buAutoNum type="alphaLcParenR"/>
                      </a:pPr>
                      <a:r>
                        <a:rPr lang="en-US" sz="2800" kern="1200">
                          <a:solidFill>
                            <a:schemeClr val="tx1"/>
                          </a:solidFill>
                          <a:latin typeface="Times New Roman" panose="02020603050405020304" pitchFamily="18" charset="0"/>
                          <a:ea typeface="Times New Roman" panose="02020603050405020304" pitchFamily="18" charset="0"/>
                          <a:cs typeface="+mn-cs"/>
                        </a:rPr>
                        <a:t>.jpg .png .bmp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803967"/>
                  </a:ext>
                </a:extLst>
              </a:tr>
              <a:tr h="0">
                <a:tc>
                  <a:txBody>
                    <a:bodyPr/>
                    <a:lstStyle/>
                    <a:p>
                      <a:pPr marL="0" marR="0" lvl="0" indent="0" algn="just">
                        <a:lnSpc>
                          <a:spcPct val="115000"/>
                        </a:lnSpc>
                        <a:spcBef>
                          <a:spcPts val="600"/>
                        </a:spcBef>
                        <a:spcAft>
                          <a:spcPts val="600"/>
                        </a:spcAft>
                        <a:buFont typeface="+mj-lt"/>
                        <a:buNone/>
                      </a:pPr>
                      <a:r>
                        <a:rPr lang="en-US" sz="2800" kern="1200">
                          <a:solidFill>
                            <a:schemeClr val="bg1"/>
                          </a:solidFill>
                          <a:latin typeface="Times New Roman" panose="02020603050405020304" pitchFamily="18" charset="0"/>
                          <a:ea typeface="Times New Roman" panose="02020603050405020304" pitchFamily="18" charset="0"/>
                          <a:cs typeface="+mn-cs"/>
                        </a:rPr>
                        <a:t>2) Chương trình Scratch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600"/>
                        </a:spcBef>
                        <a:spcAft>
                          <a:spcPts val="600"/>
                        </a:spcAft>
                        <a:buFont typeface="+mj-lt"/>
                        <a:buNone/>
                      </a:pPr>
                      <a:r>
                        <a:rPr lang="en-US" sz="2800" kern="1200">
                          <a:solidFill>
                            <a:schemeClr val="tx1"/>
                          </a:solidFill>
                          <a:latin typeface="Times New Roman" panose="02020603050405020304" pitchFamily="18" charset="0"/>
                          <a:ea typeface="Times New Roman" panose="02020603050405020304" pitchFamily="18" charset="0"/>
                          <a:cs typeface="+mn-cs"/>
                        </a:rPr>
                        <a:t>b) .exe .com .bat .msi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910010"/>
                  </a:ext>
                </a:extLst>
              </a:tr>
              <a:tr h="0">
                <a:tc>
                  <a:txBody>
                    <a:bodyPr/>
                    <a:lstStyle/>
                    <a:p>
                      <a:pPr marL="0" marR="0" lvl="0" indent="0" algn="just">
                        <a:lnSpc>
                          <a:spcPct val="115000"/>
                        </a:lnSpc>
                        <a:spcBef>
                          <a:spcPts val="600"/>
                        </a:spcBef>
                        <a:spcAft>
                          <a:spcPts val="600"/>
                        </a:spcAft>
                        <a:buFont typeface="+mj-lt"/>
                        <a:buNone/>
                      </a:pPr>
                      <a:r>
                        <a:rPr lang="en-US" sz="2800" kern="1200">
                          <a:solidFill>
                            <a:schemeClr val="bg1"/>
                          </a:solidFill>
                          <a:latin typeface="Times New Roman" panose="02020603050405020304" pitchFamily="18" charset="0"/>
                          <a:ea typeface="Times New Roman" panose="02020603050405020304" pitchFamily="18" charset="0"/>
                          <a:cs typeface="+mn-cs"/>
                        </a:rPr>
                        <a:t>3) Hình ảnh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600"/>
                        </a:spcBef>
                        <a:spcAft>
                          <a:spcPts val="600"/>
                        </a:spcAft>
                        <a:buFont typeface="+mj-lt"/>
                        <a:buNone/>
                      </a:pPr>
                      <a:r>
                        <a:rPr lang="en-US" sz="2800" kern="1200">
                          <a:solidFill>
                            <a:schemeClr val="tx1"/>
                          </a:solidFill>
                          <a:latin typeface="Times New Roman" panose="02020603050405020304" pitchFamily="18" charset="0"/>
                          <a:ea typeface="Times New Roman" panose="02020603050405020304" pitchFamily="18" charset="0"/>
                          <a:cs typeface="+mn-cs"/>
                        </a:rPr>
                        <a:t>c) .sb .sb2 .sb3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311087"/>
                  </a:ext>
                </a:extLst>
              </a:tr>
              <a:tr h="0">
                <a:tc>
                  <a:txBody>
                    <a:bodyPr/>
                    <a:lstStyle/>
                    <a:p>
                      <a:pPr marL="0" marR="0" lvl="0" indent="0" algn="just">
                        <a:lnSpc>
                          <a:spcPct val="115000"/>
                        </a:lnSpc>
                        <a:spcBef>
                          <a:spcPts val="600"/>
                        </a:spcBef>
                        <a:spcAft>
                          <a:spcPts val="600"/>
                        </a:spcAft>
                        <a:buFont typeface="+mj-lt"/>
                        <a:buNone/>
                      </a:pPr>
                      <a:r>
                        <a:rPr lang="en-US" sz="2800" kern="1200">
                          <a:solidFill>
                            <a:schemeClr val="bg1"/>
                          </a:solidFill>
                          <a:latin typeface="Times New Roman" panose="02020603050405020304" pitchFamily="18" charset="0"/>
                          <a:ea typeface="Times New Roman" panose="02020603050405020304" pitchFamily="18" charset="0"/>
                          <a:cs typeface="+mn-cs"/>
                        </a:rPr>
                        <a:t>4) Ứng dụng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600"/>
                        </a:spcBef>
                        <a:spcAft>
                          <a:spcPts val="600"/>
                        </a:spcAft>
                        <a:buFont typeface="+mj-lt"/>
                        <a:buNone/>
                      </a:pPr>
                      <a:r>
                        <a:rPr lang="en-US" sz="2800" kern="1200">
                          <a:solidFill>
                            <a:schemeClr val="tx1"/>
                          </a:solidFill>
                          <a:latin typeface="Times New Roman" panose="02020603050405020304" pitchFamily="18" charset="0"/>
                          <a:ea typeface="Times New Roman" panose="02020603050405020304" pitchFamily="18" charset="0"/>
                          <a:cs typeface="+mn-cs"/>
                        </a:rPr>
                        <a:t>d) .ppt .pptx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195735"/>
                  </a:ext>
                </a:extLst>
              </a:tr>
              <a:tr h="0">
                <a:tc>
                  <a:txBody>
                    <a:bodyPr/>
                    <a:lstStyle/>
                    <a:p>
                      <a:pPr marL="0" marR="0" lvl="0" indent="0" algn="just">
                        <a:lnSpc>
                          <a:spcPct val="115000"/>
                        </a:lnSpc>
                        <a:spcBef>
                          <a:spcPts val="600"/>
                        </a:spcBef>
                        <a:spcAft>
                          <a:spcPts val="600"/>
                        </a:spcAft>
                        <a:buFont typeface="+mj-lt"/>
                        <a:buNone/>
                      </a:pPr>
                      <a:r>
                        <a:rPr lang="en-US" sz="2800" kern="1200">
                          <a:solidFill>
                            <a:schemeClr val="bg1"/>
                          </a:solidFill>
                          <a:latin typeface="Times New Roman" panose="02020603050405020304" pitchFamily="18" charset="0"/>
                          <a:ea typeface="Times New Roman" panose="02020603050405020304" pitchFamily="18" charset="0"/>
                          <a:cs typeface="+mn-cs"/>
                        </a:rPr>
                        <a:t>5) Trang web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600"/>
                        </a:spcBef>
                        <a:spcAft>
                          <a:spcPts val="600"/>
                        </a:spcAft>
                        <a:buFont typeface="+mj-lt"/>
                        <a:buNone/>
                      </a:pPr>
                      <a:r>
                        <a:rPr lang="en-US" sz="2800" kern="1200">
                          <a:solidFill>
                            <a:schemeClr val="tx1"/>
                          </a:solidFill>
                          <a:latin typeface="Times New Roman" panose="02020603050405020304" pitchFamily="18" charset="0"/>
                          <a:ea typeface="Times New Roman" panose="02020603050405020304" pitchFamily="18" charset="0"/>
                          <a:cs typeface="+mn-cs"/>
                        </a:rPr>
                        <a:t>e) .htm .html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1932229"/>
                  </a:ext>
                </a:extLst>
              </a:tr>
              <a:tr h="0">
                <a:tc>
                  <a:txBody>
                    <a:bodyPr/>
                    <a:lstStyle/>
                    <a:p>
                      <a:pPr marL="0" marR="0" lvl="0" indent="0" algn="just">
                        <a:lnSpc>
                          <a:spcPct val="115000"/>
                        </a:lnSpc>
                        <a:spcBef>
                          <a:spcPts val="600"/>
                        </a:spcBef>
                        <a:spcAft>
                          <a:spcPts val="600"/>
                        </a:spcAft>
                        <a:buFont typeface="+mj-lt"/>
                        <a:buNone/>
                      </a:pPr>
                      <a:r>
                        <a:rPr lang="en-US" sz="2800" kern="1200">
                          <a:solidFill>
                            <a:schemeClr val="bg1"/>
                          </a:solidFill>
                          <a:latin typeface="Times New Roman" panose="02020603050405020304" pitchFamily="18" charset="0"/>
                          <a:ea typeface="Times New Roman" panose="02020603050405020304" pitchFamily="18" charset="0"/>
                          <a:cs typeface="+mn-cs"/>
                        </a:rPr>
                        <a:t>6) Bài trình bày PowerPoint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a:lnSpc>
                          <a:spcPct val="115000"/>
                        </a:lnSpc>
                        <a:spcBef>
                          <a:spcPts val="600"/>
                        </a:spcBef>
                        <a:spcAft>
                          <a:spcPts val="600"/>
                        </a:spcAft>
                        <a:buFont typeface="+mj-lt"/>
                        <a:buNone/>
                      </a:pPr>
                      <a:r>
                        <a:rPr lang="en-US" sz="2800" kern="1200">
                          <a:solidFill>
                            <a:schemeClr val="tx1"/>
                          </a:solidFill>
                          <a:latin typeface="Times New Roman" panose="02020603050405020304" pitchFamily="18" charset="0"/>
                          <a:ea typeface="Times New Roman" panose="02020603050405020304" pitchFamily="18" charset="0"/>
                          <a:cs typeface="+mn-cs"/>
                        </a:rPr>
                        <a:t>f) .doc .docx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940299"/>
                  </a:ext>
                </a:extLst>
              </a:tr>
            </a:tbl>
          </a:graphicData>
        </a:graphic>
      </p:graphicFrame>
    </p:spTree>
    <p:extLst>
      <p:ext uri="{BB962C8B-B14F-4D97-AF65-F5344CB8AC3E}">
        <p14:creationId xmlns:p14="http://schemas.microsoft.com/office/powerpoint/2010/main" val="24126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617</TotalTime>
  <Words>1499</Words>
  <Application>Microsoft Office PowerPoint</Application>
  <PresentationFormat>Widescreen</PresentationFormat>
  <Paragraphs>109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Children Friends 16x9</vt:lpstr>
      <vt:lpstr>BÀI 2:  PHẦN MỀM MÁY TÍNH</vt:lpstr>
      <vt:lpstr>PowerPoint Presentation</vt:lpstr>
      <vt:lpstr>HOẠT ĐỘNG 1</vt:lpstr>
      <vt:lpstr>1. HỆ ĐIỀU HÀNH </vt:lpstr>
      <vt:lpstr>PowerPoint Presentation</vt:lpstr>
      <vt:lpstr>PowerPoint Presentation</vt:lpstr>
      <vt:lpstr>PowerPoint Presentation</vt:lpstr>
      <vt:lpstr>PowerPoint Presentation</vt:lpstr>
      <vt:lpstr>HOẠT ĐỘNG 2</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ƯU VIỆT CỦA MÁY TÍNH VÀ NHỮNG THÀNH TỰU CỦA TIN HỌC</dc:title>
  <dc:creator>HoangThanh Tam</dc:creator>
  <cp:keywords/>
  <cp:lastModifiedBy>Administrator</cp:lastModifiedBy>
  <cp:revision>52</cp:revision>
  <dcterms:created xsi:type="dcterms:W3CDTF">2022-01-10T13:05:14Z</dcterms:created>
  <dcterms:modified xsi:type="dcterms:W3CDTF">2023-12-13T09:01:35Z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