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73" r:id="rId3"/>
    <p:sldId id="329" r:id="rId4"/>
    <p:sldId id="346" r:id="rId5"/>
    <p:sldId id="345" r:id="rId6"/>
    <p:sldId id="344" r:id="rId7"/>
    <p:sldId id="331" r:id="rId8"/>
    <p:sldId id="332" r:id="rId9"/>
    <p:sldId id="347" r:id="rId10"/>
    <p:sldId id="349" r:id="rId11"/>
    <p:sldId id="333" r:id="rId12"/>
    <p:sldId id="350" r:id="rId13"/>
    <p:sldId id="330" r:id="rId14"/>
    <p:sldId id="334" r:id="rId15"/>
    <p:sldId id="351" r:id="rId16"/>
    <p:sldId id="336" r:id="rId17"/>
    <p:sldId id="337" r:id="rId18"/>
    <p:sldId id="338" r:id="rId19"/>
    <p:sldId id="339" r:id="rId20"/>
    <p:sldId id="352" r:id="rId21"/>
    <p:sldId id="340" r:id="rId22"/>
    <p:sldId id="335" r:id="rId23"/>
    <p:sldId id="353" r:id="rId24"/>
    <p:sldId id="354" r:id="rId25"/>
    <p:sldId id="341" r:id="rId26"/>
    <p:sldId id="355" r:id="rId27"/>
    <p:sldId id="356" r:id="rId28"/>
    <p:sldId id="342" r:id="rId29"/>
    <p:sldId id="34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94" autoAdjust="0"/>
    <p:restoredTop sz="94660"/>
  </p:normalViewPr>
  <p:slideViewPr>
    <p:cSldViewPr snapToGrid="0">
      <p:cViewPr varScale="1">
        <p:scale>
          <a:sx n="72" d="100"/>
          <a:sy n="72"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t>12/13/2023</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t>12/13/2023</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t>12/13/2023</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t>12/13/2023</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996724"/>
            <a:ext cx="9144000" cy="5145314"/>
          </a:xfrm>
          <a:prstGeom prst="rect">
            <a:avLst/>
          </a:prstGeom>
          <a:solidFill>
            <a:schemeClr val="tx1"/>
          </a:solidFill>
          <a:ln w="146050" cmpd="sng">
            <a:solidFill>
              <a:schemeClr val="bg1"/>
            </a:solidFill>
          </a:ln>
        </p:spPr>
        <p:style>
          <a:lnRef idx="2">
            <a:schemeClr val="accent6"/>
          </a:lnRef>
          <a:fillRef idx="1">
            <a:schemeClr val="lt1"/>
          </a:fillRef>
          <a:effectRef idx="0">
            <a:schemeClr val="accent6"/>
          </a:effectRef>
          <a:fontRef idx="minor">
            <a:schemeClr val="dk1"/>
          </a:fontRef>
        </p:style>
      </p:pic>
      <p:sp>
        <p:nvSpPr>
          <p:cNvPr id="3" name="Subtitle 2"/>
          <p:cNvSpPr>
            <a:spLocks noGrp="1"/>
          </p:cNvSpPr>
          <p:nvPr>
            <p:ph type="subTitle" idx="1"/>
          </p:nvPr>
        </p:nvSpPr>
        <p:spPr>
          <a:xfrm>
            <a:off x="2150596" y="996724"/>
            <a:ext cx="7890808" cy="2161311"/>
          </a:xfrm>
          <a:ln>
            <a:noFill/>
          </a:ln>
        </p:spPr>
        <p:txBody>
          <a:bodyPr>
            <a:noAutofit/>
          </a:bodyPr>
          <a:lstStyle/>
          <a:p>
            <a:pPr algn="ctr"/>
            <a:r>
              <a:rPr lang="en-US" sz="5400" b="1" i="0">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 16</a:t>
            </a:r>
          </a:p>
          <a:p>
            <a:pPr algn="ctr"/>
            <a:r>
              <a:rPr lang="en-US" sz="5400" b="1" i="0">
                <a:solidFill>
                  <a:schemeClr val="bg1"/>
                </a:solidFill>
                <a:latin typeface="Times New Roman" panose="02020603050405020304" pitchFamily="18" charset="0"/>
                <a:ea typeface="Tahoma" panose="020B0604030504040204" pitchFamily="34" charset="0"/>
                <a:cs typeface="Times New Roman" panose="02020603050405020304" pitchFamily="18" charset="0"/>
              </a:rPr>
              <a:t>THUẬT TOÁN SẮP XẾP</a:t>
            </a:r>
            <a:endParaRPr lang="en-US" sz="5400" b="1"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4965" t="55246" r="6330" b="14785"/>
          <a:stretch/>
        </p:blipFill>
        <p:spPr>
          <a:xfrm>
            <a:off x="1972069" y="1260633"/>
            <a:ext cx="8359286" cy="3638913"/>
          </a:xfrm>
          <a:prstGeom prst="rect">
            <a:avLst/>
          </a:prstGeom>
        </p:spPr>
      </p:pic>
    </p:spTree>
    <p:extLst>
      <p:ext uri="{BB962C8B-B14F-4D97-AF65-F5344CB8AC3E}">
        <p14:creationId xmlns:p14="http://schemas.microsoft.com/office/powerpoint/2010/main" val="321784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09934" y="719033"/>
            <a:ext cx="10508776" cy="4770537"/>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 Mô tả thuật toán sắp xếp nổi bọt bằng ngôn ngữ tự nhiên: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rPr>
              <a:t>1. Với phần tử đầu tiên, thực hiện vòng lặp như sau: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1.1. So sánh 2 phần tử đứng cạnh nhau theo thứ tự từ cuối dãy lên phần tử đầu tiên.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1.2. Nếu phần tử đứng sau nhỏ hơn phần tử đứng trước thì đổi chỗ chúng cho nhau.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1.3. Cuối vòng lặp sẽ nhận được dãy số với phần tử nhỏ nhất nổi lên vị trí đầu tiên.</a:t>
            </a:r>
          </a:p>
        </p:txBody>
      </p:sp>
    </p:spTree>
    <p:extLst>
      <p:ext uri="{BB962C8B-B14F-4D97-AF65-F5344CB8AC3E}">
        <p14:creationId xmlns:p14="http://schemas.microsoft.com/office/powerpoint/2010/main" val="103372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15574" y="231353"/>
            <a:ext cx="11425906" cy="5816977"/>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2. Với phần tử thứ 2, thực hiện vòng lặp tương tự như trên: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2.1. So sánh 2 phần tử đứng cạnh nhau theo thứ tự từ cuối dãy lên phần tử thứ 2.</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2.2. Nếu phần tử đứng sau nhỏ hơn phần tử đứng trước thì đổi chỗ chúng cho nhau.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2.3. Cuối vòng lặp sẽ nhận được dãy số với phần tử nhỏ thứ nhì nổi lên vị trí thứ 2.</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3. Tương tự như trên với các phần tử thứ 3, thứ 4,.. đến phần tử trước phần tử cuối cùng.</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4. Kết thúc, sẽ nhận được dãy số đã được sắp xếp theo thứ tự nhỏ đến lớn.</a:t>
            </a:r>
          </a:p>
        </p:txBody>
      </p:sp>
    </p:spTree>
    <p:extLst>
      <p:ext uri="{BB962C8B-B14F-4D97-AF65-F5344CB8AC3E}">
        <p14:creationId xmlns:p14="http://schemas.microsoft.com/office/powerpoint/2010/main" val="13421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064526" y="1493555"/>
            <a:ext cx="10194877" cy="174686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thực hiện thuật toán sắp xếp nổi bọt để sắp xếp 5 số sau đây theo thứ tự tăng dần. Hãy mô phỏng các bước sắp xếp bằng hình vẽ minh họa tương tự như hình 16.2, hình 16.3, hình 16.4</a:t>
            </a:r>
          </a:p>
        </p:txBody>
      </p:sp>
      <p:graphicFrame>
        <p:nvGraphicFramePr>
          <p:cNvPr id="3" name="Table 2"/>
          <p:cNvGraphicFramePr>
            <a:graphicFrameLocks noGrp="1"/>
          </p:cNvGraphicFramePr>
          <p:nvPr>
            <p:extLst>
              <p:ext uri="{D42A27DB-BD31-4B8C-83A1-F6EECF244321}">
                <p14:modId xmlns:p14="http://schemas.microsoft.com/office/powerpoint/2010/main" val="2031090395"/>
              </p:ext>
            </p:extLst>
          </p:nvPr>
        </p:nvGraphicFramePr>
        <p:xfrm>
          <a:off x="2859506" y="3718764"/>
          <a:ext cx="5414210" cy="961342"/>
        </p:xfrm>
        <a:graphic>
          <a:graphicData uri="http://schemas.openxmlformats.org/drawingml/2006/table">
            <a:tbl>
              <a:tblPr firstRow="1" firstCol="1" bandRow="1">
                <a:tableStyleId>{5C22544A-7EE6-4342-B048-85BDC9FD1C3A}</a:tableStyleId>
              </a:tblPr>
              <a:tblGrid>
                <a:gridCol w="1082842">
                  <a:extLst>
                    <a:ext uri="{9D8B030D-6E8A-4147-A177-3AD203B41FA5}">
                      <a16:colId xmlns:a16="http://schemas.microsoft.com/office/drawing/2014/main" val="3801732841"/>
                    </a:ext>
                  </a:extLst>
                </a:gridCol>
                <a:gridCol w="1082842">
                  <a:extLst>
                    <a:ext uri="{9D8B030D-6E8A-4147-A177-3AD203B41FA5}">
                      <a16:colId xmlns:a16="http://schemas.microsoft.com/office/drawing/2014/main" val="659496496"/>
                    </a:ext>
                  </a:extLst>
                </a:gridCol>
                <a:gridCol w="1082842">
                  <a:extLst>
                    <a:ext uri="{9D8B030D-6E8A-4147-A177-3AD203B41FA5}">
                      <a16:colId xmlns:a16="http://schemas.microsoft.com/office/drawing/2014/main" val="1250846722"/>
                    </a:ext>
                  </a:extLst>
                </a:gridCol>
                <a:gridCol w="1082842">
                  <a:extLst>
                    <a:ext uri="{9D8B030D-6E8A-4147-A177-3AD203B41FA5}">
                      <a16:colId xmlns:a16="http://schemas.microsoft.com/office/drawing/2014/main" val="2549454766"/>
                    </a:ext>
                  </a:extLst>
                </a:gridCol>
                <a:gridCol w="1082842">
                  <a:extLst>
                    <a:ext uri="{9D8B030D-6E8A-4147-A177-3AD203B41FA5}">
                      <a16:colId xmlns:a16="http://schemas.microsoft.com/office/drawing/2014/main" val="467006747"/>
                    </a:ext>
                  </a:extLst>
                </a:gridCol>
              </a:tblGrid>
              <a:tr h="961342">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463643"/>
                  </a:ext>
                </a:extLst>
              </a:tr>
            </a:tbl>
          </a:graphicData>
        </a:graphic>
      </p:graphicFrame>
      <p:pic>
        <p:nvPicPr>
          <p:cNvPr id="4" name="Picture 3" descr="tải xuống.jpg"/>
          <p:cNvPicPr>
            <a:picLocks noChangeAspect="1"/>
          </p:cNvPicPr>
          <p:nvPr/>
        </p:nvPicPr>
        <p:blipFill>
          <a:blip r:embed="rId2"/>
          <a:stretch>
            <a:fillRect/>
          </a:stretch>
        </p:blipFill>
        <p:spPr>
          <a:xfrm>
            <a:off x="1" y="5027035"/>
            <a:ext cx="1245326" cy="1830965"/>
          </a:xfrm>
          <a:prstGeom prst="rect">
            <a:avLst/>
          </a:prstGeom>
        </p:spPr>
      </p:pic>
      <p:sp>
        <p:nvSpPr>
          <p:cNvPr id="5"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a:t>
            </a:r>
            <a:r>
              <a:rPr lang="vi-VN" altLang="en-US" sz="3600" b="1" kern="0">
                <a:solidFill>
                  <a:srgbClr val="FF0066"/>
                </a:solidFill>
                <a:latin typeface="Times New Roman" panose="02020603050405020304" pitchFamily="18" charset="0"/>
                <a:cs typeface="Times New Roman" panose="02020603050405020304" pitchFamily="18" charset="0"/>
              </a:rPr>
              <a:t>1</a:t>
            </a:r>
            <a:br>
              <a:rPr lang="en-US" altLang="en-US" sz="3600" b="1" kern="0">
                <a:solidFill>
                  <a:srgbClr val="FF0066"/>
                </a:solidFill>
                <a:latin typeface="Times New Roman" panose="02020603050405020304" pitchFamily="18" charset="0"/>
                <a:cs typeface="Times New Roman" panose="02020603050405020304" pitchFamily="18" charset="0"/>
              </a:rPr>
            </a:br>
            <a:r>
              <a:rPr lang="vi-VN" altLang="en-US" sz="3200" b="1" kern="0">
                <a:solidFill>
                  <a:srgbClr val="FF0066"/>
                </a:solidFill>
                <a:latin typeface="Times New Roman" panose="02020603050405020304" pitchFamily="18" charset="0"/>
                <a:cs typeface="Times New Roman" panose="02020603050405020304" pitchFamily="18" charset="0"/>
              </a:rPr>
              <a:t>Mô phỏng thuật toán sắp xếp nổi bọt</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83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rizontal Scroll 1"/>
          <p:cNvSpPr/>
          <p:nvPr/>
        </p:nvSpPr>
        <p:spPr>
          <a:xfrm>
            <a:off x="1341120" y="1952219"/>
            <a:ext cx="9906000" cy="2961013"/>
          </a:xfrm>
          <a:prstGeom prst="horizontalScroll">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Nổi bọt là thuật toán sắp xếp được thực hiện bằng cách hoán đổi nhiều lần các phần tử liền kề nếu giá trị của chúng không đúng thứ tự.</a:t>
            </a:r>
          </a:p>
        </p:txBody>
      </p:sp>
    </p:spTree>
    <p:extLst>
      <p:ext uri="{BB962C8B-B14F-4D97-AF65-F5344CB8AC3E}">
        <p14:creationId xmlns:p14="http://schemas.microsoft.com/office/powerpoint/2010/main" val="275045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41120" y="1403579"/>
            <a:ext cx="9906000" cy="439269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Thuật toán sắp xếp nổi bọt sắp xếp danh sách bằng cách?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Chọn phần tử có giá trị bé nhất đặt vào đầu danh sách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Chọn phần tử có giá trị lớn nhất đặt vào đầu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Hoán đổi nhiều lần các phần tử liền kề nếu giá trị của chúng không đúng thứ tự.</a:t>
            </a:r>
          </a:p>
          <a:p>
            <a:r>
              <a:rPr lang="en-US" sz="2800">
                <a:latin typeface="Times New Roman" panose="02020603050405020304" pitchFamily="18" charset="0"/>
                <a:ea typeface="Times New Roman" panose="02020603050405020304" pitchFamily="18" charset="0"/>
              </a:rPr>
              <a:t>D. Chèn phần tử vào vị trí thích hợp để đảm bảo danh sách sắp xếp theo đúng thứ tự.</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638800" y="142012"/>
            <a:ext cx="990600" cy="10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1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75360" y="855982"/>
            <a:ext cx="10515600" cy="3373231"/>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CHỌN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Ý tưởng:</a:t>
            </a:r>
            <a:r>
              <a:rPr lang="en-US" sz="2800">
                <a:latin typeface="Times New Roman" panose="02020603050405020304" pitchFamily="18" charset="0"/>
                <a:ea typeface="Times New Roman" panose="02020603050405020304" pitchFamily="18" charset="0"/>
              </a:rPr>
              <a:t> Sử dụng thuật toán sắp xếp chọn như sau: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Xét từng vị trí và đưa phần tử nhỏ nhất trong những phần tử phía sau vào vị trí đó. Việc này được thực hiện bằng cách so sánh trực tiếp phần tử ở vị trí được xét với những phần tử ở phía sau nó và hoán đổi nếu phần tử phía sau nhỏ hơn.</a:t>
            </a:r>
          </a:p>
        </p:txBody>
      </p:sp>
    </p:spTree>
    <p:extLst>
      <p:ext uri="{BB962C8B-B14F-4D97-AF65-F5344CB8AC3E}">
        <p14:creationId xmlns:p14="http://schemas.microsoft.com/office/powerpoint/2010/main" val="149371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685504"/>
              </p:ext>
            </p:extLst>
          </p:nvPr>
        </p:nvGraphicFramePr>
        <p:xfrm>
          <a:off x="4350619" y="1844454"/>
          <a:ext cx="2671010" cy="720710"/>
        </p:xfrm>
        <a:graphic>
          <a:graphicData uri="http://schemas.openxmlformats.org/drawingml/2006/table">
            <a:tbl>
              <a:tblPr firstRow="1" firstCol="1" bandRow="1">
                <a:tableStyleId>{5C22544A-7EE6-4342-B048-85BDC9FD1C3A}</a:tableStyleId>
              </a:tblPr>
              <a:tblGrid>
                <a:gridCol w="534202">
                  <a:extLst>
                    <a:ext uri="{9D8B030D-6E8A-4147-A177-3AD203B41FA5}">
                      <a16:colId xmlns:a16="http://schemas.microsoft.com/office/drawing/2014/main" val="3585645040"/>
                    </a:ext>
                  </a:extLst>
                </a:gridCol>
                <a:gridCol w="534202">
                  <a:extLst>
                    <a:ext uri="{9D8B030D-6E8A-4147-A177-3AD203B41FA5}">
                      <a16:colId xmlns:a16="http://schemas.microsoft.com/office/drawing/2014/main" val="3229699071"/>
                    </a:ext>
                  </a:extLst>
                </a:gridCol>
                <a:gridCol w="534202">
                  <a:extLst>
                    <a:ext uri="{9D8B030D-6E8A-4147-A177-3AD203B41FA5}">
                      <a16:colId xmlns:a16="http://schemas.microsoft.com/office/drawing/2014/main" val="3915535709"/>
                    </a:ext>
                  </a:extLst>
                </a:gridCol>
                <a:gridCol w="534202">
                  <a:extLst>
                    <a:ext uri="{9D8B030D-6E8A-4147-A177-3AD203B41FA5}">
                      <a16:colId xmlns:a16="http://schemas.microsoft.com/office/drawing/2014/main" val="2488348275"/>
                    </a:ext>
                  </a:extLst>
                </a:gridCol>
                <a:gridCol w="534202">
                  <a:extLst>
                    <a:ext uri="{9D8B030D-6E8A-4147-A177-3AD203B41FA5}">
                      <a16:colId xmlns:a16="http://schemas.microsoft.com/office/drawing/2014/main" val="309690878"/>
                    </a:ext>
                  </a:extLst>
                </a:gridCol>
              </a:tblGrid>
              <a:tr h="720710">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6168242"/>
                  </a:ext>
                </a:extLst>
              </a:tr>
            </a:tbl>
          </a:graphicData>
        </a:graphic>
      </p:graphicFrame>
      <p:sp>
        <p:nvSpPr>
          <p:cNvPr id="3" name="Rectangle 2"/>
          <p:cNvSpPr/>
          <p:nvPr/>
        </p:nvSpPr>
        <p:spPr>
          <a:xfrm>
            <a:off x="487680" y="3276901"/>
            <a:ext cx="9372600" cy="548099"/>
          </a:xfrm>
          <a:prstGeom prst="rect">
            <a:avLst/>
          </a:prstGeom>
        </p:spPr>
        <p:txBody>
          <a:bodyPr wrap="square">
            <a:spAutoFit/>
          </a:bodyPr>
          <a:lstStyle/>
          <a:p>
            <a:pPr algn="just">
              <a:lnSpc>
                <a:spcPct val="115000"/>
              </a:lnSpc>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Đầu vào:</a:t>
            </a:r>
            <a:r>
              <a:rPr lang="en-US" sz="2800">
                <a:latin typeface="Times New Roman" panose="02020603050405020304" pitchFamily="18" charset="0"/>
                <a:ea typeface="Times New Roman" panose="02020603050405020304" pitchFamily="18" charset="0"/>
              </a:rPr>
              <a:t> Dãy các phần tử chưa được sắp xếp</a:t>
            </a:r>
          </a:p>
        </p:txBody>
      </p:sp>
      <p:sp>
        <p:nvSpPr>
          <p:cNvPr id="4" name="Rectangle 3"/>
          <p:cNvSpPr/>
          <p:nvPr/>
        </p:nvSpPr>
        <p:spPr>
          <a:xfrm>
            <a:off x="487680" y="224771"/>
            <a:ext cx="6096000" cy="1197507"/>
          </a:xfrm>
          <a:prstGeom prst="rect">
            <a:avLst/>
          </a:prstGeom>
        </p:spPr>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Minh họa:</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Xét dãy số </a:t>
            </a:r>
          </a:p>
        </p:txBody>
      </p:sp>
    </p:spTree>
    <p:extLst>
      <p:ext uri="{BB962C8B-B14F-4D97-AF65-F5344CB8AC3E}">
        <p14:creationId xmlns:p14="http://schemas.microsoft.com/office/powerpoint/2010/main" val="266449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3149" t="28333" r="4318" b="41875"/>
          <a:stretch/>
        </p:blipFill>
        <p:spPr>
          <a:xfrm>
            <a:off x="5791200" y="560070"/>
            <a:ext cx="5090160" cy="5417749"/>
          </a:xfrm>
          <a:prstGeom prst="rect">
            <a:avLst/>
          </a:prstGeom>
        </p:spPr>
      </p:pic>
      <p:sp>
        <p:nvSpPr>
          <p:cNvPr id="4" name="Rectangle 3"/>
          <p:cNvSpPr/>
          <p:nvPr/>
        </p:nvSpPr>
        <p:spPr>
          <a:xfrm>
            <a:off x="810388" y="1409999"/>
            <a:ext cx="3164584" cy="548099"/>
          </a:xfrm>
          <a:prstGeom prst="rect">
            <a:avLst/>
          </a:prstGeom>
        </p:spPr>
        <p:txBody>
          <a:bodyPr wrap="none">
            <a:spAutoFit/>
          </a:bodyPr>
          <a:lstStyle/>
          <a:p>
            <a:pPr algn="just">
              <a:lnSpc>
                <a:spcPct val="115000"/>
              </a:lnSpc>
              <a:spcBef>
                <a:spcPts val="600"/>
              </a:spcBef>
              <a:spcAft>
                <a:spcPts val="600"/>
              </a:spcAft>
            </a:pPr>
            <a:r>
              <a:rPr lang="en-US" sz="2800">
                <a:solidFill>
                  <a:srgbClr val="C00000"/>
                </a:solidFill>
                <a:latin typeface="Times New Roman" panose="02020603050405020304" pitchFamily="18" charset="0"/>
                <a:ea typeface="Times New Roman" panose="02020603050405020304" pitchFamily="18" charset="0"/>
              </a:rPr>
              <a:t>+ Vòng lặp thứ nhất: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49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57920" y="290260"/>
            <a:ext cx="2985048" cy="548099"/>
          </a:xfrm>
          <a:prstGeom prst="rect">
            <a:avLst/>
          </a:prstGeom>
        </p:spPr>
        <p:txBody>
          <a:bodyPr wrap="none">
            <a:spAutoFit/>
          </a:bodyPr>
          <a:lstStyle/>
          <a:p>
            <a:pPr algn="just">
              <a:lnSpc>
                <a:spcPct val="115000"/>
              </a:lnSpc>
              <a:spcBef>
                <a:spcPts val="600"/>
              </a:spcBef>
              <a:spcAft>
                <a:spcPts val="600"/>
              </a:spcAft>
            </a:pPr>
            <a:r>
              <a:rPr lang="en-US" sz="2800">
                <a:solidFill>
                  <a:srgbClr val="C00000"/>
                </a:solidFill>
                <a:latin typeface="Times New Roman" panose="02020603050405020304" pitchFamily="18" charset="0"/>
                <a:ea typeface="Times New Roman" panose="02020603050405020304" pitchFamily="18" charset="0"/>
              </a:rPr>
              <a:t>+ Vòng lặp thứ hai:</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675553" y="2337438"/>
            <a:ext cx="2885662" cy="548099"/>
          </a:xfrm>
          <a:prstGeom prst="rect">
            <a:avLst/>
          </a:prstGeom>
        </p:spPr>
        <p:txBody>
          <a:bodyPr wrap="none">
            <a:spAutoFit/>
          </a:bodyPr>
          <a:lstStyle/>
          <a:p>
            <a:pPr algn="just">
              <a:lnSpc>
                <a:spcPct val="115000"/>
              </a:lnSpc>
              <a:spcBef>
                <a:spcPts val="600"/>
              </a:spcBef>
              <a:spcAft>
                <a:spcPts val="600"/>
              </a:spcAft>
            </a:pPr>
            <a:r>
              <a:rPr lang="en-US" sz="2800">
                <a:solidFill>
                  <a:srgbClr val="C00000"/>
                </a:solidFill>
                <a:latin typeface="Times New Roman" panose="02020603050405020304" pitchFamily="18" charset="0"/>
                <a:ea typeface="Times New Roman" panose="02020603050405020304" pitchFamily="18" charset="0"/>
              </a:rPr>
              <a:t>+ Vòng lặp thứ ba:</a:t>
            </a:r>
            <a:endParaRPr lang="en-US" sz="2800">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71784620"/>
              </p:ext>
            </p:extLst>
          </p:nvPr>
        </p:nvGraphicFramePr>
        <p:xfrm>
          <a:off x="4816637" y="2556730"/>
          <a:ext cx="3052015" cy="592263"/>
        </p:xfrm>
        <a:graphic>
          <a:graphicData uri="http://schemas.openxmlformats.org/drawingml/2006/table">
            <a:tbl>
              <a:tblPr firstRow="1" firstCol="1" bandRow="1"/>
              <a:tblGrid>
                <a:gridCol w="610403">
                  <a:extLst>
                    <a:ext uri="{9D8B030D-6E8A-4147-A177-3AD203B41FA5}">
                      <a16:colId xmlns:a16="http://schemas.microsoft.com/office/drawing/2014/main" val="1698025998"/>
                    </a:ext>
                  </a:extLst>
                </a:gridCol>
                <a:gridCol w="610403">
                  <a:extLst>
                    <a:ext uri="{9D8B030D-6E8A-4147-A177-3AD203B41FA5}">
                      <a16:colId xmlns:a16="http://schemas.microsoft.com/office/drawing/2014/main" val="2424808069"/>
                    </a:ext>
                  </a:extLst>
                </a:gridCol>
                <a:gridCol w="610403">
                  <a:extLst>
                    <a:ext uri="{9D8B030D-6E8A-4147-A177-3AD203B41FA5}">
                      <a16:colId xmlns:a16="http://schemas.microsoft.com/office/drawing/2014/main" val="856475520"/>
                    </a:ext>
                  </a:extLst>
                </a:gridCol>
                <a:gridCol w="610403">
                  <a:extLst>
                    <a:ext uri="{9D8B030D-6E8A-4147-A177-3AD203B41FA5}">
                      <a16:colId xmlns:a16="http://schemas.microsoft.com/office/drawing/2014/main" val="3121766711"/>
                    </a:ext>
                  </a:extLst>
                </a:gridCol>
                <a:gridCol w="610403">
                  <a:extLst>
                    <a:ext uri="{9D8B030D-6E8A-4147-A177-3AD203B41FA5}">
                      <a16:colId xmlns:a16="http://schemas.microsoft.com/office/drawing/2014/main" val="776156030"/>
                    </a:ext>
                  </a:extLst>
                </a:gridCol>
              </a:tblGrid>
              <a:tr h="592263">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0333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13556509"/>
              </p:ext>
            </p:extLst>
          </p:nvPr>
        </p:nvGraphicFramePr>
        <p:xfrm>
          <a:off x="4876797" y="898739"/>
          <a:ext cx="2991855" cy="656175"/>
        </p:xfrm>
        <a:graphic>
          <a:graphicData uri="http://schemas.openxmlformats.org/drawingml/2006/table">
            <a:tbl>
              <a:tblPr firstRow="1" firstCol="1" bandRow="1"/>
              <a:tblGrid>
                <a:gridCol w="598371">
                  <a:extLst>
                    <a:ext uri="{9D8B030D-6E8A-4147-A177-3AD203B41FA5}">
                      <a16:colId xmlns:a16="http://schemas.microsoft.com/office/drawing/2014/main" val="2765998974"/>
                    </a:ext>
                  </a:extLst>
                </a:gridCol>
                <a:gridCol w="598371">
                  <a:extLst>
                    <a:ext uri="{9D8B030D-6E8A-4147-A177-3AD203B41FA5}">
                      <a16:colId xmlns:a16="http://schemas.microsoft.com/office/drawing/2014/main" val="2670930215"/>
                    </a:ext>
                  </a:extLst>
                </a:gridCol>
                <a:gridCol w="598371">
                  <a:extLst>
                    <a:ext uri="{9D8B030D-6E8A-4147-A177-3AD203B41FA5}">
                      <a16:colId xmlns:a16="http://schemas.microsoft.com/office/drawing/2014/main" val="210697102"/>
                    </a:ext>
                  </a:extLst>
                </a:gridCol>
                <a:gridCol w="598371">
                  <a:extLst>
                    <a:ext uri="{9D8B030D-6E8A-4147-A177-3AD203B41FA5}">
                      <a16:colId xmlns:a16="http://schemas.microsoft.com/office/drawing/2014/main" val="1858822386"/>
                    </a:ext>
                  </a:extLst>
                </a:gridCol>
                <a:gridCol w="598371">
                  <a:extLst>
                    <a:ext uri="{9D8B030D-6E8A-4147-A177-3AD203B41FA5}">
                      <a16:colId xmlns:a16="http://schemas.microsoft.com/office/drawing/2014/main" val="2419394187"/>
                    </a:ext>
                  </a:extLst>
                </a:gridCol>
              </a:tblGrid>
              <a:tr h="656175">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514513"/>
                  </a:ext>
                </a:extLst>
              </a:tr>
            </a:tbl>
          </a:graphicData>
        </a:graphic>
      </p:graphicFrame>
      <p:sp>
        <p:nvSpPr>
          <p:cNvPr id="8" name="Rectangle 7"/>
          <p:cNvSpPr/>
          <p:nvPr/>
        </p:nvSpPr>
        <p:spPr>
          <a:xfrm>
            <a:off x="683568" y="3781124"/>
            <a:ext cx="2840778" cy="548099"/>
          </a:xfrm>
          <a:prstGeom prst="rect">
            <a:avLst/>
          </a:prstGeom>
        </p:spPr>
        <p:txBody>
          <a:bodyPr wrap="none">
            <a:spAutoFit/>
          </a:bodyPr>
          <a:lstStyle/>
          <a:p>
            <a:pPr algn="just">
              <a:lnSpc>
                <a:spcPct val="115000"/>
              </a:lnSpc>
              <a:spcBef>
                <a:spcPts val="600"/>
              </a:spcBef>
              <a:spcAft>
                <a:spcPts val="600"/>
              </a:spcAft>
            </a:pPr>
            <a:r>
              <a:rPr lang="en-US" sz="2800">
                <a:solidFill>
                  <a:srgbClr val="C00000"/>
                </a:solidFill>
                <a:latin typeface="Times New Roman" panose="02020603050405020304" pitchFamily="18" charset="0"/>
                <a:ea typeface="Times New Roman" panose="02020603050405020304" pitchFamily="18" charset="0"/>
              </a:rPr>
              <a:t>+ Vòng lặp thứ tư:</a:t>
            </a:r>
            <a:endParaRPr lang="en-US" sz="2800">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0858917"/>
              </p:ext>
            </p:extLst>
          </p:nvPr>
        </p:nvGraphicFramePr>
        <p:xfrm>
          <a:off x="4816636" y="4130461"/>
          <a:ext cx="3052015" cy="670139"/>
        </p:xfrm>
        <a:graphic>
          <a:graphicData uri="http://schemas.openxmlformats.org/drawingml/2006/table">
            <a:tbl>
              <a:tblPr firstRow="1" firstCol="1" bandRow="1"/>
              <a:tblGrid>
                <a:gridCol w="610403">
                  <a:extLst>
                    <a:ext uri="{9D8B030D-6E8A-4147-A177-3AD203B41FA5}">
                      <a16:colId xmlns:a16="http://schemas.microsoft.com/office/drawing/2014/main" val="1839465633"/>
                    </a:ext>
                  </a:extLst>
                </a:gridCol>
                <a:gridCol w="610403">
                  <a:extLst>
                    <a:ext uri="{9D8B030D-6E8A-4147-A177-3AD203B41FA5}">
                      <a16:colId xmlns:a16="http://schemas.microsoft.com/office/drawing/2014/main" val="3821730320"/>
                    </a:ext>
                  </a:extLst>
                </a:gridCol>
                <a:gridCol w="610403">
                  <a:extLst>
                    <a:ext uri="{9D8B030D-6E8A-4147-A177-3AD203B41FA5}">
                      <a16:colId xmlns:a16="http://schemas.microsoft.com/office/drawing/2014/main" val="174329606"/>
                    </a:ext>
                  </a:extLst>
                </a:gridCol>
                <a:gridCol w="610403">
                  <a:extLst>
                    <a:ext uri="{9D8B030D-6E8A-4147-A177-3AD203B41FA5}">
                      <a16:colId xmlns:a16="http://schemas.microsoft.com/office/drawing/2014/main" val="1088676556"/>
                    </a:ext>
                  </a:extLst>
                </a:gridCol>
                <a:gridCol w="610403">
                  <a:extLst>
                    <a:ext uri="{9D8B030D-6E8A-4147-A177-3AD203B41FA5}">
                      <a16:colId xmlns:a16="http://schemas.microsoft.com/office/drawing/2014/main" val="3321742117"/>
                    </a:ext>
                  </a:extLst>
                </a:gridCol>
              </a:tblGrid>
              <a:tr h="670139">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ea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307954"/>
                  </a:ext>
                </a:extLst>
              </a:tr>
            </a:tbl>
          </a:graphicData>
        </a:graphic>
      </p:graphicFrame>
      <p:sp>
        <p:nvSpPr>
          <p:cNvPr id="9" name="Rectangle 8"/>
          <p:cNvSpPr/>
          <p:nvPr/>
        </p:nvSpPr>
        <p:spPr>
          <a:xfrm>
            <a:off x="657920" y="5211174"/>
            <a:ext cx="9372600" cy="587853"/>
          </a:xfrm>
          <a:prstGeom prst="rect">
            <a:avLst/>
          </a:prstGeom>
        </p:spPr>
        <p:txBody>
          <a:bodyPr wrap="square">
            <a:spAutoFit/>
          </a:bodyPr>
          <a:lstStyle/>
          <a:p>
            <a:pPr algn="just">
              <a:lnSpc>
                <a:spcPct val="115000"/>
              </a:lnSpc>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Đầu </a:t>
            </a:r>
            <a:r>
              <a:rPr lang="vi-VN" sz="2800">
                <a:solidFill>
                  <a:srgbClr val="0070C0"/>
                </a:solidFill>
                <a:latin typeface="Times New Roman" panose="02020603050405020304" pitchFamily="18" charset="0"/>
                <a:ea typeface="Times New Roman" panose="02020603050405020304" pitchFamily="18" charset="0"/>
              </a:rPr>
              <a:t>ra</a:t>
            </a:r>
            <a:r>
              <a:rPr lang="en-US" sz="2800">
                <a:solidFill>
                  <a:srgbClr val="0070C0"/>
                </a:solidFill>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Dãy các phần tử </a:t>
            </a:r>
            <a:r>
              <a:rPr lang="vi-VN" sz="2800">
                <a:latin typeface="Times New Roman" panose="02020603050405020304" pitchFamily="18" charset="0"/>
                <a:ea typeface="Times New Roman" panose="02020603050405020304" pitchFamily="18" charset="0"/>
              </a:rPr>
              <a:t>đã</a:t>
            </a:r>
            <a:r>
              <a:rPr lang="en-US" sz="2800">
                <a:latin typeface="Times New Roman" panose="02020603050405020304" pitchFamily="18" charset="0"/>
                <a:ea typeface="Times New Roman" panose="02020603050405020304" pitchFamily="18" charset="0"/>
              </a:rPr>
              <a:t> được sắp xếp</a:t>
            </a:r>
          </a:p>
        </p:txBody>
      </p:sp>
    </p:spTree>
    <p:extLst>
      <p:ext uri="{BB962C8B-B14F-4D97-AF65-F5344CB8AC3E}">
        <p14:creationId xmlns:p14="http://schemas.microsoft.com/office/powerpoint/2010/main" val="291828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69D1C96B-A43D-4982-B0AF-C7E0021BC215}"/>
              </a:ext>
            </a:extLst>
          </p:cNvPr>
          <p:cNvSpPr/>
          <p:nvPr/>
        </p:nvSpPr>
        <p:spPr>
          <a:xfrm>
            <a:off x="1665026" y="1557705"/>
            <a:ext cx="9075762" cy="368303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Có hai chất lỏng khác màu là xanh và đỏ, lần lượt được chứa trong hai chiếc cốc A và B (Hình 16.1a). Chúng ta cần đổi chỗ hai chất lỏng này, sao cho cốc A đựng chất lỏng màu đỏ, còn cốc B đựng chất lỏng màu xanh. Để thực hiện công việc này, chúng ta sử dụng thêm một chiếc cốc thứ ba (cốc C) không đựng gì. Em hãy quan sát Hình 16.1b, Hình 16.1c, Hình 16.1d để biết cách thực hiện.</a:t>
            </a:r>
          </a:p>
        </p:txBody>
      </p:sp>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0600" y="1108133"/>
            <a:ext cx="10759440" cy="4136773"/>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Mô tả thuật toán sắp xếp chọn bằng ngôn ngữ tự nhiên: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solidFill>
                  <a:srgbClr val="00B0F0"/>
                </a:solidFill>
                <a:latin typeface="Times New Roman" panose="02020603050405020304" pitchFamily="18" charset="0"/>
                <a:ea typeface="Times New Roman" panose="02020603050405020304" pitchFamily="18" charset="0"/>
              </a:rPr>
              <a:t>1.</a:t>
            </a:r>
            <a:r>
              <a:rPr lang="en-US" sz="2800">
                <a:solidFill>
                  <a:srgbClr val="00B0F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Với phần tử đầu tiên, thực hiện vòng lặp như sau: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1.1. So sánh từng phần tử với phần tử đầu tiên.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1.2. Nếu phần tử được xét nhỏ hơn phần tử đầu tiên thì đổi chỗ nó với phần tử đầu tiên.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1.3. Cuối vòng lặp sẽ nhận được dãy số với phần tử nhỏ nhất được đưa về vị trí đầu tiên.</a:t>
            </a:r>
          </a:p>
        </p:txBody>
      </p:sp>
    </p:spTree>
    <p:extLst>
      <p:ext uri="{BB962C8B-B14F-4D97-AF65-F5344CB8AC3E}">
        <p14:creationId xmlns:p14="http://schemas.microsoft.com/office/powerpoint/2010/main" val="34551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38200" y="650933"/>
            <a:ext cx="10759440" cy="5281702"/>
          </a:xfrm>
          <a:prstGeom prst="rect">
            <a:avLst/>
          </a:prstGeom>
        </p:spPr>
        <p:txBody>
          <a:bodyPr wrap="square">
            <a:spAutoFit/>
          </a:bodyPr>
          <a:lstStyle/>
          <a:p>
            <a:pPr algn="just">
              <a:lnSpc>
                <a:spcPct val="115000"/>
              </a:lnSpc>
              <a:spcBef>
                <a:spcPts val="600"/>
              </a:spcBef>
              <a:spcAft>
                <a:spcPts val="600"/>
              </a:spcAft>
            </a:pPr>
            <a:r>
              <a:rPr lang="en-US" sz="2800" b="1">
                <a:solidFill>
                  <a:srgbClr val="00B0F0"/>
                </a:solidFill>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Với phần tử thứ 2, thực hiện vòng lặp tương tự như trên: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2.1. So sánh từng phần tử với phần tử thứ 2.</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2.2. Nếu phần tử được xét nhỏ hơn phần tử thứ hai thì hoán đổi nó với phần tử thứ hai.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2.3. Cuối vòng lặp sẽ nhận được dãy số với phần tử nhỏ thứ nhì được đưa về vị trí thứ 2.</a:t>
            </a:r>
          </a:p>
          <a:p>
            <a:pPr algn="just">
              <a:lnSpc>
                <a:spcPct val="115000"/>
              </a:lnSpc>
              <a:spcBef>
                <a:spcPts val="600"/>
              </a:spcBef>
              <a:spcAft>
                <a:spcPts val="600"/>
              </a:spcAft>
            </a:pPr>
            <a:r>
              <a:rPr lang="en-US" sz="2800" b="1">
                <a:solidFill>
                  <a:srgbClr val="00B0F0"/>
                </a:solidFill>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Tương tự như trên với các phần tử thứ 3, thứ 4,.. đến phần tử trước phần tử cuối cùng.</a:t>
            </a:r>
          </a:p>
          <a:p>
            <a:pPr algn="just">
              <a:lnSpc>
                <a:spcPct val="115000"/>
              </a:lnSpc>
              <a:spcBef>
                <a:spcPts val="600"/>
              </a:spcBef>
              <a:spcAft>
                <a:spcPts val="600"/>
              </a:spcAft>
            </a:pPr>
            <a:r>
              <a:rPr lang="en-US" sz="2800" b="1">
                <a:solidFill>
                  <a:srgbClr val="00B0F0"/>
                </a:solidFill>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Kết thúc, sẽ nhận được dãy số đã được sắp xếp theo thứ tự nhỏ đến lớn.</a:t>
            </a:r>
          </a:p>
        </p:txBody>
      </p:sp>
    </p:spTree>
    <p:extLst>
      <p:ext uri="{BB962C8B-B14F-4D97-AF65-F5344CB8AC3E}">
        <p14:creationId xmlns:p14="http://schemas.microsoft.com/office/powerpoint/2010/main" val="423460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05840" y="1661347"/>
            <a:ext cx="10363199"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Chọn 5 học sinh, mỗi học sinh viết ra tờ giấy một con số mà mình yêu thích. Các em đứng thành một hàng ngang và cầm tờ giấy có ghi con số để cả lớp có thể quan sát được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a:t>
            </a:r>
          </a:p>
        </p:txBody>
      </p:sp>
      <p:graphicFrame>
        <p:nvGraphicFramePr>
          <p:cNvPr id="5" name="Table 4"/>
          <p:cNvGraphicFramePr>
            <a:graphicFrameLocks noGrp="1"/>
          </p:cNvGraphicFramePr>
          <p:nvPr>
            <p:extLst>
              <p:ext uri="{D42A27DB-BD31-4B8C-83A1-F6EECF244321}">
                <p14:modId xmlns:p14="http://schemas.microsoft.com/office/powerpoint/2010/main" val="2454504797"/>
              </p:ext>
            </p:extLst>
          </p:nvPr>
        </p:nvGraphicFramePr>
        <p:xfrm>
          <a:off x="3286227" y="3674827"/>
          <a:ext cx="5217694" cy="744774"/>
        </p:xfrm>
        <a:graphic>
          <a:graphicData uri="http://schemas.openxmlformats.org/drawingml/2006/table">
            <a:tbl>
              <a:tblPr firstRow="1" firstCol="1" bandRow="1">
                <a:tableStyleId>{5C22544A-7EE6-4342-B048-85BDC9FD1C3A}</a:tableStyleId>
              </a:tblPr>
              <a:tblGrid>
                <a:gridCol w="1042956">
                  <a:extLst>
                    <a:ext uri="{9D8B030D-6E8A-4147-A177-3AD203B41FA5}">
                      <a16:colId xmlns:a16="http://schemas.microsoft.com/office/drawing/2014/main" val="2542226781"/>
                    </a:ext>
                  </a:extLst>
                </a:gridCol>
                <a:gridCol w="1042956">
                  <a:extLst>
                    <a:ext uri="{9D8B030D-6E8A-4147-A177-3AD203B41FA5}">
                      <a16:colId xmlns:a16="http://schemas.microsoft.com/office/drawing/2014/main" val="2159703082"/>
                    </a:ext>
                  </a:extLst>
                </a:gridCol>
                <a:gridCol w="1042956">
                  <a:extLst>
                    <a:ext uri="{9D8B030D-6E8A-4147-A177-3AD203B41FA5}">
                      <a16:colId xmlns:a16="http://schemas.microsoft.com/office/drawing/2014/main" val="3980029906"/>
                    </a:ext>
                  </a:extLst>
                </a:gridCol>
                <a:gridCol w="1044413">
                  <a:extLst>
                    <a:ext uri="{9D8B030D-6E8A-4147-A177-3AD203B41FA5}">
                      <a16:colId xmlns:a16="http://schemas.microsoft.com/office/drawing/2014/main" val="2998203347"/>
                    </a:ext>
                  </a:extLst>
                </a:gridCol>
                <a:gridCol w="1044413">
                  <a:extLst>
                    <a:ext uri="{9D8B030D-6E8A-4147-A177-3AD203B41FA5}">
                      <a16:colId xmlns:a16="http://schemas.microsoft.com/office/drawing/2014/main" val="2752821540"/>
                    </a:ext>
                  </a:extLst>
                </a:gridCol>
              </a:tblGrid>
              <a:tr h="74477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5499230"/>
                  </a:ext>
                </a:extLst>
              </a:tr>
            </a:tbl>
          </a:graphicData>
        </a:graphic>
      </p:graphicFrame>
      <p:sp>
        <p:nvSpPr>
          <p:cNvPr id="6" name="Rectangle 5"/>
          <p:cNvSpPr/>
          <p:nvPr/>
        </p:nvSpPr>
        <p:spPr>
          <a:xfrm>
            <a:off x="1127759" y="4960462"/>
            <a:ext cx="10119359"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Học sinh thứ sáu thực hiện thuật toán sắp xếp chọn để sắp xếp các con số của năm bạn theo thứ tự tăng dần.</a:t>
            </a:r>
          </a:p>
        </p:txBody>
      </p:sp>
      <p:sp>
        <p:nvSpPr>
          <p:cNvPr id="7"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a:t>
            </a:r>
            <a:r>
              <a:rPr lang="vi-VN" altLang="en-US" sz="3600" b="1" kern="0">
                <a:solidFill>
                  <a:srgbClr val="FF0066"/>
                </a:solidFill>
                <a:latin typeface="Times New Roman" panose="02020603050405020304" pitchFamily="18" charset="0"/>
                <a:cs typeface="Times New Roman" panose="02020603050405020304" pitchFamily="18" charset="0"/>
              </a:rPr>
              <a:t>2</a:t>
            </a:r>
            <a:br>
              <a:rPr lang="en-US" altLang="en-US" sz="3600" b="1" kern="0">
                <a:solidFill>
                  <a:srgbClr val="FF0066"/>
                </a:solidFill>
                <a:latin typeface="Times New Roman" panose="02020603050405020304" pitchFamily="18" charset="0"/>
                <a:cs typeface="Times New Roman" panose="02020603050405020304" pitchFamily="18" charset="0"/>
              </a:rPr>
            </a:br>
            <a:r>
              <a:rPr lang="vi-VN" altLang="en-US" sz="3200" b="1" kern="0">
                <a:solidFill>
                  <a:srgbClr val="FF0066"/>
                </a:solidFill>
                <a:latin typeface="Times New Roman" panose="02020603050405020304" pitchFamily="18" charset="0"/>
                <a:cs typeface="Times New Roman" panose="02020603050405020304" pitchFamily="18" charset="0"/>
              </a:rPr>
              <a:t>Sắp xếp chọn</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1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rizontal Scroll 1"/>
          <p:cNvSpPr/>
          <p:nvPr/>
        </p:nvSpPr>
        <p:spPr>
          <a:xfrm>
            <a:off x="2072640" y="1976813"/>
            <a:ext cx="8961120" cy="2756523"/>
          </a:xfrm>
          <a:prstGeom prst="horizontalScroll">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 </a:t>
            </a:r>
            <a:r>
              <a:rPr lang="en-US" sz="2800">
                <a:latin typeface="Times New Roman" panose="02020603050405020304" pitchFamily="18" charset="0"/>
                <a:ea typeface="Times New Roman" panose="02020603050405020304" pitchFamily="18" charset="0"/>
              </a:rPr>
              <a:t>Thuật toán sắp xếp chọn xét từng vị trí từ đầu đến cuối dãy, so sánh trực tiếp phần tử ở vị trí được xét với những phần tử ở phía sau nó và hoán đổi nếu chúng chưa đúng thứ tự.</a:t>
            </a:r>
          </a:p>
        </p:txBody>
      </p:sp>
    </p:spTree>
    <p:extLst>
      <p:ext uri="{BB962C8B-B14F-4D97-AF65-F5344CB8AC3E}">
        <p14:creationId xmlns:p14="http://schemas.microsoft.com/office/powerpoint/2010/main" val="271535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2103120" y="1917488"/>
            <a:ext cx="7970520"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	Em hãy viết vào vở cụ thể các bước của vòng lặp thứ 2, 3, 4 được mô tả trong hình 16.5</a:t>
            </a:r>
            <a:endParaRPr lang="en-US" sz="2800"/>
          </a:p>
        </p:txBody>
      </p:sp>
      <p:pic>
        <p:nvPicPr>
          <p:cNvPr id="4" name="Picture 3"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638800" y="142012"/>
            <a:ext cx="990600" cy="10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0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60120" y="1182684"/>
            <a:ext cx="10317480" cy="3170099"/>
          </a:xfrm>
          <a:prstGeom prst="rect">
            <a:avLst/>
          </a:prstGeom>
        </p:spPr>
        <p:txBody>
          <a:bodyPr wrap="square">
            <a:spAutoFit/>
          </a:bodyPr>
          <a:lstStyle/>
          <a:p>
            <a:pPr algn="just">
              <a:spcBef>
                <a:spcPts val="1800"/>
              </a:spcBef>
              <a:spcAft>
                <a:spcPts val="18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CHIA BÀI TOÁN THÀNH NHỮNG BÀI TOÁN NHỎ HƠN</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spcBef>
                <a:spcPts val="1800"/>
              </a:spcBef>
              <a:spcAft>
                <a:spcPts val="1800"/>
              </a:spcAft>
            </a:pPr>
            <a:r>
              <a:rPr lang="en-US" sz="2800">
                <a:latin typeface="Times New Roman" panose="02020603050405020304" pitchFamily="18" charset="0"/>
                <a:ea typeface="Times New Roman" panose="02020603050405020304" pitchFamily="18" charset="0"/>
              </a:rPr>
              <a:t>- Thuật toán sắp xếp nổi bọt và sắp xếp chọn, ta chia thành bài toán nhỏ hơn là bài toán hoán đổi giá trị.</a:t>
            </a:r>
          </a:p>
          <a:p>
            <a:pPr algn="just">
              <a:spcBef>
                <a:spcPts val="1800"/>
              </a:spcBef>
              <a:spcAft>
                <a:spcPts val="1800"/>
              </a:spcAft>
            </a:pPr>
            <a:r>
              <a:rPr lang="en-US" sz="2800">
                <a:latin typeface="Times New Roman" panose="02020603050405020304" pitchFamily="18" charset="0"/>
                <a:ea typeface="Times New Roman" panose="02020603050405020304" pitchFamily="18" charset="0"/>
              </a:rPr>
              <a:t>- Thuật toán tìm kiếm nhị phân, chia nhỏ bài toán thành bài toán nhỏ hơn là một phần tử của bài toán ban đầu</a:t>
            </a:r>
          </a:p>
        </p:txBody>
      </p:sp>
    </p:spTree>
    <p:extLst>
      <p:ext uri="{BB962C8B-B14F-4D97-AF65-F5344CB8AC3E}">
        <p14:creationId xmlns:p14="http://schemas.microsoft.com/office/powerpoint/2010/main" val="5754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rizontal Scroll 1"/>
          <p:cNvSpPr/>
          <p:nvPr/>
        </p:nvSpPr>
        <p:spPr>
          <a:xfrm>
            <a:off x="2879677" y="2244935"/>
            <a:ext cx="6974007" cy="2098066"/>
          </a:xfrm>
          <a:prstGeom prst="horizontalScroll">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r>
              <a:rPr lang="en-US" sz="2800">
                <a:latin typeface="Times New Roman" panose="02020603050405020304" pitchFamily="18" charset="0"/>
                <a:ea typeface="Times New Roman" panose="02020603050405020304" pitchFamily="18" charset="0"/>
              </a:rPr>
              <a:t> Chia một bài toán thành những bài toán nhỏ hơn giúp thuật toán dễ hiểu và dễ thực hiện hơn.</a:t>
            </a:r>
          </a:p>
        </p:txBody>
      </p:sp>
      <p:sp>
        <p:nvSpPr>
          <p:cNvPr id="3" name="Right Arrow 2"/>
          <p:cNvSpPr/>
          <p:nvPr/>
        </p:nvSpPr>
        <p:spPr>
          <a:xfrm>
            <a:off x="1009934" y="3029803"/>
            <a:ext cx="1405720" cy="76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25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976952" y="1512733"/>
            <a:ext cx="10668000" cy="408622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Chọn phương án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Tại sao chúng ta chia bài toán thành những bài toán nhỏ hơn?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Để thay đổi đầu vào của bài toán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Để thay đổi yêu cầu đầu ra của bài toán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Để bài toán dễ giải quyết hơn</a:t>
            </a:r>
          </a:p>
          <a:p>
            <a:r>
              <a:rPr lang="en-US" sz="2800">
                <a:latin typeface="Times New Roman" panose="02020603050405020304" pitchFamily="18" charset="0"/>
                <a:ea typeface="Times New Roman" panose="02020603050405020304" pitchFamily="18" charset="0"/>
              </a:rPr>
              <a:t>D. Để bài toán khó giải quyết hơn</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638800" y="142012"/>
            <a:ext cx="990600" cy="10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8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41945" y="2432574"/>
            <a:ext cx="9648967" cy="2228302"/>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liệt kê các bước của thuật toán sắp xếp nổi bọt để sắp xếp các số 3, 2, 4, 1, 5 theo thứ tự tăng dần.</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liệt kê các bước của thuật toán sắp xếp chọn để sắp xếp các số 3, 2, 4, 1, 5 theo thứ tự tăng dần.</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358928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01003" y="2586462"/>
            <a:ext cx="9853684" cy="207441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Em hãy ghi lại kết quả điềm học tập môn Tin học của các bạn trong tổ. Thực hiện thuật toán sắp xếp chọn hoặc sắp xếp nổi bọt để sắp xếp điểm theo thứ tự giảm dần. Dựa trên kết quả sắp xếp, hãy cho biết danh sách tên các bạn tương ứng theo kết quả sắp xếp đó.</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97594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5038" t="57527" r="6147" b="24488"/>
          <a:stretch/>
        </p:blipFill>
        <p:spPr bwMode="auto">
          <a:xfrm>
            <a:off x="2174870" y="1637730"/>
            <a:ext cx="7836508" cy="3043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19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hought Bubble: Cloud 1">
            <a:extLst>
              <a:ext uri="{FF2B5EF4-FFF2-40B4-BE49-F238E27FC236}">
                <a16:creationId xmlns:a16="http://schemas.microsoft.com/office/drawing/2014/main" id="{69D1C96B-A43D-4982-B0AF-C7E0021BC215}"/>
              </a:ext>
            </a:extLst>
          </p:cNvPr>
          <p:cNvSpPr/>
          <p:nvPr/>
        </p:nvSpPr>
        <p:spPr>
          <a:xfrm>
            <a:off x="805219" y="1119116"/>
            <a:ext cx="5650172" cy="427174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Lớp em vừa tổ chức kì thi chọn học sinh giỏi môn Tin tuần trước và đã có danh sách kết quả. Em tò mò muốn biết bạn có điểm thi cao nhất lớp. Để việc tìm kiếm được dễ dàng thì theo em trước khi dán danh sách kết quả các thầy cô đã làm thao tác nào.</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4555680" y="419247"/>
            <a:ext cx="2593980" cy="523220"/>
          </a:xfrm>
          <a:prstGeom prst="rect">
            <a:avLst/>
          </a:prstGeom>
        </p:spPr>
        <p:txBody>
          <a:bodyPr wrap="none">
            <a:spAutoFit/>
          </a:bodyPr>
          <a:lstStyle/>
          <a:p>
            <a:r>
              <a:rPr lang="vi-VN" sz="2800" b="1">
                <a:solidFill>
                  <a:srgbClr val="00B050"/>
                </a:solidFill>
                <a:latin typeface="Tahoma" panose="020B0604030504040204" pitchFamily="34" charset="0"/>
                <a:ea typeface="Tahoma" panose="020B0604030504040204" pitchFamily="34" charset="0"/>
                <a:cs typeface="Tahoma" panose="020B0604030504040204" pitchFamily="34" charset="0"/>
              </a:rPr>
              <a:t>TÌNH HUỐNG</a:t>
            </a:r>
            <a:endParaRPr lang="en-US" sz="2800"/>
          </a:p>
        </p:txBody>
      </p:sp>
      <p:pic>
        <p:nvPicPr>
          <p:cNvPr id="5" name="Picture 4"/>
          <p:cNvPicPr>
            <a:picLocks noChangeAspect="1"/>
          </p:cNvPicPr>
          <p:nvPr/>
        </p:nvPicPr>
        <p:blipFill>
          <a:blip r:embed="rId2"/>
          <a:stretch>
            <a:fillRect/>
          </a:stretch>
        </p:blipFill>
        <p:spPr>
          <a:xfrm>
            <a:off x="6840088" y="1720708"/>
            <a:ext cx="4762500" cy="3171825"/>
          </a:xfrm>
          <a:prstGeom prst="rect">
            <a:avLst/>
          </a:prstGeom>
        </p:spPr>
      </p:pic>
    </p:spTree>
    <p:extLst>
      <p:ext uri="{BB962C8B-B14F-4D97-AF65-F5344CB8AC3E}">
        <p14:creationId xmlns:p14="http://schemas.microsoft.com/office/powerpoint/2010/main" val="162053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hought Bubble: Cloud 1">
            <a:extLst>
              <a:ext uri="{FF2B5EF4-FFF2-40B4-BE49-F238E27FC236}">
                <a16:creationId xmlns:a16="http://schemas.microsoft.com/office/drawing/2014/main" id="{69D1C96B-A43D-4982-B0AF-C7E0021BC215}"/>
              </a:ext>
            </a:extLst>
          </p:cNvPr>
          <p:cNvSpPr/>
          <p:nvPr/>
        </p:nvSpPr>
        <p:spPr>
          <a:xfrm>
            <a:off x="1665025" y="1557704"/>
            <a:ext cx="8911989" cy="160857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Để tìm kiếm được dễ dàng thì danh sách đã phải sắp xếp theo thứ tự giảm dần/tăng dần của điểm thi</a:t>
            </a:r>
            <a:endParaRPr lang="en-US" sz="2800">
              <a:latin typeface="Times New Roman" panose="02020603050405020304" pitchFamily="18" charset="0"/>
              <a:cs typeface="Times New Roman" panose="02020603050405020304" pitchFamily="18" charset="0"/>
            </a:endParaRPr>
          </a:p>
        </p:txBody>
      </p:sp>
      <p:sp>
        <p:nvSpPr>
          <p:cNvPr id="3" name="Right Arrow 2"/>
          <p:cNvSpPr/>
          <p:nvPr/>
        </p:nvSpPr>
        <p:spPr>
          <a:xfrm>
            <a:off x="504967" y="2047164"/>
            <a:ext cx="955343" cy="696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7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hought Bubble: Cloud 1">
            <a:extLst>
              <a:ext uri="{FF2B5EF4-FFF2-40B4-BE49-F238E27FC236}">
                <a16:creationId xmlns:a16="http://schemas.microsoft.com/office/drawing/2014/main" id="{69D1C96B-A43D-4982-B0AF-C7E0021BC215}"/>
              </a:ext>
            </a:extLst>
          </p:cNvPr>
          <p:cNvSpPr/>
          <p:nvPr/>
        </p:nvSpPr>
        <p:spPr>
          <a:xfrm>
            <a:off x="928048" y="2279176"/>
            <a:ext cx="10508775" cy="90075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Vậy, theo em có những cách thức sắp xếp nào?</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4555680" y="419247"/>
            <a:ext cx="2593980" cy="523220"/>
          </a:xfrm>
          <a:prstGeom prst="rect">
            <a:avLst/>
          </a:prstGeom>
        </p:spPr>
        <p:txBody>
          <a:bodyPr wrap="none">
            <a:spAutoFit/>
          </a:bodyPr>
          <a:lstStyle/>
          <a:p>
            <a:r>
              <a:rPr lang="vi-VN" sz="2800" b="1">
                <a:solidFill>
                  <a:srgbClr val="00B050"/>
                </a:solidFill>
                <a:latin typeface="Tahoma" panose="020B0604030504040204" pitchFamily="34" charset="0"/>
                <a:ea typeface="Tahoma" panose="020B0604030504040204" pitchFamily="34" charset="0"/>
                <a:cs typeface="Tahoma" panose="020B0604030504040204" pitchFamily="34" charset="0"/>
              </a:rPr>
              <a:t>TÌNH HUỐNG</a:t>
            </a:r>
            <a:endParaRPr lang="en-US" sz="2800"/>
          </a:p>
        </p:txBody>
      </p:sp>
    </p:spTree>
    <p:extLst>
      <p:ext uri="{BB962C8B-B14F-4D97-AF65-F5344CB8AC3E}">
        <p14:creationId xmlns:p14="http://schemas.microsoft.com/office/powerpoint/2010/main" val="394512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6287" y="422542"/>
            <a:ext cx="10290412" cy="4672048"/>
          </a:xfrm>
          <a:prstGeom prst="rect">
            <a:avLst/>
          </a:prstGeom>
        </p:spPr>
        <p:txBody>
          <a:bodyPr wrap="square">
            <a:spAutoFit/>
          </a:bodyPr>
          <a:lstStyle/>
          <a:p>
            <a:pPr algn="just">
              <a:lnSpc>
                <a:spcPct val="115000"/>
              </a:lnSpc>
              <a:spcBef>
                <a:spcPts val="600"/>
              </a:spcBef>
              <a:spcAft>
                <a:spcPts val="600"/>
              </a:spcAft>
            </a:pPr>
            <a:r>
              <a:rPr lang="en-US" sz="2800" b="1">
                <a:solidFill>
                  <a:srgbClr val="00B050"/>
                </a:solidFill>
                <a:latin typeface="Tahoma" panose="020B0604030504040204" pitchFamily="34" charset="0"/>
                <a:ea typeface="Tahoma" panose="020B0604030504040204" pitchFamily="34" charset="0"/>
                <a:cs typeface="Tahoma" panose="020B0604030504040204" pitchFamily="34" charset="0"/>
              </a:rPr>
              <a:t>1. THUẬT TOÁN SẮP XẾP NỔI BỌT </a:t>
            </a:r>
            <a:endParaRPr lang="en-US" sz="28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Sắp xếp dãy các số 4, 2, 3, 1 theo chiều tăng dần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Ý tưởng:</a:t>
            </a:r>
            <a:r>
              <a:rPr lang="en-US" sz="2800">
                <a:latin typeface="Times New Roman" panose="02020603050405020304" pitchFamily="18" charset="0"/>
                <a:ea typeface="Times New Roman" panose="02020603050405020304" pitchFamily="18" charset="0"/>
              </a:rPr>
              <a:t> Sử dụng thuật toán sắp xếp nổi bọt như sau: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Xét từng vị trí từ đầu đến cuối dãy.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Tại mỗi vị trí được xét, thuật toán tìm phần tử nhỏ nhất trong những phần tử phía sau để đưa vào vị trí đó. Việc này được thực hiện bằng một vòng lặp, so sánh từng cặp phần tử cạnh nhau và hoán đổi chúng nếu số ở phía sau nhỏ hơn.</a:t>
            </a:r>
          </a:p>
        </p:txBody>
      </p:sp>
    </p:spTree>
    <p:extLst>
      <p:ext uri="{BB962C8B-B14F-4D97-AF65-F5344CB8AC3E}">
        <p14:creationId xmlns:p14="http://schemas.microsoft.com/office/powerpoint/2010/main" val="95271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50061" y="519112"/>
            <a:ext cx="2002471" cy="548099"/>
          </a:xfrm>
          <a:prstGeom prst="rect">
            <a:avLst/>
          </a:prstGeom>
        </p:spPr>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Minh họa:</a:t>
            </a:r>
            <a:endParaRPr lang="en-US" sz="28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4650" t="14692" r="3078" b="31203"/>
          <a:stretch/>
        </p:blipFill>
        <p:spPr>
          <a:xfrm>
            <a:off x="2552532" y="519112"/>
            <a:ext cx="7629098" cy="5333530"/>
          </a:xfrm>
          <a:prstGeom prst="rect">
            <a:avLst/>
          </a:prstGeom>
        </p:spPr>
      </p:pic>
    </p:spTree>
    <p:extLst>
      <p:ext uri="{BB962C8B-B14F-4D97-AF65-F5344CB8AC3E}">
        <p14:creationId xmlns:p14="http://schemas.microsoft.com/office/powerpoint/2010/main" val="424423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4965" t="23274" r="6330" b="45908"/>
          <a:stretch/>
        </p:blipFill>
        <p:spPr>
          <a:xfrm>
            <a:off x="1272903" y="846162"/>
            <a:ext cx="9481533" cy="4244453"/>
          </a:xfrm>
          <a:prstGeom prst="rect">
            <a:avLst/>
          </a:prstGeom>
        </p:spPr>
      </p:pic>
    </p:spTree>
    <p:extLst>
      <p:ext uri="{BB962C8B-B14F-4D97-AF65-F5344CB8AC3E}">
        <p14:creationId xmlns:p14="http://schemas.microsoft.com/office/powerpoint/2010/main" val="1040964492"/>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739</TotalTime>
  <Words>1552</Words>
  <Application>Microsoft Office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 Schoolbook</vt:lpstr>
      <vt:lpstr>Corbel</vt:lpstr>
      <vt:lpstr>Tahoma</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Administrator</cp:lastModifiedBy>
  <cp:revision>28</cp:revision>
  <dcterms:created xsi:type="dcterms:W3CDTF">2021-08-01T01:19:27Z</dcterms:created>
  <dcterms:modified xsi:type="dcterms:W3CDTF">2023-12-13T09:04:18Z</dcterms:modified>
</cp:coreProperties>
</file>