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303" r:id="rId7"/>
    <p:sldId id="290" r:id="rId8"/>
    <p:sldId id="291" r:id="rId9"/>
    <p:sldId id="292" r:id="rId10"/>
    <p:sldId id="293" r:id="rId11"/>
    <p:sldId id="294" r:id="rId12"/>
    <p:sldId id="289" r:id="rId13"/>
    <p:sldId id="302" r:id="rId14"/>
    <p:sldId id="313" r:id="rId15"/>
    <p:sldId id="295" r:id="rId16"/>
    <p:sldId id="304" r:id="rId17"/>
    <p:sldId id="296" r:id="rId18"/>
    <p:sldId id="297" r:id="rId19"/>
    <p:sldId id="305" r:id="rId20"/>
    <p:sldId id="298" r:id="rId21"/>
    <p:sldId id="306" r:id="rId22"/>
    <p:sldId id="314" r:id="rId23"/>
    <p:sldId id="299" r:id="rId24"/>
    <p:sldId id="307" r:id="rId25"/>
    <p:sldId id="300" r:id="rId26"/>
    <p:sldId id="309" r:id="rId27"/>
    <p:sldId id="310" r:id="rId28"/>
    <p:sldId id="311" r:id="rId29"/>
    <p:sldId id="312" r:id="rId30"/>
    <p:sldId id="308" r:id="rId31"/>
    <p:sldId id="301" r:id="rId32"/>
    <p:sldId id="268" r:id="rId33"/>
    <p:sldId id="2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99"/>
    <a:srgbClr val="E6B146"/>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26" autoAdjust="0"/>
  </p:normalViewPr>
  <p:slideViewPr>
    <p:cSldViewPr snapToGrid="0">
      <p:cViewPr varScale="1">
        <p:scale>
          <a:sx n="72" d="100"/>
          <a:sy n="72" d="100"/>
        </p:scale>
        <p:origin x="66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12/13/2023</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1" y="947738"/>
            <a:ext cx="6696074" cy="3254492"/>
          </a:xfrm>
        </p:spPr>
        <p:txBody>
          <a:bodyPr/>
          <a:lstStyle/>
          <a:p>
            <a:pPr algn="ctr"/>
            <a:r>
              <a:rPr lang="en-US" b="1">
                <a:latin typeface="Times New Roman" panose="02020603050405020304" pitchFamily="18" charset="0"/>
                <a:cs typeface="Times New Roman" panose="02020603050405020304" pitchFamily="18" charset="0"/>
              </a:rPr>
              <a:t>BÀI 15</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thuật toán tìm kiếm nhị phân</a:t>
            </a:r>
            <a:endParaRPr lang="en-US" b="1" dirty="0">
              <a:latin typeface="Times New Roman" panose="02020603050405020304" pitchFamily="18" charset="0"/>
              <a:cs typeface="Times New Roman" panose="02020603050405020304" pitchFamily="18" charset="0"/>
            </a:endParaRPr>
          </a:p>
        </p:txBody>
      </p:sp>
      <p:pic>
        <p:nvPicPr>
          <p:cNvPr id="7" name="Picture Placeholder 6" descr="A picture containing sandy, distance">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4CF06DEF-52F6-4C7B-BC9C-7403AEB05B0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13810" y="1175847"/>
            <a:ext cx="10563367" cy="425648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b="1" i="1">
                <a:latin typeface="Times New Roman" panose="02020603050405020304" pitchFamily="18" charset="0"/>
                <a:cs typeface="Times New Roman" panose="02020603050405020304" pitchFamily="18" charset="0"/>
              </a:rPr>
              <a:t>Câu 1.</a:t>
            </a:r>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Thuật toán tìm kiếm tuần tự phải thực hiện 3 bước để tìm khách hàng tên Trúc như ở Hình 15.1.</a:t>
            </a:r>
          </a:p>
          <a:p>
            <a:pPr algn="just">
              <a:spcBef>
                <a:spcPts val="1200"/>
              </a:spcBef>
              <a:spcAft>
                <a:spcPts val="1200"/>
              </a:spcAft>
            </a:pPr>
            <a:r>
              <a:rPr lang="vi-VN" sz="2800">
                <a:latin typeface="Times New Roman" panose="02020603050405020304" pitchFamily="18" charset="0"/>
                <a:cs typeface="Times New Roman" panose="02020603050405020304" pitchFamily="18" charset="0"/>
              </a:rPr>
              <a:t>	Số </a:t>
            </a:r>
            <a:r>
              <a:rPr lang="vi-VN" sz="2800">
                <a:latin typeface="Times New Roman" panose="02020603050405020304" pitchFamily="18" charset="0"/>
                <a:ea typeface="Times New Roman" panose="02020603050405020304" pitchFamily="18" charset="0"/>
                <a:cs typeface="Times New Roman" panose="02020603050405020304" pitchFamily="18" charset="0"/>
              </a:rPr>
              <a:t>bước</a:t>
            </a:r>
            <a:r>
              <a:rPr lang="vi-VN" sz="2800">
                <a:latin typeface="Times New Roman" panose="02020603050405020304" pitchFamily="18" charset="0"/>
                <a:cs typeface="Times New Roman" panose="02020603050405020304" pitchFamily="18" charset="0"/>
              </a:rPr>
              <a:t> thực hiện của thuật toán tìm kiếm tuần tự nhiều hơn so với số bước thực hiện thuật toán tìm kiếm nhị phân vì thuật toán tìm kiếm tuần tự sẽ tìm kiếm lần lượt từ đầu danh sách cho đến khi tìm được tên của bạn Trúc nên sẽ mất 8 lần lặp, còn thuật toán tìm kiếm nhị phân so sánh giá trị ở giữa danh sách nên sẽ nhanh chóng hơn.</a:t>
            </a:r>
          </a:p>
        </p:txBody>
      </p:sp>
      <p:sp>
        <p:nvSpPr>
          <p:cNvPr id="7" name="Right Arrow 6"/>
          <p:cNvSpPr/>
          <p:nvPr/>
        </p:nvSpPr>
        <p:spPr>
          <a:xfrm>
            <a:off x="382136" y="2909961"/>
            <a:ext cx="723332" cy="573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6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Vertic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barn(inVertic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12285" y="2192033"/>
            <a:ext cx="10563367" cy="200906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b="1" i="1">
                <a:latin typeface="Times New Roman" panose="02020603050405020304" pitchFamily="18" charset="0"/>
                <a:cs typeface="Times New Roman" panose="02020603050405020304" pitchFamily="18" charset="0"/>
              </a:rPr>
              <a:t>Câu 2.</a:t>
            </a:r>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Trước khi thực hiện thuật toán tìm kiếm nhị phân, danh sách khách hàng cần phải được sắp xếp theo quy tắc (theo bảng chữ cái, số thứ tự tăng dần hoặc giảm dần). Nếu không thỏa mãn điều kiện đó, thuật toán tìm kiếm nhị phân không thực hiện được.</a:t>
            </a:r>
            <a:endParaRPr lang="vi-VN" sz="2800" b="0" i="0">
              <a:effectLst/>
              <a:latin typeface="Times New Roman" panose="02020603050405020304" pitchFamily="18" charset="0"/>
              <a:cs typeface="Times New Roman" panose="02020603050405020304" pitchFamily="18" charset="0"/>
            </a:endParaRPr>
          </a:p>
        </p:txBody>
      </p:sp>
      <p:sp>
        <p:nvSpPr>
          <p:cNvPr id="7" name="Right Arrow 6"/>
          <p:cNvSpPr/>
          <p:nvPr/>
        </p:nvSpPr>
        <p:spPr>
          <a:xfrm>
            <a:off x="382136" y="2909961"/>
            <a:ext cx="723332" cy="573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4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Vertic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barn(inVertic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3" y="813714"/>
            <a:ext cx="10413242" cy="4022640"/>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Mô tả thuật toán tìm kiếm nhị phân bằng ngôn ngữ tự nhiên: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Nếu vùng tìm kiếm không có phần tử nào thì kết luận không tìm thấy và thuật toán kết thúc.</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Xác định vị trí giữa của vùng tìm kiếm. Vị trí này chia vùng tìm kiếm thành hai nửa: nửa trước và nửa sau vị trí giữa.</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Nếu giá trị cần tìm bằng giá trị của vị trí giữa thì kết luận “giá trị cần tìm xuất hiện tại vị trí giữa” và kết thúc</a:t>
            </a:r>
          </a:p>
        </p:txBody>
      </p:sp>
    </p:spTree>
    <p:extLst>
      <p:ext uri="{BB962C8B-B14F-4D97-AF65-F5344CB8AC3E}">
        <p14:creationId xmlns:p14="http://schemas.microsoft.com/office/powerpoint/2010/main" val="165194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6" y="1305032"/>
            <a:ext cx="10426890" cy="3219343"/>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Nếu giá trị cần tìm nhỏ hơn giá trị của vị trí giữa vùng tìm kiếm mới được thu hẹp lại, chỉ còn nửa trước của dãy. Ngược lại (nếu giá trị cần tìm lớn hơn giá trị của vị trí giữa) vùng tìm kiếm mới được thu hẹp lại, chỉ còn nửa sau của dãy.</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Lặp lại từ Bước 1 đến Bước 4 cho đến khi tìm thấy giá trị cần tìm (Bước 3) hoặc vùng tìm kiếm không còn phần tử nào (Bước 1)</a:t>
            </a:r>
          </a:p>
        </p:txBody>
      </p:sp>
    </p:spTree>
    <p:extLst>
      <p:ext uri="{BB962C8B-B14F-4D97-AF65-F5344CB8AC3E}">
        <p14:creationId xmlns:p14="http://schemas.microsoft.com/office/powerpoint/2010/main" val="333305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7465" t="56987" r="10381" b="29862"/>
          <a:stretch/>
        </p:blipFill>
        <p:spPr bwMode="auto">
          <a:xfrm>
            <a:off x="1705970" y="923033"/>
            <a:ext cx="8270557" cy="280280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133435" y="4779404"/>
            <a:ext cx="8560357" cy="548099"/>
          </a:xfrm>
          <a:prstGeom prst="rect">
            <a:avLst/>
          </a:prstGeom>
        </p:spPr>
        <p:txBody>
          <a:bodyPr wrap="non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“nửa trước” và “nửa sau” không gồm phần tử giữa</a:t>
            </a:r>
          </a:p>
        </p:txBody>
      </p:sp>
    </p:spTree>
    <p:extLst>
      <p:ext uri="{BB962C8B-B14F-4D97-AF65-F5344CB8AC3E}">
        <p14:creationId xmlns:p14="http://schemas.microsoft.com/office/powerpoint/2010/main" val="17655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201003" y="0"/>
            <a:ext cx="10099344" cy="6662279"/>
          </a:xfrm>
          <a:prstGeom prst="horizontalScroll">
            <a:avLst/>
          </a:prstGeom>
          <a:solidFill>
            <a:srgbClr val="FFCC99"/>
          </a:solidFill>
          <a:ln>
            <a:solidFill>
              <a:srgbClr val="FFC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 Thuật toán tìm kiếm nhị phân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Thực hiện trên danh sách đã được sắp xếp. Bắt đầu từ vị trí ở giữa danh sách.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Tại mỗi bước, so sánh giá trị cần tìm với giá trị của vị trí giữa danh sách, nếu lớn hơn thì tìm trong nửa sau của danh sách, nếu nhỏ hơn tìm trong nửa trước của danh sách, nếu bằng thì dừng lại.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Chừng nào chưa tìm thấy và chưa hết danh sách thì còn tìm tiếp</a:t>
            </a:r>
          </a:p>
        </p:txBody>
      </p:sp>
    </p:spTree>
    <p:extLst>
      <p:ext uri="{BB962C8B-B14F-4D97-AF65-F5344CB8AC3E}">
        <p14:creationId xmlns:p14="http://schemas.microsoft.com/office/powerpoint/2010/main" val="16198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7355" y="1591821"/>
            <a:ext cx="10099344"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a:latin typeface="Times New Roman" panose="02020603050405020304" pitchFamily="18" charset="0"/>
                <a:ea typeface="Times New Roman" panose="02020603050405020304" pitchFamily="18" charset="0"/>
              </a:rPr>
              <a:t>1. Em hãy viết các bước thực hiện thuật toán tìm kiếm nhị phân để tìm khách hàng tên “Hòa” trong danh sách ở hình 15.1</a:t>
            </a:r>
            <a:endParaRPr lang="en-US" sz="2800"/>
          </a:p>
        </p:txBody>
      </p:sp>
      <p:pic>
        <p:nvPicPr>
          <p:cNvPr id="3"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68433" y="0"/>
            <a:ext cx="136514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rotWithShape="1">
          <a:blip r:embed="rId3"/>
          <a:srcRect l="59373" t="28295" r="9933" b="44606"/>
          <a:stretch/>
        </p:blipFill>
        <p:spPr bwMode="auto">
          <a:xfrm>
            <a:off x="2315689" y="2791450"/>
            <a:ext cx="7270631" cy="3975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5721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6036" y="1802616"/>
            <a:ext cx="11095630" cy="3013591"/>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Chuẩn bị:</a:t>
            </a:r>
            <a:r>
              <a:rPr lang="en-US" sz="2800">
                <a:solidFill>
                  <a:srgbClr val="000000"/>
                </a:solidFill>
                <a:latin typeface="Times New Roman" panose="02020603050405020304" pitchFamily="18" charset="0"/>
                <a:ea typeface="Times New Roman" panose="02020603050405020304" pitchFamily="18" charset="0"/>
              </a:rPr>
              <a:t> Hai bạn chơi A, B và 10 tấm thẻ ghi 10 số khác nhau (các số đều nhỏ hơn 20). Ví dụ, 10 số trên các tấm thẻ là 2, 3, 5, 6, 8, 9, 11, 15, 16, 18. Giả sử A giữ 10 tấm thẻ và B là người tìm kiếm.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Yêu cầu:</a:t>
            </a:r>
            <a:r>
              <a:rPr lang="en-US" sz="2800">
                <a:latin typeface="Times New Roman" panose="02020603050405020304" pitchFamily="18" charset="0"/>
                <a:ea typeface="Times New Roman" panose="02020603050405020304" pitchFamily="18" charset="0"/>
              </a:rPr>
              <a:t> Bạn B sử dụng thuật toán tìm kiếm nhị phân đ</a:t>
            </a:r>
            <a:r>
              <a:rPr lang="vi-VN" sz="2800">
                <a:latin typeface="Times New Roman" panose="02020603050405020304" pitchFamily="18" charset="0"/>
                <a:ea typeface="Times New Roman" panose="02020603050405020304" pitchFamily="18" charset="0"/>
              </a:rPr>
              <a:t>ể</a:t>
            </a:r>
            <a:r>
              <a:rPr lang="en-US" sz="2800">
                <a:latin typeface="Times New Roman" panose="02020603050405020304" pitchFamily="18" charset="0"/>
                <a:ea typeface="Times New Roman" panose="02020603050405020304" pitchFamily="18" charset="0"/>
              </a:rPr>
              <a:t> tìm một số nhỏ hơn 20 trong các tấm thẻ của bạn A.</a:t>
            </a:r>
          </a:p>
        </p:txBody>
      </p:sp>
      <p:sp>
        <p:nvSpPr>
          <p:cNvPr id="3"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solidFill>
                  <a:srgbClr val="FF0066"/>
                </a:solidFill>
                <a:latin typeface="Times New Roman" panose="02020603050405020304" pitchFamily="18" charset="0"/>
                <a:cs typeface="Times New Roman" panose="02020603050405020304" pitchFamily="18" charset="0"/>
              </a:rPr>
              <a:t>HOẠT ĐỘNG </a:t>
            </a:r>
            <a:r>
              <a:rPr lang="vi-VN" altLang="en-US" sz="3600" b="1" kern="0">
                <a:solidFill>
                  <a:srgbClr val="FF0066"/>
                </a:solidFill>
                <a:latin typeface="Times New Roman" panose="02020603050405020304" pitchFamily="18" charset="0"/>
                <a:cs typeface="Times New Roman" panose="02020603050405020304" pitchFamily="18" charset="0"/>
              </a:rPr>
              <a:t>2</a:t>
            </a:r>
            <a:br>
              <a:rPr lang="en-US" altLang="en-US" sz="3600" b="1" kern="0">
                <a:solidFill>
                  <a:srgbClr val="FF0066"/>
                </a:solidFill>
                <a:latin typeface="Times New Roman" panose="02020603050405020304" pitchFamily="18" charset="0"/>
                <a:cs typeface="Times New Roman" panose="02020603050405020304" pitchFamily="18" charset="0"/>
              </a:rPr>
            </a:br>
            <a:r>
              <a:rPr lang="vi-VN" altLang="en-US" sz="3200" b="1" kern="0">
                <a:solidFill>
                  <a:srgbClr val="FF0066"/>
                </a:solidFill>
                <a:latin typeface="Times New Roman" panose="02020603050405020304" pitchFamily="18" charset="0"/>
                <a:cs typeface="Times New Roman" panose="02020603050405020304" pitchFamily="18" charset="0"/>
              </a:rPr>
              <a:t>Trò chơi tìm số</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3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592" y="136477"/>
            <a:ext cx="12064621" cy="6537960"/>
          </a:xfrm>
          <a:prstGeom prst="roundRect">
            <a:avLst/>
          </a:prstGeom>
          <a:ln w="38100">
            <a:solidFill>
              <a:srgbClr val="FF999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latin typeface="Times New Roman" panose="02020603050405020304" pitchFamily="18" charset="0"/>
                <a:ea typeface="Times New Roman" panose="02020603050405020304" pitchFamily="18" charset="0"/>
              </a:rPr>
              <a:t>Cách chơi</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A úp lần lượt 10 chiếc thẻ lên bàn theo thứ tự các số từ bé đến lớn</a:t>
            </a: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B cho A biết con số mình cần tìm</a:t>
            </a: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B chọn tấm thẻ ở vị trí giữa</a:t>
            </a: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A hé mở tấm thẻ và trả lời B bằng cách nói một trong ba cụm từ: “bằng nhau”, “lớn hơn” hoặc “bé hơn” tùy thuộc vào kết quả so sánh số bạn B cần tìm với số ở vị trí giữa của dãy.</a:t>
            </a: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Tùy vào câu trả lời của A mà B chọn nửa dãy tiếp theo để tìm kiếm.</a:t>
            </a: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rPr>
              <a:t>Lặp lại các bước 3, 4, 5 cho đến khi B tìm thấy số cần tìm hoặc đã tìm hết dãy số</a:t>
            </a: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7. </a:t>
            </a:r>
            <a:r>
              <a:rPr lang="en-US" sz="2800">
                <a:latin typeface="Times New Roman" panose="02020603050405020304" pitchFamily="18" charset="0"/>
                <a:ea typeface="Times New Roman" panose="02020603050405020304" pitchFamily="18" charset="0"/>
              </a:rPr>
              <a:t>Hoán đổi vị trí của A và B trong lượt chơi tiếp theo</a:t>
            </a:r>
          </a:p>
        </p:txBody>
      </p:sp>
    </p:spTree>
    <p:extLst>
      <p:ext uri="{BB962C8B-B14F-4D97-AF65-F5344CB8AC3E}">
        <p14:creationId xmlns:p14="http://schemas.microsoft.com/office/powerpoint/2010/main" val="12255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500048" y="245638"/>
            <a:ext cx="1133530" cy="120216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96036" y="1980037"/>
            <a:ext cx="11095630" cy="1746861"/>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vi-VN" sz="2800">
                <a:solidFill>
                  <a:srgbClr val="000000"/>
                </a:solidFill>
                <a:latin typeface="Times New Roman" panose="02020603050405020304" pitchFamily="18" charset="0"/>
                <a:ea typeface="Times New Roman" panose="02020603050405020304" pitchFamily="18" charset="0"/>
              </a:rPr>
              <a:t>	Em hãy cho biết, nếu so sánh thuật toán tìm kiếm tuần tự và thuật toán tìm kiếm nhị phân thì thuật toán nào tìm kiếm nhanh hơn? Giải thích tại sao?</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91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Vertic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795664" y="1225200"/>
            <a:ext cx="5291238" cy="4488037"/>
          </a:xfrm>
          <a:prstGeom prst="flowChartAlternate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Việc kinh doanh mở rộng, số lượng khách hàng của cửa hàng bán giống cây trồng nhà An lên đến hàng trăm người. Việc tìm kiếm tên khách hàng trong danh sách thật khó khăn.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Em có gợi ý gì cho bạn An để việc tìm kiếm được dễ dàng hơn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733800" cy="1052736"/>
          </a:xfrm>
          <a:prstGeom prst="rect">
            <a:avLst/>
          </a:prstGeom>
        </p:spPr>
      </p:pic>
      <p:pic>
        <p:nvPicPr>
          <p:cNvPr id="2" name="Picture 1"/>
          <p:cNvPicPr>
            <a:picLocks noChangeAspect="1"/>
          </p:cNvPicPr>
          <p:nvPr/>
        </p:nvPicPr>
        <p:blipFill>
          <a:blip r:embed="rId3"/>
          <a:stretch>
            <a:fillRect/>
          </a:stretch>
        </p:blipFill>
        <p:spPr>
          <a:xfrm>
            <a:off x="7206018" y="1143512"/>
            <a:ext cx="4569725" cy="4569725"/>
          </a:xfrm>
          <a:prstGeom prst="rect">
            <a:avLst/>
          </a:prstGeom>
        </p:spPr>
      </p:pic>
    </p:spTree>
    <p:extLst>
      <p:ext uri="{BB962C8B-B14F-4D97-AF65-F5344CB8AC3E}">
        <p14:creationId xmlns:p14="http://schemas.microsoft.com/office/powerpoint/2010/main" val="206004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9073" y="652586"/>
            <a:ext cx="10094795" cy="2228302"/>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SẮP XẾP VÀ TÌM KIẾM </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Thuật toán tìm kiếm nhị phân thực hiện tìm kiếm nhanh hơn thuật toán tìm kiếm tuần tự. </a:t>
            </a:r>
            <a:r>
              <a:rPr lang="vi-VN" sz="2800">
                <a:latin typeface="Times New Roman" panose="02020603050405020304" pitchFamily="18" charset="0"/>
                <a:ea typeface="Times New Roman" panose="02020603050405020304" pitchFamily="18" charset="0"/>
              </a:rPr>
              <a:t>Vì</a:t>
            </a:r>
            <a:r>
              <a:rPr lang="en-US" sz="2800">
                <a:latin typeface="Times New Roman" panose="02020603050405020304" pitchFamily="18" charset="0"/>
                <a:ea typeface="Times New Roman" panose="02020603050405020304" pitchFamily="18" charset="0"/>
              </a:rPr>
              <a:t> trước khi tìm kiếm nhị phân, danh sách đã được sắp xếp.</a:t>
            </a:r>
          </a:p>
        </p:txBody>
      </p:sp>
      <p:sp>
        <p:nvSpPr>
          <p:cNvPr id="2" name="Rounded Rectangle 1"/>
          <p:cNvSpPr/>
          <p:nvPr/>
        </p:nvSpPr>
        <p:spPr>
          <a:xfrm>
            <a:off x="1527929" y="4003496"/>
            <a:ext cx="7962436" cy="650391"/>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Sắp xếp giúp việc tìm kiếm được thực hiện nhanh hơn</a:t>
            </a:r>
          </a:p>
        </p:txBody>
      </p:sp>
      <p:sp>
        <p:nvSpPr>
          <p:cNvPr id="3" name="Right Arrow 2"/>
          <p:cNvSpPr/>
          <p:nvPr/>
        </p:nvSpPr>
        <p:spPr>
          <a:xfrm>
            <a:off x="518615" y="4067033"/>
            <a:ext cx="846161" cy="559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5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23664" y="1867236"/>
            <a:ext cx="10094795" cy="1055608"/>
          </a:xfrm>
          <a:prstGeom prst="round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hãy nêu ví dụ trong thực tế cho thấy mối liên quan giữa sắp xếp và tìm kiếm.</a:t>
            </a:r>
            <a:endParaRPr lang="en-US" sz="2800"/>
          </a:p>
        </p:txBody>
      </p:sp>
      <p:pic>
        <p:nvPicPr>
          <p:cNvPr id="3"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68433" y="0"/>
            <a:ext cx="1365145"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3664" y="3745257"/>
            <a:ext cx="9985614" cy="523220"/>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a:solidFill>
                  <a:schemeClr val="dk1"/>
                </a:solidFill>
                <a:latin typeface="Times New Roman" panose="02020603050405020304" pitchFamily="18" charset="0"/>
                <a:ea typeface="Times New Roman" panose="02020603050405020304" pitchFamily="18" charset="0"/>
              </a:rPr>
              <a:t>Ví dụ</a:t>
            </a:r>
            <a:r>
              <a:rPr lang="vi-VN" sz="2800">
                <a:solidFill>
                  <a:schemeClr val="dk1"/>
                </a:solidFill>
                <a:latin typeface="Times New Roman" panose="02020603050405020304" pitchFamily="18" charset="0"/>
                <a:ea typeface="Times New Roman" panose="02020603050405020304" pitchFamily="18" charset="0"/>
              </a:rPr>
              <a:t>:</a:t>
            </a:r>
            <a:r>
              <a:rPr lang="en-US" sz="2800">
                <a:solidFill>
                  <a:schemeClr val="dk1"/>
                </a:solidFill>
                <a:latin typeface="Times New Roman" panose="02020603050405020304" pitchFamily="18" charset="0"/>
                <a:ea typeface="Times New Roman" panose="02020603050405020304" pitchFamily="18" charset="0"/>
              </a:rPr>
              <a:t> tra từ điển Tiếng Anh.</a:t>
            </a:r>
          </a:p>
        </p:txBody>
      </p:sp>
    </p:spTree>
    <p:extLst>
      <p:ext uri="{BB962C8B-B14F-4D97-AF65-F5344CB8AC3E}">
        <p14:creationId xmlns:p14="http://schemas.microsoft.com/office/powerpoint/2010/main" val="37899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4" y="2005719"/>
            <a:ext cx="10631606" cy="4022640"/>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Cho danh sách tên các nước sau đây: Bolivia, Albania, Scotland, Canada, Vietnam, Iceland, Portugal, Greenland, Germany.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Em hãy sắp xếp danh sách tên các nước theo thứ tự trong bảng chữ cái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Em hãy liệt kê các bước tìm kiếm tên các nước Iceland trong danh sách đã sắp xếp theo thuật toán tìm kiếm nhị phân.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Em hãy so sánh số bước thực hiện tìm kiếm ở phần b với số bước thực hiện tìm kiếm ở Câu 2 phần Luyện tập của bài 14.</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10678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28131" y="1200708"/>
            <a:ext cx="10176680" cy="4031873"/>
          </a:xfrm>
          <a:prstGeom prst="rect">
            <a:avLst/>
          </a:prstGeom>
        </p:spPr>
        <p:txBody>
          <a:bodyPr wrap="square">
            <a:spAutoFit/>
          </a:bodyPr>
          <a:lstStyle/>
          <a:p>
            <a:pPr algn="just">
              <a:spcBef>
                <a:spcPts val="1200"/>
              </a:spcBef>
              <a:spcAft>
                <a:spcPts val="1200"/>
              </a:spcAft>
            </a:pPr>
            <a:r>
              <a:rPr lang="vi-VN" sz="2800" b="1" i="1">
                <a:solidFill>
                  <a:srgbClr val="0070C0"/>
                </a:solidFill>
                <a:latin typeface="Times New Roman" panose="02020603050405020304" pitchFamily="18" charset="0"/>
                <a:cs typeface="Times New Roman" panose="02020603050405020304" pitchFamily="18" charset="0"/>
              </a:rPr>
              <a:t>Gợi ý:</a:t>
            </a:r>
          </a:p>
          <a:p>
            <a:pPr algn="just">
              <a:spcBef>
                <a:spcPts val="1200"/>
              </a:spcBef>
              <a:spcAft>
                <a:spcPts val="1200"/>
              </a:spcAft>
            </a:pPr>
            <a:r>
              <a:rPr lang="vi-VN" sz="2800" b="1" i="1">
                <a:latin typeface="Times New Roman" panose="02020603050405020304" pitchFamily="18" charset="0"/>
                <a:cs typeface="Times New Roman" panose="02020603050405020304" pitchFamily="18" charset="0"/>
              </a:rPr>
              <a:t>Câu 1.</a:t>
            </a:r>
            <a:endParaRPr lang="vi-VN"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a:latin typeface="Times New Roman" panose="02020603050405020304" pitchFamily="18" charset="0"/>
                <a:cs typeface="Times New Roman" panose="02020603050405020304" pitchFamily="18" charset="0"/>
              </a:rPr>
              <a:t>a) Sắp xếp danh sách tên các nước theo thứ tự trong bảng chữ cái: Albania, Bolivia, Canada, Germany, Greendland, Iceland, Portugal,  Scotland, Vietnam</a:t>
            </a:r>
          </a:p>
          <a:p>
            <a:pPr algn="just">
              <a:spcBef>
                <a:spcPts val="1200"/>
              </a:spcBef>
              <a:spcAft>
                <a:spcPts val="1200"/>
              </a:spcAft>
            </a:pPr>
            <a:r>
              <a:rPr lang="vi-VN" sz="2800">
                <a:latin typeface="Times New Roman" panose="02020603050405020304" pitchFamily="18" charset="0"/>
                <a:cs typeface="Times New Roman" panose="02020603050405020304" pitchFamily="18" charset="0"/>
              </a:rPr>
              <a:t>b) Các bước tìm kiếm tên nước Iceland trong danh sách đã sắp xếp theo thuật toán tìm kiếm nhị phân:</a:t>
            </a:r>
            <a:endParaRPr lang="vi-VN" sz="28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51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574585" y="581011"/>
            <a:ext cx="6645474" cy="4770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Bước 1: Xét vị trí ở giữa dãy, đó là vị trí số 5</a:t>
            </a:r>
          </a:p>
        </p:txBody>
      </p:sp>
      <p:pic>
        <p:nvPicPr>
          <p:cNvPr id="1026" name="Picture 2" descr="Giải bài 15 Thuật toán tìm kiếm nhị p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585" y="1748548"/>
            <a:ext cx="8715827" cy="412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8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685711" y="430213"/>
            <a:ext cx="8493031" cy="4770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Bước 2: Xét vị trí ở giữa của nửa sau của dãy là vị trí số 7</a:t>
            </a:r>
          </a:p>
        </p:txBody>
      </p:sp>
      <p:pic>
        <p:nvPicPr>
          <p:cNvPr id="4098" name="Picture 2" descr="Giải bài 15 Thuật toán tìm kiếm nhị p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753" y="1448298"/>
            <a:ext cx="7648945" cy="368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83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253668" y="516367"/>
            <a:ext cx="9275231" cy="4770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Bước 3: Vì nửa trước của dãy chỉ còn một tên, đó là vị trí số 6  </a:t>
            </a:r>
          </a:p>
        </p:txBody>
      </p:sp>
      <p:pic>
        <p:nvPicPr>
          <p:cNvPr id="5122" name="Picture 2" descr="Giải bài 15 Thuật toán tìm kiếm nhị p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214" y="1202638"/>
            <a:ext cx="7337400" cy="32961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3668" y="5139351"/>
            <a:ext cx="9985612" cy="523220"/>
          </a:xfrm>
          <a:prstGeom prst="rect">
            <a:avLst/>
          </a:prstGeom>
        </p:spPr>
        <p:txBody>
          <a:bodyPr wrap="square">
            <a:spAutoFit/>
          </a:bodyPr>
          <a:lstStyle/>
          <a:p>
            <a:pPr algn="just"/>
            <a:r>
              <a:rPr lang="vi-VN" sz="2800">
                <a:solidFill>
                  <a:srgbClr val="333333"/>
                </a:solidFill>
                <a:latin typeface="Times New Roman" panose="02020603050405020304" pitchFamily="18" charset="0"/>
                <a:cs typeface="Times New Roman" panose="02020603050405020304" pitchFamily="18" charset="0"/>
              </a:rPr>
              <a:t>Vì sau bước 3 đã tìm thấy tên nước nên thuật toán kết thúc.</a:t>
            </a:r>
            <a:endParaRPr lang="vi-VN" sz="2800" b="0" i="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090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2" y="2292322"/>
            <a:ext cx="10631606" cy="153913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cho ví dụ một bài toán tìm kiếm trong thực tế mà có thể thực hiện bằng thuật toán tìm kiếm nhị phân? Hãy thực hiện thuật toán tìm kiếm nhị phân để giải quyết bài toán đó.</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2582547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3" y="2081647"/>
            <a:ext cx="10317707" cy="1083374"/>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tìm một từ tiếng Anh trong quyển từ điển theo cách nào? Tại sao em lại dùng cách đó?</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64871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2051050"/>
          </a:xfrm>
        </p:spPr>
      </p:pic>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id="{1F833371-4220-48C3-A3E1-5EA18D50C48F}"/>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43BCDDBD-4C85-4716-86C0-5D527FE8BBF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29</a:t>
            </a:fld>
            <a:endParaRPr lang="en-US" dirty="0"/>
          </a:p>
        </p:txBody>
      </p:sp>
      <p:sp>
        <p:nvSpPr>
          <p:cNvPr id="14" name="TextBox 13">
            <a:extLst>
              <a:ext uri="{FF2B5EF4-FFF2-40B4-BE49-F238E27FC236}">
                <a16:creationId xmlns:a16="http://schemas.microsoft.com/office/drawing/2014/main" id="{CA3A20D0-97E7-4EC4-A8E2-9D1E3C9882DE}"/>
              </a:ext>
            </a:extLst>
          </p:cNvPr>
          <p:cNvSpPr txBox="1"/>
          <p:nvPr/>
        </p:nvSpPr>
        <p:spPr>
          <a:xfrm>
            <a:off x="483326" y="3021261"/>
            <a:ext cx="11225348" cy="1655068"/>
          </a:xfrm>
          <a:prstGeom prst="rect">
            <a:avLst/>
          </a:prstGeom>
          <a:noFill/>
        </p:spPr>
        <p:txBody>
          <a:bodyPr wrap="square">
            <a:spAutoFit/>
          </a:bodyPr>
          <a:lstStyle/>
          <a:p>
            <a:pPr marR="0" lvl="0" algn="ctr">
              <a:lnSpc>
                <a:spcPct val="115000"/>
              </a:lnSpc>
              <a:spcBef>
                <a:spcPts val="0"/>
              </a:spcBef>
              <a:spcAft>
                <a:spcPts val="0"/>
              </a:spcAft>
            </a:pPr>
            <a:r>
              <a:rPr lang="en-US" sz="9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THANK YOU</a:t>
            </a:r>
            <a:endParaRPr lang="en-US" sz="9600" b="1">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179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33850" y="1895146"/>
            <a:ext cx="7883857" cy="15323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cs typeface="Times New Roman" panose="02020603050405020304" pitchFamily="18" charset="0"/>
              </a:rPr>
              <a:t>Để tìm kiếm tên khách hàng trong danh sách được dễ dàng hơn, bạn An nên sắp xếp tên khách hàng theo thứ tự trong bảng chữ cái. </a:t>
            </a:r>
            <a:endParaRPr lang="en-US" sz="2800">
              <a:latin typeface="Times New Roman" panose="02020603050405020304" pitchFamily="18" charset="0"/>
              <a:cs typeface="Times New Roman" panose="02020603050405020304" pitchFamily="18" charset="0"/>
            </a:endParaRPr>
          </a:p>
        </p:txBody>
      </p:sp>
      <p:sp>
        <p:nvSpPr>
          <p:cNvPr id="10" name="Right Arrow 9"/>
          <p:cNvSpPr/>
          <p:nvPr/>
        </p:nvSpPr>
        <p:spPr>
          <a:xfrm>
            <a:off x="723331" y="2210937"/>
            <a:ext cx="1378424" cy="900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02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4073237" y="1096375"/>
            <a:ext cx="4045527" cy="1590790"/>
          </a:xfrm>
        </p:spPr>
        <p:txBody>
          <a:bodyPr/>
          <a:lstStyle/>
          <a:p>
            <a:r>
              <a:rPr lang="en-US" dirty="0"/>
              <a:t>Thank you</a:t>
            </a:r>
          </a:p>
        </p:txBody>
      </p:sp>
      <p:pic>
        <p:nvPicPr>
          <p:cNvPr id="13" name="Picture Placeholder 12" descr="Sand, sea, beach, grass">
            <a:extLst>
              <a:ext uri="{FF2B5EF4-FFF2-40B4-BE49-F238E27FC236}">
                <a16:creationId xmlns:a16="http://schemas.microsoft.com/office/drawing/2014/main" id="{681D276C-2EB5-4A5D-AD46-BA6748000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951274"/>
            <a:ext cx="2743201" cy="4747564"/>
          </a:xfrm>
        </p:spPr>
      </p:pic>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4107354" y="2910720"/>
            <a:ext cx="4011410" cy="2061261"/>
          </a:xfrm>
        </p:spPr>
        <p:txBody>
          <a:bodyPr/>
          <a:lstStyle/>
          <a:p>
            <a:r>
              <a:rPr lang="en-US" dirty="0"/>
              <a:t>Mirjam Nilsson​​</a:t>
            </a:r>
          </a:p>
          <a:p>
            <a:r>
              <a:rPr lang="en-US" dirty="0"/>
              <a:t>mirjam@contoso.com​</a:t>
            </a:r>
          </a:p>
          <a:p>
            <a:r>
              <a:rPr lang="en-US" dirty="0"/>
              <a:t>www.contoso.com​</a:t>
            </a:r>
          </a:p>
        </p:txBody>
      </p:sp>
      <p:pic>
        <p:nvPicPr>
          <p:cNvPr id="15" name="Picture Placeholder 14" descr="Close up of bird eye">
            <a:extLst>
              <a:ext uri="{FF2B5EF4-FFF2-40B4-BE49-F238E27FC236}">
                <a16:creationId xmlns:a16="http://schemas.microsoft.com/office/drawing/2014/main" id="{EDC61EE9-9548-4422-9A3B-8519063F019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val="0"/>
              </a:ext>
            </a:extLst>
          </a:blip>
          <a:srcRect/>
          <a:stretch/>
        </p:blipFill>
        <p:spPr>
          <a:xfrm>
            <a:off x="9448800" y="951274"/>
            <a:ext cx="2743200" cy="4747564"/>
          </a:xfrm>
        </p:spPr>
      </p:pic>
      <p:sp>
        <p:nvSpPr>
          <p:cNvPr id="2" name="Date Placeholder 1">
            <a:extLst>
              <a:ext uri="{FF2B5EF4-FFF2-40B4-BE49-F238E27FC236}">
                <a16:creationId xmlns:a16="http://schemas.microsoft.com/office/drawing/2014/main" id="{2C8D6180-8574-4A09-9CF3-5DBA4B97A637}"/>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30</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411" y="668834"/>
            <a:ext cx="10112991" cy="4825937"/>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THUẬT TOÁN TÌM KIẾM NHỊ PHÂN </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Ý tưởng thuật toán tìm kiếm nhị phân: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Danh sách khách hàng đã được sắp xếp theo thứ tự chữ cái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So sánh giá trị cần tìm với giá trị ở vị trí giữa danh sách.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Nếu giá trị cần tìm bằng giá trị ở giữa thì tìm thấy và dừng lại, nếu lớn hơn thì chỉ cần tìm ở nửa sau của danh sách, nếu nhỏ hơn thì tìm ở nửa đầu của danh sách.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Lặp lại quá trình đó cho đến khi tìm thấy hoặc hết danh sách.</a:t>
            </a:r>
          </a:p>
        </p:txBody>
      </p:sp>
    </p:spTree>
    <p:extLst>
      <p:ext uri="{BB962C8B-B14F-4D97-AF65-F5344CB8AC3E}">
        <p14:creationId xmlns:p14="http://schemas.microsoft.com/office/powerpoint/2010/main" val="36629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373" t="28295" r="9933" b="44606"/>
          <a:stretch/>
        </p:blipFill>
        <p:spPr bwMode="auto">
          <a:xfrm>
            <a:off x="2442950" y="1729077"/>
            <a:ext cx="7270631" cy="397568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86121" y="343882"/>
            <a:ext cx="5296643" cy="587853"/>
          </a:xfrm>
          <a:prstGeom prst="rect">
            <a:avLst/>
          </a:prstGeom>
        </p:spPr>
        <p:txBody>
          <a:bodyPr wrap="none">
            <a:spAutoFit/>
          </a:bodyPr>
          <a:lstStyle/>
          <a:p>
            <a:pPr algn="just">
              <a:lnSpc>
                <a:spcPct val="115000"/>
              </a:lnSpc>
              <a:spcBef>
                <a:spcPts val="600"/>
              </a:spcBef>
              <a:spcAft>
                <a:spcPts val="600"/>
              </a:spcAft>
            </a:pPr>
            <a:r>
              <a:rPr lang="vi-VN" sz="2800" b="1" i="1">
                <a:latin typeface="Times New Roman" panose="02020603050405020304" pitchFamily="18" charset="0"/>
                <a:ea typeface="Times New Roman" panose="02020603050405020304" pitchFamily="18" charset="0"/>
              </a:rPr>
              <a:t>Ví dụ: Cho danh sách khách hàng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356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809" y="529237"/>
            <a:ext cx="7222555" cy="548099"/>
          </a:xfrm>
          <a:prstGeom prst="rect">
            <a:avLst/>
          </a:prstGeom>
        </p:spPr>
        <p:txBody>
          <a:bodyPr wrap="non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Xét vị trí ở giữa của dãy, đó là vị trí số 5</a:t>
            </a:r>
          </a:p>
        </p:txBody>
      </p:sp>
      <p:pic>
        <p:nvPicPr>
          <p:cNvPr id="3" name="Picture 2"/>
          <p:cNvPicPr/>
          <p:nvPr/>
        </p:nvPicPr>
        <p:blipFill rotWithShape="1">
          <a:blip r:embed="rId2"/>
          <a:srcRect l="58028" t="37062" r="9036" b="39426"/>
          <a:stretch/>
        </p:blipFill>
        <p:spPr bwMode="auto">
          <a:xfrm>
            <a:off x="2606724" y="1697999"/>
            <a:ext cx="6902852" cy="26829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58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7" y="504798"/>
            <a:ext cx="8468985" cy="587853"/>
          </a:xfrm>
          <a:prstGeom prst="rect">
            <a:avLst/>
          </a:prstGeom>
        </p:spPr>
        <p:txBody>
          <a:bodyPr wrap="non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Xét vị trí ở giữ</a:t>
            </a:r>
            <a:r>
              <a:rPr lang="vi-VN" sz="2800">
                <a:latin typeface="Times New Roman" panose="02020603050405020304" pitchFamily="18" charset="0"/>
                <a:ea typeface="Times New Roman" panose="02020603050405020304" pitchFamily="18" charset="0"/>
              </a:rPr>
              <a:t>a</a:t>
            </a:r>
            <a:r>
              <a:rPr lang="en-US" sz="2800">
                <a:latin typeface="Times New Roman" panose="02020603050405020304" pitchFamily="18" charset="0"/>
                <a:ea typeface="Times New Roman" panose="02020603050405020304" pitchFamily="18" charset="0"/>
              </a:rPr>
              <a:t> của nửa sau của dãy là vị trí số 7</a:t>
            </a: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8028" t="25106" r="9260" b="55765"/>
          <a:stretch/>
        </p:blipFill>
        <p:spPr bwMode="auto">
          <a:xfrm>
            <a:off x="2291395" y="1877377"/>
            <a:ext cx="6874277" cy="3199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037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0415" y="725122"/>
            <a:ext cx="10053458" cy="587853"/>
          </a:xfrm>
          <a:prstGeom prst="rect">
            <a:avLst/>
          </a:prstGeom>
        </p:spPr>
        <p:txBody>
          <a:bodyPr wrap="non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Xét vị trí ở giữa của nửa sau còn lại của dãy, đó là vị trí số 8</a:t>
            </a: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8028" t="47423" r="9036" b="35042"/>
          <a:stretch/>
        </p:blipFill>
        <p:spPr bwMode="auto">
          <a:xfrm>
            <a:off x="2129050" y="2245554"/>
            <a:ext cx="7402148" cy="2613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019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32765" y="1417092"/>
            <a:ext cx="10016319" cy="520653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Em hãy cho biết thuật toán tìm kiếm tuần tự phải thực hiện bao nhiêu bước để tìm được khách hàng tên “Trúc” trong danh sách ở hình 15.1? Em hãy so sánh số bước thực hiện của thuật toán tìm kiếm tuần tự với số bước thực hiện của thuật toán tìm kiếm nhị phân.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Theo em trước khi thực hiện thuật toán tìm kiếm nhị phân, danh sách khách hàng cần thỏa mãn điều kiện gì? Nếu không thỏa mãn điều kiện đó, thuật toán tìm kiếm nhị phân có thực hiện được không?</a:t>
            </a:r>
          </a:p>
        </p:txBody>
      </p:sp>
      <p:sp>
        <p:nvSpPr>
          <p:cNvPr id="3" name="Rectangle 17">
            <a:extLst>
              <a:ext uri="{FF2B5EF4-FFF2-40B4-BE49-F238E27FC236}">
                <a16:creationId xmlns:a16="http://schemas.microsoft.com/office/drawing/2014/main" id="{2AA78359-2C06-4ED2-898D-6D662CD3D14A}"/>
              </a:ext>
            </a:extLst>
          </p:cNvPr>
          <p:cNvSpPr>
            <a:spLocks noGrp="1" noChangeArrowheads="1"/>
          </p:cNvSpPr>
          <p:nvPr>
            <p:ph type="title"/>
          </p:nvPr>
        </p:nvSpPr>
        <p:spPr>
          <a:xfrm>
            <a:off x="457200" y="139261"/>
            <a:ext cx="10896600" cy="1277831"/>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lnSpc>
                <a:spcPct val="100000"/>
              </a:lnSpc>
            </a:pPr>
            <a:r>
              <a:rPr lang="en-US" altLang="en-US" sz="3600" b="1">
                <a:solidFill>
                  <a:srgbClr val="FF0066"/>
                </a:solidFill>
                <a:latin typeface="Times New Roman" panose="02020603050405020304" pitchFamily="18" charset="0"/>
                <a:cs typeface="Times New Roman" panose="02020603050405020304" pitchFamily="18" charset="0"/>
              </a:rPr>
              <a:t>HOẠT ĐỘNG 1</a:t>
            </a:r>
            <a:br>
              <a:rPr lang="vi-VN" altLang="en-US" sz="3600" b="1">
                <a:solidFill>
                  <a:srgbClr val="FF0066"/>
                </a:solidFill>
                <a:latin typeface="Times New Roman" panose="02020603050405020304" pitchFamily="18" charset="0"/>
                <a:cs typeface="Times New Roman" panose="02020603050405020304" pitchFamily="18" charset="0"/>
              </a:rPr>
            </a:br>
            <a:r>
              <a:rPr lang="vi-VN" altLang="en-US" sz="2800" b="1">
                <a:solidFill>
                  <a:srgbClr val="0070C0"/>
                </a:solidFill>
                <a:latin typeface="Times New Roman" panose="02020603050405020304" pitchFamily="18" charset="0"/>
                <a:cs typeface="Times New Roman" panose="02020603050405020304" pitchFamily="18" charset="0"/>
              </a:rPr>
              <a:t>SắP xếp và tìm kiếm</a:t>
            </a:r>
            <a:br>
              <a:rPr lang="en-US" altLang="en-US" sz="3600" b="1">
                <a:solidFill>
                  <a:srgbClr val="0070C0"/>
                </a:solidFill>
                <a:latin typeface="Times New Roman" panose="02020603050405020304" pitchFamily="18" charset="0"/>
                <a:cs typeface="Times New Roman" panose="02020603050405020304" pitchFamily="18" charset="0"/>
              </a:rPr>
            </a:br>
            <a:endParaRPr lang="en-AU" altLang="en-US" sz="32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44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2.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169</TotalTime>
  <Words>1631</Words>
  <Application>Microsoft Office PowerPoint</Application>
  <PresentationFormat>Widescreen</PresentationFormat>
  <Paragraphs>73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Segoe UI</vt:lpstr>
      <vt:lpstr>Segoe UI Light</vt:lpstr>
      <vt:lpstr>Tahoma</vt:lpstr>
      <vt:lpstr>Times New Roman</vt:lpstr>
      <vt:lpstr>Office Theme</vt:lpstr>
      <vt:lpstr>BÀI 15 thuật toán tìm kiếm nhị phân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 SắP xếp và tìm kiếm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HoangThanh Tam</dc:creator>
  <cp:lastModifiedBy>Administrator</cp:lastModifiedBy>
  <cp:revision>23</cp:revision>
  <dcterms:created xsi:type="dcterms:W3CDTF">2022-02-17T15:40:32Z</dcterms:created>
  <dcterms:modified xsi:type="dcterms:W3CDTF">2023-12-13T09:03:57Z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