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8"/>
  </p:notesMasterIdLst>
  <p:handoutMasterIdLst>
    <p:handoutMasterId r:id="rId19"/>
  </p:handoutMasterIdLst>
  <p:sldIdLst>
    <p:sldId id="257" r:id="rId2"/>
    <p:sldId id="258" r:id="rId3"/>
    <p:sldId id="315" r:id="rId4"/>
    <p:sldId id="316" r:id="rId5"/>
    <p:sldId id="303" r:id="rId6"/>
    <p:sldId id="300" r:id="rId7"/>
    <p:sldId id="304" r:id="rId8"/>
    <p:sldId id="317" r:id="rId9"/>
    <p:sldId id="301" r:id="rId10"/>
    <p:sldId id="305" r:id="rId11"/>
    <p:sldId id="318" r:id="rId12"/>
    <p:sldId id="320" r:id="rId13"/>
    <p:sldId id="319" r:id="rId14"/>
    <p:sldId id="306" r:id="rId15"/>
    <p:sldId id="307" r:id="rId16"/>
    <p:sldId id="30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F7920"/>
    <a:srgbClr val="685853"/>
    <a:srgbClr val="EED7AB"/>
    <a:srgbClr val="00011F"/>
    <a:srgbClr val="1CAFB7"/>
    <a:srgbClr val="1DB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529" autoAdjust="0"/>
  </p:normalViewPr>
  <p:slideViewPr>
    <p:cSldViewPr snapToGrid="0">
      <p:cViewPr varScale="1">
        <p:scale>
          <a:sx n="72" d="100"/>
          <a:sy n="72" d="100"/>
        </p:scale>
        <p:origin x="66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3/30/2023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154242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7254A4-B123-47E6-815B-29D38EF25CCE}"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D427F-48D8-436F-9DD9-70B50AE3BC5F}" type="slidenum">
              <a:rPr lang="en-US" smtClean="0"/>
              <a:t>‹#›</a:t>
            </a:fld>
            <a:endParaRPr lang="en-US"/>
          </a:p>
        </p:txBody>
      </p:sp>
    </p:spTree>
    <p:extLst>
      <p:ext uri="{BB962C8B-B14F-4D97-AF65-F5344CB8AC3E}">
        <p14:creationId xmlns:p14="http://schemas.microsoft.com/office/powerpoint/2010/main" val="261338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3/30/2023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3780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3/30/2023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dirty="0"/>
          </a:p>
        </p:txBody>
      </p:sp>
    </p:spTree>
    <p:extLst>
      <p:ext uri="{BB962C8B-B14F-4D97-AF65-F5344CB8AC3E}">
        <p14:creationId xmlns:p14="http://schemas.microsoft.com/office/powerpoint/2010/main" val="67981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1688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3/30/2023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66825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7254A4-B123-47E6-815B-29D38EF25CCE}"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D427F-48D8-436F-9DD9-70B50AE3BC5F}" type="slidenum">
              <a:rPr lang="en-US" smtClean="0"/>
              <a:t>‹#›</a:t>
            </a:fld>
            <a:endParaRPr lang="en-US"/>
          </a:p>
        </p:txBody>
      </p:sp>
    </p:spTree>
    <p:extLst>
      <p:ext uri="{BB962C8B-B14F-4D97-AF65-F5344CB8AC3E}">
        <p14:creationId xmlns:p14="http://schemas.microsoft.com/office/powerpoint/2010/main" val="161274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9A3335-6331-4872-A8B7-ECD55539F4D0}" type="datetimeFigureOut">
              <a:rPr lang="en-US" smtClean="0"/>
              <a:t>3/30/2023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3278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9A3335-6331-4872-A8B7-ECD55539F4D0}" type="datetimeFigureOut">
              <a:rPr lang="en-US" smtClean="0"/>
              <a:t>3/30/2023</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7518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9A3335-6331-4872-A8B7-ECD55539F4D0}" type="datetimeFigureOut">
              <a:rPr lang="en-US" smtClean="0"/>
              <a:t>3/30/2023</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424669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t>3/30/2023</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10619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3/30/2023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5797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3/30/2023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50321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A3335-6331-4872-A8B7-ECD55539F4D0}" type="datetimeFigureOut">
              <a:rPr lang="en-US" smtClean="0"/>
              <a:pPr/>
              <a:t>3/30/2023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8E3F6-DE14-48B2-B2BC-6FABA9630FB8}" type="slidenum">
              <a:rPr lang="en-US" smtClean="0"/>
              <a:pPr/>
              <a:t>‹#›</a:t>
            </a:fld>
            <a:endParaRPr lang="en-US"/>
          </a:p>
        </p:txBody>
      </p:sp>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11341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32764"/>
            <a:ext cx="7388662" cy="4375009"/>
          </a:xfrm>
        </p:spPr>
        <p:txBody>
          <a:bodyPr>
            <a:noAutofit/>
          </a:bodyPr>
          <a:lstStyle/>
          <a:p>
            <a:pPr marL="0" marR="0" algn="ctr">
              <a:lnSpc>
                <a:spcPct val="115000"/>
              </a:lnSpc>
              <a:spcBef>
                <a:spcPts val="0"/>
              </a:spcBef>
              <a:spcAft>
                <a:spcPts val="0"/>
              </a:spcAft>
            </a:pPr>
            <a:r>
              <a:rPr lang="nl-NL" b="1" kern="0" dirty="0">
                <a:solidFill>
                  <a:srgbClr val="00011F"/>
                </a:solidFill>
                <a:effectLst/>
                <a:latin typeface="Times New Roman" panose="02020603050405020304" pitchFamily="18" charset="0"/>
                <a:ea typeface="Calibri Light" panose="020F0302020204030204" pitchFamily="34" charset="0"/>
                <a:cs typeface="Times New Roman" panose="02020603050405020304" pitchFamily="18" charset="0"/>
              </a:rPr>
              <a:t>CHỦ ĐỀ 5</a:t>
            </a:r>
            <a:br>
              <a:rPr lang="nl-NL" b="1" kern="0" dirty="0">
                <a:solidFill>
                  <a:srgbClr val="00011F"/>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b="1" kern="0" dirty="0">
                <a:solidFill>
                  <a:srgbClr val="00011F"/>
                </a:solidFill>
                <a:latin typeface="Times New Roman" panose="02020603050405020304" pitchFamily="18" charset="0"/>
                <a:ea typeface="Calibri Light" panose="020F0302020204030204" pitchFamily="34" charset="0"/>
                <a:cs typeface="Times New Roman" panose="02020603050405020304" pitchFamily="18" charset="0"/>
              </a:rPr>
              <a:t>GIẢI QUYẾT VẤN ĐỀ VỚI SỰ TRỢ GIÚP CỦA MÁY TÍNH</a:t>
            </a:r>
            <a:br>
              <a:rPr lang="nl-NL" b="1" kern="0" dirty="0">
                <a:solidFill>
                  <a:srgbClr val="00011F"/>
                </a:solidFill>
                <a:latin typeface="Times New Roman" panose="02020603050405020304" pitchFamily="18" charset="0"/>
                <a:ea typeface="Calibri Light" panose="020F0302020204030204" pitchFamily="34" charset="0"/>
                <a:cs typeface="Times New Roman" panose="02020603050405020304" pitchFamily="18" charset="0"/>
              </a:rPr>
            </a:br>
            <a:r>
              <a:rPr lang="nl-NL" b="1" kern="0" dirty="0">
                <a:solidFill>
                  <a:srgbClr val="FF0000"/>
                </a:solidFill>
                <a:effectLst/>
                <a:latin typeface="Times New Roman" panose="02020603050405020304" pitchFamily="18" charset="0"/>
                <a:ea typeface="Calibri Light" panose="020F0302020204030204" pitchFamily="34" charset="0"/>
                <a:cs typeface="Times New Roman" panose="02020603050405020304" pitchFamily="18" charset="0"/>
              </a:rPr>
              <a:t>BÀI 14</a:t>
            </a:r>
            <a:br>
              <a:rPr lang="nl-NL" b="1" kern="0" dirty="0">
                <a:solidFill>
                  <a:srgbClr val="FF0000"/>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b="1" kern="0" dirty="0">
                <a:solidFill>
                  <a:srgbClr val="FF0000"/>
                </a:solidFill>
                <a:effectLst/>
                <a:latin typeface="Times New Roman" panose="02020603050405020304" pitchFamily="18" charset="0"/>
                <a:ea typeface="Calibri Light" panose="020F0302020204030204" pitchFamily="34" charset="0"/>
                <a:cs typeface="Times New Roman" panose="02020603050405020304" pitchFamily="18" charset="0"/>
              </a:rPr>
              <a:t>THUẬT TOÁN TÌM KIẾM TUẦN TỰ</a:t>
            </a:r>
            <a:endParaRPr lang="en-US" b="1" kern="0" dirty="0">
              <a:solidFill>
                <a:srgbClr val="FF0000"/>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pic>
        <p:nvPicPr>
          <p:cNvPr id="5" name="Picture Placeholder 4" descr="City street with motion blu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4" b="14"/>
          <a:stretch>
            <a:fillRect/>
          </a:stretch>
        </p:blipFill>
        <p:spPr/>
      </p:pic>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1347" y="460548"/>
            <a:ext cx="10292316" cy="5816977"/>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 Mô tả thuật toán tìm kiếm tuần tự bằng ngôn ngữ tự nhiên</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Xét phần tử đầu tiên của danh sách</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Nếu giá trị của phần tử đang xét bằng giá trị cần tìm thì chuyển sang Bước 4, nếu không thì thực hiện sang bước tiếp theo (Bước 3)</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Kiểm tra đã hết danh sách chưa. Nếu đã hết danh sách thì chuyển sang Bước 5, nếu chưa thì lặp lại từ Bước 2.</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rPr>
              <a:t>Trả lời “Tìm thấy” và chỉ ra vị trí của phần tử tìm được; Kết thúc.</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5. </a:t>
            </a:r>
            <a:r>
              <a:rPr lang="en-US" sz="2800">
                <a:latin typeface="Times New Roman" panose="02020603050405020304" pitchFamily="18" charset="0"/>
                <a:ea typeface="Times New Roman" panose="02020603050405020304" pitchFamily="18" charset="0"/>
              </a:rPr>
              <a:t>Trả lời “Không tìm thấy”; Kết thúc.</a:t>
            </a:r>
          </a:p>
        </p:txBody>
      </p:sp>
    </p:spTree>
    <p:extLst>
      <p:ext uri="{BB962C8B-B14F-4D97-AF65-F5344CB8AC3E}">
        <p14:creationId xmlns:p14="http://schemas.microsoft.com/office/powerpoint/2010/main" val="142189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040405" y="1702493"/>
            <a:ext cx="10292316" cy="2961013"/>
          </a:xfrm>
          <a:prstGeom prst="horizontalScroll">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Ghi nhớ:</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Thuật toán tìm kiếm tuần tự</a:t>
            </a:r>
            <a:r>
              <a:rPr lang="en-US" sz="2800">
                <a:latin typeface="Times New Roman" panose="02020603050405020304" pitchFamily="18" charset="0"/>
                <a:ea typeface="Times New Roman" panose="02020603050405020304" pitchFamily="18" charset="0"/>
              </a:rPr>
              <a:t> thực hiện tìm lần lượt từ đầu đến cuối danh sách, chừng nào ch</a:t>
            </a:r>
            <a:r>
              <a:rPr lang="vi-VN" sz="2800">
                <a:latin typeface="Times New Roman" panose="02020603050405020304" pitchFamily="18" charset="0"/>
                <a:ea typeface="Times New Roman" panose="02020603050405020304" pitchFamily="18" charset="0"/>
              </a:rPr>
              <a:t>ưa</a:t>
            </a:r>
            <a:r>
              <a:rPr lang="en-US" sz="2800">
                <a:latin typeface="Times New Roman" panose="02020603050405020304" pitchFamily="18" charset="0"/>
                <a:ea typeface="Times New Roman" panose="02020603050405020304" pitchFamily="18" charset="0"/>
              </a:rPr>
              <a:t> tìm thấy và chưa tìm hết thì còn tìm tiếp.</a:t>
            </a:r>
          </a:p>
        </p:txBody>
      </p:sp>
    </p:spTree>
    <p:extLst>
      <p:ext uri="{BB962C8B-B14F-4D97-AF65-F5344CB8AC3E}">
        <p14:creationId xmlns:p14="http://schemas.microsoft.com/office/powerpoint/2010/main" val="339815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12023" y="1934506"/>
            <a:ext cx="9340148" cy="3524369"/>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a:t>
            </a:r>
            <a:r>
              <a:rPr lang="en-US" sz="2800" b="1" i="1">
                <a:latin typeface="Times New Roman" panose="02020603050405020304" pitchFamily="18" charset="0"/>
                <a:ea typeface="Times New Roman" panose="02020603050405020304" pitchFamily="18" charset="0"/>
              </a:rPr>
              <a:t>Thuật toán tìm kiếm tuần tự thực hiện công việc gì</a:t>
            </a:r>
            <a:r>
              <a:rPr lang="en-US" sz="280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A. Lưu trữ dữ liệu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 Sắp xếp dữ liệu theo chiều tăng dần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 Xử lí dữ liệu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D. Tìm kiếm dữ liệu cho trước trong một danh sách đã cho</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0" b="99796" l="10000" r="90000">
                        <a14:foregroundMark x1="52000" y1="81531" x2="52000" y2="81531"/>
                      </a14:backgroundRemoval>
                    </a14:imgEffect>
                  </a14:imgLayer>
                </a14:imgProps>
              </a:ext>
            </a:extLst>
          </a:blip>
          <a:stretch>
            <a:fillRect/>
          </a:stretch>
        </p:blipFill>
        <p:spPr>
          <a:xfrm>
            <a:off x="5057494" y="186213"/>
            <a:ext cx="1224603" cy="1333457"/>
          </a:xfrm>
          <a:prstGeom prst="rect">
            <a:avLst/>
          </a:prstGeom>
        </p:spPr>
      </p:pic>
      <p:pic>
        <p:nvPicPr>
          <p:cNvPr id="4" name="Picture 3"/>
          <p:cNvPicPr>
            <a:picLocks noChangeAspect="1"/>
          </p:cNvPicPr>
          <p:nvPr/>
        </p:nvPicPr>
        <p:blipFill>
          <a:blip r:embed="rId4"/>
          <a:stretch>
            <a:fillRect/>
          </a:stretch>
        </p:blipFill>
        <p:spPr>
          <a:xfrm>
            <a:off x="1451581" y="4438446"/>
            <a:ext cx="527344" cy="668622"/>
          </a:xfrm>
          <a:prstGeom prst="rect">
            <a:avLst/>
          </a:prstGeom>
        </p:spPr>
      </p:pic>
    </p:spTree>
    <p:extLst>
      <p:ext uri="{BB962C8B-B14F-4D97-AF65-F5344CB8AC3E}">
        <p14:creationId xmlns:p14="http://schemas.microsoft.com/office/powerpoint/2010/main" val="325028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2416" y="1579665"/>
            <a:ext cx="10292316" cy="446420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a:t>
            </a:r>
            <a:r>
              <a:rPr lang="en-US" sz="2800" b="1" i="1">
                <a:latin typeface="Times New Roman" panose="02020603050405020304" pitchFamily="18" charset="0"/>
                <a:ea typeface="Times New Roman" panose="02020603050405020304" pitchFamily="18" charset="0"/>
              </a:rPr>
              <a:t>Thuật toán tìm kiếm tuần tự thực hiện công việc như thế nào</a:t>
            </a:r>
            <a:r>
              <a:rPr lang="en-US" sz="280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A. Sắp xếp lại dữ liệu theo thứ tự của bảng chữ cái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 Xem xét mục dữ liệu đầu tiên, sau đó xem xét lần lượt từng mục dữ liệu tiếp theo cho đến khi tìm thấy mục dữ liệu được yêu cầu hoặc đến khi hết danh sách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C. Chia nhỏ dữ liệu thành từng phần để tìm kiếm</a:t>
            </a:r>
          </a:p>
          <a:p>
            <a:r>
              <a:rPr lang="en-US" sz="2800">
                <a:latin typeface="Times New Roman" panose="02020603050405020304" pitchFamily="18" charset="0"/>
                <a:ea typeface="Times New Roman" panose="02020603050405020304" pitchFamily="18" charset="0"/>
              </a:rPr>
              <a:t>D. Bắt đầu tìm vị trí bất kì của danh sách</a:t>
            </a:r>
            <a:endParaRPr lang="en-US" sz="280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0" b="99796" l="10000" r="90000">
                        <a14:foregroundMark x1="52000" y1="81531" x2="52000" y2="81531"/>
                      </a14:backgroundRemoval>
                    </a14:imgEffect>
                  </a14:imgLayer>
                </a14:imgProps>
              </a:ext>
            </a:extLst>
          </a:blip>
          <a:stretch>
            <a:fillRect/>
          </a:stretch>
        </p:blipFill>
        <p:spPr>
          <a:xfrm>
            <a:off x="5057494" y="186213"/>
            <a:ext cx="1224603" cy="1333457"/>
          </a:xfrm>
          <a:prstGeom prst="rect">
            <a:avLst/>
          </a:prstGeom>
        </p:spPr>
      </p:pic>
      <p:pic>
        <p:nvPicPr>
          <p:cNvPr id="4" name="Picture 3"/>
          <p:cNvPicPr>
            <a:picLocks noChangeAspect="1"/>
          </p:cNvPicPr>
          <p:nvPr/>
        </p:nvPicPr>
        <p:blipFill>
          <a:blip r:embed="rId4"/>
          <a:stretch>
            <a:fillRect/>
          </a:stretch>
        </p:blipFill>
        <p:spPr>
          <a:xfrm>
            <a:off x="1272416" y="2822142"/>
            <a:ext cx="542736" cy="688138"/>
          </a:xfrm>
          <a:prstGeom prst="rect">
            <a:avLst/>
          </a:prstGeom>
        </p:spPr>
      </p:pic>
    </p:spTree>
    <p:extLst>
      <p:ext uri="{BB962C8B-B14F-4D97-AF65-F5344CB8AC3E}">
        <p14:creationId xmlns:p14="http://schemas.microsoft.com/office/powerpoint/2010/main" val="396463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2072" y="2114025"/>
            <a:ext cx="9949218" cy="2723823"/>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Cho danh sách tên các nước sau đây: Bolivia, Albania, Scotland, Canada, Vietnam, Iceland, Portugal, Greenland, Germany.</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Em hãy kẻ bảng 14.3 vào vở và điền các bước thực hiện thuật toán tìm kiếm tuần tự để tìm tên nước Iceland trong danh sách trên (dòng 1 là ví dụ minh họa)</a:t>
            </a:r>
          </a:p>
        </p:txBody>
      </p:sp>
      <p:pic>
        <p:nvPicPr>
          <p:cNvPr id="3" name="Content Placeholder 6">
            <a:extLst>
              <a:ext uri="{FF2B5EF4-FFF2-40B4-BE49-F238E27FC236}">
                <a16:creationId xmlns:a16="http://schemas.microsoft.com/office/drawing/2014/main" id="{49AA611B-924B-4BF3-BE92-1021BFE16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88" y="-7370"/>
            <a:ext cx="4800000" cy="1765079"/>
          </a:xfrm>
          <a:prstGeom prst="rect">
            <a:avLst/>
          </a:prstGeom>
        </p:spPr>
      </p:pic>
    </p:spTree>
    <p:extLst>
      <p:ext uri="{BB962C8B-B14F-4D97-AF65-F5344CB8AC3E}">
        <p14:creationId xmlns:p14="http://schemas.microsoft.com/office/powerpoint/2010/main" val="157324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5342" t="37756" r="6146" b="45254"/>
          <a:stretch/>
        </p:blipFill>
        <p:spPr bwMode="auto">
          <a:xfrm>
            <a:off x="530087" y="927653"/>
            <a:ext cx="10760765" cy="45587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814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787" y="2222623"/>
            <a:ext cx="9416955" cy="1578894"/>
          </a:xfrm>
          <a:prstGeom prst="rect">
            <a:avLst/>
          </a:prstGeom>
        </p:spPr>
        <p:txBody>
          <a:bodyPr wrap="square">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Em hãy lập danh sách những cuốn sách mà em có. Sau đó sử dụng thuật toán tìm kiếm tuần tự để tìm một cuốn sách trong danh sách đó?</a:t>
            </a:r>
          </a:p>
        </p:txBody>
      </p:sp>
      <p:pic>
        <p:nvPicPr>
          <p:cNvPr id="3" name="Content Placeholder 5">
            <a:extLst>
              <a:ext uri="{FF2B5EF4-FFF2-40B4-BE49-F238E27FC236}">
                <a16:creationId xmlns:a16="http://schemas.microsoft.com/office/drawing/2014/main" id="{78F87049-0AD0-4BED-BBF7-647C1D8D8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808" y="-18731"/>
            <a:ext cx="3071664" cy="1340768"/>
          </a:xfrm>
          <a:prstGeom prst="rect">
            <a:avLst/>
          </a:prstGeom>
        </p:spPr>
      </p:pic>
    </p:spTree>
    <p:extLst>
      <p:ext uri="{BB962C8B-B14F-4D97-AF65-F5344CB8AC3E}">
        <p14:creationId xmlns:p14="http://schemas.microsoft.com/office/powerpoint/2010/main" val="381034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37953" y="914399"/>
            <a:ext cx="6172280" cy="5827595"/>
          </a:xfrm>
          <a:prstGeom prst="roundRect">
            <a:avLst/>
          </a:prstGeom>
        </p:spPr>
        <p:style>
          <a:lnRef idx="2">
            <a:schemeClr val="accent2"/>
          </a:lnRef>
          <a:fillRef idx="1">
            <a:schemeClr val="lt1"/>
          </a:fillRef>
          <a:effectRef idx="0">
            <a:schemeClr val="accent2"/>
          </a:effectRef>
          <a:fontRef idx="minor">
            <a:schemeClr val="dk1"/>
          </a:fontRef>
        </p:style>
        <p:txBody>
          <a:bodyPr>
            <a:noAutofit/>
          </a:bodyPr>
          <a:lstStyle/>
          <a:p>
            <a:pPr marL="0" marR="0" indent="0" algn="just">
              <a:lnSpc>
                <a:spcPct val="115000"/>
              </a:lnSpc>
              <a:spcBef>
                <a:spcPts val="0"/>
              </a:spcBef>
              <a:spcAft>
                <a:spcPts val="0"/>
              </a:spcAft>
              <a:buNone/>
            </a:pPr>
            <a:r>
              <a:rPr lang="nl-NL" sz="2800">
                <a:solidFill>
                  <a:schemeClr val="tx1"/>
                </a:solidFill>
                <a:latin typeface="Times New Roman" panose="02020603050405020304" pitchFamily="18" charset="0"/>
                <a:cs typeface="Times New Roman" panose="02020603050405020304" pitchFamily="18" charset="0"/>
              </a:rPr>
              <a:t>	Gia đình bạn An bán giống cây trồng cho bà con nông dân trong vùng. Hôm nay có một khách hàng gọi điện đến mua cây giống và nhờ mẹ An chở cây giống đến nhà. Thông tin khách hàng được mẹ An ghi trong cuốn sổ lưu danh sách khách hàng gồm họ tên, địa chỉ, số điện thoại. </a:t>
            </a:r>
          </a:p>
          <a:p>
            <a:pPr marL="0" marR="0" indent="0" algn="just">
              <a:lnSpc>
                <a:spcPct val="115000"/>
              </a:lnSpc>
              <a:spcBef>
                <a:spcPts val="0"/>
              </a:spcBef>
              <a:spcAft>
                <a:spcPts val="0"/>
              </a:spcAft>
              <a:buNone/>
            </a:pPr>
            <a:r>
              <a:rPr lang="nl-NL" sz="2800">
                <a:solidFill>
                  <a:schemeClr val="tx1"/>
                </a:solidFill>
                <a:latin typeface="Times New Roman" panose="02020603050405020304" pitchFamily="18" charset="0"/>
                <a:cs typeface="Times New Roman" panose="02020603050405020304" pitchFamily="18" charset="0"/>
              </a:rPr>
              <a:t>	Em hãy cùng An giúp mẹ tìm địa chỉ từ danh sách khách hàng để chuyển cây giống nhé.</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Content Placeholder 7">
            <a:extLst>
              <a:ext uri="{FF2B5EF4-FFF2-40B4-BE49-F238E27FC236}">
                <a16:creationId xmlns:a16="http://schemas.microsoft.com/office/drawing/2014/main" id="{E1FE57D9-2BFD-43CC-B154-7EA17E56A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3733800" cy="1052736"/>
          </a:xfrm>
          <a:prstGeom prst="rect">
            <a:avLst/>
          </a:prstGeom>
        </p:spPr>
      </p:pic>
      <p:pic>
        <p:nvPicPr>
          <p:cNvPr id="1026" name="Picture 2" descr="Tổng hợp Cây Hoạt Hình giá rẻ, bán chạy tháng 6/2022 - BeeC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199" y="269494"/>
            <a:ext cx="4258101" cy="35587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backgroundRemoval t="13431" b="95479" l="10000" r="90000">
                        <a14:foregroundMark x1="45444" y1="30718" x2="45444" y2="30718"/>
                        <a14:foregroundMark x1="29222" y1="58910" x2="29222" y2="58910"/>
                        <a14:foregroundMark x1="65778" y1="57580" x2="65778" y2="57580"/>
                        <a14:foregroundMark x1="55444" y1="58511" x2="55444" y2="58511"/>
                      </a14:backgroundRemoval>
                    </a14:imgEffect>
                  </a14:imgLayer>
                </a14:imgProps>
              </a:ext>
            </a:extLst>
          </a:blip>
          <a:srcRect l="21595" t="15015" r="20842" b="6379"/>
          <a:stretch/>
        </p:blipFill>
        <p:spPr>
          <a:xfrm>
            <a:off x="7438027" y="4217157"/>
            <a:ext cx="4135273" cy="2033516"/>
          </a:xfrm>
          <a:prstGeom prst="rect">
            <a:avLst/>
          </a:prstGeom>
        </p:spPr>
      </p:pic>
    </p:spTree>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arn(inVertical)">
                                      <p:cBhvr>
                                        <p:cTn id="20" dur="500"/>
                                        <p:tgtEl>
                                          <p:spTgt spid="1026"/>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7854" y="409320"/>
            <a:ext cx="10043059" cy="587853"/>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Ví dụ: Danh sách khách hàng được mẹ An ghi trong Bảng như sau:</a:t>
            </a:r>
          </a:p>
        </p:txBody>
      </p:sp>
      <p:graphicFrame>
        <p:nvGraphicFramePr>
          <p:cNvPr id="6" name="Table 5"/>
          <p:cNvGraphicFramePr>
            <a:graphicFrameLocks noGrp="1"/>
          </p:cNvGraphicFramePr>
          <p:nvPr>
            <p:extLst>
              <p:ext uri="{D42A27DB-BD31-4B8C-83A1-F6EECF244321}">
                <p14:modId xmlns:p14="http://schemas.microsoft.com/office/powerpoint/2010/main" val="1506684523"/>
              </p:ext>
            </p:extLst>
          </p:nvPr>
        </p:nvGraphicFramePr>
        <p:xfrm>
          <a:off x="1900627" y="1275227"/>
          <a:ext cx="8840161" cy="3639377"/>
        </p:xfrm>
        <a:graphic>
          <a:graphicData uri="http://schemas.openxmlformats.org/drawingml/2006/table">
            <a:tbl>
              <a:tblPr firstRow="1" firstCol="1" bandRow="1">
                <a:tableStyleId>{C4B1156A-380E-4F78-BDF5-A606A8083BF9}</a:tableStyleId>
              </a:tblPr>
              <a:tblGrid>
                <a:gridCol w="1352024">
                  <a:extLst>
                    <a:ext uri="{9D8B030D-6E8A-4147-A177-3AD203B41FA5}">
                      <a16:colId xmlns:a16="http://schemas.microsoft.com/office/drawing/2014/main" val="4103278810"/>
                    </a:ext>
                  </a:extLst>
                </a:gridCol>
                <a:gridCol w="2179158">
                  <a:extLst>
                    <a:ext uri="{9D8B030D-6E8A-4147-A177-3AD203B41FA5}">
                      <a16:colId xmlns:a16="http://schemas.microsoft.com/office/drawing/2014/main" val="117054643"/>
                    </a:ext>
                  </a:extLst>
                </a:gridCol>
                <a:gridCol w="5308979">
                  <a:extLst>
                    <a:ext uri="{9D8B030D-6E8A-4147-A177-3AD203B41FA5}">
                      <a16:colId xmlns:a16="http://schemas.microsoft.com/office/drawing/2014/main" val="3560638119"/>
                    </a:ext>
                  </a:extLst>
                </a:gridCol>
              </a:tblGrid>
              <a:tr h="245232">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Họ tên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Địa chỉ</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70637503"/>
                  </a:ext>
                </a:extLst>
              </a:tr>
              <a:tr h="735697">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Nguyễn An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Xóm 1, Nghĩa lộ, Võng Xuyên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5058725"/>
                  </a:ext>
                </a:extLst>
              </a:tr>
              <a:tr h="490464">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Trần Bình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Xóm 3, Thư Trai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7002312"/>
                  </a:ext>
                </a:extLst>
              </a:tr>
              <a:tr h="490464">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Hoàng Mai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Số 3, tổ 7, Phúc Hòa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51009729"/>
                  </a:ext>
                </a:extLst>
              </a:tr>
              <a:tr h="735697">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Thanh Trúc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Xóm 2, Lục Xuân, Hòa Hưng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52365614"/>
                  </a:ext>
                </a:extLst>
              </a:tr>
              <a:tr h="735697">
                <a:tc>
                  <a:txBody>
                    <a:bodyPr/>
                    <a:lstStyle/>
                    <a:p>
                      <a:pPr marL="0" marR="0" algn="ctr">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Nguyễn Hòa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Số 69 đường Ngô Quyền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1686807"/>
                  </a:ext>
                </a:extLst>
              </a:tr>
            </a:tbl>
          </a:graphicData>
        </a:graphic>
      </p:graphicFrame>
    </p:spTree>
    <p:extLst>
      <p:ext uri="{BB962C8B-B14F-4D97-AF65-F5344CB8AC3E}">
        <p14:creationId xmlns:p14="http://schemas.microsoft.com/office/powerpoint/2010/main" val="292474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177422" y="1746317"/>
            <a:ext cx="1146412" cy="873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762254" y="1893604"/>
            <a:ext cx="9469854"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rPr>
              <a:t>An tìm lần lượt từ đầu đến cuối danh sách.</a:t>
            </a:r>
          </a:p>
        </p:txBody>
      </p:sp>
      <p:sp>
        <p:nvSpPr>
          <p:cNvPr id="8" name="Rectangle 7"/>
          <p:cNvSpPr/>
          <p:nvPr/>
        </p:nvSpPr>
        <p:spPr>
          <a:xfrm>
            <a:off x="1462002" y="3501013"/>
            <a:ext cx="9865640" cy="1083374"/>
          </a:xfrm>
          <a:prstGeom prst="rect">
            <a:avLst/>
          </a:prstGeom>
        </p:spPr>
        <p:txBody>
          <a:bodyPr wrap="square">
            <a:spAutoFit/>
          </a:bodyPr>
          <a:lstStyle/>
          <a:p>
            <a:pPr algn="just">
              <a:lnSpc>
                <a:spcPct val="115000"/>
              </a:lnSpc>
              <a:spcBef>
                <a:spcPts val="600"/>
              </a:spcBef>
              <a:spcAft>
                <a:spcPts val="600"/>
              </a:spcAft>
            </a:pPr>
            <a:r>
              <a:rPr lang="en-US" sz="2800" i="1">
                <a:solidFill>
                  <a:srgbClr val="FF0066"/>
                </a:solidFill>
                <a:latin typeface="Times New Roman" panose="02020603050405020304" pitchFamily="18" charset="0"/>
                <a:ea typeface="Times New Roman" panose="02020603050405020304" pitchFamily="18" charset="0"/>
              </a:rPr>
              <a:t>=&gt; Tìm kiếm tuần tự: </a:t>
            </a:r>
            <a:r>
              <a:rPr lang="en-US" sz="2800">
                <a:latin typeface="Times New Roman" panose="02020603050405020304" pitchFamily="18" charset="0"/>
                <a:ea typeface="Times New Roman" panose="02020603050405020304" pitchFamily="18" charset="0"/>
              </a:rPr>
              <a:t>là tìm kiếm từ đầu đến cuối danh sách khách hàng</a:t>
            </a:r>
          </a:p>
        </p:txBody>
      </p:sp>
    </p:spTree>
    <p:extLst>
      <p:ext uri="{BB962C8B-B14F-4D97-AF65-F5344CB8AC3E}">
        <p14:creationId xmlns:p14="http://schemas.microsoft.com/office/powerpoint/2010/main" val="31092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56269" t="26222" r="5216" b="19194"/>
          <a:stretch/>
        </p:blipFill>
        <p:spPr bwMode="auto">
          <a:xfrm>
            <a:off x="1307849" y="928465"/>
            <a:ext cx="9710057" cy="5816991"/>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074838" y="217715"/>
            <a:ext cx="8765028" cy="587853"/>
          </a:xfrm>
          <a:prstGeom prst="rect">
            <a:avLst/>
          </a:prstGeom>
        </p:spPr>
        <p:txBody>
          <a:bodyPr wrap="none">
            <a:spAutoFit/>
          </a:bodyPr>
          <a:lstStyle/>
          <a:p>
            <a:pPr algn="just">
              <a:lnSpc>
                <a:spcPct val="115000"/>
              </a:lnSpc>
              <a:spcBef>
                <a:spcPts val="600"/>
              </a:spcBef>
              <a:spcAft>
                <a:spcPts val="600"/>
              </a:spcAft>
            </a:pPr>
            <a:r>
              <a:rPr lang="en-US" sz="2800" b="1" i="1">
                <a:solidFill>
                  <a:srgbClr val="FF0066"/>
                </a:solidFill>
                <a:latin typeface="Times New Roman" panose="02020603050405020304" pitchFamily="18" charset="0"/>
                <a:ea typeface="Times New Roman" panose="02020603050405020304" pitchFamily="18" charset="0"/>
              </a:rPr>
              <a:t>- </a:t>
            </a:r>
            <a:r>
              <a:rPr lang="vi-VN" sz="2800" b="1" i="1">
                <a:solidFill>
                  <a:srgbClr val="FF0066"/>
                </a:solidFill>
                <a:latin typeface="Times New Roman" panose="02020603050405020304" pitchFamily="18" charset="0"/>
                <a:ea typeface="Times New Roman" panose="02020603050405020304" pitchFamily="18" charset="0"/>
              </a:rPr>
              <a:t>Các bước tìm kiếm của An được mô tả trong </a:t>
            </a:r>
            <a:r>
              <a:rPr lang="en-US" sz="2800" b="1" i="1">
                <a:solidFill>
                  <a:srgbClr val="FF0066"/>
                </a:solidFill>
                <a:latin typeface="Times New Roman" panose="02020603050405020304" pitchFamily="18" charset="0"/>
                <a:ea typeface="Times New Roman" panose="02020603050405020304" pitchFamily="18" charset="0"/>
              </a:rPr>
              <a:t>Sơ đồ khối:</a:t>
            </a:r>
            <a:endParaRPr lang="en-US" sz="2800">
              <a:solidFill>
                <a:srgbClr val="FF0066"/>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523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9118" y="1592305"/>
            <a:ext cx="10043059" cy="587853"/>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Danh sách khách hàng được mẹ An ghi trong Bảng 14.1 như sau:</a:t>
            </a:r>
          </a:p>
        </p:txBody>
      </p:sp>
      <p:graphicFrame>
        <p:nvGraphicFramePr>
          <p:cNvPr id="6" name="Table 5"/>
          <p:cNvGraphicFramePr>
            <a:graphicFrameLocks noGrp="1"/>
          </p:cNvGraphicFramePr>
          <p:nvPr>
            <p:extLst>
              <p:ext uri="{D42A27DB-BD31-4B8C-83A1-F6EECF244321}">
                <p14:modId xmlns:p14="http://schemas.microsoft.com/office/powerpoint/2010/main" val="1030523547"/>
              </p:ext>
            </p:extLst>
          </p:nvPr>
        </p:nvGraphicFramePr>
        <p:xfrm>
          <a:off x="1581651" y="2606555"/>
          <a:ext cx="8990286" cy="2548731"/>
        </p:xfrm>
        <a:graphic>
          <a:graphicData uri="http://schemas.openxmlformats.org/drawingml/2006/table">
            <a:tbl>
              <a:tblPr firstRow="1" firstCol="1" bandRow="1">
                <a:tableStyleId>{C4B1156A-380E-4F78-BDF5-A606A8083BF9}</a:tableStyleId>
              </a:tblPr>
              <a:tblGrid>
                <a:gridCol w="1374984">
                  <a:extLst>
                    <a:ext uri="{9D8B030D-6E8A-4147-A177-3AD203B41FA5}">
                      <a16:colId xmlns:a16="http://schemas.microsoft.com/office/drawing/2014/main" val="4103278810"/>
                    </a:ext>
                  </a:extLst>
                </a:gridCol>
                <a:gridCol w="2216165">
                  <a:extLst>
                    <a:ext uri="{9D8B030D-6E8A-4147-A177-3AD203B41FA5}">
                      <a16:colId xmlns:a16="http://schemas.microsoft.com/office/drawing/2014/main" val="117054643"/>
                    </a:ext>
                  </a:extLst>
                </a:gridCol>
                <a:gridCol w="5399137">
                  <a:extLst>
                    <a:ext uri="{9D8B030D-6E8A-4147-A177-3AD203B41FA5}">
                      <a16:colId xmlns:a16="http://schemas.microsoft.com/office/drawing/2014/main" val="3560638119"/>
                    </a:ext>
                  </a:extLst>
                </a:gridCol>
              </a:tblGrid>
              <a:tr h="240535">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Họ tên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Địa chỉ</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70637503"/>
                  </a:ext>
                </a:extLst>
              </a:tr>
              <a:tr h="483817">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Nguyễn An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Xóm</a:t>
                      </a:r>
                      <a:r>
                        <a:rPr lang="en-US" sz="2400" dirty="0">
                          <a:effectLst/>
                          <a:latin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Võng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Xuyên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5058725"/>
                  </a:ext>
                </a:extLst>
              </a:tr>
              <a:tr h="322544">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Trần Bình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Xóm 3, Thư Trai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7002312"/>
                  </a:ext>
                </a:extLst>
              </a:tr>
              <a:tr h="322544">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Hoàng Mai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Số 3, tổ 7, Phúc Hòa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51009729"/>
                  </a:ext>
                </a:extLst>
              </a:tr>
              <a:tr h="483817">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Thanh Trúc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Xóm 2, Lục Xuân, Hòa Hưng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52365614"/>
                  </a:ext>
                </a:extLst>
              </a:tr>
              <a:tr h="483817">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Nguyễn Hòa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69 </a:t>
                      </a:r>
                      <a:r>
                        <a:rPr lang="en-US" sz="2400" dirty="0" err="1">
                          <a:effectLst/>
                          <a:latin typeface="Times New Roman" panose="02020603050405020304" pitchFamily="18" charset="0"/>
                          <a:cs typeface="Times New Roman" panose="02020603050405020304" pitchFamily="18" charset="0"/>
                        </a:rPr>
                        <a:t>đường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Quyền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1686807"/>
                  </a:ext>
                </a:extLst>
              </a:tr>
            </a:tbl>
          </a:graphicData>
        </a:graphic>
      </p:graphicFrame>
      <p:sp>
        <p:nvSpPr>
          <p:cNvPr id="8" name="Rectangle 17">
            <a:extLst>
              <a:ext uri="{FF2B5EF4-FFF2-40B4-BE49-F238E27FC236}">
                <a16:creationId xmlns:a16="http://schemas.microsoft.com/office/drawing/2014/main" id="{2AA78359-2C06-4ED2-898D-6D662CD3D14A}"/>
              </a:ext>
            </a:extLst>
          </p:cNvPr>
          <p:cNvSpPr txBox="1">
            <a:spLocks noChangeArrowheads="1"/>
          </p:cNvSpPr>
          <p:nvPr/>
        </p:nvSpPr>
        <p:spPr>
          <a:xfrm>
            <a:off x="442348" y="348060"/>
            <a:ext cx="10896600" cy="977845"/>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altLang="en-US" sz="3600" b="1">
                <a:solidFill>
                  <a:srgbClr val="FF0066"/>
                </a:solidFill>
                <a:latin typeface="Times New Roman" panose="02020603050405020304" pitchFamily="18" charset="0"/>
                <a:cs typeface="Times New Roman" panose="02020603050405020304" pitchFamily="18" charset="0"/>
              </a:rPr>
              <a:t>HOẠT ĐỘNG 1</a:t>
            </a:r>
            <a:br>
              <a:rPr lang="en-US" altLang="en-US" sz="3600" b="1">
                <a:solidFill>
                  <a:srgbClr val="FF0066"/>
                </a:solidFill>
                <a:latin typeface="Times New Roman" panose="02020603050405020304" pitchFamily="18" charset="0"/>
                <a:cs typeface="Times New Roman" panose="02020603050405020304" pitchFamily="18" charset="0"/>
              </a:rPr>
            </a:br>
            <a:r>
              <a:rPr lang="vi-VN" altLang="en-US" sz="3200" b="1">
                <a:solidFill>
                  <a:srgbClr val="FF0066"/>
                </a:solidFill>
                <a:latin typeface="Times New Roman" panose="02020603050405020304" pitchFamily="18" charset="0"/>
                <a:cs typeface="Times New Roman" panose="02020603050405020304" pitchFamily="18" charset="0"/>
              </a:rPr>
              <a:t>Tìm địa chỉ</a:t>
            </a:r>
            <a:endParaRPr lang="en-AU" altLang="en-US" sz="3200" b="1">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76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02176272"/>
              </p:ext>
            </p:extLst>
          </p:nvPr>
        </p:nvGraphicFramePr>
        <p:xfrm>
          <a:off x="996287" y="3398290"/>
          <a:ext cx="10331353" cy="2774003"/>
        </p:xfrm>
        <a:graphic>
          <a:graphicData uri="http://schemas.openxmlformats.org/drawingml/2006/table">
            <a:tbl>
              <a:tblPr firstRow="1" firstCol="1" bandRow="1">
                <a:tableStyleId>{C4B1156A-380E-4F78-BDF5-A606A8083BF9}</a:tableStyleId>
              </a:tblPr>
              <a:tblGrid>
                <a:gridCol w="1704673">
                  <a:extLst>
                    <a:ext uri="{9D8B030D-6E8A-4147-A177-3AD203B41FA5}">
                      <a16:colId xmlns:a16="http://schemas.microsoft.com/office/drawing/2014/main" val="497398158"/>
                    </a:ext>
                  </a:extLst>
                </a:gridCol>
                <a:gridCol w="2610186">
                  <a:extLst>
                    <a:ext uri="{9D8B030D-6E8A-4147-A177-3AD203B41FA5}">
                      <a16:colId xmlns:a16="http://schemas.microsoft.com/office/drawing/2014/main" val="861720322"/>
                    </a:ext>
                  </a:extLst>
                </a:gridCol>
                <a:gridCol w="3008247">
                  <a:extLst>
                    <a:ext uri="{9D8B030D-6E8A-4147-A177-3AD203B41FA5}">
                      <a16:colId xmlns:a16="http://schemas.microsoft.com/office/drawing/2014/main" val="2830402608"/>
                    </a:ext>
                  </a:extLst>
                </a:gridCol>
                <a:gridCol w="3008247">
                  <a:extLst>
                    <a:ext uri="{9D8B030D-6E8A-4147-A177-3AD203B41FA5}">
                      <a16:colId xmlns:a16="http://schemas.microsoft.com/office/drawing/2014/main" val="3223997466"/>
                    </a:ext>
                  </a:extLst>
                </a:gridCol>
              </a:tblGrid>
              <a:tr h="1432008">
                <a:tc>
                  <a:txBody>
                    <a:bodyPr/>
                    <a:lstStyle/>
                    <a:p>
                      <a:pPr marL="0" marR="0" algn="ctr">
                        <a:lnSpc>
                          <a:spcPct val="115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Lần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lặp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Tên khách hàng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Có đúng khách hàng cần tìm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Có đúng là đã hết danh sách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4665022"/>
                  </a:ext>
                </a:extLst>
              </a:tr>
              <a:tr h="568183">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Nguyễn An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Sai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sai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261970"/>
                  </a:ext>
                </a:extLst>
              </a:tr>
              <a:tr h="280241">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84084024"/>
                  </a:ext>
                </a:extLst>
              </a:tr>
              <a:tr h="280241">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66482230"/>
                  </a:ext>
                </a:extLst>
              </a:tr>
            </a:tbl>
          </a:graphicData>
        </a:graphic>
      </p:graphicFrame>
      <p:sp>
        <p:nvSpPr>
          <p:cNvPr id="4" name="Rounded Rectangle 3"/>
          <p:cNvSpPr/>
          <p:nvPr/>
        </p:nvSpPr>
        <p:spPr>
          <a:xfrm>
            <a:off x="996287" y="1421439"/>
            <a:ext cx="10331353" cy="174686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vi-VN" sz="280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Em hãy kẻ Bảng 14.2 vào vở và điền các bước thực hiện thuật toán tìm kiếm tuần tự để tìm ra địa chỉ của khách hàng có họ tên là “Thanh Trúc”</a:t>
            </a:r>
          </a:p>
        </p:txBody>
      </p:sp>
      <p:pic>
        <p:nvPicPr>
          <p:cNvPr id="5" name="Picture 2" descr="Bộ sưu tập những hình ảnh dấu chấm hỏi đẹp, sáng tạo nhất"/>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933524" y="0"/>
            <a:ext cx="1228439" cy="125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16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71133904"/>
              </p:ext>
            </p:extLst>
          </p:nvPr>
        </p:nvGraphicFramePr>
        <p:xfrm>
          <a:off x="1062993" y="1458884"/>
          <a:ext cx="9636851" cy="4177640"/>
        </p:xfrm>
        <a:graphic>
          <a:graphicData uri="http://schemas.openxmlformats.org/drawingml/2006/table">
            <a:tbl>
              <a:tblPr/>
              <a:tblGrid>
                <a:gridCol w="1081687">
                  <a:extLst>
                    <a:ext uri="{9D8B030D-6E8A-4147-A177-3AD203B41FA5}">
                      <a16:colId xmlns:a16="http://schemas.microsoft.com/office/drawing/2014/main" val="2732913863"/>
                    </a:ext>
                  </a:extLst>
                </a:gridCol>
                <a:gridCol w="2360046">
                  <a:extLst>
                    <a:ext uri="{9D8B030D-6E8A-4147-A177-3AD203B41FA5}">
                      <a16:colId xmlns:a16="http://schemas.microsoft.com/office/drawing/2014/main" val="3093038251"/>
                    </a:ext>
                  </a:extLst>
                </a:gridCol>
                <a:gridCol w="3146726">
                  <a:extLst>
                    <a:ext uri="{9D8B030D-6E8A-4147-A177-3AD203B41FA5}">
                      <a16:colId xmlns:a16="http://schemas.microsoft.com/office/drawing/2014/main" val="60022932"/>
                    </a:ext>
                  </a:extLst>
                </a:gridCol>
                <a:gridCol w="3048392">
                  <a:extLst>
                    <a:ext uri="{9D8B030D-6E8A-4147-A177-3AD203B41FA5}">
                      <a16:colId xmlns:a16="http://schemas.microsoft.com/office/drawing/2014/main" val="1201039315"/>
                    </a:ext>
                  </a:extLst>
                </a:gridCol>
              </a:tblGrid>
              <a:tr h="547167">
                <a:tc gridSpan="4">
                  <a:txBody>
                    <a:bodyPr/>
                    <a:lstStyle/>
                    <a:p>
                      <a:pPr algn="ctr" fontAlgn="t"/>
                      <a:r>
                        <a:rPr lang="vi-VN" sz="2800" b="1">
                          <a:effectLst/>
                          <a:latin typeface="+mj-lt"/>
                        </a:rPr>
                        <a:t>Bảng 14.2. Các bước tìm địa chỉ khác hàng</a:t>
                      </a:r>
                      <a:endParaRPr lang="vi-VN" sz="2800">
                        <a:effectLst/>
                        <a:latin typeface="+mj-lt"/>
                      </a:endParaRPr>
                    </a:p>
                  </a:txBody>
                  <a:tcPr marL="47625" marR="47625" marT="47625" marB="47625">
                    <a:lnL w="12700" cap="flat" cmpd="sng" algn="ctr">
                      <a:solidFill>
                        <a:srgbClr val="D05DC7"/>
                      </a:solidFill>
                      <a:prstDash val="solid"/>
                      <a:round/>
                      <a:headEnd type="none" w="med" len="med"/>
                      <a:tailEnd type="none" w="med" len="med"/>
                    </a:lnL>
                    <a:lnR w="12700" cap="flat" cmpd="sng" algn="ctr">
                      <a:solidFill>
                        <a:srgbClr val="D05DC7"/>
                      </a:solidFill>
                      <a:prstDash val="solid"/>
                      <a:round/>
                      <a:headEnd type="none" w="med" len="med"/>
                      <a:tailEnd type="none" w="med" len="med"/>
                    </a:lnR>
                    <a:lnT w="12700" cap="flat" cmpd="sng" algn="ctr">
                      <a:solidFill>
                        <a:srgbClr val="D05DC7"/>
                      </a:solidFill>
                      <a:prstDash val="solid"/>
                      <a:round/>
                      <a:headEnd type="none" w="med" len="med"/>
                      <a:tailEnd type="none" w="med" len="med"/>
                    </a:lnT>
                    <a:lnB w="12700" cap="flat" cmpd="sng" algn="ctr">
                      <a:solidFill>
                        <a:srgbClr val="D060C7"/>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3206903"/>
                  </a:ext>
                </a:extLst>
              </a:tr>
              <a:tr h="1441805">
                <a:tc>
                  <a:txBody>
                    <a:bodyPr/>
                    <a:lstStyle/>
                    <a:p>
                      <a:pPr algn="ctr" fontAlgn="t"/>
                      <a:r>
                        <a:rPr lang="en-US" sz="2800" b="1">
                          <a:effectLst/>
                          <a:latin typeface="Times New Roman" panose="02020603050405020304" pitchFamily="18" charset="0"/>
                          <a:cs typeface="Times New Roman" panose="02020603050405020304" pitchFamily="18" charset="0"/>
                        </a:rPr>
                        <a:t>Lần lặp</a:t>
                      </a:r>
                      <a:endParaRPr lang="en-US" sz="2800">
                        <a:effectLst/>
                        <a:latin typeface="Times New Roman" panose="02020603050405020304" pitchFamily="18" charset="0"/>
                        <a:cs typeface="Times New Roman" panose="02020603050405020304" pitchFamily="18" charset="0"/>
                      </a:endParaRPr>
                    </a:p>
                  </a:txBody>
                  <a:tcPr marL="47625" marR="47625" marT="47625" marB="47625" anchor="ctr">
                    <a:lnL w="12700" cap="flat" cmpd="sng" algn="ctr">
                      <a:solidFill>
                        <a:srgbClr val="D060C7"/>
                      </a:solidFill>
                      <a:prstDash val="solid"/>
                      <a:round/>
                      <a:headEnd type="none" w="med" len="med"/>
                      <a:tailEnd type="none" w="med" len="med"/>
                    </a:lnL>
                    <a:lnR w="12700" cap="flat" cmpd="sng" algn="ctr">
                      <a:solidFill>
                        <a:srgbClr val="D060C7"/>
                      </a:solidFill>
                      <a:prstDash val="solid"/>
                      <a:round/>
                      <a:headEnd type="none" w="med" len="med"/>
                      <a:tailEnd type="none" w="med" len="med"/>
                    </a:lnR>
                    <a:lnT w="12700" cap="flat" cmpd="sng" algn="ctr">
                      <a:solidFill>
                        <a:srgbClr val="D060C7"/>
                      </a:solidFill>
                      <a:prstDash val="solid"/>
                      <a:round/>
                      <a:headEnd type="none" w="med" len="med"/>
                      <a:tailEnd type="none" w="med" len="med"/>
                    </a:lnT>
                    <a:lnB w="12700" cap="flat" cmpd="sng" algn="ctr">
                      <a:solidFill>
                        <a:srgbClr val="705FC7"/>
                      </a:solidFill>
                      <a:prstDash val="solid"/>
                      <a:round/>
                      <a:headEnd type="none" w="med" len="med"/>
                      <a:tailEnd type="none" w="med" len="med"/>
                    </a:lnB>
                    <a:solidFill>
                      <a:srgbClr val="FFFFFF"/>
                    </a:solidFill>
                  </a:tcPr>
                </a:tc>
                <a:tc>
                  <a:txBody>
                    <a:bodyPr/>
                    <a:lstStyle/>
                    <a:p>
                      <a:pPr algn="ctr" fontAlgn="t"/>
                      <a:r>
                        <a:rPr lang="en-US" sz="2800" b="1">
                          <a:effectLst/>
                          <a:latin typeface="Times New Roman" panose="02020603050405020304" pitchFamily="18" charset="0"/>
                          <a:cs typeface="Times New Roman" panose="02020603050405020304" pitchFamily="18" charset="0"/>
                        </a:rPr>
                        <a:t>Tên khách hàng</a:t>
                      </a:r>
                      <a:endParaRPr lang="en-US" sz="2800">
                        <a:effectLst/>
                        <a:latin typeface="Times New Roman" panose="02020603050405020304" pitchFamily="18" charset="0"/>
                        <a:cs typeface="Times New Roman" panose="02020603050405020304" pitchFamily="18" charset="0"/>
                      </a:endParaRPr>
                    </a:p>
                  </a:txBody>
                  <a:tcPr marL="47625" marR="47625" marT="47625" marB="47625" anchor="ctr">
                    <a:lnL w="12700" cap="flat" cmpd="sng" algn="ctr">
                      <a:solidFill>
                        <a:srgbClr val="D060C7"/>
                      </a:solidFill>
                      <a:prstDash val="solid"/>
                      <a:round/>
                      <a:headEnd type="none" w="med" len="med"/>
                      <a:tailEnd type="none" w="med" len="med"/>
                    </a:lnL>
                    <a:lnR w="12700" cap="flat" cmpd="sng" algn="ctr">
                      <a:solidFill>
                        <a:srgbClr val="D060C7"/>
                      </a:solidFill>
                      <a:prstDash val="solid"/>
                      <a:round/>
                      <a:headEnd type="none" w="med" len="med"/>
                      <a:tailEnd type="none" w="med" len="med"/>
                    </a:lnR>
                    <a:lnT w="12700" cap="flat" cmpd="sng" algn="ctr">
                      <a:solidFill>
                        <a:srgbClr val="D060C7"/>
                      </a:solidFill>
                      <a:prstDash val="solid"/>
                      <a:round/>
                      <a:headEnd type="none" w="med" len="med"/>
                      <a:tailEnd type="none" w="med" len="med"/>
                    </a:lnT>
                    <a:lnB w="12700" cap="flat" cmpd="sng" algn="ctr">
                      <a:solidFill>
                        <a:srgbClr val="705FC7"/>
                      </a:solidFill>
                      <a:prstDash val="solid"/>
                      <a:round/>
                      <a:headEnd type="none" w="med" len="med"/>
                      <a:tailEnd type="none" w="med" len="med"/>
                    </a:lnB>
                    <a:solidFill>
                      <a:srgbClr val="FFFFFF"/>
                    </a:solidFill>
                  </a:tcPr>
                </a:tc>
                <a:tc>
                  <a:txBody>
                    <a:bodyPr/>
                    <a:lstStyle/>
                    <a:p>
                      <a:pPr algn="ctr" fontAlgn="t"/>
                      <a:r>
                        <a:rPr lang="en-US" sz="2800" b="1">
                          <a:effectLst/>
                          <a:latin typeface="Times New Roman" panose="02020603050405020304" pitchFamily="18" charset="0"/>
                          <a:cs typeface="Times New Roman" panose="02020603050405020304" pitchFamily="18" charset="0"/>
                        </a:rPr>
                        <a:t>Có đúng khách hàng cần tìm không?</a:t>
                      </a:r>
                      <a:endParaRPr lang="en-US" sz="2800">
                        <a:effectLst/>
                        <a:latin typeface="Times New Roman" panose="02020603050405020304" pitchFamily="18" charset="0"/>
                        <a:cs typeface="Times New Roman" panose="02020603050405020304" pitchFamily="18" charset="0"/>
                      </a:endParaRPr>
                    </a:p>
                  </a:txBody>
                  <a:tcPr marL="47625" marR="47625" marT="47625" marB="47625" anchor="ctr">
                    <a:lnL w="12700" cap="flat" cmpd="sng" algn="ctr">
                      <a:solidFill>
                        <a:srgbClr val="D060C7"/>
                      </a:solidFill>
                      <a:prstDash val="solid"/>
                      <a:round/>
                      <a:headEnd type="none" w="med" len="med"/>
                      <a:tailEnd type="none" w="med" len="med"/>
                    </a:lnL>
                    <a:lnR w="12700" cap="flat" cmpd="sng" algn="ctr">
                      <a:solidFill>
                        <a:srgbClr val="D060C7"/>
                      </a:solidFill>
                      <a:prstDash val="solid"/>
                      <a:round/>
                      <a:headEnd type="none" w="med" len="med"/>
                      <a:tailEnd type="none" w="med" len="med"/>
                    </a:lnR>
                    <a:lnT w="12700" cap="flat" cmpd="sng" algn="ctr">
                      <a:solidFill>
                        <a:srgbClr val="D060C7"/>
                      </a:solidFill>
                      <a:prstDash val="solid"/>
                      <a:round/>
                      <a:headEnd type="none" w="med" len="med"/>
                      <a:tailEnd type="none" w="med" len="med"/>
                    </a:lnT>
                    <a:lnB w="12700" cap="flat" cmpd="sng" algn="ctr">
                      <a:solidFill>
                        <a:srgbClr val="705FC7"/>
                      </a:solidFill>
                      <a:prstDash val="solid"/>
                      <a:round/>
                      <a:headEnd type="none" w="med" len="med"/>
                      <a:tailEnd type="none" w="med" len="med"/>
                    </a:lnB>
                    <a:solidFill>
                      <a:srgbClr val="FFFFFF"/>
                    </a:solidFill>
                  </a:tcPr>
                </a:tc>
                <a:tc>
                  <a:txBody>
                    <a:bodyPr/>
                    <a:lstStyle/>
                    <a:p>
                      <a:pPr algn="ctr" fontAlgn="t"/>
                      <a:r>
                        <a:rPr lang="en-US" sz="2800" b="1">
                          <a:effectLst/>
                          <a:latin typeface="Times New Roman" panose="02020603050405020304" pitchFamily="18" charset="0"/>
                          <a:cs typeface="Times New Roman" panose="02020603050405020304" pitchFamily="18" charset="0"/>
                        </a:rPr>
                        <a:t>Có đúng là đã hết danh sách không?</a:t>
                      </a:r>
                      <a:endParaRPr lang="en-US" sz="2800">
                        <a:effectLst/>
                        <a:latin typeface="Times New Roman" panose="02020603050405020304" pitchFamily="18" charset="0"/>
                        <a:cs typeface="Times New Roman" panose="02020603050405020304" pitchFamily="18" charset="0"/>
                      </a:endParaRPr>
                    </a:p>
                  </a:txBody>
                  <a:tcPr marL="47625" marR="47625" marT="47625" marB="47625" anchor="ctr">
                    <a:lnL w="12700" cap="flat" cmpd="sng" algn="ctr">
                      <a:solidFill>
                        <a:srgbClr val="D060C7"/>
                      </a:solidFill>
                      <a:prstDash val="solid"/>
                      <a:round/>
                      <a:headEnd type="none" w="med" len="med"/>
                      <a:tailEnd type="none" w="med" len="med"/>
                    </a:lnL>
                    <a:lnR w="12700" cap="flat" cmpd="sng" algn="ctr">
                      <a:solidFill>
                        <a:srgbClr val="D060C7"/>
                      </a:solidFill>
                      <a:prstDash val="solid"/>
                      <a:round/>
                      <a:headEnd type="none" w="med" len="med"/>
                      <a:tailEnd type="none" w="med" len="med"/>
                    </a:lnR>
                    <a:lnT w="12700" cap="flat" cmpd="sng" algn="ctr">
                      <a:solidFill>
                        <a:srgbClr val="D060C7"/>
                      </a:solidFill>
                      <a:prstDash val="solid"/>
                      <a:round/>
                      <a:headEnd type="none" w="med" len="med"/>
                      <a:tailEnd type="none" w="med" len="med"/>
                    </a:lnT>
                    <a:lnB w="12700" cap="flat" cmpd="sng" algn="ctr">
                      <a:solidFill>
                        <a:srgbClr val="705FC7"/>
                      </a:solidFill>
                      <a:prstDash val="solid"/>
                      <a:round/>
                      <a:headEnd type="none" w="med" len="med"/>
                      <a:tailEnd type="none" w="med" len="med"/>
                    </a:lnB>
                    <a:solidFill>
                      <a:srgbClr val="FFFFFF"/>
                    </a:solidFill>
                  </a:tcPr>
                </a:tc>
                <a:extLst>
                  <a:ext uri="{0D108BD9-81ED-4DB2-BD59-A6C34878D82A}">
                    <a16:rowId xmlns:a16="http://schemas.microsoft.com/office/drawing/2014/main" val="1467267801"/>
                  </a:ext>
                </a:extLst>
              </a:tr>
              <a:tr h="547167">
                <a:tc>
                  <a:txBody>
                    <a:bodyPr/>
                    <a:lstStyle/>
                    <a:p>
                      <a:pPr algn="ctr" fontAlgn="t"/>
                      <a:r>
                        <a:rPr lang="en-US" sz="2800">
                          <a:effectLst/>
                          <a:latin typeface="Times New Roman" panose="02020603050405020304" pitchFamily="18" charset="0"/>
                          <a:cs typeface="Times New Roman" panose="02020603050405020304" pitchFamily="18" charset="0"/>
                        </a:rPr>
                        <a:t>1</a:t>
                      </a:r>
                    </a:p>
                  </a:txBody>
                  <a:tcPr marL="47625" marR="47625" marT="47625" marB="47625">
                    <a:lnL w="12700" cap="flat" cmpd="sng" algn="ctr">
                      <a:solidFill>
                        <a:srgbClr val="705FC7"/>
                      </a:solidFill>
                      <a:prstDash val="solid"/>
                      <a:round/>
                      <a:headEnd type="none" w="med" len="med"/>
                      <a:tailEnd type="none" w="med" len="med"/>
                    </a:lnL>
                    <a:lnR w="12700" cap="flat" cmpd="sng" algn="ctr">
                      <a:solidFill>
                        <a:srgbClr val="705FC7"/>
                      </a:solidFill>
                      <a:prstDash val="solid"/>
                      <a:round/>
                      <a:headEnd type="none" w="med" len="med"/>
                      <a:tailEnd type="none" w="med" len="med"/>
                    </a:lnR>
                    <a:lnT w="12700" cap="flat" cmpd="sng" algn="ctr">
                      <a:solidFill>
                        <a:srgbClr val="705FC7"/>
                      </a:solidFill>
                      <a:prstDash val="solid"/>
                      <a:round/>
                      <a:headEnd type="none" w="med" len="med"/>
                      <a:tailEnd type="none" w="med" len="med"/>
                    </a:lnT>
                    <a:lnB w="12700" cap="flat" cmpd="sng" algn="ctr">
                      <a:solidFill>
                        <a:srgbClr val="B05FC7"/>
                      </a:solidFill>
                      <a:prstDash val="solid"/>
                      <a:round/>
                      <a:headEnd type="none" w="med" len="med"/>
                      <a:tailEnd type="none" w="med" len="med"/>
                    </a:lnB>
                    <a:solidFill>
                      <a:srgbClr val="FFFFFF"/>
                    </a:solidFill>
                  </a:tcPr>
                </a:tc>
                <a:tc>
                  <a:txBody>
                    <a:bodyPr/>
                    <a:lstStyle/>
                    <a:p>
                      <a:pPr fontAlgn="t"/>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An</a:t>
                      </a:r>
                    </a:p>
                  </a:txBody>
                  <a:tcPr marL="47625" marR="47625" marT="47625" marB="47625">
                    <a:lnL w="12700" cap="flat" cmpd="sng" algn="ctr">
                      <a:solidFill>
                        <a:srgbClr val="705FC7"/>
                      </a:solidFill>
                      <a:prstDash val="solid"/>
                      <a:round/>
                      <a:headEnd type="none" w="med" len="med"/>
                      <a:tailEnd type="none" w="med" len="med"/>
                    </a:lnL>
                    <a:lnR w="12700" cap="flat" cmpd="sng" algn="ctr">
                      <a:solidFill>
                        <a:srgbClr val="705FC7"/>
                      </a:solidFill>
                      <a:prstDash val="solid"/>
                      <a:round/>
                      <a:headEnd type="none" w="med" len="med"/>
                      <a:tailEnd type="none" w="med" len="med"/>
                    </a:lnR>
                    <a:lnT w="12700" cap="flat" cmpd="sng" algn="ctr">
                      <a:solidFill>
                        <a:srgbClr val="705FC7"/>
                      </a:solidFill>
                      <a:prstDash val="solid"/>
                      <a:round/>
                      <a:headEnd type="none" w="med" len="med"/>
                      <a:tailEnd type="none" w="med" len="med"/>
                    </a:lnT>
                    <a:lnB w="12700" cap="flat" cmpd="sng" algn="ctr">
                      <a:solidFill>
                        <a:srgbClr val="B05FC7"/>
                      </a:solidFill>
                      <a:prstDash val="solid"/>
                      <a:round/>
                      <a:headEnd type="none" w="med" len="med"/>
                      <a:tailEnd type="none" w="med" len="med"/>
                    </a:lnB>
                    <a:solidFill>
                      <a:srgbClr val="FFFFFF"/>
                    </a:solidFill>
                  </a:tcPr>
                </a:tc>
                <a:tc>
                  <a:txBody>
                    <a:bodyPr/>
                    <a:lstStyle/>
                    <a:p>
                      <a:pPr algn="ctr" fontAlgn="t"/>
                      <a:r>
                        <a:rPr lang="en-US" sz="2800">
                          <a:effectLst/>
                          <a:latin typeface="Times New Roman" panose="02020603050405020304" pitchFamily="18" charset="0"/>
                          <a:cs typeface="Times New Roman" panose="02020603050405020304" pitchFamily="18" charset="0"/>
                        </a:rPr>
                        <a:t>Sai</a:t>
                      </a:r>
                    </a:p>
                  </a:txBody>
                  <a:tcPr marL="47625" marR="47625" marT="47625" marB="47625">
                    <a:lnL w="12700" cap="flat" cmpd="sng" algn="ctr">
                      <a:solidFill>
                        <a:srgbClr val="705FC7"/>
                      </a:solidFill>
                      <a:prstDash val="solid"/>
                      <a:round/>
                      <a:headEnd type="none" w="med" len="med"/>
                      <a:tailEnd type="none" w="med" len="med"/>
                    </a:lnL>
                    <a:lnR w="12700" cap="flat" cmpd="sng" algn="ctr">
                      <a:solidFill>
                        <a:srgbClr val="705FC7"/>
                      </a:solidFill>
                      <a:prstDash val="solid"/>
                      <a:round/>
                      <a:headEnd type="none" w="med" len="med"/>
                      <a:tailEnd type="none" w="med" len="med"/>
                    </a:lnR>
                    <a:lnT w="12700" cap="flat" cmpd="sng" algn="ctr">
                      <a:solidFill>
                        <a:srgbClr val="705FC7"/>
                      </a:solidFill>
                      <a:prstDash val="solid"/>
                      <a:round/>
                      <a:headEnd type="none" w="med" len="med"/>
                      <a:tailEnd type="none" w="med" len="med"/>
                    </a:lnT>
                    <a:lnB w="12700" cap="flat" cmpd="sng" algn="ctr">
                      <a:solidFill>
                        <a:srgbClr val="B05FC7"/>
                      </a:solidFill>
                      <a:prstDash val="solid"/>
                      <a:round/>
                      <a:headEnd type="none" w="med" len="med"/>
                      <a:tailEnd type="none" w="med" len="med"/>
                    </a:lnB>
                    <a:solidFill>
                      <a:srgbClr val="FFFFFF"/>
                    </a:solidFill>
                  </a:tcPr>
                </a:tc>
                <a:tc>
                  <a:txBody>
                    <a:bodyPr/>
                    <a:lstStyle/>
                    <a:p>
                      <a:pPr algn="ctr" fontAlgn="t"/>
                      <a:r>
                        <a:rPr lang="en-US" sz="2800">
                          <a:effectLst/>
                          <a:latin typeface="Times New Roman" panose="02020603050405020304" pitchFamily="18" charset="0"/>
                          <a:cs typeface="Times New Roman" panose="02020603050405020304" pitchFamily="18" charset="0"/>
                        </a:rPr>
                        <a:t>Sai</a:t>
                      </a:r>
                    </a:p>
                  </a:txBody>
                  <a:tcPr marL="47625" marR="47625" marT="47625" marB="47625">
                    <a:lnL w="12700" cap="flat" cmpd="sng" algn="ctr">
                      <a:solidFill>
                        <a:srgbClr val="705FC7"/>
                      </a:solidFill>
                      <a:prstDash val="solid"/>
                      <a:round/>
                      <a:headEnd type="none" w="med" len="med"/>
                      <a:tailEnd type="none" w="med" len="med"/>
                    </a:lnL>
                    <a:lnR w="12700" cap="flat" cmpd="sng" algn="ctr">
                      <a:solidFill>
                        <a:srgbClr val="705FC7"/>
                      </a:solidFill>
                      <a:prstDash val="solid"/>
                      <a:round/>
                      <a:headEnd type="none" w="med" len="med"/>
                      <a:tailEnd type="none" w="med" len="med"/>
                    </a:lnR>
                    <a:lnT w="12700" cap="flat" cmpd="sng" algn="ctr">
                      <a:solidFill>
                        <a:srgbClr val="705FC7"/>
                      </a:solidFill>
                      <a:prstDash val="solid"/>
                      <a:round/>
                      <a:headEnd type="none" w="med" len="med"/>
                      <a:tailEnd type="none" w="med" len="med"/>
                    </a:lnT>
                    <a:lnB w="12700" cap="flat" cmpd="sng" algn="ctr">
                      <a:solidFill>
                        <a:srgbClr val="B05FC7"/>
                      </a:solidFill>
                      <a:prstDash val="solid"/>
                      <a:round/>
                      <a:headEnd type="none" w="med" len="med"/>
                      <a:tailEnd type="none" w="med" len="med"/>
                    </a:lnB>
                    <a:solidFill>
                      <a:srgbClr val="FFFFFF"/>
                    </a:solidFill>
                  </a:tcPr>
                </a:tc>
                <a:extLst>
                  <a:ext uri="{0D108BD9-81ED-4DB2-BD59-A6C34878D82A}">
                    <a16:rowId xmlns:a16="http://schemas.microsoft.com/office/drawing/2014/main" val="3028759869"/>
                  </a:ext>
                </a:extLst>
              </a:tr>
              <a:tr h="547167">
                <a:tc>
                  <a:txBody>
                    <a:bodyPr/>
                    <a:lstStyle/>
                    <a:p>
                      <a:pPr algn="ctr" fontAlgn="t"/>
                      <a:r>
                        <a:rPr lang="en-US" sz="2800">
                          <a:effectLst/>
                          <a:latin typeface="Times New Roman" panose="02020603050405020304" pitchFamily="18" charset="0"/>
                          <a:cs typeface="Times New Roman" panose="02020603050405020304" pitchFamily="18" charset="0"/>
                        </a:rPr>
                        <a:t>2</a:t>
                      </a:r>
                    </a:p>
                  </a:txBody>
                  <a:tcPr marL="47625" marR="47625" marT="47625" marB="47625">
                    <a:lnL w="12700" cap="flat" cmpd="sng" algn="ctr">
                      <a:solidFill>
                        <a:srgbClr val="B05FC7"/>
                      </a:solidFill>
                      <a:prstDash val="solid"/>
                      <a:round/>
                      <a:headEnd type="none" w="med" len="med"/>
                      <a:tailEnd type="none" w="med" len="med"/>
                    </a:lnL>
                    <a:lnR w="12700" cap="flat" cmpd="sng" algn="ctr">
                      <a:solidFill>
                        <a:srgbClr val="B05FC7"/>
                      </a:solidFill>
                      <a:prstDash val="solid"/>
                      <a:round/>
                      <a:headEnd type="none" w="med" len="med"/>
                      <a:tailEnd type="none" w="med" len="med"/>
                    </a:lnR>
                    <a:lnT w="12700" cap="flat" cmpd="sng" algn="ctr">
                      <a:solidFill>
                        <a:srgbClr val="B05FC7"/>
                      </a:solidFill>
                      <a:prstDash val="solid"/>
                      <a:round/>
                      <a:headEnd type="none" w="med" len="med"/>
                      <a:tailEnd type="none" w="med" len="med"/>
                    </a:lnT>
                    <a:lnB w="12700" cap="flat" cmpd="sng" algn="ctr">
                      <a:solidFill>
                        <a:srgbClr val="1061C7"/>
                      </a:solidFill>
                      <a:prstDash val="solid"/>
                      <a:round/>
                      <a:headEnd type="none" w="med" len="med"/>
                      <a:tailEnd type="none" w="med" len="med"/>
                    </a:lnB>
                    <a:solidFill>
                      <a:srgbClr val="FFFFFF"/>
                    </a:solidFill>
                  </a:tcPr>
                </a:tc>
                <a:tc>
                  <a:txBody>
                    <a:bodyPr/>
                    <a:lstStyle/>
                    <a:p>
                      <a:pPr fontAlgn="t"/>
                      <a:r>
                        <a:rPr lang="en-US" sz="2800" dirty="0" err="1">
                          <a:effectLst/>
                          <a:latin typeface="Times New Roman" panose="02020603050405020304" pitchFamily="18" charset="0"/>
                          <a:cs typeface="Times New Roman" panose="02020603050405020304" pitchFamily="18" charset="0"/>
                        </a:rPr>
                        <a:t>Trần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Bình</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B05FC7"/>
                      </a:solidFill>
                      <a:prstDash val="solid"/>
                      <a:round/>
                      <a:headEnd type="none" w="med" len="med"/>
                      <a:tailEnd type="none" w="med" len="med"/>
                    </a:lnL>
                    <a:lnR w="12700" cap="flat" cmpd="sng" algn="ctr">
                      <a:solidFill>
                        <a:srgbClr val="B05FC7"/>
                      </a:solidFill>
                      <a:prstDash val="solid"/>
                      <a:round/>
                      <a:headEnd type="none" w="med" len="med"/>
                      <a:tailEnd type="none" w="med" len="med"/>
                    </a:lnR>
                    <a:lnT w="12700" cap="flat" cmpd="sng" algn="ctr">
                      <a:solidFill>
                        <a:srgbClr val="B05FC7"/>
                      </a:solidFill>
                      <a:prstDash val="solid"/>
                      <a:round/>
                      <a:headEnd type="none" w="med" len="med"/>
                      <a:tailEnd type="none" w="med" len="med"/>
                    </a:lnT>
                    <a:lnB w="12700" cap="flat" cmpd="sng" algn="ctr">
                      <a:solidFill>
                        <a:srgbClr val="1061C7"/>
                      </a:solidFill>
                      <a:prstDash val="solid"/>
                      <a:round/>
                      <a:headEnd type="none" w="med" len="med"/>
                      <a:tailEnd type="none" w="med" len="med"/>
                    </a:lnB>
                    <a:solidFill>
                      <a:srgbClr val="FFFFFF"/>
                    </a:solidFill>
                  </a:tcPr>
                </a:tc>
                <a:tc>
                  <a:txBody>
                    <a:bodyPr/>
                    <a:lstStyle/>
                    <a:p>
                      <a:pPr algn="ctr" fontAlgn="t"/>
                      <a:r>
                        <a:rPr lang="en-US" sz="2800">
                          <a:effectLst/>
                          <a:latin typeface="Times New Roman" panose="02020603050405020304" pitchFamily="18" charset="0"/>
                          <a:cs typeface="Times New Roman" panose="02020603050405020304" pitchFamily="18" charset="0"/>
                        </a:rPr>
                        <a:t>Sai</a:t>
                      </a:r>
                    </a:p>
                  </a:txBody>
                  <a:tcPr marL="47625" marR="47625" marT="47625" marB="47625">
                    <a:lnL w="12700" cap="flat" cmpd="sng" algn="ctr">
                      <a:solidFill>
                        <a:srgbClr val="B05FC7"/>
                      </a:solidFill>
                      <a:prstDash val="solid"/>
                      <a:round/>
                      <a:headEnd type="none" w="med" len="med"/>
                      <a:tailEnd type="none" w="med" len="med"/>
                    </a:lnL>
                    <a:lnR w="12700" cap="flat" cmpd="sng" algn="ctr">
                      <a:solidFill>
                        <a:srgbClr val="B05FC7"/>
                      </a:solidFill>
                      <a:prstDash val="solid"/>
                      <a:round/>
                      <a:headEnd type="none" w="med" len="med"/>
                      <a:tailEnd type="none" w="med" len="med"/>
                    </a:lnR>
                    <a:lnT w="12700" cap="flat" cmpd="sng" algn="ctr">
                      <a:solidFill>
                        <a:srgbClr val="B05FC7"/>
                      </a:solidFill>
                      <a:prstDash val="solid"/>
                      <a:round/>
                      <a:headEnd type="none" w="med" len="med"/>
                      <a:tailEnd type="none" w="med" len="med"/>
                    </a:lnT>
                    <a:lnB w="12700" cap="flat" cmpd="sng" algn="ctr">
                      <a:solidFill>
                        <a:srgbClr val="1061C7"/>
                      </a:solidFill>
                      <a:prstDash val="solid"/>
                      <a:round/>
                      <a:headEnd type="none" w="med" len="med"/>
                      <a:tailEnd type="none" w="med" len="med"/>
                    </a:lnB>
                    <a:solidFill>
                      <a:srgbClr val="FFFFFF"/>
                    </a:solidFill>
                  </a:tcPr>
                </a:tc>
                <a:tc>
                  <a:txBody>
                    <a:bodyPr/>
                    <a:lstStyle/>
                    <a:p>
                      <a:pPr algn="ctr" fontAlgn="t"/>
                      <a:r>
                        <a:rPr lang="en-US" sz="2800">
                          <a:effectLst/>
                          <a:latin typeface="Times New Roman" panose="02020603050405020304" pitchFamily="18" charset="0"/>
                          <a:cs typeface="Times New Roman" panose="02020603050405020304" pitchFamily="18" charset="0"/>
                        </a:rPr>
                        <a:t>Sai</a:t>
                      </a:r>
                    </a:p>
                  </a:txBody>
                  <a:tcPr marL="47625" marR="47625" marT="47625" marB="47625">
                    <a:lnL w="12700" cap="flat" cmpd="sng" algn="ctr">
                      <a:solidFill>
                        <a:srgbClr val="B05FC7"/>
                      </a:solidFill>
                      <a:prstDash val="solid"/>
                      <a:round/>
                      <a:headEnd type="none" w="med" len="med"/>
                      <a:tailEnd type="none" w="med" len="med"/>
                    </a:lnL>
                    <a:lnR w="12700" cap="flat" cmpd="sng" algn="ctr">
                      <a:solidFill>
                        <a:srgbClr val="B05FC7"/>
                      </a:solidFill>
                      <a:prstDash val="solid"/>
                      <a:round/>
                      <a:headEnd type="none" w="med" len="med"/>
                      <a:tailEnd type="none" w="med" len="med"/>
                    </a:lnR>
                    <a:lnT w="12700" cap="flat" cmpd="sng" algn="ctr">
                      <a:solidFill>
                        <a:srgbClr val="B05FC7"/>
                      </a:solidFill>
                      <a:prstDash val="solid"/>
                      <a:round/>
                      <a:headEnd type="none" w="med" len="med"/>
                      <a:tailEnd type="none" w="med" len="med"/>
                    </a:lnT>
                    <a:lnB w="12700" cap="flat" cmpd="sng" algn="ctr">
                      <a:solidFill>
                        <a:srgbClr val="1061C7"/>
                      </a:solidFill>
                      <a:prstDash val="solid"/>
                      <a:round/>
                      <a:headEnd type="none" w="med" len="med"/>
                      <a:tailEnd type="none" w="med" len="med"/>
                    </a:lnB>
                    <a:solidFill>
                      <a:srgbClr val="FFFFFF"/>
                    </a:solidFill>
                  </a:tcPr>
                </a:tc>
                <a:extLst>
                  <a:ext uri="{0D108BD9-81ED-4DB2-BD59-A6C34878D82A}">
                    <a16:rowId xmlns:a16="http://schemas.microsoft.com/office/drawing/2014/main" val="4065129154"/>
                  </a:ext>
                </a:extLst>
              </a:tr>
              <a:tr h="547167">
                <a:tc>
                  <a:txBody>
                    <a:bodyPr/>
                    <a:lstStyle/>
                    <a:p>
                      <a:pPr algn="ctr" fontAlgn="t"/>
                      <a:r>
                        <a:rPr lang="en-US" sz="2800">
                          <a:effectLst/>
                          <a:latin typeface="Times New Roman" panose="02020603050405020304" pitchFamily="18" charset="0"/>
                          <a:cs typeface="Times New Roman" panose="02020603050405020304" pitchFamily="18" charset="0"/>
                        </a:rPr>
                        <a:t>3</a:t>
                      </a:r>
                    </a:p>
                  </a:txBody>
                  <a:tcPr marL="47625" marR="47625" marT="47625" marB="47625">
                    <a:lnL w="12700" cap="flat" cmpd="sng" algn="ctr">
                      <a:solidFill>
                        <a:srgbClr val="1061C7"/>
                      </a:solidFill>
                      <a:prstDash val="solid"/>
                      <a:round/>
                      <a:headEnd type="none" w="med" len="med"/>
                      <a:tailEnd type="none" w="med" len="med"/>
                    </a:lnL>
                    <a:lnR w="12700" cap="flat" cmpd="sng" algn="ctr">
                      <a:solidFill>
                        <a:srgbClr val="1061C7"/>
                      </a:solidFill>
                      <a:prstDash val="solid"/>
                      <a:round/>
                      <a:headEnd type="none" w="med" len="med"/>
                      <a:tailEnd type="none" w="med" len="med"/>
                    </a:lnR>
                    <a:lnT w="12700" cap="flat" cmpd="sng" algn="ctr">
                      <a:solidFill>
                        <a:srgbClr val="1061C7"/>
                      </a:solidFill>
                      <a:prstDash val="solid"/>
                      <a:round/>
                      <a:headEnd type="none" w="med" len="med"/>
                      <a:tailEnd type="none" w="med" len="med"/>
                    </a:lnT>
                    <a:lnB w="12700" cap="flat" cmpd="sng" algn="ctr">
                      <a:solidFill>
                        <a:srgbClr val="D05DC7"/>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Hoàng Mai</a:t>
                      </a:r>
                    </a:p>
                  </a:txBody>
                  <a:tcPr marL="47625" marR="47625" marT="47625" marB="47625">
                    <a:lnL w="12700" cap="flat" cmpd="sng" algn="ctr">
                      <a:solidFill>
                        <a:srgbClr val="1061C7"/>
                      </a:solidFill>
                      <a:prstDash val="solid"/>
                      <a:round/>
                      <a:headEnd type="none" w="med" len="med"/>
                      <a:tailEnd type="none" w="med" len="med"/>
                    </a:lnL>
                    <a:lnR w="12700" cap="flat" cmpd="sng" algn="ctr">
                      <a:solidFill>
                        <a:srgbClr val="1061C7"/>
                      </a:solidFill>
                      <a:prstDash val="solid"/>
                      <a:round/>
                      <a:headEnd type="none" w="med" len="med"/>
                      <a:tailEnd type="none" w="med" len="med"/>
                    </a:lnR>
                    <a:lnT w="12700" cap="flat" cmpd="sng" algn="ctr">
                      <a:solidFill>
                        <a:srgbClr val="1061C7"/>
                      </a:solidFill>
                      <a:prstDash val="solid"/>
                      <a:round/>
                      <a:headEnd type="none" w="med" len="med"/>
                      <a:tailEnd type="none" w="med" len="med"/>
                    </a:lnT>
                    <a:lnB w="12700" cap="flat" cmpd="sng" algn="ctr">
                      <a:solidFill>
                        <a:srgbClr val="D05DC7"/>
                      </a:solidFill>
                      <a:prstDash val="solid"/>
                      <a:round/>
                      <a:headEnd type="none" w="med" len="med"/>
                      <a:tailEnd type="none" w="med" len="med"/>
                    </a:lnB>
                    <a:solidFill>
                      <a:srgbClr val="FFFFFF"/>
                    </a:solidFill>
                  </a:tcPr>
                </a:tc>
                <a:tc>
                  <a:txBody>
                    <a:bodyPr/>
                    <a:lstStyle/>
                    <a:p>
                      <a:pPr algn="ctr" fontAlgn="t"/>
                      <a:r>
                        <a:rPr lang="en-US" sz="2800">
                          <a:effectLst/>
                          <a:latin typeface="Times New Roman" panose="02020603050405020304" pitchFamily="18" charset="0"/>
                          <a:cs typeface="Times New Roman" panose="02020603050405020304" pitchFamily="18" charset="0"/>
                        </a:rPr>
                        <a:t>Sai</a:t>
                      </a:r>
                    </a:p>
                  </a:txBody>
                  <a:tcPr marL="47625" marR="47625" marT="47625" marB="47625">
                    <a:lnL w="12700" cap="flat" cmpd="sng" algn="ctr">
                      <a:solidFill>
                        <a:srgbClr val="1061C7"/>
                      </a:solidFill>
                      <a:prstDash val="solid"/>
                      <a:round/>
                      <a:headEnd type="none" w="med" len="med"/>
                      <a:tailEnd type="none" w="med" len="med"/>
                    </a:lnL>
                    <a:lnR w="12700" cap="flat" cmpd="sng" algn="ctr">
                      <a:solidFill>
                        <a:srgbClr val="1061C7"/>
                      </a:solidFill>
                      <a:prstDash val="solid"/>
                      <a:round/>
                      <a:headEnd type="none" w="med" len="med"/>
                      <a:tailEnd type="none" w="med" len="med"/>
                    </a:lnR>
                    <a:lnT w="12700" cap="flat" cmpd="sng" algn="ctr">
                      <a:solidFill>
                        <a:srgbClr val="1061C7"/>
                      </a:solidFill>
                      <a:prstDash val="solid"/>
                      <a:round/>
                      <a:headEnd type="none" w="med" len="med"/>
                      <a:tailEnd type="none" w="med" len="med"/>
                    </a:lnT>
                    <a:lnB w="12700" cap="flat" cmpd="sng" algn="ctr">
                      <a:solidFill>
                        <a:srgbClr val="D05DC7"/>
                      </a:solidFill>
                      <a:prstDash val="solid"/>
                      <a:round/>
                      <a:headEnd type="none" w="med" len="med"/>
                      <a:tailEnd type="none" w="med" len="med"/>
                    </a:lnB>
                    <a:solidFill>
                      <a:srgbClr val="FFFFFF"/>
                    </a:solidFill>
                  </a:tcPr>
                </a:tc>
                <a:tc>
                  <a:txBody>
                    <a:bodyPr/>
                    <a:lstStyle/>
                    <a:p>
                      <a:pPr algn="ctr" fontAlgn="t"/>
                      <a:r>
                        <a:rPr lang="en-US" sz="2800">
                          <a:effectLst/>
                          <a:latin typeface="Times New Roman" panose="02020603050405020304" pitchFamily="18" charset="0"/>
                          <a:cs typeface="Times New Roman" panose="02020603050405020304" pitchFamily="18" charset="0"/>
                        </a:rPr>
                        <a:t>Sai</a:t>
                      </a:r>
                    </a:p>
                  </a:txBody>
                  <a:tcPr marL="47625" marR="47625" marT="47625" marB="47625">
                    <a:lnL w="12700" cap="flat" cmpd="sng" algn="ctr">
                      <a:solidFill>
                        <a:srgbClr val="1061C7"/>
                      </a:solidFill>
                      <a:prstDash val="solid"/>
                      <a:round/>
                      <a:headEnd type="none" w="med" len="med"/>
                      <a:tailEnd type="none" w="med" len="med"/>
                    </a:lnL>
                    <a:lnR w="12700" cap="flat" cmpd="sng" algn="ctr">
                      <a:solidFill>
                        <a:srgbClr val="1061C7"/>
                      </a:solidFill>
                      <a:prstDash val="solid"/>
                      <a:round/>
                      <a:headEnd type="none" w="med" len="med"/>
                      <a:tailEnd type="none" w="med" len="med"/>
                    </a:lnR>
                    <a:lnT w="12700" cap="flat" cmpd="sng" algn="ctr">
                      <a:solidFill>
                        <a:srgbClr val="1061C7"/>
                      </a:solidFill>
                      <a:prstDash val="solid"/>
                      <a:round/>
                      <a:headEnd type="none" w="med" len="med"/>
                      <a:tailEnd type="none" w="med" len="med"/>
                    </a:lnT>
                    <a:lnB w="12700" cap="flat" cmpd="sng" algn="ctr">
                      <a:solidFill>
                        <a:srgbClr val="D05DC7"/>
                      </a:solidFill>
                      <a:prstDash val="solid"/>
                      <a:round/>
                      <a:headEnd type="none" w="med" len="med"/>
                      <a:tailEnd type="none" w="med" len="med"/>
                    </a:lnB>
                    <a:solidFill>
                      <a:srgbClr val="FFFFFF"/>
                    </a:solidFill>
                  </a:tcPr>
                </a:tc>
                <a:extLst>
                  <a:ext uri="{0D108BD9-81ED-4DB2-BD59-A6C34878D82A}">
                    <a16:rowId xmlns:a16="http://schemas.microsoft.com/office/drawing/2014/main" val="3346865435"/>
                  </a:ext>
                </a:extLst>
              </a:tr>
              <a:tr h="547167">
                <a:tc>
                  <a:txBody>
                    <a:bodyPr/>
                    <a:lstStyle/>
                    <a:p>
                      <a:pPr algn="ctr" fontAlgn="t"/>
                      <a:r>
                        <a:rPr lang="en-US" sz="2800">
                          <a:effectLst/>
                          <a:latin typeface="Times New Roman" panose="02020603050405020304" pitchFamily="18" charset="0"/>
                          <a:cs typeface="Times New Roman" panose="02020603050405020304" pitchFamily="18" charset="0"/>
                        </a:rPr>
                        <a:t>4</a:t>
                      </a:r>
                    </a:p>
                  </a:txBody>
                  <a:tcPr marL="47625" marR="47625" marT="47625" marB="47625">
                    <a:lnL w="12700" cap="flat" cmpd="sng" algn="ctr">
                      <a:solidFill>
                        <a:srgbClr val="D05DC7"/>
                      </a:solidFill>
                      <a:prstDash val="solid"/>
                      <a:round/>
                      <a:headEnd type="none" w="med" len="med"/>
                      <a:tailEnd type="none" w="med" len="med"/>
                    </a:lnL>
                    <a:lnR w="12700" cap="flat" cmpd="sng" algn="ctr">
                      <a:solidFill>
                        <a:srgbClr val="D05DC7"/>
                      </a:solidFill>
                      <a:prstDash val="solid"/>
                      <a:round/>
                      <a:headEnd type="none" w="med" len="med"/>
                      <a:tailEnd type="none" w="med" len="med"/>
                    </a:lnR>
                    <a:lnT w="12700" cap="flat" cmpd="sng" algn="ctr">
                      <a:solidFill>
                        <a:srgbClr val="D05DC7"/>
                      </a:solidFill>
                      <a:prstDash val="solid"/>
                      <a:round/>
                      <a:headEnd type="none" w="med" len="med"/>
                      <a:tailEnd type="none" w="med" len="med"/>
                    </a:lnT>
                    <a:lnB w="12700" cap="flat" cmpd="sng" algn="ctr">
                      <a:solidFill>
                        <a:srgbClr val="D05DC7"/>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Thanh Trúc</a:t>
                      </a:r>
                    </a:p>
                  </a:txBody>
                  <a:tcPr marL="47625" marR="47625" marT="47625" marB="47625">
                    <a:lnL w="12700" cap="flat" cmpd="sng" algn="ctr">
                      <a:solidFill>
                        <a:srgbClr val="D05DC7"/>
                      </a:solidFill>
                      <a:prstDash val="solid"/>
                      <a:round/>
                      <a:headEnd type="none" w="med" len="med"/>
                      <a:tailEnd type="none" w="med" len="med"/>
                    </a:lnL>
                    <a:lnR w="12700" cap="flat" cmpd="sng" algn="ctr">
                      <a:solidFill>
                        <a:srgbClr val="D05DC7"/>
                      </a:solidFill>
                      <a:prstDash val="solid"/>
                      <a:round/>
                      <a:headEnd type="none" w="med" len="med"/>
                      <a:tailEnd type="none" w="med" len="med"/>
                    </a:lnR>
                    <a:lnT w="12700" cap="flat" cmpd="sng" algn="ctr">
                      <a:solidFill>
                        <a:srgbClr val="D05DC7"/>
                      </a:solidFill>
                      <a:prstDash val="solid"/>
                      <a:round/>
                      <a:headEnd type="none" w="med" len="med"/>
                      <a:tailEnd type="none" w="med" len="med"/>
                    </a:lnT>
                    <a:lnB w="12700" cap="flat" cmpd="sng" algn="ctr">
                      <a:solidFill>
                        <a:srgbClr val="D05DC7"/>
                      </a:solidFill>
                      <a:prstDash val="solid"/>
                      <a:round/>
                      <a:headEnd type="none" w="med" len="med"/>
                      <a:tailEnd type="none" w="med" len="med"/>
                    </a:lnB>
                    <a:solidFill>
                      <a:srgbClr val="FFFFFF"/>
                    </a:solidFill>
                  </a:tcPr>
                </a:tc>
                <a:tc>
                  <a:txBody>
                    <a:bodyPr/>
                    <a:lstStyle/>
                    <a:p>
                      <a:pPr algn="ctr" fontAlgn="t"/>
                      <a:r>
                        <a:rPr lang="en-US" sz="2800">
                          <a:effectLst/>
                          <a:latin typeface="Times New Roman" panose="02020603050405020304" pitchFamily="18" charset="0"/>
                          <a:cs typeface="Times New Roman" panose="02020603050405020304" pitchFamily="18" charset="0"/>
                        </a:rPr>
                        <a:t>Đúng</a:t>
                      </a:r>
                    </a:p>
                  </a:txBody>
                  <a:tcPr marL="47625" marR="47625" marT="47625" marB="47625">
                    <a:lnL w="12700" cap="flat" cmpd="sng" algn="ctr">
                      <a:solidFill>
                        <a:srgbClr val="D05DC7"/>
                      </a:solidFill>
                      <a:prstDash val="solid"/>
                      <a:round/>
                      <a:headEnd type="none" w="med" len="med"/>
                      <a:tailEnd type="none" w="med" len="med"/>
                    </a:lnL>
                    <a:lnR w="12700" cap="flat" cmpd="sng" algn="ctr">
                      <a:solidFill>
                        <a:srgbClr val="D05DC7"/>
                      </a:solidFill>
                      <a:prstDash val="solid"/>
                      <a:round/>
                      <a:headEnd type="none" w="med" len="med"/>
                      <a:tailEnd type="none" w="med" len="med"/>
                    </a:lnR>
                    <a:lnT w="12700" cap="flat" cmpd="sng" algn="ctr">
                      <a:solidFill>
                        <a:srgbClr val="D05DC7"/>
                      </a:solidFill>
                      <a:prstDash val="solid"/>
                      <a:round/>
                      <a:headEnd type="none" w="med" len="med"/>
                      <a:tailEnd type="none" w="med" len="med"/>
                    </a:lnT>
                    <a:lnB w="12700" cap="flat" cmpd="sng" algn="ctr">
                      <a:solidFill>
                        <a:srgbClr val="D05DC7"/>
                      </a:solidFill>
                      <a:prstDash val="solid"/>
                      <a:round/>
                      <a:headEnd type="none" w="med" len="med"/>
                      <a:tailEnd type="none" w="med" len="med"/>
                    </a:lnB>
                    <a:solidFill>
                      <a:srgbClr val="FFFFFF"/>
                    </a:solidFill>
                  </a:tcPr>
                </a:tc>
                <a:tc>
                  <a:txBody>
                    <a:bodyPr/>
                    <a:lstStyle/>
                    <a:p>
                      <a:pPr algn="ctr" fontAlgn="t"/>
                      <a:r>
                        <a:rPr lang="en-US" sz="2800" dirty="0">
                          <a:effectLst/>
                          <a:latin typeface="Times New Roman" panose="02020603050405020304" pitchFamily="18" charset="0"/>
                          <a:cs typeface="Times New Roman" panose="02020603050405020304" pitchFamily="18" charset="0"/>
                        </a:rPr>
                        <a:t>Sai</a:t>
                      </a:r>
                    </a:p>
                  </a:txBody>
                  <a:tcPr marL="47625" marR="47625" marT="47625" marB="47625">
                    <a:lnL w="12700" cap="flat" cmpd="sng" algn="ctr">
                      <a:solidFill>
                        <a:srgbClr val="D05DC7"/>
                      </a:solidFill>
                      <a:prstDash val="solid"/>
                      <a:round/>
                      <a:headEnd type="none" w="med" len="med"/>
                      <a:tailEnd type="none" w="med" len="med"/>
                    </a:lnL>
                    <a:lnR w="12700" cap="flat" cmpd="sng" algn="ctr">
                      <a:solidFill>
                        <a:srgbClr val="D05DC7"/>
                      </a:solidFill>
                      <a:prstDash val="solid"/>
                      <a:round/>
                      <a:headEnd type="none" w="med" len="med"/>
                      <a:tailEnd type="none" w="med" len="med"/>
                    </a:lnR>
                    <a:lnT w="12700" cap="flat" cmpd="sng" algn="ctr">
                      <a:solidFill>
                        <a:srgbClr val="D05DC7"/>
                      </a:solidFill>
                      <a:prstDash val="solid"/>
                      <a:round/>
                      <a:headEnd type="none" w="med" len="med"/>
                      <a:tailEnd type="none" w="med" len="med"/>
                    </a:lnT>
                    <a:lnB w="12700" cap="flat" cmpd="sng" algn="ctr">
                      <a:solidFill>
                        <a:srgbClr val="D05DC7"/>
                      </a:solidFill>
                      <a:prstDash val="solid"/>
                      <a:round/>
                      <a:headEnd type="none" w="med" len="med"/>
                      <a:tailEnd type="none" w="med" len="med"/>
                    </a:lnB>
                    <a:solidFill>
                      <a:srgbClr val="FFFFFF"/>
                    </a:solidFill>
                  </a:tcPr>
                </a:tc>
                <a:extLst>
                  <a:ext uri="{0D108BD9-81ED-4DB2-BD59-A6C34878D82A}">
                    <a16:rowId xmlns:a16="http://schemas.microsoft.com/office/drawing/2014/main" val="1324855128"/>
                  </a:ext>
                </a:extLst>
              </a:tr>
            </a:tbl>
          </a:graphicData>
        </a:graphic>
      </p:graphicFrame>
      <p:sp>
        <p:nvSpPr>
          <p:cNvPr id="6" name="Rectangle 1"/>
          <p:cNvSpPr>
            <a:spLocks noChangeArrowheads="1"/>
          </p:cNvSpPr>
          <p:nvPr/>
        </p:nvSpPr>
        <p:spPr bwMode="auto">
          <a:xfrm>
            <a:off x="353421" y="279941"/>
            <a:ext cx="1951519"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800" b="1" i="1" u="sng" strike="noStrike" cap="none" normalizeH="0" baseline="0">
                <a:ln>
                  <a:noFill/>
                </a:ln>
                <a:solidFill>
                  <a:srgbClr val="333333"/>
                </a:solidFill>
                <a:effectLst/>
                <a:latin typeface="Times New Roman" panose="02020603050405020304" pitchFamily="18" charset="0"/>
                <a:cs typeface="Times New Roman" panose="02020603050405020304" pitchFamily="18" charset="0"/>
              </a:rPr>
              <a:t>T</a:t>
            </a:r>
            <a:r>
              <a:rPr kumimoji="0" lang="en-US" altLang="en-US" sz="2800" b="1" i="1" u="sng" strike="noStrike" cap="none" normalizeH="0" baseline="0">
                <a:ln>
                  <a:noFill/>
                </a:ln>
                <a:solidFill>
                  <a:srgbClr val="333333"/>
                </a:solidFill>
                <a:effectLst/>
                <a:latin typeface="Times New Roman" panose="02020603050405020304" pitchFamily="18" charset="0"/>
                <a:cs typeface="Times New Roman" panose="02020603050405020304" pitchFamily="18" charset="0"/>
              </a:rPr>
              <a:t>rả lời</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90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05300" y="818666"/>
            <a:ext cx="10435989" cy="3185487"/>
          </a:xfrm>
          <a:prstGeom prst="rect">
            <a:avLst/>
          </a:prstGeom>
        </p:spPr>
        <p:txBody>
          <a:bodyPr wrap="square">
            <a:spAutoFit/>
          </a:bodyPr>
          <a:lstStyle/>
          <a:p>
            <a:pPr algn="just">
              <a:lnSpc>
                <a:spcPct val="115000"/>
              </a:lnSpc>
              <a:spcBef>
                <a:spcPts val="600"/>
              </a:spcBef>
              <a:spcAft>
                <a:spcPts val="600"/>
              </a:spcAft>
            </a:pPr>
            <a:r>
              <a:rPr lang="en-US" sz="2800" b="1">
                <a:solidFill>
                  <a:srgbClr val="FF0066"/>
                </a:solidFill>
                <a:latin typeface="Tahoma" panose="020B0604030504040204" pitchFamily="34" charset="0"/>
                <a:ea typeface="Tahoma" panose="020B0604030504040204" pitchFamily="34" charset="0"/>
                <a:cs typeface="Tahoma" panose="020B0604030504040204" pitchFamily="34" charset="0"/>
              </a:rPr>
              <a:t>THUẬT TOÁN TÌM KIẾM TUẦN TỰ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Xét tình huống khởi động: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Đầu vào: danh sách khách hàng; họ tên khách hàng cần tìm</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Đầu ra: địa chỉ của khách hàng cần tìm</a:t>
            </a:r>
          </a:p>
          <a:p>
            <a:pPr algn="just">
              <a:lnSpc>
                <a:spcPct val="115000"/>
              </a:lnSpc>
              <a:spcBef>
                <a:spcPts val="600"/>
              </a:spcBef>
              <a:spcAft>
                <a:spcPts val="600"/>
              </a:spcAft>
            </a:pPr>
            <a:r>
              <a:rPr lang="en-US" sz="2800" i="1">
                <a:solidFill>
                  <a:srgbClr val="FF0066"/>
                </a:solidFill>
                <a:latin typeface="Times New Roman" panose="02020603050405020304" pitchFamily="18" charset="0"/>
                <a:ea typeface="Times New Roman" panose="02020603050405020304" pitchFamily="18" charset="0"/>
              </a:rPr>
              <a:t>- Tìm kiếm tuần tự: </a:t>
            </a:r>
            <a:r>
              <a:rPr lang="en-US" sz="2800">
                <a:latin typeface="Times New Roman" panose="02020603050405020304" pitchFamily="18" charset="0"/>
                <a:ea typeface="Times New Roman" panose="02020603050405020304" pitchFamily="18" charset="0"/>
              </a:rPr>
              <a:t>tìm kiếm từ đầu đến cuối danh sách khách hàng</a:t>
            </a:r>
          </a:p>
        </p:txBody>
      </p:sp>
    </p:spTree>
    <p:extLst>
      <p:ext uri="{BB962C8B-B14F-4D97-AF65-F5344CB8AC3E}">
        <p14:creationId xmlns:p14="http://schemas.microsoft.com/office/powerpoint/2010/main" val="247349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565</TotalTime>
  <Words>918</Words>
  <Application>Microsoft Office PowerPoint</Application>
  <PresentationFormat>Widescreen</PresentationFormat>
  <Paragraphs>112</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Book Antiqua</vt:lpstr>
      <vt:lpstr>Calibri</vt:lpstr>
      <vt:lpstr>Calibri Light</vt:lpstr>
      <vt:lpstr>Tahoma</vt:lpstr>
      <vt:lpstr>Times New Roman</vt:lpstr>
      <vt:lpstr>Office Theme</vt:lpstr>
      <vt:lpstr>CHỦ ĐỀ 5 GIẢI QUYẾT VẤN ĐỀ VỚI SỰ TRỢ GIÚP CỦA MÁY TÍNH BÀI 14 THUẬT TOÁN TÌM KIẾM TUẦN TỰ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TÁCH ẢNH VÀ THIẾT KẾ ĐỒ HỌA VỚI KÊNH ALPHA</dc:title>
  <dc:creator>HoangThanh Tam</dc:creator>
  <cp:lastModifiedBy>Administrator</cp:lastModifiedBy>
  <cp:revision>33</cp:revision>
  <dcterms:created xsi:type="dcterms:W3CDTF">2022-02-17T15:32:27Z</dcterms:created>
  <dcterms:modified xsi:type="dcterms:W3CDTF">2023-03-30T06:50:04Z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