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4"/>
    <p:sldMasterId id="2147483758" r:id="rId5"/>
  </p:sldMasterIdLst>
  <p:notesMasterIdLst>
    <p:notesMasterId r:id="rId20"/>
  </p:notesMasterIdLst>
  <p:handoutMasterIdLst>
    <p:handoutMasterId r:id="rId21"/>
  </p:handoutMasterIdLst>
  <p:sldIdLst>
    <p:sldId id="256" r:id="rId6"/>
    <p:sldId id="262" r:id="rId7"/>
    <p:sldId id="301" r:id="rId8"/>
    <p:sldId id="323" r:id="rId9"/>
    <p:sldId id="331" r:id="rId10"/>
    <p:sldId id="333" r:id="rId11"/>
    <p:sldId id="325" r:id="rId12"/>
    <p:sldId id="326" r:id="rId13"/>
    <p:sldId id="327" r:id="rId14"/>
    <p:sldId id="334" r:id="rId15"/>
    <p:sldId id="328" r:id="rId16"/>
    <p:sldId id="329" r:id="rId17"/>
    <p:sldId id="330"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6AB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7" autoAdjust="0"/>
    <p:restoredTop sz="94605"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24071-69B2-40A7-B3EA-674584CE017F}" type="datetimeFigureOut">
              <a:rPr lang="en-US" smtClean="0"/>
              <a:t>12/13/2023</a:t>
            </a:fld>
            <a:endParaRPr lang="en-US" dirty="0"/>
          </a:p>
        </p:txBody>
      </p:sp>
      <p:sp>
        <p:nvSpPr>
          <p:cNvPr id="4" name="Footer Placeholder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A0F0C-BE24-43A8-A6ED-60EC67C28C43}" type="slidenum">
              <a:rPr lang="en-US" smtClean="0"/>
              <a:t>‹#›</a:t>
            </a:fld>
            <a:endParaRPr lang="en-US" dirty="0"/>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6B909-20DD-493C-AC6E-6A09AF3AE40E}" type="datetimeFigureOut">
              <a:rPr lang="en-US" smtClean="0"/>
              <a:t>12/13/2023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A3186-490C-4963-9CE5-58096C2F0BE5}" type="slidenum">
              <a:rPr lang="en-US" smtClean="0"/>
              <a:t>‹#›</a:t>
            </a:fld>
            <a:endParaRPr lang="en-US" dirty="0"/>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a:t>
            </a:fld>
            <a:endParaRPr lang="en-US" dirty="0"/>
          </a:p>
        </p:txBody>
      </p:sp>
    </p:spTree>
    <p:extLst>
      <p:ext uri="{BB962C8B-B14F-4D97-AF65-F5344CB8AC3E}">
        <p14:creationId xmlns:p14="http://schemas.microsoft.com/office/powerpoint/2010/main" val="27677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2</a:t>
            </a:fld>
            <a:endParaRPr lang="en-US" dirty="0"/>
          </a:p>
        </p:txBody>
      </p:sp>
    </p:spTree>
    <p:extLst>
      <p:ext uri="{BB962C8B-B14F-4D97-AF65-F5344CB8AC3E}">
        <p14:creationId xmlns:p14="http://schemas.microsoft.com/office/powerpoint/2010/main" val="308100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14</a:t>
            </a:fld>
            <a:endParaRPr lang="en-US" dirty="0"/>
          </a:p>
        </p:txBody>
      </p:sp>
    </p:spTree>
    <p:extLst>
      <p:ext uri="{BB962C8B-B14F-4D97-AF65-F5344CB8AC3E}">
        <p14:creationId xmlns:p14="http://schemas.microsoft.com/office/powerpoint/2010/main" val="271677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96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76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57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461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07934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5239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6678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97938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4158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80133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0035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62765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193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67316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0454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058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1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26474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538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48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8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42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88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77613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2F2B2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12/13/2023</a:t>
            </a:fld>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2F2B2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A9A57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A9A57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8963335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467813" y="773817"/>
            <a:ext cx="6815669" cy="2557869"/>
          </a:xfrm>
        </p:spPr>
        <p:txBody>
          <a:bodyPr>
            <a:noAutofit/>
          </a:bodyPr>
          <a:lstStyle/>
          <a:p>
            <a:pPr marL="0" marR="0" algn="ctr">
              <a:lnSpc>
                <a:spcPct val="115000"/>
              </a:lnSpc>
              <a:spcBef>
                <a:spcPts val="0"/>
              </a:spcBef>
              <a:spcAft>
                <a:spcPts val="0"/>
              </a:spcAft>
            </a:pPr>
            <a: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BÀI 13</a:t>
            </a:r>
            <a:b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THỰC HÀNH TỔNG HỢP</a:t>
            </a:r>
            <a:b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400" b="1" kern="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HOÀN THIỆN BÀI TRÌNH CHIẾU</a:t>
            </a:r>
            <a:endParaRPr lang="en-US" sz="4400" b="1" kern="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4358" y="4288331"/>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75647" y="4584759"/>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74494" y="4381790"/>
            <a:ext cx="731520" cy="731520"/>
          </a:xfrm>
          <a:prstGeom prst="rect">
            <a:avLst/>
          </a:prstGeom>
        </p:spPr>
      </p:pic>
      <p:sp>
        <p:nvSpPr>
          <p:cNvPr id="6" name="Subtitle 5">
            <a:extLst>
              <a:ext uri="{FF2B5EF4-FFF2-40B4-BE49-F238E27FC236}">
                <a16:creationId xmlns:a16="http://schemas.microsoft.com/office/drawing/2014/main" id="{A725833E-12A4-4EED-9689-44DA2EA707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764" y="1338608"/>
            <a:ext cx="9976514" cy="368100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 Sử dụng hợp lí hiệu ứng</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Trình bày càng đơn giản, rõ ràng thì càng thuyết phục</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Dùng hiệu ứng chuyển trang thống nhất cho tất cả các trang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lọc hiệu ứng cho các đối tượng. Tự trả lời câu hỏi “Hiệu ứng này có thể khiến bài thuyết trình hiệu quả hơn không?”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Chỉ dùng âm thanh khi thật cần thiết</a:t>
            </a:r>
          </a:p>
        </p:txBody>
      </p:sp>
    </p:spTree>
    <p:extLst>
      <p:ext uri="{BB962C8B-B14F-4D97-AF65-F5344CB8AC3E}">
        <p14:creationId xmlns:p14="http://schemas.microsoft.com/office/powerpoint/2010/main" val="9308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764" y="1024709"/>
            <a:ext cx="9976514" cy="403495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d) Hoàn thiện bài trình chiếu</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Xem lại bố cục, nội dung của bài báo cáo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Bố trí lại các đối tượng trên trang: Khung văn bản, hình ảnh, bảng biểu,… Định dạng lại một số hình ảnh, căn lề văn bản (nếu cần)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Có thể sáng tạo thêm, phát huy khả năng hội họa của mình trong cách trình bày bài báo cáo</a:t>
            </a:r>
          </a:p>
          <a:p>
            <a:r>
              <a:rPr lang="en-US" sz="2800">
                <a:latin typeface="Times New Roman" panose="02020603050405020304" pitchFamily="18" charset="0"/>
                <a:ea typeface="Times New Roman" panose="02020603050405020304" pitchFamily="18" charset="0"/>
              </a:rPr>
              <a:t>- Lưu lại kết quả làm việc</a:t>
            </a:r>
            <a:endParaRPr lang="en-US" sz="2800"/>
          </a:p>
        </p:txBody>
      </p:sp>
    </p:spTree>
    <p:extLst>
      <p:ext uri="{BB962C8B-B14F-4D97-AF65-F5344CB8AC3E}">
        <p14:creationId xmlns:p14="http://schemas.microsoft.com/office/powerpoint/2010/main" val="28612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6" y="2473225"/>
            <a:ext cx="9962865" cy="1083374"/>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tạo hiệu ứng cho các trang và đối tượng để hoàn thiện bài trình chiếu báo cáo dự án của nhóm em.</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384111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071" y="2359101"/>
            <a:ext cx="9253182" cy="1578894"/>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bổ sung hiệu ứng động cho bài trình chiếu ghi trong tệp Baitaptinhoc7.pptx. Xem lại nội dung, định dạng, hiệu ứng của từng trang để hoàn thiện bài trình chiếu?</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65303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5" name="Picture 4" descr="Shell">
            <a:extLst>
              <a:ext uri="{FF2B5EF4-FFF2-40B4-BE49-F238E27FC236}">
                <a16:creationId xmlns:a16="http://schemas.microsoft.com/office/drawing/2014/main" id="{F3D62F01-3570-47E7-BD58-A33F86CA1459}"/>
              </a:ext>
            </a:extLst>
          </p:cNvPr>
          <p:cNvPicPr>
            <a:picLocks noChangeAspect="1"/>
          </p:cNvPicPr>
          <p:nvPr/>
        </p:nvPicPr>
        <p:blipFill rotWithShape="1">
          <a:blip r:embed="rId3" cstate="email">
            <a:alphaModFix amt="3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494555"/>
            <a:ext cx="11227442" cy="5883296"/>
          </a:xfrm>
          <a:prstGeom prst="rect">
            <a:avLst/>
          </a:prstGeom>
        </p:spPr>
      </p:pic>
      <p:sp>
        <p:nvSpPr>
          <p:cNvPr id="2" name="Title 1">
            <a:extLst>
              <a:ext uri="{FF2B5EF4-FFF2-40B4-BE49-F238E27FC236}">
                <a16:creationId xmlns:a16="http://schemas.microsoft.com/office/drawing/2014/main" id="{FB4F001B-64F9-495D-AEA3-E3764742F8F4}"/>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a:solidFill>
                  <a:srgbClr val="C00000"/>
                </a:solidFill>
              </a:rPr>
              <a:t>THANK YOU!</a:t>
            </a:r>
            <a:endParaRPr lang="en-US" sz="7200" dirty="0">
              <a:solidFill>
                <a:srgbClr val="C00000"/>
              </a:solidFill>
            </a:endParaRPr>
          </a:p>
        </p:txBody>
      </p:sp>
    </p:spTree>
    <p:extLst>
      <p:ext uri="{BB962C8B-B14F-4D97-AF65-F5344CB8AC3E}">
        <p14:creationId xmlns:p14="http://schemas.microsoft.com/office/powerpoint/2010/main" val="214344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BD61F9-E972-46F3-B9BB-46CD116049C5}"/>
              </a:ext>
            </a:extLst>
          </p:cNvPr>
          <p:cNvSpPr txBox="1"/>
          <p:nvPr/>
        </p:nvSpPr>
        <p:spPr>
          <a:xfrm>
            <a:off x="1050878" y="1100701"/>
            <a:ext cx="10126638" cy="4731960"/>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Bài trình chiếu báo cáo dự án Trường học xanh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pic>
        <p:nvPicPr>
          <p:cNvPr id="3"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774603" cy="1052736"/>
          </a:xfrm>
          <a:prstGeom prst="rect">
            <a:avLst/>
          </a:prstGeom>
        </p:spPr>
      </p:pic>
    </p:spTree>
    <p:extLst>
      <p:ext uri="{BB962C8B-B14F-4D97-AF65-F5344CB8AC3E}">
        <p14:creationId xmlns:p14="http://schemas.microsoft.com/office/powerpoint/2010/main" val="202649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7371" y="2173315"/>
            <a:ext cx="10761785" cy="316682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1200"/>
              </a:spcBef>
              <a:spcAft>
                <a:spcPts val="1200"/>
              </a:spcAft>
            </a:pPr>
            <a:r>
              <a:rPr lang="en-US" sz="2800">
                <a:latin typeface="Times New Roman" panose="02020603050405020304" pitchFamily="18" charset="0"/>
                <a:cs typeface="Times New Roman" panose="02020603050405020304" pitchFamily="18" charset="0"/>
              </a:rPr>
              <a:t>1. Em hãy quan sát hai trang chiếu có cùng nội dung. Một trang không có hiệu ứng động, một trang có thêm hiệu ứng động cho các đối tượng</a:t>
            </a:r>
          </a:p>
          <a:p>
            <a:pPr>
              <a:spcBef>
                <a:spcPts val="1200"/>
              </a:spcBef>
              <a:spcAft>
                <a:spcPts val="1200"/>
              </a:spcAft>
            </a:pPr>
            <a:r>
              <a:rPr lang="en-US" sz="2800">
                <a:latin typeface="Times New Roman" panose="02020603050405020304" pitchFamily="18" charset="0"/>
                <a:cs typeface="Times New Roman" panose="02020603050405020304" pitchFamily="18" charset="0"/>
              </a:rPr>
              <a:t>2. Em thích xem trang nào hơn? Vì sao? Em có muốc sử dụng các hiệu ứng động trong bài trình chiếu của mình không?</a:t>
            </a:r>
          </a:p>
          <a:p>
            <a:pPr>
              <a:spcBef>
                <a:spcPts val="1200"/>
              </a:spcBef>
              <a:spcAft>
                <a:spcPts val="1200"/>
              </a:spcAft>
            </a:pPr>
            <a:r>
              <a:rPr lang="en-US" sz="2800">
                <a:latin typeface="Times New Roman" panose="02020603050405020304" pitchFamily="18" charset="0"/>
                <a:cs typeface="Times New Roman" panose="02020603050405020304" pitchFamily="18" charset="0"/>
              </a:rPr>
              <a:t>3. Sử dụng hiệu ứng động cần lưu ý những điều gì? Tại sao?</a:t>
            </a:r>
          </a:p>
        </p:txBody>
      </p:sp>
      <p:sp>
        <p:nvSpPr>
          <p:cNvPr id="3" name="Rectangle 17">
            <a:extLst>
              <a:ext uri="{FF2B5EF4-FFF2-40B4-BE49-F238E27FC236}">
                <a16:creationId xmlns:a16="http://schemas.microsoft.com/office/drawing/2014/main" id="{2AA78359-2C06-4ED2-898D-6D662CD3D14A}"/>
              </a:ext>
            </a:extLst>
          </p:cNvPr>
          <p:cNvSpPr txBox="1">
            <a:spLocks noChangeArrowheads="1"/>
          </p:cNvSpPr>
          <p:nvPr/>
        </p:nvSpPr>
        <p:spPr>
          <a:xfrm>
            <a:off x="457200" y="398569"/>
            <a:ext cx="10896600" cy="1277831"/>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solidFill>
                  <a:srgbClr val="FF0066"/>
                </a:solidFill>
                <a:latin typeface="Times New Roman" panose="02020603050405020304" pitchFamily="18" charset="0"/>
                <a:cs typeface="Times New Roman" panose="02020603050405020304" pitchFamily="18" charset="0"/>
              </a:rPr>
              <a:t>HOẠT ĐỘNG 1</a:t>
            </a:r>
            <a:br>
              <a:rPr lang="en-US" altLang="en-US" sz="3600" b="1">
                <a:solidFill>
                  <a:srgbClr val="FF0066"/>
                </a:solidFill>
                <a:latin typeface="Times New Roman" panose="02020603050405020304" pitchFamily="18" charset="0"/>
                <a:cs typeface="Times New Roman" panose="02020603050405020304" pitchFamily="18" charset="0"/>
              </a:rPr>
            </a:br>
            <a:r>
              <a:rPr lang="en-US" altLang="en-US" sz="3600" b="1">
                <a:solidFill>
                  <a:srgbClr val="FF0066"/>
                </a:solidFill>
                <a:latin typeface="Times New Roman" panose="02020603050405020304" pitchFamily="18" charset="0"/>
                <a:cs typeface="Times New Roman" panose="02020603050405020304" pitchFamily="18" charset="0"/>
              </a:rPr>
              <a:t>Hiệu ứng động</a:t>
            </a:r>
            <a:endParaRPr lang="en-AU" altLang="en-US" sz="3200" b="1">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18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3" y="882981"/>
            <a:ext cx="10645254" cy="4672048"/>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1. HIỆU ỨNG ĐỘNG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Hiệu ứng động trong bài trình chiếu là cách thức và thời điểm xuất hiện của các trang chiếu và các đối tượng trên trang chiếu (văn bản, hình ảnh, biểu đồ, âm thanh,…) khi trình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Có hai loại hiệu ứng động: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Hiệu ứng cho các đối tượng trên trang chiếu, gọi là hiệu ứng cho đối tượng.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Hiệu ứng cho các trang chiếu, gọi là hiệu ứng chuyển trang chiếu.</a:t>
            </a:r>
          </a:p>
        </p:txBody>
      </p:sp>
    </p:spTree>
    <p:extLst>
      <p:ext uri="{BB962C8B-B14F-4D97-AF65-F5344CB8AC3E}">
        <p14:creationId xmlns:p14="http://schemas.microsoft.com/office/powerpoint/2010/main" val="290872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955342" y="459901"/>
            <a:ext cx="10536072" cy="5140875"/>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Hiệu ứng động </a:t>
            </a:r>
            <a:r>
              <a:rPr lang="en-US" sz="2800">
                <a:latin typeface="Times New Roman" panose="02020603050405020304" pitchFamily="18" charset="0"/>
                <a:ea typeface="Times New Roman" panose="02020603050405020304" pitchFamily="18" charset="0"/>
              </a:rPr>
              <a:t>là cách thức và thời điểm xuất hiện của các trang chiếu và các đối tượng trên trang khi trình chiếu.</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Sử dụng hiệu ứng động giúp cho bài trình chiếu trở nên sinh động và hấp dẫn hơn, thu hút sự chú ý của người xem và tạo hiệu quả tốt trong việc truyền đạt thông tin.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Hiệu ứng động nên được sử dụng một cách có chọn lọc để giúp tăng tính hiệu quả cho nội dung và tạo ấn tượng với người xem.</a:t>
            </a:r>
          </a:p>
        </p:txBody>
      </p:sp>
      <p:sp>
        <p:nvSpPr>
          <p:cNvPr id="3" name="Down Arrow 2"/>
          <p:cNvSpPr/>
          <p:nvPr/>
        </p:nvSpPr>
        <p:spPr>
          <a:xfrm>
            <a:off x="5568287" y="95534"/>
            <a:ext cx="928047" cy="859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37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272" y="1839065"/>
            <a:ext cx="3688097" cy="830997"/>
          </a:xfrm>
          <a:prstGeom prst="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1) Sử dụng hiệu</a:t>
            </a:r>
            <a:r>
              <a:rPr kumimoji="0" lang="en-US" sz="2400" b="0" i="0" u="none" strike="noStrike" kern="1200" cap="none" spc="0" normalizeH="0" noProof="0">
                <a:ln>
                  <a:noFill/>
                </a:ln>
                <a:solidFill>
                  <a:srgbClr val="000000"/>
                </a:solidFill>
                <a:effectLst/>
                <a:uLnTx/>
                <a:uFillTx/>
                <a:latin typeface="Times New Roman" panose="02020603050405020304" pitchFamily="18" charset="0"/>
                <a:ea typeface="Times New Roman" panose="02020603050405020304" pitchFamily="18" charset="0"/>
                <a:cs typeface="+mn-cs"/>
              </a:rPr>
              <a:t> ứng động trong bài trình chiếu</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 name="Rounded Rectangle 3"/>
          <p:cNvSpPr/>
          <p:nvPr/>
        </p:nvSpPr>
        <p:spPr>
          <a:xfrm>
            <a:off x="139664" y="2842226"/>
            <a:ext cx="3196941" cy="919401"/>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2) Hiệu</a:t>
            </a:r>
            <a:r>
              <a:rPr kumimoji="0" lang="en-US" sz="2400" b="0" i="0" u="none" strike="noStrike" kern="1200" cap="none" spc="0" normalizeH="0" noProof="0">
                <a:ln>
                  <a:noFill/>
                </a:ln>
                <a:solidFill>
                  <a:srgbClr val="000000"/>
                </a:solidFill>
                <a:effectLst/>
                <a:uLnTx/>
                <a:uFillTx/>
                <a:latin typeface="Times New Roman" panose="02020603050405020304" pitchFamily="18" charset="0"/>
                <a:ea typeface="Times New Roman" panose="02020603050405020304" pitchFamily="18" charset="0"/>
                <a:cs typeface="+mn-cs"/>
              </a:rPr>
              <a:t> ứng động trong bài trình chiếu</a:t>
            </a:r>
            <a:endParaRPr kumimoji="0" lang="en-US" sz="2400" b="0" i="0" u="none" strike="noStrike" kern="1200" cap="none" spc="0" normalizeH="0" baseline="0" noProof="0">
              <a:ln>
                <a:noFill/>
              </a:ln>
              <a:solidFill>
                <a:srgbClr val="FFFFFF"/>
              </a:solidFill>
              <a:effectLst/>
              <a:uLnTx/>
              <a:uFillTx/>
              <a:latin typeface="Corbel" panose="020B0503020204020204"/>
              <a:cs typeface="+mn-cs"/>
            </a:endParaRPr>
          </a:p>
        </p:txBody>
      </p:sp>
      <p:sp>
        <p:nvSpPr>
          <p:cNvPr id="5" name="Rounded Rectangle 4"/>
          <p:cNvSpPr/>
          <p:nvPr/>
        </p:nvSpPr>
        <p:spPr>
          <a:xfrm>
            <a:off x="121222" y="3923128"/>
            <a:ext cx="3215383" cy="919401"/>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3) Hiệu</a:t>
            </a:r>
            <a:r>
              <a:rPr kumimoji="0" lang="en-US" sz="2400" b="0" i="0" u="none" strike="noStrike" kern="1200" cap="none" spc="0" normalizeH="0" noProof="0">
                <a:ln>
                  <a:noFill/>
                </a:ln>
                <a:solidFill>
                  <a:srgbClr val="000000"/>
                </a:solidFill>
                <a:effectLst/>
                <a:uLnTx/>
                <a:uFillTx/>
                <a:latin typeface="Times New Roman" panose="02020603050405020304" pitchFamily="18" charset="0"/>
                <a:ea typeface="Times New Roman" panose="02020603050405020304" pitchFamily="18" charset="0"/>
                <a:cs typeface="+mn-cs"/>
              </a:rPr>
              <a:t> ứng cho các </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trang chiếu</a:t>
            </a:r>
            <a:endParaRPr kumimoji="0" lang="en-US" sz="2400" b="0" i="0" u="none" strike="noStrike" kern="1200" cap="none" spc="0" normalizeH="0" baseline="0" noProof="0">
              <a:ln>
                <a:noFill/>
              </a:ln>
              <a:solidFill>
                <a:srgbClr val="FFFFFF"/>
              </a:solidFill>
              <a:effectLst/>
              <a:uLnTx/>
              <a:uFillTx/>
              <a:latin typeface="Corbel" panose="020B0503020204020204"/>
              <a:cs typeface="+mn-cs"/>
            </a:endParaRPr>
          </a:p>
        </p:txBody>
      </p:sp>
      <p:sp>
        <p:nvSpPr>
          <p:cNvPr id="6" name="Rounded Rectangle 5"/>
          <p:cNvSpPr/>
          <p:nvPr/>
        </p:nvSpPr>
        <p:spPr>
          <a:xfrm>
            <a:off x="133271" y="5029883"/>
            <a:ext cx="5353125" cy="1328023"/>
          </a:xfrm>
          <a:prstGeom prst="roundRect">
            <a:avLst/>
          </a:prstGeom>
          <a:solidFill>
            <a:srgbClr val="FFCCFF"/>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4) Nội</a:t>
            </a:r>
            <a:r>
              <a:rPr kumimoji="0" lang="en-US" sz="2400" b="0" i="0" u="none" strike="noStrike" kern="1200" cap="none" spc="0" normalizeH="0" noProof="0">
                <a:ln>
                  <a:noFill/>
                </a:ln>
                <a:solidFill>
                  <a:srgbClr val="000000"/>
                </a:solidFill>
                <a:effectLst/>
                <a:uLnTx/>
                <a:uFillTx/>
                <a:latin typeface="Times New Roman" panose="02020603050405020304" pitchFamily="18" charset="0"/>
                <a:ea typeface="Times New Roman" panose="02020603050405020304" pitchFamily="18" charset="0"/>
                <a:cs typeface="+mn-cs"/>
              </a:rPr>
              <a:t> dung trên trang chiếu sẽ thu hút sự chú ý của người xem và tạo hiệu quả tốt hơn trong việc truyền đạt thông tin.</a:t>
            </a:r>
            <a:endParaRPr kumimoji="0" lang="en-US" sz="2400" b="0" i="0" u="none" strike="noStrike" kern="1200" cap="none" spc="0" normalizeH="0" baseline="0" noProof="0">
              <a:ln>
                <a:noFill/>
              </a:ln>
              <a:solidFill>
                <a:srgbClr val="FFFFFF"/>
              </a:solidFill>
              <a:effectLst/>
              <a:uLnTx/>
              <a:uFillTx/>
              <a:latin typeface="Corbel" panose="020B0503020204020204"/>
              <a:cs typeface="+mn-cs"/>
            </a:endParaRPr>
          </a:p>
        </p:txBody>
      </p:sp>
      <p:sp>
        <p:nvSpPr>
          <p:cNvPr id="7" name="Rounded Rectangle 6"/>
          <p:cNvSpPr/>
          <p:nvPr/>
        </p:nvSpPr>
        <p:spPr>
          <a:xfrm>
            <a:off x="7833816" y="1924794"/>
            <a:ext cx="4250386" cy="919401"/>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gọi</a:t>
            </a:r>
            <a:r>
              <a:rPr kumimoji="0" lang="en-US" sz="2400" b="0" i="0" u="none" strike="noStrike" kern="1200" cap="none" spc="0" normalizeH="0" noProof="0">
                <a:ln>
                  <a:noFill/>
                </a:ln>
                <a:solidFill>
                  <a:srgbClr val="000000"/>
                </a:solidFill>
                <a:effectLst/>
                <a:uLnTx/>
                <a:uFillTx/>
                <a:latin typeface="Times New Roman" panose="02020603050405020304" pitchFamily="18" charset="0"/>
                <a:ea typeface="Times New Roman" panose="02020603050405020304" pitchFamily="18" charset="0"/>
                <a:cs typeface="+mn-cs"/>
              </a:rPr>
              <a:t> là hiệu ứng chuyển trang chiếu</a:t>
            </a:r>
            <a:endParaRPr kumimoji="0" lang="en-US" sz="2400" b="0" i="0" u="none" strike="noStrike" kern="1200" cap="none" spc="0" normalizeH="0" baseline="0" noProof="0">
              <a:ln>
                <a:noFill/>
              </a:ln>
              <a:solidFill>
                <a:srgbClr val="FFFFFF"/>
              </a:solidFill>
              <a:effectLst/>
              <a:uLnTx/>
              <a:uFillTx/>
              <a:latin typeface="Corbel" panose="020B0503020204020204"/>
              <a:cs typeface="+mn-cs"/>
            </a:endParaRPr>
          </a:p>
        </p:txBody>
      </p:sp>
      <p:sp>
        <p:nvSpPr>
          <p:cNvPr id="8" name="Rounded Rectangle 7"/>
          <p:cNvSpPr/>
          <p:nvPr/>
        </p:nvSpPr>
        <p:spPr>
          <a:xfrm>
            <a:off x="7833817" y="2959107"/>
            <a:ext cx="4250382" cy="919401"/>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 giúp</a:t>
            </a:r>
            <a:r>
              <a:rPr kumimoji="0" lang="en-US" sz="2400" b="0" i="0" u="none" strike="noStrike" kern="1200" cap="none" spc="0" normalizeH="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cho việc trình chiếu trở nên sinh động và hấp dẫn hơn</a:t>
            </a:r>
            <a:endParaRPr kumimoji="0" lang="en-US" sz="2400" b="0" i="0" u="none" strike="noStrike" kern="1200" cap="none" spc="0" normalizeH="0" baseline="0" noProof="0">
              <a:ln>
                <a:noFill/>
              </a:ln>
              <a:solidFill>
                <a:srgbClr val="FFFFFF"/>
              </a:solidFill>
              <a:effectLst/>
              <a:uLnTx/>
              <a:uFillTx/>
              <a:latin typeface="Corbel" panose="020B0503020204020204"/>
              <a:cs typeface="+mn-cs"/>
            </a:endParaRPr>
          </a:p>
        </p:txBody>
      </p:sp>
      <p:sp>
        <p:nvSpPr>
          <p:cNvPr id="9" name="Rounded Rectangle 8"/>
          <p:cNvSpPr/>
          <p:nvPr/>
        </p:nvSpPr>
        <p:spPr>
          <a:xfrm>
            <a:off x="8666328" y="4049707"/>
            <a:ext cx="3417870" cy="919401"/>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khi được</a:t>
            </a:r>
            <a:r>
              <a:rPr kumimoji="0" lang="en-US" sz="2400" b="0" i="0" u="none" strike="noStrike" kern="1200" cap="none" spc="0" normalizeH="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thêm các hiệu ứng động</a:t>
            </a:r>
            <a:endParaRPr kumimoji="0" lang="en-US" sz="2400" b="0" i="0" u="none" strike="noStrike" kern="1200" cap="none" spc="0" normalizeH="0" baseline="0" noProof="0">
              <a:ln>
                <a:noFill/>
              </a:ln>
              <a:solidFill>
                <a:srgbClr val="FFFFFF"/>
              </a:solidFill>
              <a:effectLst/>
              <a:uLnTx/>
              <a:uFillTx/>
              <a:latin typeface="Corbel" panose="020B0503020204020204"/>
              <a:cs typeface="+mn-cs"/>
            </a:endParaRPr>
          </a:p>
        </p:txBody>
      </p:sp>
      <p:sp>
        <p:nvSpPr>
          <p:cNvPr id="10" name="Rounded Rectangle 9"/>
          <p:cNvSpPr/>
          <p:nvPr/>
        </p:nvSpPr>
        <p:spPr>
          <a:xfrm>
            <a:off x="8666328" y="5091452"/>
            <a:ext cx="3417874" cy="1736646"/>
          </a:xfrm>
          <a:prstGeom prst="roundRect">
            <a:avLst/>
          </a:prstGeom>
          <a:solidFill>
            <a:srgbClr val="FFFFCC"/>
          </a:solidFill>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d) là</a:t>
            </a:r>
            <a:r>
              <a:rPr kumimoji="0" lang="en-US" sz="2400" b="0" i="0" u="none" strike="noStrike" kern="1200" cap="none" spc="0" normalizeH="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cách thức và thời điểm xuất hiện của các trang chiếu và các đối tượng trên trang chiếu</a:t>
            </a:r>
            <a:endParaRPr kumimoji="0" lang="en-US" sz="2400" b="0" i="0" u="none" strike="noStrike" kern="1200" cap="none" spc="0" normalizeH="0" baseline="0" noProof="0">
              <a:ln>
                <a:noFill/>
              </a:ln>
              <a:solidFill>
                <a:srgbClr val="FFFFFF"/>
              </a:solidFill>
              <a:effectLst/>
              <a:uLnTx/>
              <a:uFillTx/>
              <a:latin typeface="Corbel" panose="020B0503020204020204"/>
              <a:cs typeface="+mn-cs"/>
            </a:endParaRPr>
          </a:p>
        </p:txBody>
      </p:sp>
      <p:sp>
        <p:nvSpPr>
          <p:cNvPr id="11" name="Rounded Rectangle 10"/>
          <p:cNvSpPr/>
          <p:nvPr/>
        </p:nvSpPr>
        <p:spPr>
          <a:xfrm>
            <a:off x="965133" y="298958"/>
            <a:ext cx="10160602" cy="578882"/>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Em hãy ghép mỗi nội dung ở cột A với một nội dung phù hợp ở cột B</a:t>
            </a:r>
            <a:endParaRPr kumimoji="0" lang="en-US" sz="2800" b="0" i="0" u="none" strike="noStrike" kern="1200" cap="none" spc="0" normalizeH="0" baseline="0" noProof="0">
              <a:ln>
                <a:noFill/>
              </a:ln>
              <a:solidFill>
                <a:srgbClr val="2F2B20"/>
              </a:solidFill>
              <a:effectLst/>
              <a:uLnTx/>
              <a:uFillTx/>
              <a:latin typeface="Corbel" panose="020B0503020204020204"/>
              <a:ea typeface="+mn-ea"/>
              <a:cs typeface="+mn-cs"/>
            </a:endParaRPr>
          </a:p>
        </p:txBody>
      </p:sp>
      <p:pic>
        <p:nvPicPr>
          <p:cNvPr id="12" name="Picture 11"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038" y="169747"/>
            <a:ext cx="735679" cy="714233"/>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751635" y="1129883"/>
            <a:ext cx="491624" cy="568762"/>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a:t>
            </a:r>
            <a:endParaRPr kumimoji="0" lang="en-US" sz="2800" b="1" i="0" u="none" strike="noStrike" kern="1200" cap="none" spc="0" normalizeH="0" baseline="0" noProof="0">
              <a:ln>
                <a:noFill/>
              </a:ln>
              <a:solidFill>
                <a:srgbClr val="2F2B20"/>
              </a:solidFill>
              <a:effectLst/>
              <a:uLnTx/>
              <a:uFillTx/>
              <a:latin typeface="Corbel" panose="020B0503020204020204"/>
              <a:ea typeface="+mn-ea"/>
              <a:cs typeface="+mn-cs"/>
            </a:endParaRPr>
          </a:p>
        </p:txBody>
      </p:sp>
      <p:sp>
        <p:nvSpPr>
          <p:cNvPr id="14" name="Rounded Rectangle 13"/>
          <p:cNvSpPr/>
          <p:nvPr/>
        </p:nvSpPr>
        <p:spPr>
          <a:xfrm>
            <a:off x="9792960" y="1074065"/>
            <a:ext cx="468569" cy="563701"/>
          </a:xfrm>
          <a:prstGeom prst="roundRect">
            <a:avLst/>
          </a:prstGeom>
          <a:solidFill>
            <a:srgbClr val="FF0000"/>
          </a:solidFill>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a:t>
            </a:r>
            <a:endParaRPr kumimoji="0" lang="en-US" sz="2800" b="1" i="0" u="none" strike="noStrike" kern="1200" cap="none" spc="0" normalizeH="0" baseline="0" noProof="0">
              <a:ln>
                <a:noFill/>
              </a:ln>
              <a:solidFill>
                <a:srgbClr val="2F2B2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706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3.7037E-6 L 0.32487 0.1669 " pathEditMode="relative" rAng="0" ptsTypes="AA">
                                      <p:cBhvr>
                                        <p:cTn id="6" dur="2000" fill="hold"/>
                                        <p:tgtEl>
                                          <p:spTgt spid="3"/>
                                        </p:tgtEl>
                                        <p:attrNameLst>
                                          <p:attrName>ppt_x</p:attrName>
                                          <p:attrName>ppt_y</p:attrName>
                                        </p:attrNameLst>
                                      </p:cBhvr>
                                      <p:rCtr x="16237" y="8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1797 0.01759 L 0.43281 0.39607 " pathEditMode="relative" rAng="0" ptsTypes="AA">
                                      <p:cBhvr>
                                        <p:cTn id="10" dur="2000" fill="hold"/>
                                        <p:tgtEl>
                                          <p:spTgt spid="4"/>
                                        </p:tgtEl>
                                        <p:attrNameLst>
                                          <p:attrName>ppt_x</p:attrName>
                                          <p:attrName>ppt_y</p:attrName>
                                        </p:attrNameLst>
                                      </p:cBhvr>
                                      <p:rCtr x="20742" y="1891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1.11111E-6 L 0.36523 -0.29259 " pathEditMode="relative" rAng="0" ptsTypes="AA">
                                      <p:cBhvr>
                                        <p:cTn id="14" dur="2000" fill="hold"/>
                                        <p:tgtEl>
                                          <p:spTgt spid="5"/>
                                        </p:tgtEl>
                                        <p:attrNameLst>
                                          <p:attrName>ppt_x</p:attrName>
                                          <p:attrName>ppt_y</p:attrName>
                                        </p:attrNameLst>
                                      </p:cBhvr>
                                      <p:rCtr x="18255" y="-1463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25E-6 -2.59259E-6 L 0.2543 -0.15347 " pathEditMode="relative" rAng="0" ptsTypes="AA">
                                      <p:cBhvr>
                                        <p:cTn id="18" dur="2000" fill="hold"/>
                                        <p:tgtEl>
                                          <p:spTgt spid="6"/>
                                        </p:tgtEl>
                                        <p:attrNameLst>
                                          <p:attrName>ppt_x</p:attrName>
                                          <p:attrName>ppt_y</p:attrName>
                                        </p:attrNameLst>
                                      </p:cBhvr>
                                      <p:rCtr x="12708" y="-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9" y="704835"/>
            <a:ext cx="10345003" cy="4022640"/>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2. THỰC HÀNH TỔNG HỢP: HOÀN THIỆN BÀI TRÌNH CHIẾU</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Nhiệm vụ</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Em hãy tạo hiệu ứng cho bài trình chiếu báo cáo dự án Trường học xanh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Tổng hợp, sắp xếp, bổ sung các nội dung để hoàn thiện bài trình chiếu</a:t>
            </a:r>
          </a:p>
        </p:txBody>
      </p:sp>
    </p:spTree>
    <p:extLst>
      <p:ext uri="{BB962C8B-B14F-4D97-AF65-F5344CB8AC3E}">
        <p14:creationId xmlns:p14="http://schemas.microsoft.com/office/powerpoint/2010/main" val="92781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494" t="29666" r="5994" b="33657"/>
          <a:stretch/>
        </p:blipFill>
        <p:spPr bwMode="auto">
          <a:xfrm>
            <a:off x="2784144" y="1888969"/>
            <a:ext cx="7014949" cy="496903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55176" y="476153"/>
            <a:ext cx="6096000" cy="1197507"/>
          </a:xfrm>
          <a:prstGeom prst="rect">
            <a:avLst/>
          </a:prstGeom>
        </p:spPr>
        <p:txBody>
          <a:bodyPr>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a) Tạo hiệu ứng cho đối tượng</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411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918" y="335312"/>
            <a:ext cx="5638082" cy="548099"/>
          </a:xfrm>
          <a:prstGeom prst="rect">
            <a:avLst/>
          </a:prstGeom>
        </p:spPr>
        <p:txBody>
          <a:bodyPr wrap="non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 Tạo hiệu ứng chuyển trang chiếu </a:t>
            </a:r>
            <a:endParaRPr lang="en-US" sz="2800">
              <a:latin typeface="Times New Roman" panose="02020603050405020304" pitchFamily="18" charset="0"/>
              <a:ea typeface="Times New Roman" panose="02020603050405020304" pitchFamily="18" charset="0"/>
            </a:endParaRPr>
          </a:p>
        </p:txBody>
      </p:sp>
      <p:pic>
        <p:nvPicPr>
          <p:cNvPr id="3" name="Picture 2"/>
          <p:cNvPicPr/>
          <p:nvPr/>
        </p:nvPicPr>
        <p:blipFill rotWithShape="1">
          <a:blip r:embed="rId2"/>
          <a:srcRect l="55494" t="24272" r="9481" b="38781"/>
          <a:stretch/>
        </p:blipFill>
        <p:spPr bwMode="auto">
          <a:xfrm>
            <a:off x="2320403" y="1262716"/>
            <a:ext cx="7551193" cy="53018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7061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75A39CB-C45B-4F08-829C-AB9550EE08FE}">
  <ds:schemaRefs>
    <ds:schemaRef ds:uri="http://schemas.microsoft.com/sharepoint/v3/contenttype/forms"/>
  </ds:schemaRefs>
</ds:datastoreItem>
</file>

<file path=customXml/itemProps2.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312</TotalTime>
  <Words>775</Words>
  <Application>Microsoft Office PowerPoint</Application>
  <PresentationFormat>Widescreen</PresentationFormat>
  <Paragraphs>48</Paragraphs>
  <Slides>14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Corbel</vt:lpstr>
      <vt:lpstr>Tahoma</vt:lpstr>
      <vt:lpstr>Times New Roman</vt:lpstr>
      <vt:lpstr>Wingdings 2</vt:lpstr>
      <vt:lpstr>Office Theme</vt:lpstr>
      <vt:lpstr>Frame</vt:lpstr>
      <vt:lpstr>BÀI 13 THỰC HÀNH TỔNG HỢP HOÀN THIỆN BÀI TRÌNH CHIẾU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MỘT SỐ KĨ THUẬT THIẾT KẾ SỬ DỤNG VÙNG CHỌN, ĐƯỜNG DẪN VÀ CÁC LỚP ẢNH</dc:title>
  <dc:creator>HoangThanh Tam</dc:creator>
  <cp:lastModifiedBy>Administrator</cp:lastModifiedBy>
  <cp:revision>23</cp:revision>
  <dcterms:created xsi:type="dcterms:W3CDTF">2022-02-15T14:17:48Z</dcterms:created>
  <dcterms:modified xsi:type="dcterms:W3CDTF">2023-12-13T09:03:37Z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