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89" r:id="rId6"/>
    <p:sldId id="290" r:id="rId7"/>
    <p:sldId id="291" r:id="rId8"/>
    <p:sldId id="292" r:id="rId9"/>
    <p:sldId id="293" r:id="rId10"/>
    <p:sldId id="294" r:id="rId11"/>
    <p:sldId id="295" r:id="rId12"/>
    <p:sldId id="313" r:id="rId13"/>
    <p:sldId id="296" r:id="rId14"/>
    <p:sldId id="297" r:id="rId15"/>
    <p:sldId id="298" r:id="rId16"/>
    <p:sldId id="314" r:id="rId17"/>
    <p:sldId id="299" r:id="rId18"/>
    <p:sldId id="300" r:id="rId19"/>
    <p:sldId id="301" r:id="rId20"/>
    <p:sldId id="302" r:id="rId21"/>
    <p:sldId id="303" r:id="rId22"/>
    <p:sldId id="305" r:id="rId23"/>
    <p:sldId id="315" r:id="rId24"/>
    <p:sldId id="306" r:id="rId25"/>
    <p:sldId id="307" r:id="rId26"/>
    <p:sldId id="308" r:id="rId27"/>
    <p:sldId id="309" r:id="rId28"/>
    <p:sldId id="310" r:id="rId29"/>
    <p:sldId id="311" r:id="rId30"/>
    <p:sldId id="312"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12/13/2023</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12/13/2023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12/13/2023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25169" y="911351"/>
            <a:ext cx="4391891" cy="3994243"/>
          </a:xfrm>
        </p:spPr>
        <p:txBody>
          <a:bodyPr>
            <a:noAutofit/>
          </a:bodyPr>
          <a:lstStyle/>
          <a:p>
            <a:pPr marL="0" marR="18415" algn="ctr">
              <a:lnSpc>
                <a:spcPct val="115000"/>
              </a:lnSpc>
              <a:spcBef>
                <a:spcPts val="0"/>
              </a:spcBef>
              <a:spcAft>
                <a:spcPts val="0"/>
              </a:spcAft>
            </a:pPr>
            <a:r>
              <a:rPr lang="nl-NL" sz="4400" b="1" ker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t>BÀI 12</a:t>
            </a:r>
            <a:br>
              <a:rPr lang="nl-NL" sz="4400" b="1" kern="0">
                <a:solidFill>
                  <a:schemeClr val="bg1"/>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a:solidFill>
                  <a:schemeClr val="bg1"/>
                </a:solidFill>
                <a:latin typeface="Times New Roman" panose="02020603050405020304" pitchFamily="18" charset="0"/>
                <a:ea typeface="Calibri Light" panose="020F0302020204030204" pitchFamily="34" charset="0"/>
                <a:cs typeface="Times New Roman" panose="02020603050405020304" pitchFamily="18" charset="0"/>
              </a:rPr>
              <a:t>ĐỊNH DẠNG ĐỐI TƯỢNG TRÊN TRANG CHIẾU</a:t>
            </a:r>
            <a:endParaRPr lang="en-US" sz="4400" b="1" kern="0">
              <a:solidFill>
                <a:schemeClr val="bg1"/>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0991F233-F7E1-4953-AC6D-166E92E51E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19367" y="508531"/>
            <a:ext cx="9212238" cy="6003822"/>
          </a:xfrm>
          <a:prstGeom prst="horizontalScroll">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Định dạng văn bản trong phần mềm trình chiếu tương tự như trong phần mềm soạn thảo.</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Nên chọn font chữ, cỡ chữ, kiểu chữ, màu chữ, nền,… thống nhất và phù hợp để làm nổi bật thông điệp của trang</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Nội dung trình bày nên cô đọng. Mỗi trang chiếu chỉ nên tập trung vào một ý chính.</a:t>
            </a:r>
          </a:p>
        </p:txBody>
      </p:sp>
    </p:spTree>
    <p:extLst>
      <p:ext uri="{BB962C8B-B14F-4D97-AF65-F5344CB8AC3E}">
        <p14:creationId xmlns:p14="http://schemas.microsoft.com/office/powerpoint/2010/main" val="11756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584" y="1975545"/>
            <a:ext cx="3442437" cy="954107"/>
          </a:xfrm>
          <a:prstGeom prst="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1) Định dạng văn bản trong trang chiếu</a:t>
            </a:r>
          </a:p>
        </p:txBody>
      </p:sp>
      <p:sp>
        <p:nvSpPr>
          <p:cNvPr id="4" name="Rounded Rectangle 3"/>
          <p:cNvSpPr/>
          <p:nvPr/>
        </p:nvSpPr>
        <p:spPr>
          <a:xfrm>
            <a:off x="398977" y="3154279"/>
            <a:ext cx="3196941"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2) Định dạng làm nổi bật</a:t>
            </a:r>
            <a:endParaRPr lang="en-US" sz="2800"/>
          </a:p>
        </p:txBody>
      </p:sp>
      <p:sp>
        <p:nvSpPr>
          <p:cNvPr id="5" name="Rounded Rectangle 4"/>
          <p:cNvSpPr/>
          <p:nvPr/>
        </p:nvSpPr>
        <p:spPr>
          <a:xfrm>
            <a:off x="380534" y="4385128"/>
            <a:ext cx="3454487"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3) Nội dung trên mỗi trang chiếu</a:t>
            </a:r>
            <a:endParaRPr lang="en-US" sz="2800"/>
          </a:p>
        </p:txBody>
      </p:sp>
      <p:sp>
        <p:nvSpPr>
          <p:cNvPr id="6" name="Rounded Rectangle 5"/>
          <p:cNvSpPr/>
          <p:nvPr/>
        </p:nvSpPr>
        <p:spPr>
          <a:xfrm>
            <a:off x="392584" y="5665363"/>
            <a:ext cx="3442437" cy="1055608"/>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4) Không nên dùng quá nhiều phông chữ</a:t>
            </a:r>
            <a:endParaRPr lang="en-US" sz="2800"/>
          </a:p>
        </p:txBody>
      </p:sp>
      <p:sp>
        <p:nvSpPr>
          <p:cNvPr id="7" name="Rounded Rectangle 6"/>
          <p:cNvSpPr/>
          <p:nvPr/>
        </p:nvSpPr>
        <p:spPr>
          <a:xfrm>
            <a:off x="7970292" y="1924794"/>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a) nội dung chính của trang chiếu</a:t>
            </a:r>
            <a:endParaRPr lang="en-US" sz="2800"/>
          </a:p>
        </p:txBody>
      </p:sp>
      <p:sp>
        <p:nvSpPr>
          <p:cNvPr id="8" name="Rounded Rectangle 7"/>
          <p:cNvSpPr/>
          <p:nvPr/>
        </p:nvSpPr>
        <p:spPr>
          <a:xfrm>
            <a:off x="7970291" y="3401781"/>
            <a:ext cx="2099788" cy="578882"/>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b) cô đọng</a:t>
            </a:r>
            <a:endParaRPr lang="en-US" sz="2800"/>
          </a:p>
        </p:txBody>
      </p:sp>
      <p:sp>
        <p:nvSpPr>
          <p:cNvPr id="9" name="Rounded Rectangle 8"/>
          <p:cNvSpPr/>
          <p:nvPr/>
        </p:nvSpPr>
        <p:spPr>
          <a:xfrm>
            <a:off x="7970291" y="4402043"/>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c) cho văn bản trên một trang chiếu</a:t>
            </a:r>
            <a:endParaRPr lang="en-US" sz="2800"/>
          </a:p>
        </p:txBody>
      </p:sp>
      <p:sp>
        <p:nvSpPr>
          <p:cNvPr id="10" name="Rounded Rectangle 9"/>
          <p:cNvSpPr/>
          <p:nvPr/>
        </p:nvSpPr>
        <p:spPr>
          <a:xfrm>
            <a:off x="7970291" y="5665363"/>
            <a:ext cx="4113909" cy="1055608"/>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d) tương tự như định dạng trong soạn thảo văn bản.</a:t>
            </a:r>
            <a:endParaRPr lang="en-US" sz="2800"/>
          </a:p>
        </p:txBody>
      </p:sp>
      <p:sp>
        <p:nvSpPr>
          <p:cNvPr id="11" name="Rounded Rectangle 10"/>
          <p:cNvSpPr/>
          <p:nvPr/>
        </p:nvSpPr>
        <p:spPr>
          <a:xfrm>
            <a:off x="965133" y="298958"/>
            <a:ext cx="10160602" cy="57888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Em hãy ghép mỗi nội dung ở cột A với một nội dung phù hợp ở cột B</a:t>
            </a:r>
            <a:endParaRPr lang="en-US" sz="2800"/>
          </a:p>
        </p:txBody>
      </p:sp>
      <p:pic>
        <p:nvPicPr>
          <p:cNvPr id="12" name="Picture 11"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038" y="169747"/>
            <a:ext cx="735679" cy="71423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51635" y="1129883"/>
            <a:ext cx="491624" cy="568762"/>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n-US" sz="2800" b="1">
                <a:solidFill>
                  <a:srgbClr val="000000"/>
                </a:solidFill>
                <a:latin typeface="Times New Roman" panose="02020603050405020304" pitchFamily="18" charset="0"/>
                <a:ea typeface="Times New Roman" panose="02020603050405020304" pitchFamily="18" charset="0"/>
              </a:rPr>
              <a:t>A</a:t>
            </a:r>
            <a:endParaRPr lang="en-US" sz="2800" b="1"/>
          </a:p>
        </p:txBody>
      </p:sp>
      <p:sp>
        <p:nvSpPr>
          <p:cNvPr id="14" name="Rounded Rectangle 13"/>
          <p:cNvSpPr/>
          <p:nvPr/>
        </p:nvSpPr>
        <p:spPr>
          <a:xfrm>
            <a:off x="9792960" y="1074065"/>
            <a:ext cx="468569" cy="563701"/>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n-US" sz="2800" b="1">
                <a:solidFill>
                  <a:srgbClr val="000000"/>
                </a:solidFill>
                <a:latin typeface="Times New Roman" panose="02020603050405020304" pitchFamily="18" charset="0"/>
                <a:ea typeface="Times New Roman" panose="02020603050405020304" pitchFamily="18" charset="0"/>
              </a:rPr>
              <a:t>B</a:t>
            </a:r>
            <a:endParaRPr lang="en-US" sz="2800" b="1"/>
          </a:p>
        </p:txBody>
      </p:sp>
    </p:spTree>
    <p:extLst>
      <p:ext uri="{BB962C8B-B14F-4D97-AF65-F5344CB8AC3E}">
        <p14:creationId xmlns:p14="http://schemas.microsoft.com/office/powerpoint/2010/main" val="140308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59259E-6 L 0.33372 0.55 " pathEditMode="relative" rAng="0" ptsTypes="AA">
                                      <p:cBhvr>
                                        <p:cTn id="6" dur="2000" fill="hold"/>
                                        <p:tgtEl>
                                          <p:spTgt spid="3"/>
                                        </p:tgtEl>
                                        <p:attrNameLst>
                                          <p:attrName>ppt_x</p:attrName>
                                          <p:attrName>ppt_y</p:attrName>
                                        </p:attrNameLst>
                                      </p:cBhvr>
                                      <p:rCtr x="16680" y="27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6 4.44444E-6 L 0.35117 -0.17871 " pathEditMode="relative" rAng="0" ptsTypes="AA">
                                      <p:cBhvr>
                                        <p:cTn id="10" dur="2000" fill="hold"/>
                                        <p:tgtEl>
                                          <p:spTgt spid="4"/>
                                        </p:tgtEl>
                                        <p:attrNameLst>
                                          <p:attrName>ppt_x</p:attrName>
                                          <p:attrName>ppt_y</p:attrName>
                                        </p:attrNameLst>
                                      </p:cBhvr>
                                      <p:rCtr x="17552" y="-893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6 L 0.33086 -0.17083 " pathEditMode="relative" rAng="0" ptsTypes="AA">
                                      <p:cBhvr>
                                        <p:cTn id="14" dur="2000" fill="hold"/>
                                        <p:tgtEl>
                                          <p:spTgt spid="5"/>
                                        </p:tgtEl>
                                        <p:attrNameLst>
                                          <p:attrName>ppt_x</p:attrName>
                                          <p:attrName>ppt_y</p:attrName>
                                        </p:attrNameLst>
                                      </p:cBhvr>
                                      <p:rCtr x="16536" y="-854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0833E-6 7.40741E-7 L 0.32812 -0.1787 " pathEditMode="relative" rAng="0" ptsTypes="AA">
                                      <p:cBhvr>
                                        <p:cTn id="18" dur="2000" fill="hold"/>
                                        <p:tgtEl>
                                          <p:spTgt spid="6"/>
                                        </p:tgtEl>
                                        <p:attrNameLst>
                                          <p:attrName>ppt_x</p:attrName>
                                          <p:attrName>ppt_y</p:attrName>
                                        </p:attrNameLst>
                                      </p:cBhvr>
                                      <p:rCtr x="16406" y="-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573207"/>
            <a:ext cx="10617958" cy="5970865"/>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THỰC HÀNH: SAO CHÉP DỮ LIỆU, CHÈN HÌNH ẢNH, ĐỊNH DẠNG CHO VĂN BẢN VÀ HÌNH ẢNH TRONG TRANG CHIẾU</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hoàn thiện bài trình chiếu báo cáo dự án Trường học xanh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Sao chép dữ liệu từ tệp văn bản Truonghocxanh.docx sang tệp trình chiếu Truonghocxanh.pptx</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cho văn bản trên trang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Chèn hình ảnh minh họa vào trang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cho hình ảnh trên trang chiếu</a:t>
            </a:r>
          </a:p>
        </p:txBody>
      </p:sp>
    </p:spTree>
    <p:extLst>
      <p:ext uri="{BB962C8B-B14F-4D97-AF65-F5344CB8AC3E}">
        <p14:creationId xmlns:p14="http://schemas.microsoft.com/office/powerpoint/2010/main" val="26332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8" y="573206"/>
            <a:ext cx="10331356" cy="4786182"/>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a) Sao chép dữ liệu từ tệp văn bản sang tệp trình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Mở tệp văn bản Truonghocxanh.docx</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phần dữ liệu cần sao chép (hình 12.2) rồi thực hiện Copy (chọn Home/Copy hoặc ấn Ctrl+C)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Mở tệp trình chiếu Truonghocxanh.pptx</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Đặt con trỏ tại vị trí cần sao chép đến rồi thực hiện lệnh Paste (chọn Home/Paste hoặc ấn Ctrl+V) thu được kết quả hình 12.3</a:t>
            </a:r>
          </a:p>
        </p:txBody>
      </p:sp>
    </p:spTree>
    <p:extLst>
      <p:ext uri="{BB962C8B-B14F-4D97-AF65-F5344CB8AC3E}">
        <p14:creationId xmlns:p14="http://schemas.microsoft.com/office/powerpoint/2010/main" val="20311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0438" t="30955" r="11393" b="35268"/>
          <a:stretch/>
        </p:blipFill>
        <p:spPr bwMode="auto">
          <a:xfrm>
            <a:off x="2006222" y="986608"/>
            <a:ext cx="6670106" cy="4636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72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644" t="43335" r="10286" b="23947"/>
          <a:stretch/>
        </p:blipFill>
        <p:spPr bwMode="auto">
          <a:xfrm>
            <a:off x="2388358" y="1387703"/>
            <a:ext cx="6902322" cy="4166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86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0" y="616992"/>
            <a:ext cx="7699560" cy="123726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 Sử dụng các công cụ định dạng văn bản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Vào thẻ Home (hình 12.4)</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5533" t="28704" r="6174" b="51313"/>
          <a:stretch/>
        </p:blipFill>
        <p:spPr bwMode="auto">
          <a:xfrm>
            <a:off x="2674961" y="2004007"/>
            <a:ext cx="7547212" cy="2813652"/>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214650" y="5177465"/>
            <a:ext cx="10194878"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Định dạng văn bản, thêm kí hiệu đầu dòng,… biên tập lại nội dung văn bản, chọn lọc từ ngữ, làm nổi bật ý chính,…</a:t>
            </a:r>
          </a:p>
        </p:txBody>
      </p:sp>
    </p:spTree>
    <p:extLst>
      <p:ext uri="{BB962C8B-B14F-4D97-AF65-F5344CB8AC3E}">
        <p14:creationId xmlns:p14="http://schemas.microsoft.com/office/powerpoint/2010/main" val="165381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0122" t="26453" r="10762" b="40335"/>
          <a:stretch/>
        </p:blipFill>
        <p:spPr bwMode="auto">
          <a:xfrm>
            <a:off x="3029803" y="1555300"/>
            <a:ext cx="6345559" cy="36581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031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366971"/>
            <a:ext cx="6096000" cy="1197507"/>
          </a:xfrm>
          <a:prstGeom prst="rect">
            <a:avLst/>
          </a:prstGeom>
        </p:spPr>
        <p:txBody>
          <a:bodyPr>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 Áp dụng các mẫu định dạng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Vào thẻ Design/Themes</a:t>
            </a: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55375" t="41649" r="6014" b="14162"/>
          <a:stretch/>
        </p:blipFill>
        <p:spPr bwMode="auto">
          <a:xfrm>
            <a:off x="2433486" y="1736170"/>
            <a:ext cx="6997118" cy="4473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47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722" y="770479"/>
            <a:ext cx="10340454" cy="5170646"/>
          </a:xfrm>
          <a:prstGeom prst="rect">
            <a:avLst/>
          </a:prstGeom>
        </p:spPr>
        <p:txBody>
          <a:bodyPr wrap="square">
            <a:spAutoFit/>
          </a:bodyPr>
          <a:lstStyle/>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Lưu ý:</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Nhấn giữ </a:t>
            </a:r>
            <a:r>
              <a:rPr lang="en-US" sz="2800" b="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để chọn đồng thời nhiều trang</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Nếu không chọn trang thì mẫu sẽ được áp dụng cho tất cả các trang trong bài</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More</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Themes</a:t>
            </a:r>
            <a:r>
              <a:rPr lang="en-US" sz="2800">
                <a:latin typeface="Times New Roman" panose="02020603050405020304" pitchFamily="18" charset="0"/>
                <a:ea typeface="Times New Roman" panose="02020603050405020304" pitchFamily="18" charset="0"/>
              </a:rPr>
              <a:t> để xem thêm mẫu định dạng</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More</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Variants</a:t>
            </a:r>
            <a:r>
              <a:rPr lang="en-US" sz="2800">
                <a:latin typeface="Times New Roman" panose="02020603050405020304" pitchFamily="18" charset="0"/>
                <a:ea typeface="Times New Roman" panose="02020603050405020304" pitchFamily="18" charset="0"/>
              </a:rPr>
              <a:t> để thay đổi màu sắc, font chữ, hiệu ứng, nền cho mẫu đã chọn</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Nháy chuột vào nút </a:t>
            </a:r>
            <a:r>
              <a:rPr lang="en-US" sz="2800" b="1">
                <a:latin typeface="Times New Roman" panose="02020603050405020304" pitchFamily="18" charset="0"/>
                <a:ea typeface="Times New Roman" panose="02020603050405020304" pitchFamily="18" charset="0"/>
              </a:rPr>
              <a:t>Undo</a:t>
            </a:r>
            <a:r>
              <a:rPr lang="en-US" sz="2800">
                <a:latin typeface="Times New Roman" panose="02020603050405020304" pitchFamily="18" charset="0"/>
                <a:ea typeface="Times New Roman" panose="02020603050405020304" pitchFamily="18" charset="0"/>
              </a:rPr>
              <a:t> (hoặc ấn </a:t>
            </a:r>
            <a:r>
              <a:rPr lang="en-US" sz="2800" b="1">
                <a:latin typeface="Times New Roman" panose="02020603050405020304" pitchFamily="18" charset="0"/>
                <a:ea typeface="Times New Roman" panose="02020603050405020304" pitchFamily="18" charset="0"/>
              </a:rPr>
              <a:t>Ctrl+Z</a:t>
            </a:r>
            <a:r>
              <a:rPr lang="en-US" sz="2800">
                <a:latin typeface="Times New Roman" panose="02020603050405020304" pitchFamily="18" charset="0"/>
                <a:ea typeface="Times New Roman" panose="02020603050405020304" pitchFamily="18" charset="0"/>
              </a:rPr>
              <a:t>) để khôi phục lại mẫu trước đó</a:t>
            </a:r>
          </a:p>
        </p:txBody>
      </p:sp>
    </p:spTree>
    <p:extLst>
      <p:ext uri="{BB962C8B-B14F-4D97-AF65-F5344CB8AC3E}">
        <p14:creationId xmlns:p14="http://schemas.microsoft.com/office/powerpoint/2010/main" val="33263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2013" y="1052737"/>
            <a:ext cx="6933062" cy="551640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spcAft>
                <a:spcPts val="600"/>
              </a:spcAft>
            </a:pPr>
            <a:r>
              <a:rPr lang="en-US" sz="2400">
                <a:latin typeface="Times New Roman" panose="02020603050405020304" pitchFamily="18" charset="0"/>
                <a:ea typeface="Times New Roman" panose="02020603050405020304" pitchFamily="18" charset="0"/>
              </a:rPr>
              <a:t>	Hôm nay An, Minh và Khoa tiếp tục bàn về cách trình bày báo cáo dự án Trường học xanh.</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An:</a:t>
            </a:r>
            <a:r>
              <a:rPr lang="en-US" sz="2400">
                <a:latin typeface="Times New Roman" panose="02020603050405020304" pitchFamily="18" charset="0"/>
                <a:ea typeface="Times New Roman" panose="02020603050405020304" pitchFamily="18" charset="0"/>
              </a:rPr>
              <a:t> Chúng ta có thể sao chép dữ liệu về ý tưởng dự án đã có sẵn từ tệp </a:t>
            </a:r>
            <a:r>
              <a:rPr lang="en-US" sz="2400">
                <a:solidFill>
                  <a:srgbClr val="FF33CC"/>
                </a:solidFill>
                <a:latin typeface="Times New Roman" panose="02020603050405020304" pitchFamily="18" charset="0"/>
                <a:ea typeface="Times New Roman" panose="02020603050405020304" pitchFamily="18" charset="0"/>
              </a:rPr>
              <a:t>Truonghocxanh.docx</a:t>
            </a:r>
            <a:r>
              <a:rPr lang="en-US" sz="2400">
                <a:latin typeface="Times New Roman" panose="02020603050405020304" pitchFamily="18" charset="0"/>
                <a:ea typeface="Times New Roman" panose="02020603050405020304" pitchFamily="18" charset="0"/>
              </a:rPr>
              <a:t>, sao chép các kết quả tính toán từ các trang tính trong tệp </a:t>
            </a:r>
            <a:r>
              <a:rPr lang="en-US" sz="2400">
                <a:solidFill>
                  <a:srgbClr val="FF33CC"/>
                </a:solidFill>
                <a:latin typeface="Times New Roman" panose="02020603050405020304" pitchFamily="18" charset="0"/>
                <a:ea typeface="Times New Roman" panose="02020603050405020304" pitchFamily="18" charset="0"/>
              </a:rPr>
              <a:t>THXanh.xlsx</a:t>
            </a:r>
            <a:r>
              <a:rPr lang="en-US" sz="2400">
                <a:latin typeface="Times New Roman" panose="02020603050405020304" pitchFamily="18" charset="0"/>
                <a:ea typeface="Times New Roman" panose="02020603050405020304" pitchFamily="18" charset="0"/>
              </a:rPr>
              <a:t>. Còn hình thức thì nên trình bày sao cho thật ấn tượng.</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Minh:</a:t>
            </a:r>
            <a:r>
              <a:rPr lang="en-US" sz="2400">
                <a:latin typeface="Times New Roman" panose="02020603050405020304" pitchFamily="18" charset="0"/>
                <a:ea typeface="Times New Roman" panose="02020603050405020304" pitchFamily="18" charset="0"/>
              </a:rPr>
              <a:t> Minh họa bằng hình ảnh là một lựa chọn tốt. Hình ảnh có tính trực quan và rất thuyết phục.</a:t>
            </a:r>
          </a:p>
          <a:p>
            <a:pPr algn="just">
              <a:spcBef>
                <a:spcPts val="600"/>
              </a:spcBef>
              <a:spcAft>
                <a:spcPts val="600"/>
              </a:spcAft>
            </a:pPr>
            <a:r>
              <a:rPr lang="en-US" sz="2400" b="1">
                <a:latin typeface="Times New Roman" panose="02020603050405020304" pitchFamily="18" charset="0"/>
                <a:ea typeface="Times New Roman" panose="02020603050405020304" pitchFamily="18" charset="0"/>
              </a:rPr>
              <a:t>Khoa:</a:t>
            </a:r>
            <a:r>
              <a:rPr lang="en-US" sz="2400">
                <a:latin typeface="Times New Roman" panose="02020603050405020304" pitchFamily="18" charset="0"/>
                <a:ea typeface="Times New Roman" panose="02020603050405020304" pitchFamily="18" charset="0"/>
              </a:rPr>
              <a:t> Bài trình bày sẽ hiệu quả hơn nếu sử dụng định dạng văn bản và hình ảnh minh họa một cách hợp lí.</a:t>
            </a: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pic>
        <p:nvPicPr>
          <p:cNvPr id="2" name="Picture 1"/>
          <p:cNvPicPr>
            <a:picLocks noChangeAspect="1"/>
          </p:cNvPicPr>
          <p:nvPr/>
        </p:nvPicPr>
        <p:blipFill>
          <a:blip r:embed="rId3"/>
          <a:stretch>
            <a:fillRect/>
          </a:stretch>
        </p:blipFill>
        <p:spPr>
          <a:xfrm>
            <a:off x="7218037" y="1815151"/>
            <a:ext cx="4696459" cy="3862317"/>
          </a:xfrm>
          <a:prstGeom prst="rect">
            <a:avLst/>
          </a:prstGeom>
        </p:spPr>
      </p:pic>
    </p:spTree>
    <p:extLst>
      <p:ext uri="{BB962C8B-B14F-4D97-AF65-F5344CB8AC3E}">
        <p14:creationId xmlns:p14="http://schemas.microsoft.com/office/powerpoint/2010/main" val="6962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1" y="1220855"/>
            <a:ext cx="9949218" cy="3185487"/>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d) Chèn hình ảnh vào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trang, vị trí trong trang cần chèn hình ảnh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Chọn </a:t>
            </a:r>
            <a:r>
              <a:rPr lang="en-US" sz="2800" b="1">
                <a:latin typeface="Times New Roman" panose="02020603050405020304" pitchFamily="18" charset="0"/>
                <a:ea typeface="Times New Roman" panose="02020603050405020304" pitchFamily="18" charset="0"/>
              </a:rPr>
              <a:t>Insert/Pictures</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Chọn tệp ảnh, nháy chuột chọn nút Insert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có thể chèn ảnh vào trang chiếu bằng lệnh </a:t>
            </a:r>
            <a:r>
              <a:rPr lang="en-US" sz="2800" b="1">
                <a:latin typeface="Times New Roman" panose="02020603050405020304" pitchFamily="18" charset="0"/>
                <a:ea typeface="Times New Roman" panose="02020603050405020304" pitchFamily="18" charset="0"/>
              </a:rPr>
              <a:t>Copy</a:t>
            </a:r>
            <a:r>
              <a:rPr lang="en-US" sz="2800">
                <a:latin typeface="Times New Roman" panose="02020603050405020304" pitchFamily="18" charset="0"/>
                <a:ea typeface="Times New Roman" panose="02020603050405020304" pitchFamily="18" charset="0"/>
              </a:rPr>
              <a:t> và </a:t>
            </a:r>
            <a:r>
              <a:rPr lang="en-US" sz="2800" b="1">
                <a:latin typeface="Times New Roman" panose="02020603050405020304" pitchFamily="18" charset="0"/>
                <a:ea typeface="Times New Roman" panose="02020603050405020304" pitchFamily="18" charset="0"/>
              </a:rPr>
              <a:t>Paste</a:t>
            </a:r>
          </a:p>
        </p:txBody>
      </p:sp>
    </p:spTree>
    <p:extLst>
      <p:ext uri="{BB962C8B-B14F-4D97-AF65-F5344CB8AC3E}">
        <p14:creationId xmlns:p14="http://schemas.microsoft.com/office/powerpoint/2010/main" val="35225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100" t="43150" r="6449" b="34196"/>
          <a:stretch/>
        </p:blipFill>
        <p:spPr bwMode="auto">
          <a:xfrm>
            <a:off x="2415654" y="2471808"/>
            <a:ext cx="7380292" cy="3819809"/>
          </a:xfrm>
          <a:prstGeom prst="rect">
            <a:avLst/>
          </a:prstGeom>
          <a:solidFill>
            <a:schemeClr val="bg1">
              <a:lumMod val="50000"/>
            </a:schemeClr>
          </a:solidFill>
          <a:ln>
            <a:solidFill>
              <a:schemeClr val="bg1">
                <a:lumMod val="50000"/>
              </a:schemeClr>
            </a:solidFill>
          </a:ln>
          <a:extLst>
            <a:ext uri="{53640926-AAD7-44D8-BBD7-CCE9431645EC}">
              <a14:shadowObscured xmlns:a14="http://schemas.microsoft.com/office/drawing/2010/main"/>
            </a:ext>
          </a:extLst>
        </p:spPr>
      </p:pic>
      <p:sp>
        <p:nvSpPr>
          <p:cNvPr id="3" name="Rectangle 2"/>
          <p:cNvSpPr/>
          <p:nvPr/>
        </p:nvSpPr>
        <p:spPr>
          <a:xfrm>
            <a:off x="568304" y="283831"/>
            <a:ext cx="10362293"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e) Sử dụng các công cụ định dạng cho hình ảnh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Thay đổi vị trí và kích thước, thêm đường viền tạo khung, thay đổi lớp, cắt hình, quay hình,…</a:t>
            </a:r>
          </a:p>
        </p:txBody>
      </p:sp>
    </p:spTree>
    <p:extLst>
      <p:ext uri="{BB962C8B-B14F-4D97-AF65-F5344CB8AC3E}">
        <p14:creationId xmlns:p14="http://schemas.microsoft.com/office/powerpoint/2010/main" val="40219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5" y="613799"/>
            <a:ext cx="10167582" cy="4672048"/>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lớp cho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Forrmat/Arrange/Send Backward </a:t>
            </a:r>
            <a:r>
              <a:rPr lang="en-US" sz="2800">
                <a:latin typeface="Times New Roman" panose="02020603050405020304" pitchFamily="18" charset="0"/>
                <a:ea typeface="Times New Roman" panose="02020603050405020304" pitchFamily="18" charset="0"/>
              </a:rPr>
              <a:t>(nếu muốn đưa hình ảnh lên lại lớp trên thì chọn </a:t>
            </a:r>
            <a:r>
              <a:rPr lang="en-US" sz="2800" b="1">
                <a:latin typeface="Times New Roman" panose="02020603050405020304" pitchFamily="18" charset="0"/>
                <a:ea typeface="Times New Roman" panose="02020603050405020304" pitchFamily="18" charset="0"/>
              </a:rPr>
              <a:t>Bring Forward</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vị trí cho hình ảnh: </a:t>
            </a:r>
            <a:r>
              <a:rPr lang="en-US" sz="2800">
                <a:latin typeface="Times New Roman" panose="02020603050405020304" pitchFamily="18" charset="0"/>
                <a:ea typeface="Times New Roman" panose="02020603050405020304" pitchFamily="18" charset="0"/>
              </a:rPr>
              <a:t>Dùng chuột chọn ảnh, kéo thả đến vị trí mới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Cách thay đổi kích thước hình ảnh: </a:t>
            </a:r>
            <a:r>
              <a:rPr lang="en-US" sz="2800">
                <a:latin typeface="Times New Roman" panose="02020603050405020304" pitchFamily="18" charset="0"/>
                <a:ea typeface="Times New Roman" panose="02020603050405020304" pitchFamily="18" charset="0"/>
              </a:rPr>
              <a:t>Thực hiện theo các bước như hình 12.9</a:t>
            </a:r>
          </a:p>
        </p:txBody>
      </p:sp>
    </p:spTree>
    <p:extLst>
      <p:ext uri="{BB962C8B-B14F-4D97-AF65-F5344CB8AC3E}">
        <p14:creationId xmlns:p14="http://schemas.microsoft.com/office/powerpoint/2010/main" val="42840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5494" t="34520" r="6146" b="19633"/>
          <a:stretch/>
        </p:blipFill>
        <p:spPr bwMode="auto">
          <a:xfrm>
            <a:off x="1910687" y="1140450"/>
            <a:ext cx="7076506" cy="4659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47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382" y="1500027"/>
            <a:ext cx="9671714" cy="238219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 Thêm đường viền cho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hình ảnh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Forrmat/Picture Styles/Picture Border </a:t>
            </a:r>
            <a:r>
              <a:rPr lang="en-US" sz="2800">
                <a:latin typeface="Times New Roman" panose="02020603050405020304" pitchFamily="18" charset="0"/>
                <a:ea typeface="Times New Roman" panose="02020603050405020304" pitchFamily="18" charset="0"/>
              </a:rPr>
              <a:t>rồi chọn màu đường viền, kiểu đường viền</a:t>
            </a:r>
          </a:p>
        </p:txBody>
      </p:sp>
    </p:spTree>
    <p:extLst>
      <p:ext uri="{BB962C8B-B14F-4D97-AF65-F5344CB8AC3E}">
        <p14:creationId xmlns:p14="http://schemas.microsoft.com/office/powerpoint/2010/main" val="10871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7010" t="49083" r="7965" b="13970"/>
          <a:stretch/>
        </p:blipFill>
        <p:spPr bwMode="auto">
          <a:xfrm>
            <a:off x="3043452" y="1453771"/>
            <a:ext cx="6477592" cy="4073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87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923248"/>
            <a:ext cx="10140287" cy="4364272"/>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bổ sung thêm một hình ảnh vào trang trình bày ý tưởng (Hình 12.5) rồi định dạng hình ảnh đó sao cho hợp lí?</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bổ sung kết quả tính toán của dự án Trường học xanh đã làm trong phần mềm bảng tính vào bài trình chiếu (có thể ở trang Kết quả dự kiến)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hãy định dạng văn bản, biên tập nội dung cho các trang chiếu của tệp trình chiếu Truonghocxanh.pptx. Chọn mẫu định dạng phù hợp cho các trang chiếu</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3905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0" y="1881278"/>
            <a:ext cx="9840036" cy="3065455"/>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487283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2405" y="2191121"/>
            <a:ext cx="8088573" cy="246535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Theo em có nên sử dụng hình ảnh để minh họa cho bài trình chiếu không?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sẽ chọn hình ảnh gì để thêm vào bài trình chiếu báo cáo dự án?</a:t>
            </a:r>
          </a:p>
        </p:txBody>
      </p:sp>
      <p:sp>
        <p:nvSpPr>
          <p:cNvPr id="4"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1</a:t>
            </a:r>
            <a:br>
              <a:rPr lang="en-US" altLang="en-US" sz="3600" b="1" kern="0">
                <a:solidFill>
                  <a:srgbClr val="FF0066"/>
                </a:solidFill>
                <a:latin typeface="Times New Roman" panose="02020603050405020304" pitchFamily="18" charset="0"/>
                <a:cs typeface="Times New Roman" panose="02020603050405020304" pitchFamily="18" charset="0"/>
              </a:rPr>
            </a:br>
            <a:r>
              <a:rPr lang="en-US" altLang="en-US" sz="3200" b="1" kern="0">
                <a:solidFill>
                  <a:srgbClr val="FF0066"/>
                </a:solidFill>
                <a:latin typeface="Times New Roman" panose="02020603050405020304" pitchFamily="18" charset="0"/>
                <a:cs typeface="Times New Roman" panose="02020603050405020304" pitchFamily="18" charset="0"/>
              </a:rPr>
              <a:t>Ảnh minh họa</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6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9" y="1218215"/>
            <a:ext cx="10545171" cy="3527119"/>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ẢNH MINH HỌA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Hình ảnh là dạng thông tin trực quan và dễ gây ấn tượng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hình ảnh minh họa cho nội dung trình bày sẽ giúp cho bài trình chiếu hấp dẫn và sinh động, thu hút sự chú ý của người nghe.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Lựa chọn hình ảnh nên căn cứ vào hai yếu tố quan trọng sau: phù hợp với nội dung; có tính thẩm mĩ.</a:t>
            </a:r>
          </a:p>
        </p:txBody>
      </p:sp>
    </p:spTree>
    <p:extLst>
      <p:ext uri="{BB962C8B-B14F-4D97-AF65-F5344CB8AC3E}">
        <p14:creationId xmlns:p14="http://schemas.microsoft.com/office/powerpoint/2010/main" val="1393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9808" y="1163624"/>
            <a:ext cx="10536072" cy="445058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Hình ảnh thường được dùng để minh họa cho nội dung bài trình chiếu, nhờ đó bài trình chiếu trở nên trực quan, ấn tượng và hấp dẫn hơn.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Nên lựa chọn hình ảnh phù hợp với nội dung bài trình chiếu có tính thẩm mĩ.</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Kích thước hình ảnh và vị trí đặt trên trang chiếu cần hợp lí.</a:t>
            </a:r>
          </a:p>
        </p:txBody>
      </p:sp>
    </p:spTree>
    <p:extLst>
      <p:ext uri="{BB962C8B-B14F-4D97-AF65-F5344CB8AC3E}">
        <p14:creationId xmlns:p14="http://schemas.microsoft.com/office/powerpoint/2010/main" val="28966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91820" y="2365519"/>
            <a:ext cx="10372299" cy="336773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Phát biểu nào đúng, phát biểu nào sai?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Hình ảnh minh họa làm cho bài trình chiếu ấn tượng hơn.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Nên chọn hình ảnh phù hợp với chủ đề của bài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Màu sắc, họa tiết trên hình ảnh không cần trùng khớp với chủ đề</a:t>
            </a:r>
          </a:p>
          <a:p>
            <a:r>
              <a:rPr lang="en-US" sz="2800">
                <a:latin typeface="Times New Roman" panose="02020603050405020304" pitchFamily="18" charset="0"/>
                <a:ea typeface="Times New Roman" panose="02020603050405020304" pitchFamily="18" charset="0"/>
              </a:rPr>
              <a:t>D. Hình ảnh minh họa cần có tính thẩm mĩ</a:t>
            </a:r>
            <a:endParaRPr lang="en-US" sz="2800"/>
          </a:p>
        </p:txBody>
      </p:sp>
      <p:pic>
        <p:nvPicPr>
          <p:cNvPr id="3"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55812" y="259307"/>
            <a:ext cx="1508844" cy="146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8506" y="2250210"/>
            <a:ext cx="9826388" cy="3013591"/>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1. Sau khi tạo văn bản cho một bài trình chiếu, em thường định dạng văn bản như thế nào? Cần làm gì để nhấn mạng nội dung trên một trang?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2. Có nên viết nhiều chữ, dùng nhiều màu trên một trang không? Vì sao?</a:t>
            </a:r>
            <a:endParaRPr lang="en-US" sz="2800">
              <a:latin typeface="Times New Roman" panose="02020603050405020304" pitchFamily="18" charset="0"/>
              <a:ea typeface="Times New Roman" panose="02020603050405020304" pitchFamily="18" charset="0"/>
            </a:endParaRP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533400" y="215724"/>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a:solidFill>
                  <a:srgbClr val="FF0066"/>
                </a:solidFill>
                <a:latin typeface="Times New Roman" panose="02020603050405020304" pitchFamily="18" charset="0"/>
                <a:cs typeface="Times New Roman" panose="02020603050405020304" pitchFamily="18" charset="0"/>
              </a:rPr>
              <a:t>HOẠT ĐỘNG 2</a:t>
            </a:r>
            <a:br>
              <a:rPr lang="en-US" altLang="en-US" sz="3600" b="1" kern="0">
                <a:solidFill>
                  <a:srgbClr val="FF0066"/>
                </a:solidFill>
                <a:latin typeface="Times New Roman" panose="02020603050405020304" pitchFamily="18" charset="0"/>
                <a:cs typeface="Times New Roman" panose="02020603050405020304" pitchFamily="18" charset="0"/>
              </a:rPr>
            </a:br>
            <a:r>
              <a:rPr lang="en-US" altLang="en-US" sz="3200" b="1" kern="0">
                <a:solidFill>
                  <a:srgbClr val="FF0066"/>
                </a:solidFill>
                <a:latin typeface="Times New Roman" panose="02020603050405020304" pitchFamily="18" charset="0"/>
                <a:cs typeface="Times New Roman" panose="02020603050405020304" pitchFamily="18" charset="0"/>
              </a:rPr>
              <a:t>Định dạng văn bản</a:t>
            </a:r>
            <a:endParaRPr lang="en-AU" altLang="en-US" sz="3200" b="1" ker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29" y="746211"/>
            <a:ext cx="10536071" cy="4825937"/>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ĐỊNH DẠNG VĂN BẢN   </a:t>
            </a: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Để tạo được bài trình chiếu hiệu quả và chuyên nghiệp cần chú ý:</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Phông chữ: </a:t>
            </a:r>
            <a:r>
              <a:rPr lang="en-US" sz="2800">
                <a:solidFill>
                  <a:srgbClr val="000000"/>
                </a:solidFill>
                <a:latin typeface="Times New Roman" panose="02020603050405020304" pitchFamily="18" charset="0"/>
                <a:ea typeface="Times New Roman" panose="02020603050405020304" pitchFamily="18" charset="0"/>
              </a:rPr>
              <a:t>Nên chọn phông đơn giản, dễ đọc. Không sử dụng quá nhiều font chữ</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Cỡ chữ: </a:t>
            </a:r>
            <a:r>
              <a:rPr lang="en-US" sz="2800">
                <a:solidFill>
                  <a:srgbClr val="000000"/>
                </a:solidFill>
                <a:latin typeface="Times New Roman" panose="02020603050405020304" pitchFamily="18" charset="0"/>
                <a:ea typeface="Times New Roman" panose="02020603050405020304" pitchFamily="18" charset="0"/>
              </a:rPr>
              <a:t>Tiêu đề size: 40 đến 50, văn bản size từ 18 trở lên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Kiểu chữ: </a:t>
            </a:r>
            <a:r>
              <a:rPr lang="en-US" sz="2800">
                <a:solidFill>
                  <a:srgbClr val="000000"/>
                </a:solidFill>
                <a:latin typeface="Times New Roman" panose="02020603050405020304" pitchFamily="18" charset="0"/>
                <a:ea typeface="Times New Roman" panose="02020603050405020304" pitchFamily="18" charset="0"/>
              </a:rPr>
              <a:t>Tiêu đề nên chọn kiểu đậm, nội dung chọn kiểu chữ thường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Màu chữ: </a:t>
            </a:r>
            <a:r>
              <a:rPr lang="en-US" sz="2800">
                <a:solidFill>
                  <a:srgbClr val="000000"/>
                </a:solidFill>
                <a:latin typeface="Times New Roman" panose="02020603050405020304" pitchFamily="18" charset="0"/>
                <a:ea typeface="Times New Roman" panose="02020603050405020304" pitchFamily="18" charset="0"/>
              </a:rPr>
              <a:t>tương phản với màu nền, không sử dụng quá nhiều màu chữ</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481" y="1851680"/>
            <a:ext cx="9935568" cy="321934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Số lượng chữ trên trang: </a:t>
            </a:r>
            <a:r>
              <a:rPr lang="en-US" sz="2800">
                <a:solidFill>
                  <a:srgbClr val="000000"/>
                </a:solidFill>
                <a:latin typeface="Times New Roman" panose="02020603050405020304" pitchFamily="18" charset="0"/>
                <a:ea typeface="Times New Roman" panose="02020603050405020304" pitchFamily="18" charset="0"/>
              </a:rPr>
              <a:t>Không dùng quá nhiều chữ trên trang. Mỗi trang chỉ nên có từ 5 đến 7 dòng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Nội dung trong mỗi trang </a:t>
            </a:r>
            <a:r>
              <a:rPr lang="en-US" sz="2800">
                <a:solidFill>
                  <a:srgbClr val="000000"/>
                </a:solidFill>
                <a:latin typeface="Times New Roman" panose="02020603050405020304" pitchFamily="18" charset="0"/>
                <a:ea typeface="Times New Roman" panose="02020603050405020304" pitchFamily="18" charset="0"/>
              </a:rPr>
              <a:t>chỉ nên tập trung vào một ý chính. Văn bản cần cô đọng, chọn lọc từ ngữ. Thông điệp chính hay những điều quan trọng nên được làm nổi bật và nhấn mạnh bằng cách dùng kiểu chữ đậm, màu,…</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07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2.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Architecture design</Template>
  <TotalTime>156</TotalTime>
  <Words>1539</Words>
  <Application>Microsoft Office PowerPoint</Application>
  <PresentationFormat>Widescreen</PresentationFormat>
  <Paragraphs>94</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Calibri Light</vt:lpstr>
      <vt:lpstr>Corbel</vt:lpstr>
      <vt:lpstr>Tahoma</vt:lpstr>
      <vt:lpstr>Times New Roman</vt:lpstr>
      <vt:lpstr>Wingdings 2</vt:lpstr>
      <vt:lpstr>Frame</vt:lpstr>
      <vt:lpstr>BÀI 12 ĐỊNH DẠNG ĐỐI TƯỢNG TRÊN TRANG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Administrator</cp:lastModifiedBy>
  <cp:revision>19</cp:revision>
  <dcterms:created xsi:type="dcterms:W3CDTF">2022-02-15T13:38:48Z</dcterms:created>
  <dcterms:modified xsi:type="dcterms:W3CDTF">2023-12-13T09:03:19Z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