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2" r:id="rId1"/>
  </p:sldMasterIdLst>
  <p:notesMasterIdLst>
    <p:notesMasterId r:id="rId28"/>
  </p:notesMasterIdLst>
  <p:sldIdLst>
    <p:sldId id="256" r:id="rId2"/>
    <p:sldId id="318" r:id="rId3"/>
    <p:sldId id="344" r:id="rId4"/>
    <p:sldId id="345" r:id="rId5"/>
    <p:sldId id="370" r:id="rId6"/>
    <p:sldId id="346" r:id="rId7"/>
    <p:sldId id="363" r:id="rId8"/>
    <p:sldId id="347" r:id="rId9"/>
    <p:sldId id="348" r:id="rId10"/>
    <p:sldId id="364" r:id="rId11"/>
    <p:sldId id="365" r:id="rId12"/>
    <p:sldId id="349" r:id="rId13"/>
    <p:sldId id="350" r:id="rId14"/>
    <p:sldId id="366" r:id="rId15"/>
    <p:sldId id="367" r:id="rId16"/>
    <p:sldId id="351" r:id="rId17"/>
    <p:sldId id="368" r:id="rId18"/>
    <p:sldId id="353" r:id="rId19"/>
    <p:sldId id="354" r:id="rId20"/>
    <p:sldId id="355" r:id="rId21"/>
    <p:sldId id="356" r:id="rId22"/>
    <p:sldId id="357" r:id="rId23"/>
    <p:sldId id="358" r:id="rId24"/>
    <p:sldId id="359" r:id="rId25"/>
    <p:sldId id="360" r:id="rId26"/>
    <p:sldId id="3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70" d="100"/>
          <a:sy n="70" d="100"/>
        </p:scale>
        <p:origin x="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9E65E-E271-4605-B522-67E8FF4A4E06}" type="datetimeFigureOut">
              <a:rPr lang="en-US" smtClean="0"/>
              <a:t>6/20/2022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22B18-9774-4504-9BEE-CE4D79852CD7}" type="slidenum">
              <a:rPr lang="en-US" smtClean="0"/>
              <a:t>‹#›</a:t>
            </a:fld>
            <a:endParaRPr lang="en-US"/>
          </a:p>
        </p:txBody>
      </p:sp>
    </p:spTree>
    <p:extLst>
      <p:ext uri="{BB962C8B-B14F-4D97-AF65-F5344CB8AC3E}">
        <p14:creationId xmlns:p14="http://schemas.microsoft.com/office/powerpoint/2010/main" val="177380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32CA-217E-4D26-AE2C-D39A8A559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912390-C629-4752-B859-2A569A33D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607DA9-FA36-4223-A9ED-E60729D2AB5B}"/>
              </a:ext>
            </a:extLst>
          </p:cNvPr>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5" name="Footer Placeholder 4">
            <a:extLst>
              <a:ext uri="{FF2B5EF4-FFF2-40B4-BE49-F238E27FC236}">
                <a16:creationId xmlns:a16="http://schemas.microsoft.com/office/drawing/2014/main" id="{74402E69-24EA-4873-B4B1-51F0CD9460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702FC4-E239-4FD3-8E6F-B6F251A42D9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305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02C4-1271-4578-9DDE-0FD7044B26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BCB02-1133-4693-B7E8-8B59DAD65C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94B6A-51C6-42F0-94F2-7F52157BCF61}"/>
              </a:ext>
            </a:extLst>
          </p:cNvPr>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5" name="Footer Placeholder 4">
            <a:extLst>
              <a:ext uri="{FF2B5EF4-FFF2-40B4-BE49-F238E27FC236}">
                <a16:creationId xmlns:a16="http://schemas.microsoft.com/office/drawing/2014/main" id="{78CAECED-D513-444C-99CF-E17F9E0311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AFA354-E9B9-424E-9F52-BB3DF0D75AC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89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2521E-7C14-41C4-A501-C5A3DD4019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1F00D7-7470-481F-89B9-3964D468BF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97C40-FA84-43AB-A2AE-8D55F88B7DE3}"/>
              </a:ext>
            </a:extLst>
          </p:cNvPr>
          <p:cNvSpPr>
            <a:spLocks noGrp="1"/>
          </p:cNvSpPr>
          <p:nvPr>
            <p:ph type="dt" sz="half" idx="10"/>
          </p:nvPr>
        </p:nvSpPr>
        <p:spPr/>
        <p:txBody>
          <a:bodyPr/>
          <a:lstStyle/>
          <a:p>
            <a:fld id="{48A87A34-81AB-432B-8DAE-1953F412C126}" type="datetimeFigureOut">
              <a:rPr lang="en-US" smtClean="0"/>
              <a:pPr/>
              <a:t>6/20/2022</a:t>
            </a:fld>
            <a:endParaRPr lang="en-US" dirty="0"/>
          </a:p>
        </p:txBody>
      </p:sp>
      <p:sp>
        <p:nvSpPr>
          <p:cNvPr id="5" name="Footer Placeholder 4">
            <a:extLst>
              <a:ext uri="{FF2B5EF4-FFF2-40B4-BE49-F238E27FC236}">
                <a16:creationId xmlns:a16="http://schemas.microsoft.com/office/drawing/2014/main" id="{BC0C7EF6-72EC-4A27-B408-EF15296E85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6A039F-5245-454B-9CCA-E684D05E0F7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52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F275-0045-45FB-8AAE-BF102B4DA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B463C-09FD-4E44-9DAA-8C575EAD9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D0AEC-EB68-41A0-86DD-862F844BD70D}"/>
              </a:ext>
            </a:extLst>
          </p:cNvPr>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5" name="Footer Placeholder 4">
            <a:extLst>
              <a:ext uri="{FF2B5EF4-FFF2-40B4-BE49-F238E27FC236}">
                <a16:creationId xmlns:a16="http://schemas.microsoft.com/office/drawing/2014/main" id="{3F29EFF4-3A72-4228-8224-447A01DBCA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E0C2D6-CE6B-4D79-A936-DC9CFE24328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667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3303-9FB2-403C-9256-8241E5796A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8DD80F-1862-4C64-80F2-AC33A2E841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DEA455-0768-47CB-9AEC-63436ADC37F5}"/>
              </a:ext>
            </a:extLst>
          </p:cNvPr>
          <p:cNvSpPr>
            <a:spLocks noGrp="1"/>
          </p:cNvSpPr>
          <p:nvPr>
            <p:ph type="dt" sz="half" idx="10"/>
          </p:nvPr>
        </p:nvSpPr>
        <p:spPr/>
        <p:txBody>
          <a:bodyPr/>
          <a:lstStyle/>
          <a:p>
            <a:fld id="{48A87A34-81AB-432B-8DAE-1953F412C126}" type="datetimeFigureOut">
              <a:rPr lang="en-US" smtClean="0"/>
              <a:pPr/>
              <a:t>6/20/2022</a:t>
            </a:fld>
            <a:endParaRPr lang="en-US" dirty="0"/>
          </a:p>
        </p:txBody>
      </p:sp>
      <p:sp>
        <p:nvSpPr>
          <p:cNvPr id="5" name="Footer Placeholder 4">
            <a:extLst>
              <a:ext uri="{FF2B5EF4-FFF2-40B4-BE49-F238E27FC236}">
                <a16:creationId xmlns:a16="http://schemas.microsoft.com/office/drawing/2014/main" id="{7D06EA34-7384-47CB-BDE5-00859C5FE3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0D60A1-BAFA-4831-93ED-5A176E40FD3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771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5447-1C88-4B8E-AD14-4F0897162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2057E-55B8-476F-9438-D59E67F3B0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7D33D-A8B7-4098-98BD-6E171B7E0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07146C-D48F-4D35-965A-15EA9EED6145}"/>
              </a:ext>
            </a:extLst>
          </p:cNvPr>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6" name="Footer Placeholder 5">
            <a:extLst>
              <a:ext uri="{FF2B5EF4-FFF2-40B4-BE49-F238E27FC236}">
                <a16:creationId xmlns:a16="http://schemas.microsoft.com/office/drawing/2014/main" id="{AE494276-79E5-4ECE-8FF6-22E05B62AD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72CD86-CD5F-4022-8DFC-0B3695C7A7C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749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2261-FEAD-401E-9774-6790C9CAF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784D57-658F-4655-A37F-60141DD3E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99A84D-2FF0-4683-ADE9-14C2FCEA9C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594E44-2D76-4AE9-A3DC-196D1FB1B4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B63CB8-EC1F-4A67-BB12-56DD07842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FA80E6-C411-4C13-8E0C-AFECD064C8EA}"/>
              </a:ext>
            </a:extLst>
          </p:cNvPr>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8" name="Footer Placeholder 7">
            <a:extLst>
              <a:ext uri="{FF2B5EF4-FFF2-40B4-BE49-F238E27FC236}">
                <a16:creationId xmlns:a16="http://schemas.microsoft.com/office/drawing/2014/main" id="{7172D297-52B8-4970-BF22-A7E178343F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AF6467-F79A-4CFC-B93A-9FF6C173CC5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90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3111-CCF0-473B-B336-A2CF37942F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29E154-D77A-4A83-9E67-B4ECC6EB0DC8}"/>
              </a:ext>
            </a:extLst>
          </p:cNvPr>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4" name="Footer Placeholder 3">
            <a:extLst>
              <a:ext uri="{FF2B5EF4-FFF2-40B4-BE49-F238E27FC236}">
                <a16:creationId xmlns:a16="http://schemas.microsoft.com/office/drawing/2014/main" id="{3AA48100-AB88-4701-BCAD-F52E8D8CD4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BFA70F-FC2C-4612-9323-61D6A509DF8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412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9B1B9-86F8-4BA9-87AD-65E1680FF2CE}"/>
              </a:ext>
            </a:extLst>
          </p:cNvPr>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3" name="Footer Placeholder 2">
            <a:extLst>
              <a:ext uri="{FF2B5EF4-FFF2-40B4-BE49-F238E27FC236}">
                <a16:creationId xmlns:a16="http://schemas.microsoft.com/office/drawing/2014/main" id="{DF6098D3-1B20-4A9B-B935-91E6862CCA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DD2C74C-4E05-4542-8656-082B1B1D9E7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284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1278-8D4D-41D8-9B9C-BA5B0A7BB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08CB3-7AD9-465B-A004-B16C4421B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D4B2-0584-4671-93D1-1AAA6088D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8F45D-F4E9-43B7-955A-BB8C5C418DE0}"/>
              </a:ext>
            </a:extLst>
          </p:cNvPr>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6" name="Footer Placeholder 5">
            <a:extLst>
              <a:ext uri="{FF2B5EF4-FFF2-40B4-BE49-F238E27FC236}">
                <a16:creationId xmlns:a16="http://schemas.microsoft.com/office/drawing/2014/main" id="{0C1975B6-809B-4809-B61F-D20933E5D0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9C196A-D66B-4D2A-991C-EE6EDD683C7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442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5401-609C-4D88-9AE0-C671D7E39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A578C-7A6A-496C-B5CA-4559BBA91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6C4767-F17B-4663-BF34-830FCE2A2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713B9-7154-4101-9A67-AE1E27AC0A93}"/>
              </a:ext>
            </a:extLst>
          </p:cNvPr>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6" name="Footer Placeholder 5">
            <a:extLst>
              <a:ext uri="{FF2B5EF4-FFF2-40B4-BE49-F238E27FC236}">
                <a16:creationId xmlns:a16="http://schemas.microsoft.com/office/drawing/2014/main" id="{F7C34F67-7145-46BF-8695-CB3CA053E1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064D14-3B2F-4208-AEB8-C52EAB8C45E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581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D70B9-165A-4D46-ACFD-A78B217BD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8610E-3FE7-4180-9A99-43AE67433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D4A77-7D74-43AF-8A99-47F737DF8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6/20/2022</a:t>
            </a:fld>
            <a:endParaRPr lang="en-US" dirty="0"/>
          </a:p>
        </p:txBody>
      </p:sp>
      <p:sp>
        <p:nvSpPr>
          <p:cNvPr id="5" name="Footer Placeholder 4">
            <a:extLst>
              <a:ext uri="{FF2B5EF4-FFF2-40B4-BE49-F238E27FC236}">
                <a16:creationId xmlns:a16="http://schemas.microsoft.com/office/drawing/2014/main" id="{35F59198-ECD6-4974-8500-8735FA6B5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F66839-2EB0-498B-8BA2-B5FC4C3DC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767318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Kế hoạch ứng dụng công nghệ thông tin trong hoạt độ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15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3674" y="568036"/>
            <a:ext cx="10183090" cy="5860473"/>
          </a:xfrm>
          <a:prstGeom prst="rect">
            <a:avLst/>
          </a:prstGeom>
          <a:solidFill>
            <a:schemeClr val="accent3">
              <a:lumMod val="20000"/>
              <a:lumOff val="80000"/>
            </a:schemeClr>
          </a:solidFill>
          <a:ln w="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noFill/>
              </a:ln>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96458" y="1971409"/>
            <a:ext cx="8799083" cy="2092881"/>
          </a:xfrm>
          <a:prstGeom prst="rect">
            <a:avLst/>
          </a:prstGeom>
          <a:noFill/>
          <a:ln>
            <a:noFill/>
          </a:ln>
          <a:effectLst>
            <a:glow rad="228600">
              <a:schemeClr val="accent1">
                <a:satMod val="175000"/>
                <a:alpha val="40000"/>
              </a:schemeClr>
            </a:glow>
            <a:outerShdw blurRad="50800" dist="38100" dir="10800000" algn="r" rotWithShape="0">
              <a:prstClr val="black">
                <a:alpha val="40000"/>
              </a:prstClr>
            </a:outerShdw>
          </a:effectLst>
        </p:spPr>
        <p:txBody>
          <a:bodyPr wrap="square" lIns="91440" tIns="45720" rIns="91440" bIns="45720">
            <a:spAutoFit/>
          </a:bodyPr>
          <a:lstStyle/>
          <a:p>
            <a:pPr algn="ctr">
              <a:spcBef>
                <a:spcPts val="600"/>
              </a:spcBef>
              <a:spcAft>
                <a:spcPts val="600"/>
              </a:spcAft>
            </a:pPr>
            <a:r>
              <a:rPr lang="en-US" sz="6000" b="1" cap="none" spc="0" smtClean="0">
                <a:ln w="12700">
                  <a:solidFill>
                    <a:srgbClr val="7030A0"/>
                  </a:solidFill>
                  <a:prstDash val="solid"/>
                </a:ln>
                <a:solidFill>
                  <a:srgbClr val="7030A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BÀI 11</a:t>
            </a:r>
            <a:endParaRPr lang="en-US" sz="6000" b="1" cap="none" spc="0">
              <a:ln w="12700">
                <a:solidFill>
                  <a:srgbClr val="7030A0"/>
                </a:solidFill>
                <a:prstDash val="solid"/>
              </a:ln>
              <a:solidFill>
                <a:srgbClr val="7030A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6000" b="1" smtClean="0">
                <a:ln w="12700">
                  <a:solidFill>
                    <a:srgbClr val="FFC000"/>
                  </a:solidFill>
                  <a:prstDash val="solid"/>
                </a:ln>
                <a:solidFill>
                  <a:srgbClr val="FFC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TẠO BÀI TRÌNH CHIẾU</a:t>
            </a:r>
            <a:endParaRPr lang="en-US" sz="6000" b="1" cap="none" spc="0">
              <a:ln w="12700">
                <a:solidFill>
                  <a:srgbClr val="FFC000"/>
                </a:solidFill>
                <a:prstDash val="solid"/>
              </a:ln>
              <a:solidFill>
                <a:srgbClr val="FFC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982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90869" y="493908"/>
            <a:ext cx="10058400" cy="5930205"/>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Bef>
                <a:spcPts val="1200"/>
              </a:spcBef>
              <a:spcAft>
                <a:spcPts val="1200"/>
              </a:spcAft>
            </a:pPr>
            <a:r>
              <a:rPr lang="en-US" sz="2800" b="1" smtClean="0">
                <a:latin typeface="Times New Roman" panose="02020603050405020304" pitchFamily="18" charset="0"/>
                <a:ea typeface="Times New Roman" panose="02020603050405020304" pitchFamily="18" charset="0"/>
              </a:rPr>
              <a:t>Ghi </a:t>
            </a:r>
            <a:r>
              <a:rPr lang="en-US" sz="2800" b="1">
                <a:latin typeface="Times New Roman" panose="02020603050405020304" pitchFamily="18" charset="0"/>
                <a:ea typeface="Times New Roman" panose="02020603050405020304" pitchFamily="18" charset="0"/>
              </a:rPr>
              <a:t>nhớ:</a:t>
            </a:r>
            <a:endParaRPr lang="en-US" sz="2800">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Bản trình chiếu thường có trang đầu tiên là trang tiêu đề cho biết chủ đề của bài trình bày, tiếp theo là các trang nội dung</a:t>
            </a: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Tiêu đề trang làm nổi bật nội dung cần trình bày trong trang và được đặt trên đầu các trang nội dung</a:t>
            </a: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Các phần mềm trình chiếu có sẵn các mẫu bố trí nội dung trang chiếu để thuận tiện cho người sử dụng</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437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0993" y="2106802"/>
            <a:ext cx="10058400" cy="391596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Phát biểu nào sau đây không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Trang tiêu đề là </a:t>
            </a:r>
            <a:r>
              <a:rPr lang="en-US" sz="2800" smtClean="0">
                <a:latin typeface="Times New Roman" panose="02020603050405020304" pitchFamily="18" charset="0"/>
                <a:ea typeface="Times New Roman" panose="02020603050405020304" pitchFamily="18" charset="0"/>
              </a:rPr>
              <a:t>trang </a:t>
            </a:r>
            <a:r>
              <a:rPr lang="en-US" sz="2800">
                <a:latin typeface="Times New Roman" panose="02020603050405020304" pitchFamily="18" charset="0"/>
                <a:ea typeface="Times New Roman" panose="02020603050405020304" pitchFamily="18" charset="0"/>
              </a:rPr>
              <a:t>đầu tiên và cho biết chủ đề của bài trình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Các trang nội dung của bài trình chiếu thường có tiêu đề trang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Tiêu đề trang giúp làm nổi bật nội dung cần trình bày của trang</a:t>
            </a:r>
          </a:p>
          <a:p>
            <a:r>
              <a:rPr lang="en-US" sz="2800">
                <a:latin typeface="Times New Roman" panose="02020603050405020304" pitchFamily="18" charset="0"/>
                <a:ea typeface="Times New Roman" panose="02020603050405020304" pitchFamily="18" charset="0"/>
              </a:rPr>
              <a:t>D. Các phần mềm trình chiếu không có sẵn các mẫu bố trí</a:t>
            </a:r>
            <a:endParaRPr lang="en-US" sz="280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9857" y1="77604" x2="49857" y2="77604"/>
                        <a14:foregroundMark x1="50714" y1="77214" x2="50714" y2="77214"/>
                        <a14:foregroundMark x1="52000" y1="67057" x2="52000" y2="67057"/>
                        <a14:foregroundMark x1="46857" y1="68490" x2="46857" y2="68490"/>
                        <a14:foregroundMark x1="45000" y1="86589" x2="45000" y2="86589"/>
                        <a14:foregroundMark x1="43429" y1="87109" x2="43429" y2="87109"/>
                        <a14:foregroundMark x1="55143" y1="85417" x2="55143" y2="85417"/>
                        <a14:foregroundMark x1="48571" y1="69401" x2="48571" y2="69401"/>
                      </a14:backgroundRemoval>
                    </a14:imgEffect>
                  </a14:imgLayer>
                </a14:imgProps>
              </a:ext>
            </a:extLst>
          </a:blip>
          <a:stretch>
            <a:fillRect/>
          </a:stretch>
        </p:blipFill>
        <p:spPr>
          <a:xfrm>
            <a:off x="4822335" y="-195146"/>
            <a:ext cx="2098130" cy="2301948"/>
          </a:xfrm>
          <a:prstGeom prst="rect">
            <a:avLst/>
          </a:prstGeom>
        </p:spPr>
      </p:pic>
    </p:spTree>
    <p:extLst>
      <p:ext uri="{BB962C8B-B14F-4D97-AF65-F5344CB8AC3E}">
        <p14:creationId xmlns:p14="http://schemas.microsoft.com/office/powerpoint/2010/main" val="282599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1736" y="1292615"/>
            <a:ext cx="10181230" cy="119862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solidFill>
                  <a:srgbClr val="000000"/>
                </a:solidFill>
                <a:latin typeface="Times New Roman" panose="02020603050405020304" pitchFamily="18" charset="0"/>
                <a:ea typeface="Times New Roman" panose="02020603050405020304" pitchFamily="18" charset="0"/>
              </a:rPr>
              <a:t>	Em </a:t>
            </a:r>
            <a:r>
              <a:rPr lang="en-US" sz="2800">
                <a:solidFill>
                  <a:srgbClr val="000000"/>
                </a:solidFill>
                <a:latin typeface="Times New Roman" panose="02020603050405020304" pitchFamily="18" charset="0"/>
                <a:ea typeface="Times New Roman" panose="02020603050405020304" pitchFamily="18" charset="0"/>
              </a:rPr>
              <a:t>hãy quan sát hai cách trình bày dự án Trường học xanh sau đây và cho biết cách trình bày nào dễ hiểu hơn?</a:t>
            </a:r>
            <a:endParaRPr lang="en-US" sz="2800">
              <a:latin typeface="Times New Roman" panose="02020603050405020304" pitchFamily="18" charset="0"/>
              <a:ea typeface="Times New Roman" panose="02020603050405020304" pitchFamily="18" charset="0"/>
            </a:endParaRP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7769" t="54747" r="8723" b="18015"/>
          <a:stretch/>
        </p:blipFill>
        <p:spPr bwMode="auto">
          <a:xfrm>
            <a:off x="2799916" y="2857428"/>
            <a:ext cx="6211167" cy="3843622"/>
          </a:xfrm>
          <a:prstGeom prst="rect">
            <a:avLst/>
          </a:prstGeom>
          <a:ln>
            <a:noFill/>
          </a:ln>
          <a:extLst>
            <a:ext uri="{53640926-AAD7-44D8-BBD7-CCE9431645EC}">
              <a14:shadowObscured xmlns:a14="http://schemas.microsoft.com/office/drawing/2010/main"/>
            </a:ext>
          </a:extLst>
        </p:spPr>
      </p:pic>
      <p:sp>
        <p:nvSpPr>
          <p:cNvPr id="4" name="Rectangle 17">
            <a:extLst>
              <a:ext uri="{FF2B5EF4-FFF2-40B4-BE49-F238E27FC236}">
                <a16:creationId xmlns:a16="http://schemas.microsoft.com/office/drawing/2014/main" id="{2AA78359-2C06-4ED2-898D-6D662CD3D14A}"/>
              </a:ext>
            </a:extLst>
          </p:cNvPr>
          <p:cNvSpPr txBox="1">
            <a:spLocks noChangeArrowheads="1"/>
          </p:cNvSpPr>
          <p:nvPr/>
        </p:nvSpPr>
        <p:spPr>
          <a:xfrm>
            <a:off x="457199" y="192204"/>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smtClean="0">
                <a:solidFill>
                  <a:srgbClr val="FF0066"/>
                </a:solidFill>
                <a:latin typeface="Times New Roman" panose="02020603050405020304" pitchFamily="18" charset="0"/>
                <a:cs typeface="Times New Roman" panose="02020603050405020304" pitchFamily="18" charset="0"/>
              </a:rPr>
              <a:t>HOẠT ĐỘNG 3</a:t>
            </a:r>
            <a:br>
              <a:rPr lang="en-US" altLang="en-US" sz="3600" b="1" smtClean="0">
                <a:solidFill>
                  <a:srgbClr val="FF0066"/>
                </a:solidFill>
                <a:latin typeface="Times New Roman" panose="02020603050405020304" pitchFamily="18" charset="0"/>
                <a:cs typeface="Times New Roman" panose="02020603050405020304" pitchFamily="18" charset="0"/>
              </a:rPr>
            </a:br>
            <a:r>
              <a:rPr lang="en-US" altLang="en-US" sz="3200" b="1" smtClean="0">
                <a:solidFill>
                  <a:srgbClr val="FF0066"/>
                </a:solidFill>
                <a:latin typeface="Times New Roman" panose="02020603050405020304" pitchFamily="18" charset="0"/>
                <a:cs typeface="Times New Roman" panose="02020603050405020304" pitchFamily="18" charset="0"/>
              </a:rPr>
              <a:t>Cấu trúc phân cấp</a:t>
            </a:r>
            <a:endParaRPr lang="en-AU" altLang="en-US" sz="2800" b="1">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7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0" y="954299"/>
            <a:ext cx="10836323" cy="2277547"/>
          </a:xfrm>
          <a:prstGeom prst="rect">
            <a:avLst/>
          </a:prstGeom>
        </p:spPr>
        <p:txBody>
          <a:bodyPr wrap="square">
            <a:spAutoFit/>
          </a:bodyPr>
          <a:lstStyle/>
          <a:p>
            <a:pPr algn="just">
              <a:spcBef>
                <a:spcPts val="1800"/>
              </a:spcBef>
              <a:spcAft>
                <a:spcPts val="18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CẤU TRÚC PHÂN CẤP</a:t>
            </a:r>
          </a:p>
          <a:p>
            <a:pPr algn="just">
              <a:spcBef>
                <a:spcPts val="1800"/>
              </a:spcBef>
              <a:spcAft>
                <a:spcPts val="1800"/>
              </a:spcAft>
            </a:pPr>
            <a:r>
              <a:rPr lang="en-US" sz="2800">
                <a:solidFill>
                  <a:srgbClr val="000000"/>
                </a:solidFill>
                <a:latin typeface="Times New Roman" panose="02020603050405020304" pitchFamily="18" charset="0"/>
                <a:ea typeface="Times New Roman" panose="02020603050405020304" pitchFamily="18" charset="0"/>
              </a:rPr>
              <a:t>- Cấu trúc phân cấp giúp truyền tải thông tin một cách mạch lạc, dễ hiểu và dễ quản lí. Người xem dễ dàng hiểu được bố cục của nội dung cần trình bày</a:t>
            </a:r>
            <a:r>
              <a:rPr lang="en-US"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126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119117" y="1527505"/>
            <a:ext cx="10058400" cy="3414980"/>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Cấu trúc phân cấp (hay danh sách kí hiệu đầu dòng nhiều cấp) thường được dùng trong soạn thảo văn bản, tạo bài trình chiếu, … Đây là một công cụ giúp làm cho nội dung trình bày có bố cục mạch lạc, dễ hiểu, giúp truyền tải thông tin và quản lí nội dung tốt hơn</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ight Arrow 2"/>
          <p:cNvSpPr/>
          <p:nvPr/>
        </p:nvSpPr>
        <p:spPr>
          <a:xfrm>
            <a:off x="272955" y="2906973"/>
            <a:ext cx="709684" cy="6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81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979" y="2106802"/>
            <a:ext cx="10836323" cy="3844457"/>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Câu nào sau đây sai khi nói về cấu trúc phân cấp?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Là cấu trúc gồm danh sách nhiều cấp.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Giúp làm cho nội dung trình bày có bố cục mạch lạc, dễ hiểu.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Cấu trúc này gồm một chuỗi các dấu đầu dòng ngang cấp nhau.</a:t>
            </a:r>
          </a:p>
          <a:p>
            <a:r>
              <a:rPr lang="en-US" sz="2800">
                <a:latin typeface="Times New Roman" panose="02020603050405020304" pitchFamily="18" charset="0"/>
                <a:ea typeface="Times New Roman" panose="02020603050405020304" pitchFamily="18" charset="0"/>
              </a:rPr>
              <a:t>D. Cấu trúc này được sử dụng nhiều trong soạn thảo văn bản, tạo bài trình chiếu.</a:t>
            </a:r>
            <a:endParaRPr lang="en-US" sz="280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9857" y1="77604" x2="49857" y2="77604"/>
                        <a14:foregroundMark x1="50714" y1="77214" x2="50714" y2="77214"/>
                        <a14:foregroundMark x1="52000" y1="67057" x2="52000" y2="67057"/>
                        <a14:foregroundMark x1="46857" y1="68490" x2="46857" y2="68490"/>
                        <a14:foregroundMark x1="45000" y1="86589" x2="45000" y2="86589"/>
                        <a14:foregroundMark x1="43429" y1="87109" x2="43429" y2="87109"/>
                        <a14:foregroundMark x1="55143" y1="85417" x2="55143" y2="85417"/>
                        <a14:foregroundMark x1="48571" y1="69401" x2="48571" y2="69401"/>
                      </a14:backgroundRemoval>
                    </a14:imgEffect>
                  </a14:imgLayer>
                </a14:imgProps>
              </a:ext>
            </a:extLst>
          </a:blip>
          <a:stretch>
            <a:fillRect/>
          </a:stretch>
        </p:blipFill>
        <p:spPr>
          <a:xfrm>
            <a:off x="4822335" y="-195146"/>
            <a:ext cx="2098130" cy="2301948"/>
          </a:xfrm>
          <a:prstGeom prst="rect">
            <a:avLst/>
          </a:prstGeom>
        </p:spPr>
      </p:pic>
    </p:spTree>
    <p:extLst>
      <p:ext uri="{BB962C8B-B14F-4D97-AF65-F5344CB8AC3E}">
        <p14:creationId xmlns:p14="http://schemas.microsoft.com/office/powerpoint/2010/main" val="374305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827" y="483000"/>
            <a:ext cx="10100930" cy="4825937"/>
          </a:xfrm>
          <a:prstGeom prst="rect">
            <a:avLst/>
          </a:prstGeom>
        </p:spPr>
        <p:txBody>
          <a:bodyPr wrap="square">
            <a:spAutoFit/>
          </a:bodyPr>
          <a:lstStyle/>
          <a:p>
            <a:pPr algn="just">
              <a:lnSpc>
                <a:spcPct val="115000"/>
              </a:lnSpc>
              <a:spcBef>
                <a:spcPts val="600"/>
              </a:spcBef>
              <a:spcAft>
                <a:spcPts val="600"/>
              </a:spcAft>
            </a:pPr>
            <a:r>
              <a:rPr lang="en-US" sz="2800" b="1" smtClean="0">
                <a:solidFill>
                  <a:srgbClr val="FF0066"/>
                </a:solidFill>
                <a:latin typeface="Tahoma" panose="020B0604030504040204" pitchFamily="34" charset="0"/>
                <a:ea typeface="Tahoma" panose="020B0604030504040204" pitchFamily="34" charset="0"/>
                <a:cs typeface="Tahoma" panose="020B0604030504040204" pitchFamily="34" charset="0"/>
              </a:rPr>
              <a:t>4. THỰC HÀNH: TẠO BÀI TRÌNH CHIẾU CÓ TIÊU ĐỀ, CẤU TRÚC PHÂN CẤP</a:t>
            </a:r>
            <a:endParaRPr lang="en-US" sz="2800" b="1">
              <a:solidFill>
                <a:srgbClr val="FF0066"/>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Nhiệm vụ</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Tạo bài trình chiếu báo cáo kết quả thực hiện dự án Trường học xanh của nhóm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Bài trình chiếu có trang tiêu đề, các trang nội dung có tiêu đề trang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Bài trình chiếu sử dụng cấu trúc phân cấp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Lưu tệp trình chiếu với tên </a:t>
            </a:r>
            <a:r>
              <a:rPr lang="en-US" sz="2800" smtClean="0">
                <a:latin typeface="Times New Roman" panose="02020603050405020304" pitchFamily="18" charset="0"/>
                <a:ea typeface="Times New Roman" panose="02020603050405020304" pitchFamily="18" charset="0"/>
              </a:rPr>
              <a:t>Truonghocxanh.pptx</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42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57" t="34841" r="17029" b="24674"/>
          <a:stretch/>
        </p:blipFill>
        <p:spPr>
          <a:xfrm>
            <a:off x="2961564" y="2593076"/>
            <a:ext cx="6455391" cy="2961565"/>
          </a:xfrm>
          <a:prstGeom prst="rect">
            <a:avLst/>
          </a:prstGeom>
        </p:spPr>
      </p:pic>
      <p:sp>
        <p:nvSpPr>
          <p:cNvPr id="3" name="Rounded Rectangle 2"/>
          <p:cNvSpPr/>
          <p:nvPr/>
        </p:nvSpPr>
        <p:spPr>
          <a:xfrm>
            <a:off x="9443612" y="2509608"/>
            <a:ext cx="2456397" cy="140974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2. </a:t>
            </a:r>
            <a:r>
              <a:rPr lang="en-US" sz="2400" smtClean="0">
                <a:solidFill>
                  <a:schemeClr val="tx1"/>
                </a:solidFill>
                <a:latin typeface="Times New Roman" panose="02020603050405020304" pitchFamily="18" charset="0"/>
                <a:ea typeface="Times New Roman" panose="02020603050405020304" pitchFamily="18" charset="0"/>
              </a:rPr>
              <a:t>Nhập phụ đề: tên người thực hiện, thời gian,…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rot="10800000" flipH="1" flipV="1">
            <a:off x="2694278" y="3919355"/>
            <a:ext cx="1656000" cy="2052"/>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6" name="Rounded Rectangle 5"/>
          <p:cNvSpPr/>
          <p:nvPr/>
        </p:nvSpPr>
        <p:spPr>
          <a:xfrm>
            <a:off x="232489" y="3449439"/>
            <a:ext cx="2461789"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1. </a:t>
            </a:r>
            <a:r>
              <a:rPr lang="en-US" sz="2400" smtClean="0">
                <a:solidFill>
                  <a:schemeClr val="tx1"/>
                </a:solidFill>
                <a:latin typeface="Times New Roman" panose="02020603050405020304" pitchFamily="18" charset="0"/>
                <a:ea typeface="Times New Roman" panose="02020603050405020304" pitchFamily="18" charset="0"/>
              </a:rPr>
              <a:t>Nhập chủ đề, tên bài trình chiếu</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7" name="Elbow Connector 6"/>
          <p:cNvCxnSpPr>
            <a:stCxn id="3" idx="2"/>
          </p:cNvCxnSpPr>
          <p:nvPr/>
        </p:nvCxnSpPr>
        <p:spPr>
          <a:xfrm rot="5400000">
            <a:off x="8717340" y="2540563"/>
            <a:ext cx="575679" cy="3333264"/>
          </a:xfrm>
          <a:prstGeom prst="bentConnector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9" name="Rectangle 8"/>
          <p:cNvSpPr/>
          <p:nvPr/>
        </p:nvSpPr>
        <p:spPr>
          <a:xfrm>
            <a:off x="4127359" y="5873067"/>
            <a:ext cx="4123800"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11.1. Trang tiêu đề</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474277" y="238543"/>
            <a:ext cx="6096000" cy="1886670"/>
          </a:xfrm>
          <a:prstGeom prst="rect">
            <a:avLst/>
          </a:prstGeom>
        </p:spPr>
        <p:txBody>
          <a:bodyPr>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Tạo bài trình chiếu</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Khởi động PowerPoint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88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88" y="283141"/>
            <a:ext cx="10604311" cy="58785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Tạo các trang nội dung theo các bước như trong hình 11.2</a:t>
            </a:r>
          </a:p>
        </p:txBody>
      </p:sp>
      <p:pic>
        <p:nvPicPr>
          <p:cNvPr id="6" name="Picture 5"/>
          <p:cNvPicPr>
            <a:picLocks noChangeAspect="1"/>
          </p:cNvPicPr>
          <p:nvPr/>
        </p:nvPicPr>
        <p:blipFill rotWithShape="1">
          <a:blip r:embed="rId2"/>
          <a:srcRect l="5875" t="2266" r="42936" b="31576"/>
          <a:stretch/>
        </p:blipFill>
        <p:spPr>
          <a:xfrm>
            <a:off x="2959744" y="1337113"/>
            <a:ext cx="6660249" cy="4839573"/>
          </a:xfrm>
          <a:prstGeom prst="rect">
            <a:avLst/>
          </a:prstGeom>
        </p:spPr>
      </p:pic>
      <p:sp>
        <p:nvSpPr>
          <p:cNvPr id="7" name="Rounded Rectangle 6"/>
          <p:cNvSpPr/>
          <p:nvPr/>
        </p:nvSpPr>
        <p:spPr>
          <a:xfrm>
            <a:off x="119249" y="902874"/>
            <a:ext cx="2642076" cy="122586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US" sz="2400" smtClean="0">
                <a:solidFill>
                  <a:schemeClr val="tx1"/>
                </a:solidFill>
                <a:latin typeface="Times New Roman" panose="02020603050405020304" pitchFamily="18" charset="0"/>
                <a:ea typeface="Times New Roman" panose="02020603050405020304" pitchFamily="18" charset="0"/>
              </a:rPr>
              <a:t>2. </a:t>
            </a:r>
            <a:r>
              <a:rPr lang="en-US" sz="2400" smtClean="0">
                <a:solidFill>
                  <a:schemeClr val="tx1"/>
                </a:solidFill>
                <a:latin typeface="Times New Roman" panose="02020603050405020304" pitchFamily="18" charset="0"/>
                <a:ea typeface="Times New Roman" panose="02020603050405020304" pitchFamily="18" charset="0"/>
              </a:rPr>
              <a:t>Nháy chuột vào Layout để chọn mẫu bố trí cho trang</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9" name="Rounded Rectangle 8"/>
          <p:cNvSpPr/>
          <p:nvPr/>
        </p:nvSpPr>
        <p:spPr>
          <a:xfrm>
            <a:off x="206452" y="2781068"/>
            <a:ext cx="2265688" cy="122586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US" sz="2400" smtClean="0">
                <a:solidFill>
                  <a:schemeClr val="tx1"/>
                </a:solidFill>
                <a:latin typeface="Times New Roman" panose="02020603050405020304" pitchFamily="18" charset="0"/>
                <a:ea typeface="Times New Roman" panose="02020603050405020304" pitchFamily="18" charset="0"/>
              </a:rPr>
              <a:t>1. </a:t>
            </a:r>
            <a:r>
              <a:rPr lang="en-US" sz="2400" smtClean="0">
                <a:solidFill>
                  <a:schemeClr val="tx1"/>
                </a:solidFill>
                <a:latin typeface="Times New Roman" panose="02020603050405020304" pitchFamily="18" charset="0"/>
                <a:ea typeface="Times New Roman" panose="02020603050405020304" pitchFamily="18" charset="0"/>
              </a:rPr>
              <a:t>Nháy chuột vào New Slide để tạo trang mới</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10" name="Elbow Connector 9"/>
          <p:cNvCxnSpPr/>
          <p:nvPr/>
        </p:nvCxnSpPr>
        <p:spPr>
          <a:xfrm flipV="1">
            <a:off x="1561434" y="4455774"/>
            <a:ext cx="3131397" cy="966484"/>
          </a:xfrm>
          <a:prstGeom prst="bentConnector3">
            <a:avLst>
              <a:gd name="adj1" fmla="val -1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11" name="Rectangle 10"/>
          <p:cNvSpPr/>
          <p:nvPr/>
        </p:nvSpPr>
        <p:spPr>
          <a:xfrm>
            <a:off x="4227969" y="6321146"/>
            <a:ext cx="4123800" cy="39068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11.2. Trang nội dung</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12" name="Rounded Rectangle 11"/>
          <p:cNvSpPr/>
          <p:nvPr/>
        </p:nvSpPr>
        <p:spPr>
          <a:xfrm>
            <a:off x="10081562" y="3039778"/>
            <a:ext cx="1853885"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3. Nhập tiêu đề của trang</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13" name="Rounded Rectangle 12"/>
          <p:cNvSpPr/>
          <p:nvPr/>
        </p:nvSpPr>
        <p:spPr>
          <a:xfrm>
            <a:off x="304928" y="5442607"/>
            <a:ext cx="2456397" cy="817245"/>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US" sz="2400" smtClean="0">
                <a:solidFill>
                  <a:schemeClr val="tx1"/>
                </a:solidFill>
                <a:latin typeface="Times New Roman" panose="02020603050405020304" pitchFamily="18" charset="0"/>
                <a:ea typeface="Times New Roman" panose="02020603050405020304" pitchFamily="18" charset="0"/>
              </a:rPr>
              <a:t>4. Nhập nội dung của trang</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17" name="Straight Arrow Connector 16"/>
          <p:cNvCxnSpPr/>
          <p:nvPr/>
        </p:nvCxnSpPr>
        <p:spPr>
          <a:xfrm flipH="1" flipV="1">
            <a:off x="8425562" y="3509694"/>
            <a:ext cx="1656000" cy="2052"/>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19" name="Elbow Connector 18"/>
          <p:cNvCxnSpPr/>
          <p:nvPr/>
        </p:nvCxnSpPr>
        <p:spPr>
          <a:xfrm flipV="1">
            <a:off x="2458072" y="2500960"/>
            <a:ext cx="1555210" cy="871546"/>
          </a:xfrm>
          <a:prstGeom prst="bentConnector3">
            <a:avLst>
              <a:gd name="adj1" fmla="val 100898"/>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7" name="Elbow Connector 26"/>
          <p:cNvCxnSpPr/>
          <p:nvPr/>
        </p:nvCxnSpPr>
        <p:spPr>
          <a:xfrm>
            <a:off x="2761325" y="1192653"/>
            <a:ext cx="1578663" cy="760252"/>
          </a:xfrm>
          <a:prstGeom prst="bentConnector3">
            <a:avLst>
              <a:gd name="adj1" fmla="val 10014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Tree>
    <p:extLst>
      <p:ext uri="{BB962C8B-B14F-4D97-AF65-F5344CB8AC3E}">
        <p14:creationId xmlns:p14="http://schemas.microsoft.com/office/powerpoint/2010/main" val="89046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9" y="703857"/>
            <a:ext cx="10522424" cy="58785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Các trang chiếu sau khi nhập nội dung có thể như hình 11.3, hình 11.4</a:t>
            </a:r>
          </a:p>
        </p:txBody>
      </p:sp>
      <p:pic>
        <p:nvPicPr>
          <p:cNvPr id="4" name="Picture 3"/>
          <p:cNvPicPr>
            <a:picLocks noChangeAspect="1"/>
          </p:cNvPicPr>
          <p:nvPr/>
        </p:nvPicPr>
        <p:blipFill rotWithShape="1">
          <a:blip r:embed="rId2"/>
          <a:srcRect l="8707" t="35214" r="50175" b="23741"/>
          <a:stretch/>
        </p:blipFill>
        <p:spPr>
          <a:xfrm>
            <a:off x="675564" y="2265527"/>
            <a:ext cx="5349923" cy="3002507"/>
          </a:xfrm>
          <a:prstGeom prst="rect">
            <a:avLst/>
          </a:prstGeom>
          <a:ln>
            <a:solidFill>
              <a:schemeClr val="bg1">
                <a:lumMod val="50000"/>
              </a:schemeClr>
            </a:solidFill>
          </a:ln>
        </p:spPr>
      </p:pic>
      <p:pic>
        <p:nvPicPr>
          <p:cNvPr id="5" name="Picture 4"/>
          <p:cNvPicPr>
            <a:picLocks noChangeAspect="1"/>
          </p:cNvPicPr>
          <p:nvPr/>
        </p:nvPicPr>
        <p:blipFill rotWithShape="1">
          <a:blip r:embed="rId3"/>
          <a:srcRect l="8602" t="35028" r="50280" b="24301"/>
          <a:stretch/>
        </p:blipFill>
        <p:spPr>
          <a:xfrm>
            <a:off x="6496334" y="2265527"/>
            <a:ext cx="5349922" cy="2975212"/>
          </a:xfrm>
          <a:prstGeom prst="rect">
            <a:avLst/>
          </a:prstGeom>
          <a:ln>
            <a:solidFill>
              <a:schemeClr val="bg1">
                <a:lumMod val="50000"/>
              </a:schemeClr>
            </a:solidFill>
          </a:ln>
        </p:spPr>
      </p:pic>
      <p:sp>
        <p:nvSpPr>
          <p:cNvPr id="6" name="Rectangle 5"/>
          <p:cNvSpPr/>
          <p:nvPr/>
        </p:nvSpPr>
        <p:spPr>
          <a:xfrm>
            <a:off x="1288625" y="5734292"/>
            <a:ext cx="4123800" cy="39068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11.3. Ví dụ trang tiêu đề</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7" name="Rectangle 6"/>
          <p:cNvSpPr/>
          <p:nvPr/>
        </p:nvSpPr>
        <p:spPr>
          <a:xfrm>
            <a:off x="7012112" y="5626558"/>
            <a:ext cx="4123800"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11.4. Ví dụ trang nội dung</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755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3940" y="900353"/>
            <a:ext cx="7829182" cy="582287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0"/>
              </a:spcAft>
            </a:pP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	Giờ </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ra chơi các bạn </a:t>
            </a:r>
            <a:r>
              <a:rPr lang="en-US" sz="2400" b="1" smtClean="0">
                <a:latin typeface="Times New Roman" panose="02020603050405020304" pitchFamily="18" charset="0"/>
                <a:ea typeface="Times New Roman" panose="02020603050405020304" pitchFamily="18" charset="0"/>
                <a:cs typeface="Times New Roman" panose="02020603050405020304" pitchFamily="18" charset="0"/>
              </a:rPr>
              <a:t>An</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latin typeface="Times New Roman" panose="02020603050405020304" pitchFamily="18" charset="0"/>
                <a:ea typeface="Times New Roman" panose="02020603050405020304" pitchFamily="18" charset="0"/>
                <a:cs typeface="Times New Roman" panose="02020603050405020304" pitchFamily="18" charset="0"/>
              </a:rPr>
              <a:t>Minh</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b="1">
                <a:latin typeface="Times New Roman" panose="02020603050405020304" pitchFamily="18" charset="0"/>
                <a:ea typeface="Times New Roman" panose="02020603050405020304" pitchFamily="18" charset="0"/>
                <a:cs typeface="Times New Roman" panose="02020603050405020304" pitchFamily="18" charset="0"/>
              </a:rPr>
              <a:t>Khoa </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trao đổi về dự án Trường học xanh mà các bạn đang thực hiện.</a:t>
            </a:r>
          </a:p>
          <a:p>
            <a:pPr algn="just">
              <a:spcAft>
                <a:spcPts val="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An: </a:t>
            </a: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Việc khảo sát, thu thập thông tin và tính toán cho dự án đã xong. Bây giờ nhóm mình cần làm một bài báo cáo kết quả.</a:t>
            </a:r>
          </a:p>
          <a:p>
            <a:pPr algn="just">
              <a:spcAft>
                <a:spcPts val="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Minh:</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 Nhóm mình nên sử dụng phần mềm trình chiếu để tạo bài báo cáo.</a:t>
            </a:r>
          </a:p>
          <a:p>
            <a:pPr algn="just">
              <a:spcAft>
                <a:spcPts val="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Khoa: </a:t>
            </a: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Bài trình chiếu báo cáo cần có trang tiêu đề, mỗi trang nội dung nên có tiêu đề trang để giúp người nghe nhanh chóng hiểu được chủ đề và nội dung trình bày.</a:t>
            </a:r>
          </a:p>
          <a:p>
            <a:pPr algn="just">
              <a:spcAft>
                <a:spcPts val="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Minh:</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 Sử dụng cấu trúc phân cấp sẽ làm cho bố cục của bài báo cáo được mạch lạc rõ ràng.</a:t>
            </a:r>
          </a:p>
          <a:p>
            <a:pPr algn="just">
              <a:spcAft>
                <a:spcPts val="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An:</a:t>
            </a: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 Hay quá! Chúng ta phân công nhau làm từng phần việc nhé</a:t>
            </a:r>
            <a:endParaRPr lang="en-US" sz="24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774603" cy="1052736"/>
          </a:xfrm>
          <a:prstGeom prst="rect">
            <a:avLst/>
          </a:prstGeom>
        </p:spPr>
      </p:pic>
      <p:pic>
        <p:nvPicPr>
          <p:cNvPr id="5" name="Picture 2" descr="Vẽ Tay Lớp Học Nhân Vật Hoạt Hình Vật Liệu Png Hình ảnh | Định dạng hình  ảnh PSD 611745243|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72" b="97093" l="349" r="98837"/>
                    </a14:imgEffect>
                  </a14:imgLayer>
                </a14:imgProps>
              </a:ext>
              <a:ext uri="{28A0092B-C50C-407E-A947-70E740481C1C}">
                <a14:useLocalDpi xmlns:a14="http://schemas.microsoft.com/office/drawing/2010/main" val="0"/>
              </a:ext>
            </a:extLst>
          </a:blip>
          <a:srcRect/>
          <a:stretch>
            <a:fillRect/>
          </a:stretch>
        </p:blipFill>
        <p:spPr bwMode="auto">
          <a:xfrm>
            <a:off x="8357062" y="1446662"/>
            <a:ext cx="3834938" cy="419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7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8256" y="717747"/>
            <a:ext cx="10026556" cy="4518160"/>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 Tạo cấu trúc phân cấp</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 Tạo cấu trúc</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Đặt con trỏ soạn thảo ở dòng đầu cần tạo cấu trúc phân cấp (nếu cần tạo cấu trúc phân cấp giống nhau cho nhiều dòng ta chọn đồng thời nhiều dòng đó)</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Increase List Level (hoặc nhấn Tab) để tăng bậc phân cấp; chọn Decrease List Level (hoặc nhấn Shift+Tab) để giảm bậc phân cấp</a:t>
            </a:r>
          </a:p>
        </p:txBody>
      </p:sp>
    </p:spTree>
    <p:extLst>
      <p:ext uri="{BB962C8B-B14F-4D97-AF65-F5344CB8AC3E}">
        <p14:creationId xmlns:p14="http://schemas.microsoft.com/office/powerpoint/2010/main" val="277393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2383" y="4884756"/>
            <a:ext cx="4929679"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11.5. Chọn các dòng cần tăng cấp</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6930225" y="4884756"/>
            <a:ext cx="41238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11.6. Kết quả nhận được sau khi nhấn phím Tab</a:t>
            </a:r>
            <a:endParaRPr lang="en-US" sz="2400" i="1">
              <a:solidFill>
                <a:srgbClr val="0070C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rotWithShape="1">
          <a:blip r:embed="rId2"/>
          <a:srcRect l="8707" t="35588" r="50594" b="23741"/>
          <a:stretch/>
        </p:blipFill>
        <p:spPr>
          <a:xfrm>
            <a:off x="559557" y="1542197"/>
            <a:ext cx="5295332" cy="2975211"/>
          </a:xfrm>
          <a:prstGeom prst="rect">
            <a:avLst/>
          </a:prstGeom>
          <a:ln>
            <a:solidFill>
              <a:schemeClr val="bg1">
                <a:lumMod val="50000"/>
              </a:schemeClr>
            </a:solidFill>
          </a:ln>
        </p:spPr>
      </p:pic>
      <p:pic>
        <p:nvPicPr>
          <p:cNvPr id="6" name="Picture 5"/>
          <p:cNvPicPr>
            <a:picLocks noChangeAspect="1"/>
          </p:cNvPicPr>
          <p:nvPr/>
        </p:nvPicPr>
        <p:blipFill rotWithShape="1">
          <a:blip r:embed="rId3"/>
          <a:srcRect l="8813" t="35216" r="50174" b="23367"/>
          <a:stretch/>
        </p:blipFill>
        <p:spPr>
          <a:xfrm>
            <a:off x="6428095" y="1542197"/>
            <a:ext cx="5336275" cy="3029802"/>
          </a:xfrm>
          <a:prstGeom prst="rect">
            <a:avLst/>
          </a:prstGeom>
          <a:ln>
            <a:solidFill>
              <a:schemeClr val="bg1">
                <a:lumMod val="50000"/>
              </a:schemeClr>
            </a:solidFill>
          </a:ln>
        </p:spPr>
      </p:pic>
    </p:spTree>
    <p:extLst>
      <p:ext uri="{BB962C8B-B14F-4D97-AF65-F5344CB8AC3E}">
        <p14:creationId xmlns:p14="http://schemas.microsoft.com/office/powerpoint/2010/main" val="10818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8244" y="565420"/>
            <a:ext cx="4116833" cy="548099"/>
          </a:xfrm>
          <a:prstGeom prst="rect">
            <a:avLst/>
          </a:prstGeom>
        </p:spPr>
        <p:txBody>
          <a:bodyPr wrap="non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Thực hiện tương tự ta được</a:t>
            </a:r>
          </a:p>
        </p:txBody>
      </p:sp>
      <p:sp>
        <p:nvSpPr>
          <p:cNvPr id="4" name="Rectangle 3"/>
          <p:cNvSpPr/>
          <p:nvPr/>
        </p:nvSpPr>
        <p:spPr>
          <a:xfrm>
            <a:off x="666992" y="5190116"/>
            <a:ext cx="5339111"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11.7. Trang chiếu khi chưa phân cấp</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5" name="Rectangle 4"/>
          <p:cNvSpPr/>
          <p:nvPr/>
        </p:nvSpPr>
        <p:spPr>
          <a:xfrm>
            <a:off x="6370668" y="5190116"/>
            <a:ext cx="5259008"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11.8. </a:t>
            </a:r>
            <a:r>
              <a:rPr lang="en-US" sz="2400" i="1">
                <a:solidFill>
                  <a:srgbClr val="0070C0"/>
                </a:solidFill>
                <a:latin typeface="Times New Roman" panose="02020603050405020304" pitchFamily="18" charset="0"/>
                <a:ea typeface="Times New Roman" panose="02020603050405020304" pitchFamily="18" charset="0"/>
              </a:rPr>
              <a:t>Trang </a:t>
            </a:r>
            <a:r>
              <a:rPr lang="en-US" sz="2400" i="1">
                <a:solidFill>
                  <a:srgbClr val="0070C0"/>
                </a:solidFill>
                <a:latin typeface="Times New Roman" panose="02020603050405020304" pitchFamily="18" charset="0"/>
                <a:ea typeface="Times New Roman" panose="02020603050405020304" pitchFamily="18" charset="0"/>
              </a:rPr>
              <a:t>chiếu </a:t>
            </a:r>
            <a:r>
              <a:rPr lang="en-US" sz="2400" i="1" smtClean="0">
                <a:solidFill>
                  <a:srgbClr val="0070C0"/>
                </a:solidFill>
                <a:latin typeface="Times New Roman" panose="02020603050405020304" pitchFamily="18" charset="0"/>
                <a:ea typeface="Times New Roman" panose="02020603050405020304" pitchFamily="18" charset="0"/>
              </a:rPr>
              <a:t>sau khi phân </a:t>
            </a:r>
            <a:r>
              <a:rPr lang="en-US" sz="2400" i="1">
                <a:solidFill>
                  <a:srgbClr val="0070C0"/>
                </a:solidFill>
                <a:latin typeface="Times New Roman" panose="02020603050405020304" pitchFamily="18" charset="0"/>
                <a:ea typeface="Times New Roman" panose="02020603050405020304" pitchFamily="18" charset="0"/>
              </a:rPr>
              <a:t>cấp</a:t>
            </a:r>
            <a:endParaRPr lang="en-US" sz="2400" i="1">
              <a:solidFill>
                <a:srgbClr val="0070C0"/>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rotWithShape="1">
          <a:blip r:embed="rId2"/>
          <a:srcRect l="8917" t="35401" r="50664" b="23712"/>
          <a:stretch/>
        </p:blipFill>
        <p:spPr>
          <a:xfrm>
            <a:off x="6370668" y="1853989"/>
            <a:ext cx="5259008" cy="2990960"/>
          </a:xfrm>
          <a:prstGeom prst="rect">
            <a:avLst/>
          </a:prstGeom>
          <a:ln>
            <a:solidFill>
              <a:schemeClr val="bg1">
                <a:lumMod val="50000"/>
              </a:schemeClr>
            </a:solidFill>
          </a:ln>
        </p:spPr>
      </p:pic>
      <p:pic>
        <p:nvPicPr>
          <p:cNvPr id="7" name="Picture 6"/>
          <p:cNvPicPr>
            <a:picLocks noChangeAspect="1"/>
          </p:cNvPicPr>
          <p:nvPr/>
        </p:nvPicPr>
        <p:blipFill rotWithShape="1">
          <a:blip r:embed="rId3"/>
          <a:srcRect l="8602" t="35028" r="50280" b="24301"/>
          <a:stretch/>
        </p:blipFill>
        <p:spPr>
          <a:xfrm>
            <a:off x="666992" y="1869737"/>
            <a:ext cx="5349922" cy="2975212"/>
          </a:xfrm>
          <a:prstGeom prst="rect">
            <a:avLst/>
          </a:prstGeom>
          <a:ln>
            <a:solidFill>
              <a:schemeClr val="bg1">
                <a:lumMod val="50000"/>
              </a:schemeClr>
            </a:solidFill>
          </a:ln>
        </p:spPr>
      </p:pic>
    </p:spTree>
    <p:extLst>
      <p:ext uri="{BB962C8B-B14F-4D97-AF65-F5344CB8AC3E}">
        <p14:creationId xmlns:p14="http://schemas.microsoft.com/office/powerpoint/2010/main" val="34216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4" y="704835"/>
            <a:ext cx="10181230" cy="5321457"/>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 Thay đổi màu sắc, kí hiệu đầu dòng</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Đặt con trỏ soạn thảo ở dòng đầu cần thay đổi kí hiệu (nếu cần thay đổi nhiều dòng ta chọn đồng thời các dòng đó)</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Home</a:t>
            </a:r>
            <a:r>
              <a:rPr lang="en-US" sz="2800">
                <a:latin typeface="Times New Roman" panose="02020603050405020304" pitchFamily="18" charset="0"/>
                <a:ea typeface="Times New Roman" panose="02020603050405020304" pitchFamily="18" charset="0"/>
              </a:rPr>
              <a:t>, nháy chuột vào mũi tên bên phải lệnh </a:t>
            </a:r>
            <a:r>
              <a:rPr lang="en-US" sz="2800" b="1">
                <a:latin typeface="Times New Roman" panose="02020603050405020304" pitchFamily="18" charset="0"/>
                <a:ea typeface="Times New Roman" panose="02020603050405020304" pitchFamily="18" charset="0"/>
              </a:rPr>
              <a:t>Bullets</a:t>
            </a:r>
            <a:r>
              <a:rPr lang="en-US" sz="2800">
                <a:latin typeface="Times New Roman" panose="02020603050405020304" pitchFamily="18" charset="0"/>
                <a:ea typeface="Times New Roman" panose="02020603050405020304" pitchFamily="18" charset="0"/>
              </a:rPr>
              <a:t> hoặc </a:t>
            </a:r>
            <a:r>
              <a:rPr lang="en-US" sz="2800" b="1">
                <a:latin typeface="Times New Roman" panose="02020603050405020304" pitchFamily="18" charset="0"/>
                <a:ea typeface="Times New Roman" panose="02020603050405020304" pitchFamily="18" charset="0"/>
              </a:rPr>
              <a:t>Numbering</a:t>
            </a: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Bullets and Numbering</a:t>
            </a:r>
            <a:r>
              <a:rPr lang="en-US" sz="2800">
                <a:latin typeface="Times New Roman" panose="02020603050405020304" pitchFamily="18" charset="0"/>
                <a:ea typeface="Times New Roman" panose="02020603050405020304" pitchFamily="18" charset="0"/>
              </a:rPr>
              <a:t>… để mở hộp thoại </a:t>
            </a:r>
            <a:r>
              <a:rPr lang="en-US" sz="2800" b="1">
                <a:latin typeface="Times New Roman" panose="02020603050405020304" pitchFamily="18" charset="0"/>
                <a:ea typeface="Times New Roman" panose="02020603050405020304" pitchFamily="18" charset="0"/>
              </a:rPr>
              <a:t>Bullets and Numbering</a:t>
            </a:r>
            <a:r>
              <a:rPr lang="en-US" sz="2800">
                <a:latin typeface="Times New Roman" panose="02020603050405020304" pitchFamily="18" charset="0"/>
                <a:ea typeface="Times New Roman" panose="02020603050405020304" pitchFamily="18" charset="0"/>
              </a:rPr>
              <a:t>. Trong hộp thoại: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Bulleted </a:t>
            </a:r>
            <a:r>
              <a:rPr lang="en-US" sz="2800">
                <a:latin typeface="Times New Roman" panose="02020603050405020304" pitchFamily="18" charset="0"/>
                <a:ea typeface="Times New Roman" panose="02020603050405020304" pitchFamily="18" charset="0"/>
              </a:rPr>
              <a:t>để thay đổi kí hiệu,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Numbered</a:t>
            </a:r>
            <a:r>
              <a:rPr lang="en-US" sz="2800">
                <a:latin typeface="Times New Roman" panose="02020603050405020304" pitchFamily="18" charset="0"/>
                <a:ea typeface="Times New Roman" panose="02020603050405020304" pitchFamily="18" charset="0"/>
              </a:rPr>
              <a:t> để đánh số thứ tự,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Color</a:t>
            </a:r>
            <a:r>
              <a:rPr lang="en-US" sz="2800">
                <a:latin typeface="Times New Roman" panose="02020603050405020304" pitchFamily="18" charset="0"/>
                <a:ea typeface="Times New Roman" panose="02020603050405020304" pitchFamily="18" charset="0"/>
              </a:rPr>
              <a:t> để đổi màu sắc cho kí hiệu</a:t>
            </a:r>
          </a:p>
        </p:txBody>
      </p:sp>
    </p:spTree>
    <p:extLst>
      <p:ext uri="{BB962C8B-B14F-4D97-AF65-F5344CB8AC3E}">
        <p14:creationId xmlns:p14="http://schemas.microsoft.com/office/powerpoint/2010/main" val="23557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9892" y="5434626"/>
            <a:ext cx="8215952" cy="1095685"/>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 Lưu bài trình chiếu</a:t>
            </a:r>
            <a:endParaRPr lang="en-US" sz="2800">
              <a:latin typeface="Times New Roman" panose="02020603050405020304" pitchFamily="18" charset="0"/>
              <a:ea typeface="Times New Roman" panose="02020603050405020304" pitchFamily="18" charset="0"/>
            </a:endParaRPr>
          </a:p>
          <a:p>
            <a:r>
              <a:rPr lang="en-US" sz="2800">
                <a:latin typeface="Times New Roman" panose="02020603050405020304" pitchFamily="18" charset="0"/>
                <a:ea typeface="Times New Roman" panose="02020603050405020304" pitchFamily="18" charset="0"/>
              </a:rPr>
              <a:t>- Lưu bài trình chiếu với tên Truonghocxanh.pptx</a:t>
            </a:r>
            <a:endParaRPr lang="en-US" sz="2800"/>
          </a:p>
        </p:txBody>
      </p:sp>
      <p:sp>
        <p:nvSpPr>
          <p:cNvPr id="4" name="Rectangle 3"/>
          <p:cNvSpPr/>
          <p:nvPr/>
        </p:nvSpPr>
        <p:spPr>
          <a:xfrm>
            <a:off x="479892" y="4712467"/>
            <a:ext cx="1106706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11.9. Trang chiếu sau khi thay đổi hình dạng và màu sắc của các kí hiệu đầu dòng</a:t>
            </a:r>
            <a:endParaRPr lang="en-US" sz="2400" i="1">
              <a:solidFill>
                <a:srgbClr val="0070C0"/>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rotWithShape="1">
          <a:blip r:embed="rId2"/>
          <a:srcRect l="8812" t="35401" r="50280" b="23554"/>
          <a:stretch/>
        </p:blipFill>
        <p:spPr>
          <a:xfrm>
            <a:off x="2335986" y="504967"/>
            <a:ext cx="7190150" cy="4055981"/>
          </a:xfrm>
          <a:prstGeom prst="rect">
            <a:avLst/>
          </a:prstGeom>
          <a:ln>
            <a:solidFill>
              <a:schemeClr val="bg1">
                <a:lumMod val="50000"/>
              </a:schemeClr>
            </a:solidFill>
          </a:ln>
        </p:spPr>
      </p:pic>
    </p:spTree>
    <p:extLst>
      <p:ext uri="{BB962C8B-B14F-4D97-AF65-F5344CB8AC3E}">
        <p14:creationId xmlns:p14="http://schemas.microsoft.com/office/powerpoint/2010/main" val="357492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7" y="2432574"/>
            <a:ext cx="10658901" cy="2228302"/>
          </a:xfrm>
          <a:prstGeom prst="rect">
            <a:avLst/>
          </a:prstGeom>
        </p:spPr>
        <p:txBody>
          <a:bodyPr wrap="square">
            <a:spAutoFit/>
          </a:bodyPr>
          <a:lstStyle/>
          <a:p>
            <a:pPr algn="just">
              <a:lnSpc>
                <a:spcPct val="115000"/>
              </a:lnSpc>
              <a:spcBef>
                <a:spcPts val="600"/>
              </a:spcBef>
              <a:spcAft>
                <a:spcPts val="600"/>
              </a:spcAft>
            </a:pPr>
            <a:r>
              <a:rPr lang="en-US" sz="2800" b="1" i="1" smtClean="0">
                <a:latin typeface="Times New Roman" panose="02020603050405020304" pitchFamily="18" charset="0"/>
                <a:ea typeface="Times New Roman" panose="02020603050405020304" pitchFamily="18" charset="0"/>
              </a:rPr>
              <a:t>Bài </a:t>
            </a:r>
            <a:r>
              <a:rPr lang="en-US" sz="2800" b="1" i="1">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Ưu điểm của việc sử dụng cấu trúc phân cấp trong bài trình chiếu là gì?</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tạo trang chiếu ghi các công việc cần làm trong ngày và sử dụng cấu trúc phân cấp để trình bày nội dung</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1630623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1949364"/>
            <a:ext cx="10385946" cy="4056495"/>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đề xuất một dự án mà em nhận thấy nó thiết thực với điều kiện hiện tại. (Ví dụ: Làm sạch đẹp cảnh quan ngôi nhà của em: Trang trí thư viện của trường để thu hút các bạn học sinh đến đọc sách; Tái chế rác thải;…). Tạo bài trình chiếu để trình bày dự án đó (mục tiêu, cách làm, tác dụng, hiệu ứng,…) với những người có liên quan để thuyết phục mọi người cũng thực hiện. Trong bài có trang tiêu đề, các trang nội dung có tiêu đề trang và sử dụng cấu trúc phân cấp. Ghi lại bài trình chiếu với tên Baitaptinhoc7.pptx?</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302593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13861" y="2286020"/>
            <a:ext cx="8484781" cy="301359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Em đã biết gì về phần mềm trình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Khi tạo một bài trình chiếu với nội dung gồm văn bản, hình ảnh và nhiều đối tượng khác, em chọn sử dụng phần mềm soạn thảo văn bản hay phần mềm trình chiếu? Vì sao?</a:t>
            </a:r>
          </a:p>
        </p:txBody>
      </p:sp>
      <p:sp>
        <p:nvSpPr>
          <p:cNvPr id="3" name="Rectangle 17">
            <a:extLst>
              <a:ext uri="{FF2B5EF4-FFF2-40B4-BE49-F238E27FC236}">
                <a16:creationId xmlns:a16="http://schemas.microsoft.com/office/drawing/2014/main" id="{2AA78359-2C06-4ED2-898D-6D662CD3D14A}"/>
              </a:ext>
            </a:extLst>
          </p:cNvPr>
          <p:cNvSpPr txBox="1">
            <a:spLocks noChangeArrowheads="1"/>
          </p:cNvSpPr>
          <p:nvPr/>
        </p:nvSpPr>
        <p:spPr>
          <a:xfrm>
            <a:off x="457200" y="398569"/>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smtClean="0">
                <a:solidFill>
                  <a:srgbClr val="FF0066"/>
                </a:solidFill>
                <a:latin typeface="Times New Roman" panose="02020603050405020304" pitchFamily="18" charset="0"/>
                <a:cs typeface="Times New Roman" panose="02020603050405020304" pitchFamily="18" charset="0"/>
              </a:rPr>
              <a:t>HOẠT ĐỘNG 1</a:t>
            </a:r>
            <a:br>
              <a:rPr lang="en-US" altLang="en-US" sz="3600" b="1" smtClean="0">
                <a:solidFill>
                  <a:srgbClr val="FF0066"/>
                </a:solidFill>
                <a:latin typeface="Times New Roman" panose="02020603050405020304" pitchFamily="18" charset="0"/>
                <a:cs typeface="Times New Roman" panose="02020603050405020304" pitchFamily="18" charset="0"/>
              </a:rPr>
            </a:br>
            <a:r>
              <a:rPr lang="en-US" altLang="en-US" sz="3600" b="1" smtClean="0">
                <a:solidFill>
                  <a:srgbClr val="FF0066"/>
                </a:solidFill>
                <a:latin typeface="Times New Roman" panose="02020603050405020304" pitchFamily="18" charset="0"/>
                <a:cs typeface="Times New Roman" panose="02020603050405020304" pitchFamily="18" charset="0"/>
              </a:rPr>
              <a:t>Một số chức năng cơ bản của phần mềm trình chiếu</a:t>
            </a:r>
            <a:endParaRPr lang="en-AU" altLang="en-US" sz="3200" b="1">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73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1" y="1355966"/>
            <a:ext cx="10276765" cy="2708434"/>
          </a:xfrm>
          <a:prstGeom prst="rect">
            <a:avLst/>
          </a:prstGeom>
        </p:spPr>
        <p:txBody>
          <a:bodyPr wrap="square">
            <a:spAutoFit/>
          </a:bodyPr>
          <a:lstStyle/>
          <a:p>
            <a:pPr algn="just">
              <a:spcBef>
                <a:spcPts val="1800"/>
              </a:spcBef>
              <a:spcAft>
                <a:spcPts val="18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MỘT SỐ CHỨC NĂNG CƠ BẢN CỦA PHẦN MỀM TRÌNH CHIẾU </a:t>
            </a:r>
          </a:p>
          <a:p>
            <a:pPr algn="just">
              <a:spcBef>
                <a:spcPts val="1800"/>
              </a:spcBef>
              <a:spcAft>
                <a:spcPts val="1800"/>
              </a:spcAft>
            </a:pPr>
            <a:r>
              <a:rPr lang="en-US" sz="2800">
                <a:latin typeface="Times New Roman" panose="02020603050405020304" pitchFamily="18" charset="0"/>
                <a:ea typeface="Times New Roman" panose="02020603050405020304" pitchFamily="18" charset="0"/>
              </a:rPr>
              <a:t>- Phần mềm trình chiếu là phần mềm được thiết kế để cho phép </a:t>
            </a:r>
            <a:r>
              <a:rPr lang="en-US" sz="2800" smtClean="0">
                <a:latin typeface="Times New Roman" panose="02020603050405020304" pitchFamily="18" charset="0"/>
                <a:ea typeface="Times New Roman" panose="02020603050405020304" pitchFamily="18" charset="0"/>
              </a:rPr>
              <a:t>người </a:t>
            </a:r>
            <a:r>
              <a:rPr lang="en-US" sz="2800">
                <a:latin typeface="Times New Roman" panose="02020603050405020304" pitchFamily="18" charset="0"/>
                <a:ea typeface="Times New Roman" panose="02020603050405020304" pitchFamily="18" charset="0"/>
              </a:rPr>
              <a:t>sử dụng trình bày thông tin như văn bản, hình ảnh, âm thanh và video dưới hình thức trình chiếu một cách hấp dẫn và hiệu quả</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38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525" y="1669865"/>
            <a:ext cx="10372299" cy="3170099"/>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Các chức năng cơ bản của phần mềm trình chiếu:</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Tạo bài trình chiếu lưu trên máy tính dưới dạng tệp tin.</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Trình chiếu nội dung các trang chiếu lên màn hình hoặc màn chiếu rộng bằng máy chiếu (projecter)</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Phần mềm trình chiếu có các hiệu ứng động, hiệu ứng chuyển trang</a:t>
            </a:r>
          </a:p>
        </p:txBody>
      </p:sp>
    </p:spTree>
    <p:extLst>
      <p:ext uri="{BB962C8B-B14F-4D97-AF65-F5344CB8AC3E}">
        <p14:creationId xmlns:p14="http://schemas.microsoft.com/office/powerpoint/2010/main" val="394485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850605" y="998360"/>
            <a:ext cx="10738884" cy="5345365"/>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trình chiếu có hai chức năng cơ bản là tạo bài trình chiếu và trình chiếu nó.</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trình chiếu có các hiệu ứng làm cho nội dung trình bày thêm sinh động và hấp dẫn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trình chiếu thường được sử dụng để tạo bài trình chiếu phục vụ hội thảo, hội nghị, dạy học, quảng cáo</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287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1870" y="1733266"/>
            <a:ext cx="10738884" cy="480131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Trong các phát biểu sau, phát biểu nào đúng, phát biểu nào sai?</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a) Phần mềm trình chiếu thường được sử dụng để tạo bài trình chiếu phục vụ hội nghị, dạy học, quảng cáo,…</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 Phần mềm trình chiếu có chức năng tạo bài trình chiếu và lưu dưới dạng tệp</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Có thể nhập và xử lí văn bản, hình ảnh trên các trang chiếu</a:t>
            </a:r>
          </a:p>
          <a:p>
            <a:pPr>
              <a:spcBef>
                <a:spcPts val="1200"/>
              </a:spcBef>
              <a:spcAft>
                <a:spcPts val="1200"/>
              </a:spcAft>
            </a:pPr>
            <a:r>
              <a:rPr lang="en-US" sz="2800">
                <a:latin typeface="Times New Roman" panose="02020603050405020304" pitchFamily="18" charset="0"/>
                <a:ea typeface="Times New Roman" panose="02020603050405020304" pitchFamily="18" charset="0"/>
              </a:rPr>
              <a:t>d) Chức năng chính của phần mềm trình chiếu là tính toán tự động</a:t>
            </a:r>
            <a:endParaRPr lang="en-US" sz="280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9857" y1="77604" x2="49857" y2="77604"/>
                        <a14:foregroundMark x1="50714" y1="77214" x2="50714" y2="77214"/>
                        <a14:foregroundMark x1="52000" y1="67057" x2="52000" y2="67057"/>
                        <a14:foregroundMark x1="46857" y1="68490" x2="46857" y2="68490"/>
                        <a14:foregroundMark x1="45000" y1="86589" x2="45000" y2="86589"/>
                        <a14:foregroundMark x1="43429" y1="87109" x2="43429" y2="87109"/>
                        <a14:foregroundMark x1="55143" y1="85417" x2="55143" y2="85417"/>
                        <a14:foregroundMark x1="48571" y1="69401" x2="48571" y2="69401"/>
                      </a14:backgroundRemoval>
                    </a14:imgEffect>
                  </a14:imgLayer>
                </a14:imgProps>
              </a:ext>
            </a:extLst>
          </a:blip>
          <a:stretch>
            <a:fillRect/>
          </a:stretch>
        </p:blipFill>
        <p:spPr>
          <a:xfrm>
            <a:off x="4822335" y="-126907"/>
            <a:ext cx="2098130" cy="1860173"/>
          </a:xfrm>
          <a:prstGeom prst="rect">
            <a:avLst/>
          </a:prstGeom>
        </p:spPr>
      </p:pic>
    </p:spTree>
    <p:extLst>
      <p:ext uri="{BB962C8B-B14F-4D97-AF65-F5344CB8AC3E}">
        <p14:creationId xmlns:p14="http://schemas.microsoft.com/office/powerpoint/2010/main" val="163273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36774" y="2105480"/>
            <a:ext cx="8137451" cy="301359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just">
              <a:lnSpc>
                <a:spcPct val="115000"/>
              </a:lnSpc>
              <a:spcBef>
                <a:spcPts val="600"/>
              </a:spcBef>
              <a:spcAft>
                <a:spcPts val="600"/>
              </a:spcAft>
              <a:buFont typeface="+mj-lt"/>
              <a:buAutoNum type="arabicPeriod"/>
            </a:pPr>
            <a:r>
              <a:rPr lang="en-US" sz="2800">
                <a:solidFill>
                  <a:srgbClr val="000000"/>
                </a:solidFill>
                <a:latin typeface="Times New Roman" panose="02020603050405020304" pitchFamily="18" charset="0"/>
                <a:ea typeface="Times New Roman" panose="02020603050405020304" pitchFamily="18" charset="0"/>
              </a:rPr>
              <a:t>Khi tạo bài trình chiếu em thường trình bày các trang như thế nào?</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mj-lt"/>
              <a:buAutoNum type="arabicPeriod"/>
            </a:pPr>
            <a:r>
              <a:rPr lang="en-US" sz="2800">
                <a:solidFill>
                  <a:srgbClr val="000000"/>
                </a:solidFill>
                <a:latin typeface="Times New Roman" panose="02020603050405020304" pitchFamily="18" charset="0"/>
                <a:ea typeface="Times New Roman" panose="02020603050405020304" pitchFamily="18" charset="0"/>
              </a:rPr>
              <a:t>Theo em, tiêu đề của bài trình chiếu nên đặt ở trang nào? Muốn làm nổi bật nội dung của mỗi trang thì cần làm như thế nào?</a:t>
            </a:r>
            <a:endParaRPr lang="en-US" sz="2800">
              <a:latin typeface="Times New Roman" panose="02020603050405020304" pitchFamily="18" charset="0"/>
              <a:ea typeface="Times New Roman" panose="02020603050405020304" pitchFamily="18" charset="0"/>
            </a:endParaRPr>
          </a:p>
        </p:txBody>
      </p:sp>
      <p:sp>
        <p:nvSpPr>
          <p:cNvPr id="3" name="Rectangle 17">
            <a:extLst>
              <a:ext uri="{FF2B5EF4-FFF2-40B4-BE49-F238E27FC236}">
                <a16:creationId xmlns:a16="http://schemas.microsoft.com/office/drawing/2014/main" id="{2AA78359-2C06-4ED2-898D-6D662CD3D14A}"/>
              </a:ext>
            </a:extLst>
          </p:cNvPr>
          <p:cNvSpPr txBox="1">
            <a:spLocks noChangeArrowheads="1"/>
          </p:cNvSpPr>
          <p:nvPr/>
        </p:nvSpPr>
        <p:spPr>
          <a:xfrm>
            <a:off x="457200" y="398569"/>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smtClean="0">
                <a:solidFill>
                  <a:srgbClr val="FF0066"/>
                </a:solidFill>
                <a:latin typeface="Times New Roman" panose="02020603050405020304" pitchFamily="18" charset="0"/>
                <a:cs typeface="Times New Roman" panose="02020603050405020304" pitchFamily="18" charset="0"/>
              </a:rPr>
              <a:t>HOẠT ĐỘNG 2</a:t>
            </a:r>
            <a:br>
              <a:rPr lang="en-US" altLang="en-US" sz="3600" b="1" smtClean="0">
                <a:solidFill>
                  <a:srgbClr val="FF0066"/>
                </a:solidFill>
                <a:latin typeface="Times New Roman" panose="02020603050405020304" pitchFamily="18" charset="0"/>
                <a:cs typeface="Times New Roman" panose="02020603050405020304" pitchFamily="18" charset="0"/>
              </a:rPr>
            </a:br>
            <a:r>
              <a:rPr lang="en-US" altLang="en-US" sz="3600" b="1" smtClean="0">
                <a:solidFill>
                  <a:srgbClr val="FF0066"/>
                </a:solidFill>
                <a:latin typeface="Times New Roman" panose="02020603050405020304" pitchFamily="18" charset="0"/>
                <a:cs typeface="Times New Roman" panose="02020603050405020304" pitchFamily="18" charset="0"/>
              </a:rPr>
              <a:t>Tạo tiêu đề của bài trình chiếu</a:t>
            </a:r>
            <a:endParaRPr lang="en-AU" altLang="en-US" sz="3200" b="1">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24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4642" y="1064760"/>
            <a:ext cx="10058400" cy="4672048"/>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TIÊU ĐỀ CỦA BÀI TRÌNH CHIẾU  </a:t>
            </a: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Trang đầu tiên </a:t>
            </a:r>
            <a:r>
              <a:rPr lang="en-US" sz="2800">
                <a:solidFill>
                  <a:srgbClr val="000000"/>
                </a:solidFill>
                <a:latin typeface="Times New Roman" panose="02020603050405020304" pitchFamily="18" charset="0"/>
                <a:ea typeface="Times New Roman" panose="02020603050405020304" pitchFamily="18" charset="0"/>
              </a:rPr>
              <a:t>là trang tiêu đề, còn lại là các trang nội dung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Trang tiêu đề (Title slide) </a:t>
            </a:r>
            <a:r>
              <a:rPr lang="en-US" sz="2800">
                <a:solidFill>
                  <a:srgbClr val="000000"/>
                </a:solidFill>
                <a:latin typeface="Times New Roman" panose="02020603050405020304" pitchFamily="18" charset="0"/>
                <a:ea typeface="Times New Roman" panose="02020603050405020304" pitchFamily="18" charset="0"/>
              </a:rPr>
              <a:t>cho biết chủ đề của bài trình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Trang nội dung </a:t>
            </a:r>
            <a:r>
              <a:rPr lang="en-US" sz="2800">
                <a:solidFill>
                  <a:srgbClr val="000000"/>
                </a:solidFill>
                <a:latin typeface="Times New Roman" panose="02020603050405020304" pitchFamily="18" charset="0"/>
                <a:ea typeface="Times New Roman" panose="02020603050405020304" pitchFamily="18" charset="0"/>
              </a:rPr>
              <a:t>thường có tiêu đề trang và nội dung (Title and Content). Tiêu đề trang được viết dưới dạng văn bản ở trên đầu mỗi trang.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Mẫu bố trí nội dung trang trình chiếu (layout): các phần mềm trình chiếu có sẵn các mẫu bố trí nội </a:t>
            </a:r>
            <a:r>
              <a:rPr lang="en-US" sz="2800" smtClean="0">
                <a:solidFill>
                  <a:srgbClr val="000000"/>
                </a:solidFill>
                <a:latin typeface="Times New Roman" panose="02020603050405020304" pitchFamily="18" charset="0"/>
                <a:ea typeface="Times New Roman" panose="02020603050405020304" pitchFamily="18" charset="0"/>
              </a:rPr>
              <a:t>dung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118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1083</TotalTime>
  <Words>1480</Words>
  <Application>Microsoft Office PowerPoint</Application>
  <PresentationFormat>Widescreen</PresentationFormat>
  <Paragraphs>95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85</cp:revision>
  <dcterms:created xsi:type="dcterms:W3CDTF">2020-11-10T08:16:24Z</dcterms:created>
  <dcterms:modified xsi:type="dcterms:W3CDTF">2022-06-20T08:17:13Z</dcterms:modified>
</cp:coreProperties>
</file>