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51" r:id="rId1"/>
    <p:sldMasterId id="2147483763" r:id="rId2"/>
    <p:sldMasterId id="2147483765" r:id="rId3"/>
  </p:sldMasterIdLst>
  <p:notesMasterIdLst>
    <p:notesMasterId r:id="rId28"/>
  </p:notesMasterIdLst>
  <p:handoutMasterIdLst>
    <p:handoutMasterId r:id="rId29"/>
  </p:handoutMasterIdLst>
  <p:sldIdLst>
    <p:sldId id="322" r:id="rId4"/>
    <p:sldId id="300" r:id="rId5"/>
    <p:sldId id="324" r:id="rId6"/>
    <p:sldId id="291" r:id="rId7"/>
    <p:sldId id="329" r:id="rId8"/>
    <p:sldId id="327" r:id="rId9"/>
    <p:sldId id="330" r:id="rId10"/>
    <p:sldId id="332" r:id="rId11"/>
    <p:sldId id="328" r:id="rId12"/>
    <p:sldId id="325" r:id="rId13"/>
    <p:sldId id="326" r:id="rId14"/>
    <p:sldId id="333" r:id="rId15"/>
    <p:sldId id="314" r:id="rId16"/>
    <p:sldId id="334" r:id="rId17"/>
    <p:sldId id="342" r:id="rId18"/>
    <p:sldId id="335" r:id="rId19"/>
    <p:sldId id="336" r:id="rId20"/>
    <p:sldId id="337" r:id="rId21"/>
    <p:sldId id="338" r:id="rId22"/>
    <p:sldId id="315" r:id="rId23"/>
    <p:sldId id="339" r:id="rId24"/>
    <p:sldId id="340" r:id="rId25"/>
    <p:sldId id="341" r:id="rId26"/>
    <p:sldId id="323" r:id="rId27"/>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Century Gothic" panose="020B0502020202020204" pitchFamily="34" charset="0"/>
      <p:regular r:id="rId36"/>
      <p:bold r:id="rId37"/>
      <p:italic r:id="rId38"/>
      <p:boldItalic r:id="rId39"/>
    </p:embeddedFont>
    <p:embeddedFont>
      <p:font typeface="Times" panose="02020603050405020304" pitchFamily="18" charset="0"/>
      <p:regular r:id="rId40"/>
      <p:bold r:id="rId41"/>
      <p:italic r:id="rId42"/>
      <p:boldItalic r:id="rId43"/>
    </p:embeddedFont>
  </p:embeddedFontLst>
  <p:defaultTex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134524"/>
    <a:srgbClr val="FF3399"/>
    <a:srgbClr val="3333FF"/>
    <a:srgbClr val="336699"/>
    <a:srgbClr val="CB1D1D"/>
    <a:srgbClr val="66FF33"/>
    <a:srgbClr val="FFFF00"/>
    <a:srgbClr val="9900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18" autoAdjust="0"/>
    <p:restoredTop sz="87530" autoAdjust="0"/>
  </p:normalViewPr>
  <p:slideViewPr>
    <p:cSldViewPr>
      <p:cViewPr varScale="1">
        <p:scale>
          <a:sx n="72" d="100"/>
          <a:sy n="72" d="100"/>
        </p:scale>
        <p:origin x="696" y="7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23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0.fntdata"/><Relationship Id="rId21" Type="http://schemas.openxmlformats.org/officeDocument/2006/relationships/slide" Target="slides/slide18.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2.fntdata"/><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GV. Hoàng Thị Thanh Tâm</a:t>
            </a: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E34B-7623-42FA-9C79-B41065DCDB01}" type="datetimeFigureOut">
              <a:rPr lang="en-US" smtClean="0"/>
              <a:t>12/13/2023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THPT Thăng Long</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7CCA1C-0319-4E81-BFC4-E613052D9461}" type="slidenum">
              <a:rPr lang="en-US" smtClean="0"/>
              <a:t>‹#›</a:t>
            </a:fld>
            <a:endParaRPr lang="en-US"/>
          </a:p>
        </p:txBody>
      </p:sp>
    </p:spTree>
    <p:extLst>
      <p:ext uri="{BB962C8B-B14F-4D97-AF65-F5344CB8AC3E}">
        <p14:creationId xmlns:p14="http://schemas.microsoft.com/office/powerpoint/2010/main" val="53402389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BCB627-503B-46DF-80C6-5FE0DCA039F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r>
              <a:rPr lang="en-US"/>
              <a:t>GV. Hoàng Thị Thanh Tâm</a:t>
            </a:r>
          </a:p>
        </p:txBody>
      </p:sp>
      <p:sp>
        <p:nvSpPr>
          <p:cNvPr id="3" name="Date Placeholder 2">
            <a:extLst>
              <a:ext uri="{FF2B5EF4-FFF2-40B4-BE49-F238E27FC236}">
                <a16:creationId xmlns:a16="http://schemas.microsoft.com/office/drawing/2014/main" id="{6CD93FB5-B631-422B-90BA-B2C113E1A980}"/>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2C8FA5DC-94BA-47B1-B8FB-72E51D6F3D18}" type="datetimeFigureOut">
              <a:rPr lang="en-US"/>
              <a:pPr>
                <a:defRPr/>
              </a:pPr>
              <a:t>12/13/2023</a:t>
            </a:fld>
            <a:endParaRPr lang="en-US"/>
          </a:p>
        </p:txBody>
      </p:sp>
      <p:sp>
        <p:nvSpPr>
          <p:cNvPr id="4" name="Slide Image Placeholder 3">
            <a:extLst>
              <a:ext uri="{FF2B5EF4-FFF2-40B4-BE49-F238E27FC236}">
                <a16:creationId xmlns:a16="http://schemas.microsoft.com/office/drawing/2014/main" id="{F3A88186-8089-4C44-9F6B-A02432854F4A}"/>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37DC880-1F3F-4F42-B340-8F968E9742A9}"/>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D7B2561-E71B-455B-9A21-41BBA35B403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r>
              <a:rPr lang="en-US"/>
              <a:t>THPT Thăng Long</a:t>
            </a:r>
          </a:p>
        </p:txBody>
      </p:sp>
      <p:sp>
        <p:nvSpPr>
          <p:cNvPr id="7" name="Slide Number Placeholder 6">
            <a:extLst>
              <a:ext uri="{FF2B5EF4-FFF2-40B4-BE49-F238E27FC236}">
                <a16:creationId xmlns:a16="http://schemas.microsoft.com/office/drawing/2014/main" id="{CC48F40C-1556-4DB9-B65F-F70A587C3598}"/>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687E3C1-2888-4332-99EE-A79A750DD03C}" type="slidenum">
              <a:rPr lang="en-US"/>
              <a:pPr>
                <a:defRPr/>
              </a:pPr>
              <a:t>‹#›</a:t>
            </a:fld>
            <a:endParaRPr lang="en-US"/>
          </a:p>
        </p:txBody>
      </p:sp>
    </p:spTree>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13CF9A65-9E9F-4EE3-9F34-51C0014EF022}"/>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00DD8D29-05FC-4A76-83C4-81755CA844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6" name="Slide Number Placeholder 3">
            <a:extLst>
              <a:ext uri="{FF2B5EF4-FFF2-40B4-BE49-F238E27FC236}">
                <a16:creationId xmlns:a16="http://schemas.microsoft.com/office/drawing/2014/main" id="{215A9164-3432-4C9A-8420-6C54DE29A22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73AF8451-2BB1-4FEF-A053-547A9E1ECF88}" type="slidenum">
              <a:rPr lang="en-US" altLang="en-US" smtClean="0">
                <a:latin typeface="Calibri" panose="020F0502020204030204" pitchFamily="34" charset="0"/>
              </a:rPr>
              <a:pPr/>
              <a:t>2</a:t>
            </a:fld>
            <a:endParaRPr lang="en-US" altLang="en-US">
              <a:latin typeface="Calibri" panose="020F0502020204030204" pitchFamily="34" charset="0"/>
            </a:endParaRPr>
          </a:p>
        </p:txBody>
      </p:sp>
      <p:sp>
        <p:nvSpPr>
          <p:cNvPr id="2" name="Footer Placeholder 1"/>
          <p:cNvSpPr>
            <a:spLocks noGrp="1"/>
          </p:cNvSpPr>
          <p:nvPr>
            <p:ph type="ftr" sz="quarter" idx="10"/>
          </p:nvPr>
        </p:nvSpPr>
        <p:spPr/>
        <p:txBody>
          <a:bodyPr/>
          <a:lstStyle/>
          <a:p>
            <a:pPr>
              <a:defRPr/>
            </a:pPr>
            <a:r>
              <a:rPr lang="en-US"/>
              <a:t>THPT Thăng Long</a:t>
            </a:r>
          </a:p>
        </p:txBody>
      </p:sp>
      <p:sp>
        <p:nvSpPr>
          <p:cNvPr id="3" name="Header Placeholder 2"/>
          <p:cNvSpPr>
            <a:spLocks noGrp="1"/>
          </p:cNvSpPr>
          <p:nvPr>
            <p:ph type="hdr" sz="quarter" idx="11"/>
          </p:nvPr>
        </p:nvSpPr>
        <p:spPr/>
        <p:txBody>
          <a:bodyPr/>
          <a:lstStyle/>
          <a:p>
            <a:pPr>
              <a:defRPr/>
            </a:pPr>
            <a:r>
              <a:rPr lang="en-US"/>
              <a:t>GV. Hoàng Thị Thanh Tâm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ADD433BC-7C7B-4792-9AAF-84168E899124}"/>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257B59E9-F0EE-4B41-B25E-12DDFD5ACA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484" name="Slide Number Placeholder 3">
            <a:extLst>
              <a:ext uri="{FF2B5EF4-FFF2-40B4-BE49-F238E27FC236}">
                <a16:creationId xmlns:a16="http://schemas.microsoft.com/office/drawing/2014/main" id="{CB85B2BE-A974-4D91-9339-B76F0BFC57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4D43BB6A-EB1F-475D-A72C-B3F7B29C834F}" type="slidenum">
              <a:rPr lang="en-US" altLang="en-US" smtClean="0">
                <a:latin typeface="Calibri" panose="020F0502020204030204" pitchFamily="34" charset="0"/>
              </a:rPr>
              <a:pPr/>
              <a:t>4</a:t>
            </a:fld>
            <a:endParaRPr lang="en-US" altLang="en-US">
              <a:latin typeface="Calibri" panose="020F0502020204030204" pitchFamily="34" charset="0"/>
            </a:endParaRPr>
          </a:p>
        </p:txBody>
      </p:sp>
      <p:sp>
        <p:nvSpPr>
          <p:cNvPr id="2" name="Footer Placeholder 1"/>
          <p:cNvSpPr>
            <a:spLocks noGrp="1"/>
          </p:cNvSpPr>
          <p:nvPr>
            <p:ph type="ftr" sz="quarter" idx="10"/>
          </p:nvPr>
        </p:nvSpPr>
        <p:spPr/>
        <p:txBody>
          <a:bodyPr/>
          <a:lstStyle/>
          <a:p>
            <a:pPr>
              <a:defRPr/>
            </a:pPr>
            <a:r>
              <a:rPr lang="en-US"/>
              <a:t>THPT Thăng Long</a:t>
            </a:r>
          </a:p>
        </p:txBody>
      </p:sp>
      <p:sp>
        <p:nvSpPr>
          <p:cNvPr id="3" name="Header Placeholder 2"/>
          <p:cNvSpPr>
            <a:spLocks noGrp="1"/>
          </p:cNvSpPr>
          <p:nvPr>
            <p:ph type="hdr" sz="quarter" idx="11"/>
          </p:nvPr>
        </p:nvSpPr>
        <p:spPr/>
        <p:txBody>
          <a:bodyPr/>
          <a:lstStyle/>
          <a:p>
            <a:pPr>
              <a:defRPr/>
            </a:pPr>
            <a:r>
              <a:rPr lang="en-US"/>
              <a:t>GV. Hoàng Thị Thanh Tâm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ADD433BC-7C7B-4792-9AAF-84168E899124}"/>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257B59E9-F0EE-4B41-B25E-12DDFD5ACA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484" name="Slide Number Placeholder 3">
            <a:extLst>
              <a:ext uri="{FF2B5EF4-FFF2-40B4-BE49-F238E27FC236}">
                <a16:creationId xmlns:a16="http://schemas.microsoft.com/office/drawing/2014/main" id="{CB85B2BE-A974-4D91-9339-B76F0BFC57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4D43BB6A-EB1F-475D-A72C-B3F7B29C834F}" type="slidenum">
              <a:rPr lang="en-US" altLang="en-US" smtClean="0">
                <a:latin typeface="Calibri" panose="020F0502020204030204" pitchFamily="34" charset="0"/>
              </a:rPr>
              <a:pPr/>
              <a:t>6</a:t>
            </a:fld>
            <a:endParaRPr lang="en-US" altLang="en-US">
              <a:latin typeface="Calibri" panose="020F0502020204030204" pitchFamily="34" charset="0"/>
            </a:endParaRPr>
          </a:p>
        </p:txBody>
      </p:sp>
      <p:sp>
        <p:nvSpPr>
          <p:cNvPr id="2" name="Footer Placeholder 1"/>
          <p:cNvSpPr>
            <a:spLocks noGrp="1"/>
          </p:cNvSpPr>
          <p:nvPr>
            <p:ph type="ftr" sz="quarter" idx="10"/>
          </p:nvPr>
        </p:nvSpPr>
        <p:spPr/>
        <p:txBody>
          <a:bodyPr/>
          <a:lstStyle/>
          <a:p>
            <a:pPr>
              <a:defRPr/>
            </a:pPr>
            <a:r>
              <a:rPr lang="en-US"/>
              <a:t>THPT Thăng Long</a:t>
            </a:r>
          </a:p>
        </p:txBody>
      </p:sp>
      <p:sp>
        <p:nvSpPr>
          <p:cNvPr id="3" name="Header Placeholder 2"/>
          <p:cNvSpPr>
            <a:spLocks noGrp="1"/>
          </p:cNvSpPr>
          <p:nvPr>
            <p:ph type="hdr" sz="quarter" idx="11"/>
          </p:nvPr>
        </p:nvSpPr>
        <p:spPr/>
        <p:txBody>
          <a:bodyPr/>
          <a:lstStyle/>
          <a:p>
            <a:pPr>
              <a:defRPr/>
            </a:pPr>
            <a:r>
              <a:rPr lang="en-US"/>
              <a:t>GV. Hoàng Thị Thanh Tâm</a:t>
            </a:r>
          </a:p>
        </p:txBody>
      </p:sp>
    </p:spTree>
    <p:extLst>
      <p:ext uri="{BB962C8B-B14F-4D97-AF65-F5344CB8AC3E}">
        <p14:creationId xmlns:p14="http://schemas.microsoft.com/office/powerpoint/2010/main" val="2411399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ADD433BC-7C7B-4792-9AAF-84168E899124}"/>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257B59E9-F0EE-4B41-B25E-12DDFD5ACA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484" name="Slide Number Placeholder 3">
            <a:extLst>
              <a:ext uri="{FF2B5EF4-FFF2-40B4-BE49-F238E27FC236}">
                <a16:creationId xmlns:a16="http://schemas.microsoft.com/office/drawing/2014/main" id="{CB85B2BE-A974-4D91-9339-B76F0BFC57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4D43BB6A-EB1F-475D-A72C-B3F7B29C834F}" type="slidenum">
              <a:rPr lang="en-US" altLang="en-US" smtClean="0">
                <a:latin typeface="Calibri" panose="020F0502020204030204" pitchFamily="34" charset="0"/>
              </a:rPr>
              <a:pPr/>
              <a:t>7</a:t>
            </a:fld>
            <a:endParaRPr lang="en-US" altLang="en-US">
              <a:latin typeface="Calibri" panose="020F0502020204030204" pitchFamily="34" charset="0"/>
            </a:endParaRPr>
          </a:p>
        </p:txBody>
      </p:sp>
      <p:sp>
        <p:nvSpPr>
          <p:cNvPr id="2" name="Footer Placeholder 1"/>
          <p:cNvSpPr>
            <a:spLocks noGrp="1"/>
          </p:cNvSpPr>
          <p:nvPr>
            <p:ph type="ftr" sz="quarter" idx="10"/>
          </p:nvPr>
        </p:nvSpPr>
        <p:spPr/>
        <p:txBody>
          <a:bodyPr/>
          <a:lstStyle/>
          <a:p>
            <a:pPr>
              <a:defRPr/>
            </a:pPr>
            <a:r>
              <a:rPr lang="en-US"/>
              <a:t>THPT Thăng Long</a:t>
            </a:r>
          </a:p>
        </p:txBody>
      </p:sp>
      <p:sp>
        <p:nvSpPr>
          <p:cNvPr id="3" name="Header Placeholder 2"/>
          <p:cNvSpPr>
            <a:spLocks noGrp="1"/>
          </p:cNvSpPr>
          <p:nvPr>
            <p:ph type="hdr" sz="quarter" idx="11"/>
          </p:nvPr>
        </p:nvSpPr>
        <p:spPr/>
        <p:txBody>
          <a:bodyPr/>
          <a:lstStyle/>
          <a:p>
            <a:pPr>
              <a:defRPr/>
            </a:pPr>
            <a:r>
              <a:rPr lang="en-US"/>
              <a:t>GV. Hoàng Thị Thanh Tâm</a:t>
            </a:r>
          </a:p>
        </p:txBody>
      </p:sp>
    </p:spTree>
    <p:extLst>
      <p:ext uri="{BB962C8B-B14F-4D97-AF65-F5344CB8AC3E}">
        <p14:creationId xmlns:p14="http://schemas.microsoft.com/office/powerpoint/2010/main" val="1923778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ADD433BC-7C7B-4792-9AAF-84168E899124}"/>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257B59E9-F0EE-4B41-B25E-12DDFD5ACA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484" name="Slide Number Placeholder 3">
            <a:extLst>
              <a:ext uri="{FF2B5EF4-FFF2-40B4-BE49-F238E27FC236}">
                <a16:creationId xmlns:a16="http://schemas.microsoft.com/office/drawing/2014/main" id="{CB85B2BE-A974-4D91-9339-B76F0BFC57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4D43BB6A-EB1F-475D-A72C-B3F7B29C834F}" type="slidenum">
              <a:rPr lang="en-US" altLang="en-US" smtClean="0">
                <a:latin typeface="Calibri" panose="020F0502020204030204" pitchFamily="34" charset="0"/>
              </a:rPr>
              <a:pPr/>
              <a:t>8</a:t>
            </a:fld>
            <a:endParaRPr lang="en-US" altLang="en-US">
              <a:latin typeface="Calibri" panose="020F0502020204030204" pitchFamily="34" charset="0"/>
            </a:endParaRPr>
          </a:p>
        </p:txBody>
      </p:sp>
      <p:sp>
        <p:nvSpPr>
          <p:cNvPr id="2" name="Footer Placeholder 1"/>
          <p:cNvSpPr>
            <a:spLocks noGrp="1"/>
          </p:cNvSpPr>
          <p:nvPr>
            <p:ph type="ftr" sz="quarter" idx="10"/>
          </p:nvPr>
        </p:nvSpPr>
        <p:spPr/>
        <p:txBody>
          <a:bodyPr/>
          <a:lstStyle/>
          <a:p>
            <a:pPr>
              <a:defRPr/>
            </a:pPr>
            <a:r>
              <a:rPr lang="en-US"/>
              <a:t>THPT Thăng Long</a:t>
            </a:r>
          </a:p>
        </p:txBody>
      </p:sp>
      <p:sp>
        <p:nvSpPr>
          <p:cNvPr id="3" name="Header Placeholder 2"/>
          <p:cNvSpPr>
            <a:spLocks noGrp="1"/>
          </p:cNvSpPr>
          <p:nvPr>
            <p:ph type="hdr" sz="quarter" idx="11"/>
          </p:nvPr>
        </p:nvSpPr>
        <p:spPr/>
        <p:txBody>
          <a:bodyPr/>
          <a:lstStyle/>
          <a:p>
            <a:pPr>
              <a:defRPr/>
            </a:pPr>
            <a:r>
              <a:rPr lang="en-US"/>
              <a:t>GV. Hoàng Thị Thanh Tâm</a:t>
            </a:r>
          </a:p>
        </p:txBody>
      </p:sp>
    </p:spTree>
    <p:extLst>
      <p:ext uri="{BB962C8B-B14F-4D97-AF65-F5344CB8AC3E}">
        <p14:creationId xmlns:p14="http://schemas.microsoft.com/office/powerpoint/2010/main" val="1845474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ADD433BC-7C7B-4792-9AAF-84168E899124}"/>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257B59E9-F0EE-4B41-B25E-12DDFD5ACA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484" name="Slide Number Placeholder 3">
            <a:extLst>
              <a:ext uri="{FF2B5EF4-FFF2-40B4-BE49-F238E27FC236}">
                <a16:creationId xmlns:a16="http://schemas.microsoft.com/office/drawing/2014/main" id="{CB85B2BE-A974-4D91-9339-B76F0BFC57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4D43BB6A-EB1F-475D-A72C-B3F7B29C834F}" type="slidenum">
              <a:rPr lang="en-US" altLang="en-US" smtClean="0">
                <a:latin typeface="Calibri" panose="020F0502020204030204" pitchFamily="34" charset="0"/>
              </a:rPr>
              <a:pPr/>
              <a:t>9</a:t>
            </a:fld>
            <a:endParaRPr lang="en-US" altLang="en-US">
              <a:latin typeface="Calibri" panose="020F0502020204030204" pitchFamily="34" charset="0"/>
            </a:endParaRPr>
          </a:p>
        </p:txBody>
      </p:sp>
      <p:sp>
        <p:nvSpPr>
          <p:cNvPr id="2" name="Footer Placeholder 1"/>
          <p:cNvSpPr>
            <a:spLocks noGrp="1"/>
          </p:cNvSpPr>
          <p:nvPr>
            <p:ph type="ftr" sz="quarter" idx="10"/>
          </p:nvPr>
        </p:nvSpPr>
        <p:spPr/>
        <p:txBody>
          <a:bodyPr/>
          <a:lstStyle/>
          <a:p>
            <a:pPr>
              <a:defRPr/>
            </a:pPr>
            <a:r>
              <a:rPr lang="en-US"/>
              <a:t>THPT Thăng Long</a:t>
            </a:r>
          </a:p>
        </p:txBody>
      </p:sp>
      <p:sp>
        <p:nvSpPr>
          <p:cNvPr id="3" name="Header Placeholder 2"/>
          <p:cNvSpPr>
            <a:spLocks noGrp="1"/>
          </p:cNvSpPr>
          <p:nvPr>
            <p:ph type="hdr" sz="quarter" idx="11"/>
          </p:nvPr>
        </p:nvSpPr>
        <p:spPr/>
        <p:txBody>
          <a:bodyPr/>
          <a:lstStyle/>
          <a:p>
            <a:pPr>
              <a:defRPr/>
            </a:pPr>
            <a:r>
              <a:rPr lang="en-US"/>
              <a:t>GV. Hoàng Thị Thanh Tâm</a:t>
            </a:r>
          </a:p>
        </p:txBody>
      </p:sp>
    </p:spTree>
    <p:extLst>
      <p:ext uri="{BB962C8B-B14F-4D97-AF65-F5344CB8AC3E}">
        <p14:creationId xmlns:p14="http://schemas.microsoft.com/office/powerpoint/2010/main" val="3457807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2F24A4CA-D8D0-4ED5-A3D1-9443C4615E34}" type="datetime1">
              <a:rPr lang="en-US" smtClean="0"/>
              <a:t>12/13/2023</a:t>
            </a:fld>
            <a:endParaRPr lang="en-US"/>
          </a:p>
        </p:txBody>
      </p:sp>
      <p:sp>
        <p:nvSpPr>
          <p:cNvPr id="5" name="Footer Placeholder 4"/>
          <p:cNvSpPr>
            <a:spLocks noGrp="1"/>
          </p:cNvSpPr>
          <p:nvPr>
            <p:ph type="ftr" sz="quarter" idx="11"/>
          </p:nvPr>
        </p:nvSpPr>
        <p:spPr/>
        <p:txBody>
          <a:bodyPr/>
          <a:lstStyle/>
          <a:p>
            <a:pPr>
              <a:defRPr/>
            </a:pPr>
            <a:r>
              <a:rPr lang="en-US"/>
              <a:t>GV. Hoàng Thị Thanh Tâm - THPT Thăng Long - Hà Nội</a:t>
            </a:r>
          </a:p>
        </p:txBody>
      </p:sp>
      <p:sp>
        <p:nvSpPr>
          <p:cNvPr id="6" name="Slide Number Placeholder 5"/>
          <p:cNvSpPr>
            <a:spLocks noGrp="1"/>
          </p:cNvSpPr>
          <p:nvPr>
            <p:ph type="sldNum" sz="quarter" idx="12"/>
          </p:nvPr>
        </p:nvSpPr>
        <p:spPr/>
        <p:txBody>
          <a:bodyPr/>
          <a:lstStyle/>
          <a:p>
            <a:pPr>
              <a:defRPr/>
            </a:pPr>
            <a:fld id="{92C7EDED-FD01-4882-8C38-0F67FADC41ED}" type="slidenum">
              <a:rPr lang="en-US" altLang="en-US" smtClean="0"/>
              <a:pPr>
                <a:defRPr/>
              </a:pPr>
              <a:t>‹#›</a:t>
            </a:fld>
            <a:endParaRPr lang="en-US" altLang="en-US"/>
          </a:p>
        </p:txBody>
      </p:sp>
    </p:spTree>
    <p:extLst>
      <p:ext uri="{BB962C8B-B14F-4D97-AF65-F5344CB8AC3E}">
        <p14:creationId xmlns:p14="http://schemas.microsoft.com/office/powerpoint/2010/main" val="335911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A7511BA9-B933-4840-A159-C26588A53B99}" type="datetime1">
              <a:rPr lang="en-US" smtClean="0"/>
              <a:t>12/13/2023</a:t>
            </a:fld>
            <a:endParaRPr lang="en-US"/>
          </a:p>
        </p:txBody>
      </p:sp>
      <p:sp>
        <p:nvSpPr>
          <p:cNvPr id="5" name="Footer Placeholder 4"/>
          <p:cNvSpPr>
            <a:spLocks noGrp="1"/>
          </p:cNvSpPr>
          <p:nvPr>
            <p:ph type="ftr" sz="quarter" idx="11"/>
          </p:nvPr>
        </p:nvSpPr>
        <p:spPr/>
        <p:txBody>
          <a:bodyPr/>
          <a:lstStyle/>
          <a:p>
            <a:pPr>
              <a:defRPr/>
            </a:pPr>
            <a:r>
              <a:rPr lang="en-US"/>
              <a:t>GV. Hoàng Thị Thanh Tâm - THPT Thăng Long - Hà Nội</a:t>
            </a:r>
          </a:p>
        </p:txBody>
      </p:sp>
      <p:sp>
        <p:nvSpPr>
          <p:cNvPr id="6" name="Slide Number Placeholder 5"/>
          <p:cNvSpPr>
            <a:spLocks noGrp="1"/>
          </p:cNvSpPr>
          <p:nvPr>
            <p:ph type="sldNum" sz="quarter" idx="12"/>
          </p:nvPr>
        </p:nvSpPr>
        <p:spPr/>
        <p:txBody>
          <a:bodyPr/>
          <a:lstStyle/>
          <a:p>
            <a:pPr>
              <a:defRPr/>
            </a:pPr>
            <a:fld id="{9E433DC0-3A98-4A9B-8D83-368B9ECCA308}" type="slidenum">
              <a:rPr lang="en-US" altLang="en-US" smtClean="0"/>
              <a:pPr>
                <a:defRPr/>
              </a:pPr>
              <a:t>‹#›</a:t>
            </a:fld>
            <a:endParaRPr lang="en-US" altLang="en-US"/>
          </a:p>
        </p:txBody>
      </p:sp>
    </p:spTree>
    <p:extLst>
      <p:ext uri="{BB962C8B-B14F-4D97-AF65-F5344CB8AC3E}">
        <p14:creationId xmlns:p14="http://schemas.microsoft.com/office/powerpoint/2010/main" val="558599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2C6DB32-81C1-455D-9B73-B5F6D997573C}" type="datetime1">
              <a:rPr lang="en-US" smtClean="0"/>
              <a:t>12/13/2023</a:t>
            </a:fld>
            <a:endParaRPr lang="en-US"/>
          </a:p>
        </p:txBody>
      </p:sp>
      <p:sp>
        <p:nvSpPr>
          <p:cNvPr id="5" name="Footer Placeholder 4"/>
          <p:cNvSpPr>
            <a:spLocks noGrp="1"/>
          </p:cNvSpPr>
          <p:nvPr>
            <p:ph type="ftr" sz="quarter" idx="11"/>
          </p:nvPr>
        </p:nvSpPr>
        <p:spPr/>
        <p:txBody>
          <a:bodyPr/>
          <a:lstStyle/>
          <a:p>
            <a:pPr>
              <a:defRPr/>
            </a:pPr>
            <a:r>
              <a:rPr lang="en-US"/>
              <a:t>GV. Hoàng Thị Thanh Tâm - THPT Thăng Long - Hà Nội</a:t>
            </a:r>
          </a:p>
        </p:txBody>
      </p:sp>
      <p:sp>
        <p:nvSpPr>
          <p:cNvPr id="6" name="Slide Number Placeholder 5"/>
          <p:cNvSpPr>
            <a:spLocks noGrp="1"/>
          </p:cNvSpPr>
          <p:nvPr>
            <p:ph type="sldNum" sz="quarter" idx="12"/>
          </p:nvPr>
        </p:nvSpPr>
        <p:spPr/>
        <p:txBody>
          <a:bodyPr/>
          <a:lstStyle/>
          <a:p>
            <a:pPr>
              <a:defRPr/>
            </a:pPr>
            <a:fld id="{49E3B154-E44A-4AAC-841E-6F2E9F8FF46E}" type="slidenum">
              <a:rPr lang="en-US" altLang="en-US" smtClean="0"/>
              <a:pPr>
                <a:defRPr/>
              </a:pPr>
              <a:t>‹#›</a:t>
            </a:fld>
            <a:endParaRPr lang="en-US" altLang="en-US"/>
          </a:p>
        </p:txBody>
      </p:sp>
    </p:spTree>
    <p:extLst>
      <p:ext uri="{BB962C8B-B14F-4D97-AF65-F5344CB8AC3E}">
        <p14:creationId xmlns:p14="http://schemas.microsoft.com/office/powerpoint/2010/main" val="1372635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909561" y="4314328"/>
            <a:ext cx="2910840" cy="37464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4A83521-DC8A-46A7-ACFB-D207D78171E4}" type="datetime1">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t>12/13/2023</a:t>
            </a:fld>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a:xfrm>
            <a:off x="1371600" y="4323845"/>
            <a:ext cx="64008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t>GV. Hoàng Thị Thanh Tâm - THPT Thăng Long - Hà Nội</a:t>
            </a:r>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a:xfrm>
            <a:off x="8077200" y="1430866"/>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901591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7BF309-0E8E-4442-B3FC-ECD082D442C9}" type="datetime1">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t>12/13/2023</a:t>
            </a:fld>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t>GV. Hoàng Thị Thanh Tâm - THPT Thăng Long - Hà Nội</a:t>
            </a:r>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054066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BF78DED8-1573-4A23-B0D9-91A0E721BD60}" type="datetime1">
              <a:rPr lang="en-US" smtClean="0"/>
              <a:t>12/13/2023</a:t>
            </a:fld>
            <a:endParaRPr lang="en-US"/>
          </a:p>
        </p:txBody>
      </p:sp>
      <p:sp>
        <p:nvSpPr>
          <p:cNvPr id="5" name="Footer Placeholder 4"/>
          <p:cNvSpPr>
            <a:spLocks noGrp="1"/>
          </p:cNvSpPr>
          <p:nvPr>
            <p:ph type="ftr" sz="quarter" idx="11"/>
          </p:nvPr>
        </p:nvSpPr>
        <p:spPr/>
        <p:txBody>
          <a:bodyPr/>
          <a:lstStyle/>
          <a:p>
            <a:pPr>
              <a:defRPr/>
            </a:pPr>
            <a:r>
              <a:rPr lang="en-US"/>
              <a:t>GV. Hoàng Thị Thanh Tâm - THPT Thăng Long - Hà Nội</a:t>
            </a:r>
          </a:p>
        </p:txBody>
      </p:sp>
      <p:sp>
        <p:nvSpPr>
          <p:cNvPr id="6" name="Slide Number Placeholder 5"/>
          <p:cNvSpPr>
            <a:spLocks noGrp="1"/>
          </p:cNvSpPr>
          <p:nvPr>
            <p:ph type="sldNum" sz="quarter" idx="12"/>
          </p:nvPr>
        </p:nvSpPr>
        <p:spPr/>
        <p:txBody>
          <a:bodyPr/>
          <a:lstStyle/>
          <a:p>
            <a:pPr>
              <a:defRPr/>
            </a:pPr>
            <a:fld id="{73A23075-486E-4589-8B87-5588153A125F}" type="slidenum">
              <a:rPr lang="en-US" altLang="en-US" smtClean="0"/>
              <a:pPr>
                <a:defRPr/>
              </a:pPr>
              <a:t>‹#›</a:t>
            </a:fld>
            <a:endParaRPr lang="en-US" altLang="en-US"/>
          </a:p>
        </p:txBody>
      </p:sp>
    </p:spTree>
    <p:extLst>
      <p:ext uri="{BB962C8B-B14F-4D97-AF65-F5344CB8AC3E}">
        <p14:creationId xmlns:p14="http://schemas.microsoft.com/office/powerpoint/2010/main" val="1814457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E57D8501-D1F9-4450-8F9F-3AB4514849AC}" type="datetime1">
              <a:rPr lang="en-US" smtClean="0"/>
              <a:t>12/13/2023</a:t>
            </a:fld>
            <a:endParaRPr lang="en-US"/>
          </a:p>
        </p:txBody>
      </p:sp>
      <p:sp>
        <p:nvSpPr>
          <p:cNvPr id="5" name="Footer Placeholder 4"/>
          <p:cNvSpPr>
            <a:spLocks noGrp="1"/>
          </p:cNvSpPr>
          <p:nvPr>
            <p:ph type="ftr" sz="quarter" idx="11"/>
          </p:nvPr>
        </p:nvSpPr>
        <p:spPr/>
        <p:txBody>
          <a:bodyPr/>
          <a:lstStyle/>
          <a:p>
            <a:pPr>
              <a:defRPr/>
            </a:pPr>
            <a:r>
              <a:rPr lang="en-US"/>
              <a:t>GV. Hoàng Thị Thanh Tâm - THPT Thăng Long - Hà Nội</a:t>
            </a:r>
          </a:p>
        </p:txBody>
      </p:sp>
      <p:sp>
        <p:nvSpPr>
          <p:cNvPr id="6" name="Slide Number Placeholder 5"/>
          <p:cNvSpPr>
            <a:spLocks noGrp="1"/>
          </p:cNvSpPr>
          <p:nvPr>
            <p:ph type="sldNum" sz="quarter" idx="12"/>
          </p:nvPr>
        </p:nvSpPr>
        <p:spPr/>
        <p:txBody>
          <a:bodyPr/>
          <a:lstStyle/>
          <a:p>
            <a:pPr>
              <a:defRPr/>
            </a:pPr>
            <a:fld id="{BF751A0B-64C7-4288-AC02-A19431908BA2}" type="slidenum">
              <a:rPr lang="en-US" altLang="en-US" smtClean="0"/>
              <a:pPr>
                <a:defRPr/>
              </a:pPr>
              <a:t>‹#›</a:t>
            </a:fld>
            <a:endParaRPr lang="en-US" altLang="en-US"/>
          </a:p>
        </p:txBody>
      </p:sp>
    </p:spTree>
    <p:extLst>
      <p:ext uri="{BB962C8B-B14F-4D97-AF65-F5344CB8AC3E}">
        <p14:creationId xmlns:p14="http://schemas.microsoft.com/office/powerpoint/2010/main" val="941346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7D5811C1-3A7F-4A04-9B3F-8E43551C6BE6}" type="datetime1">
              <a:rPr lang="en-US" smtClean="0"/>
              <a:t>12/13/2023</a:t>
            </a:fld>
            <a:endParaRPr lang="en-US"/>
          </a:p>
        </p:txBody>
      </p:sp>
      <p:sp>
        <p:nvSpPr>
          <p:cNvPr id="6" name="Footer Placeholder 5"/>
          <p:cNvSpPr>
            <a:spLocks noGrp="1"/>
          </p:cNvSpPr>
          <p:nvPr>
            <p:ph type="ftr" sz="quarter" idx="11"/>
          </p:nvPr>
        </p:nvSpPr>
        <p:spPr/>
        <p:txBody>
          <a:bodyPr/>
          <a:lstStyle/>
          <a:p>
            <a:pPr>
              <a:defRPr/>
            </a:pPr>
            <a:r>
              <a:rPr lang="en-US"/>
              <a:t>GV. Hoàng Thị Thanh Tâm - THPT Thăng Long - Hà Nội</a:t>
            </a:r>
          </a:p>
        </p:txBody>
      </p:sp>
      <p:sp>
        <p:nvSpPr>
          <p:cNvPr id="7" name="Slide Number Placeholder 6"/>
          <p:cNvSpPr>
            <a:spLocks noGrp="1"/>
          </p:cNvSpPr>
          <p:nvPr>
            <p:ph type="sldNum" sz="quarter" idx="12"/>
          </p:nvPr>
        </p:nvSpPr>
        <p:spPr/>
        <p:txBody>
          <a:bodyPr/>
          <a:lstStyle/>
          <a:p>
            <a:pPr>
              <a:defRPr/>
            </a:pPr>
            <a:fld id="{F4C1E971-6CE3-46C0-870F-A9D946B7A0C7}" type="slidenum">
              <a:rPr lang="en-US" altLang="en-US" smtClean="0"/>
              <a:pPr>
                <a:defRPr/>
              </a:pPr>
              <a:t>‹#›</a:t>
            </a:fld>
            <a:endParaRPr lang="en-US" altLang="en-US"/>
          </a:p>
        </p:txBody>
      </p:sp>
    </p:spTree>
    <p:extLst>
      <p:ext uri="{BB962C8B-B14F-4D97-AF65-F5344CB8AC3E}">
        <p14:creationId xmlns:p14="http://schemas.microsoft.com/office/powerpoint/2010/main" val="1540442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5B992BFB-2E31-470A-B818-5AA7D7EAB28F}" type="datetime1">
              <a:rPr lang="en-US" smtClean="0"/>
              <a:t>12/13/2023</a:t>
            </a:fld>
            <a:endParaRPr lang="en-US"/>
          </a:p>
        </p:txBody>
      </p:sp>
      <p:sp>
        <p:nvSpPr>
          <p:cNvPr id="8" name="Footer Placeholder 7"/>
          <p:cNvSpPr>
            <a:spLocks noGrp="1"/>
          </p:cNvSpPr>
          <p:nvPr>
            <p:ph type="ftr" sz="quarter" idx="11"/>
          </p:nvPr>
        </p:nvSpPr>
        <p:spPr/>
        <p:txBody>
          <a:bodyPr/>
          <a:lstStyle/>
          <a:p>
            <a:pPr>
              <a:defRPr/>
            </a:pPr>
            <a:r>
              <a:rPr lang="en-US"/>
              <a:t>GV. Hoàng Thị Thanh Tâm - THPT Thăng Long - Hà Nội</a:t>
            </a:r>
          </a:p>
        </p:txBody>
      </p:sp>
      <p:sp>
        <p:nvSpPr>
          <p:cNvPr id="9" name="Slide Number Placeholder 8"/>
          <p:cNvSpPr>
            <a:spLocks noGrp="1"/>
          </p:cNvSpPr>
          <p:nvPr>
            <p:ph type="sldNum" sz="quarter" idx="12"/>
          </p:nvPr>
        </p:nvSpPr>
        <p:spPr/>
        <p:txBody>
          <a:bodyPr/>
          <a:lstStyle/>
          <a:p>
            <a:pPr>
              <a:defRPr/>
            </a:pPr>
            <a:fld id="{C4A3AB8E-B74D-4A17-82B8-D1B7B86B1DD8}" type="slidenum">
              <a:rPr lang="en-US" altLang="en-US" smtClean="0"/>
              <a:pPr>
                <a:defRPr/>
              </a:pPr>
              <a:t>‹#›</a:t>
            </a:fld>
            <a:endParaRPr lang="en-US" altLang="en-US"/>
          </a:p>
        </p:txBody>
      </p:sp>
    </p:spTree>
    <p:extLst>
      <p:ext uri="{BB962C8B-B14F-4D97-AF65-F5344CB8AC3E}">
        <p14:creationId xmlns:p14="http://schemas.microsoft.com/office/powerpoint/2010/main" val="2311338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07FD9D9F-DC96-4F8D-9A83-9A35E045D402}" type="datetime1">
              <a:rPr lang="en-US" smtClean="0"/>
              <a:t>12/13/2023</a:t>
            </a:fld>
            <a:endParaRPr lang="en-US"/>
          </a:p>
        </p:txBody>
      </p:sp>
      <p:sp>
        <p:nvSpPr>
          <p:cNvPr id="4" name="Footer Placeholder 3"/>
          <p:cNvSpPr>
            <a:spLocks noGrp="1"/>
          </p:cNvSpPr>
          <p:nvPr>
            <p:ph type="ftr" sz="quarter" idx="11"/>
          </p:nvPr>
        </p:nvSpPr>
        <p:spPr/>
        <p:txBody>
          <a:bodyPr/>
          <a:lstStyle/>
          <a:p>
            <a:pPr>
              <a:defRPr/>
            </a:pPr>
            <a:r>
              <a:rPr lang="en-US"/>
              <a:t>GV. Hoàng Thị Thanh Tâm - THPT Thăng Long - Hà Nội</a:t>
            </a:r>
          </a:p>
        </p:txBody>
      </p:sp>
      <p:sp>
        <p:nvSpPr>
          <p:cNvPr id="5" name="Slide Number Placeholder 4"/>
          <p:cNvSpPr>
            <a:spLocks noGrp="1"/>
          </p:cNvSpPr>
          <p:nvPr>
            <p:ph type="sldNum" sz="quarter" idx="12"/>
          </p:nvPr>
        </p:nvSpPr>
        <p:spPr/>
        <p:txBody>
          <a:bodyPr/>
          <a:lstStyle/>
          <a:p>
            <a:pPr>
              <a:defRPr/>
            </a:pPr>
            <a:fld id="{ABC0D636-FEDC-4D24-8336-AF2C009BB4D6}" type="slidenum">
              <a:rPr lang="en-US" altLang="en-US" smtClean="0"/>
              <a:pPr>
                <a:defRPr/>
              </a:pPr>
              <a:t>‹#›</a:t>
            </a:fld>
            <a:endParaRPr lang="en-US" altLang="en-US"/>
          </a:p>
        </p:txBody>
      </p:sp>
    </p:spTree>
    <p:extLst>
      <p:ext uri="{BB962C8B-B14F-4D97-AF65-F5344CB8AC3E}">
        <p14:creationId xmlns:p14="http://schemas.microsoft.com/office/powerpoint/2010/main" val="852751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AD049E6-1BB5-49E1-9BAE-B0FE63212598}" type="datetime1">
              <a:rPr lang="en-US" smtClean="0"/>
              <a:t>12/13/2023</a:t>
            </a:fld>
            <a:endParaRPr lang="en-US"/>
          </a:p>
        </p:txBody>
      </p:sp>
      <p:sp>
        <p:nvSpPr>
          <p:cNvPr id="3" name="Footer Placeholder 2"/>
          <p:cNvSpPr>
            <a:spLocks noGrp="1"/>
          </p:cNvSpPr>
          <p:nvPr>
            <p:ph type="ftr" sz="quarter" idx="11"/>
          </p:nvPr>
        </p:nvSpPr>
        <p:spPr/>
        <p:txBody>
          <a:bodyPr/>
          <a:lstStyle/>
          <a:p>
            <a:pPr>
              <a:defRPr/>
            </a:pPr>
            <a:r>
              <a:rPr lang="en-US"/>
              <a:t>GV. Hoàng Thị Thanh Tâm - THPT Thăng Long - Hà Nội</a:t>
            </a:r>
          </a:p>
        </p:txBody>
      </p:sp>
      <p:sp>
        <p:nvSpPr>
          <p:cNvPr id="4" name="Slide Number Placeholder 3"/>
          <p:cNvSpPr>
            <a:spLocks noGrp="1"/>
          </p:cNvSpPr>
          <p:nvPr>
            <p:ph type="sldNum" sz="quarter" idx="12"/>
          </p:nvPr>
        </p:nvSpPr>
        <p:spPr/>
        <p:txBody>
          <a:bodyPr/>
          <a:lstStyle/>
          <a:p>
            <a:pPr>
              <a:defRPr/>
            </a:pPr>
            <a:fld id="{02179D92-DE0A-40E4-9B4E-7BAC5182810D}" type="slidenum">
              <a:rPr lang="en-US" altLang="en-US" smtClean="0"/>
              <a:pPr>
                <a:defRPr/>
              </a:pPr>
              <a:t>‹#›</a:t>
            </a:fld>
            <a:endParaRPr lang="en-US" altLang="en-US"/>
          </a:p>
        </p:txBody>
      </p:sp>
    </p:spTree>
    <p:extLst>
      <p:ext uri="{BB962C8B-B14F-4D97-AF65-F5344CB8AC3E}">
        <p14:creationId xmlns:p14="http://schemas.microsoft.com/office/powerpoint/2010/main" val="1447078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733C23C2-E691-40D0-8DFA-38C567FBF816}" type="datetime1">
              <a:rPr lang="en-US" smtClean="0"/>
              <a:t>12/13/2023</a:t>
            </a:fld>
            <a:endParaRPr lang="en-US"/>
          </a:p>
        </p:txBody>
      </p:sp>
      <p:sp>
        <p:nvSpPr>
          <p:cNvPr id="6" name="Footer Placeholder 5"/>
          <p:cNvSpPr>
            <a:spLocks noGrp="1"/>
          </p:cNvSpPr>
          <p:nvPr>
            <p:ph type="ftr" sz="quarter" idx="11"/>
          </p:nvPr>
        </p:nvSpPr>
        <p:spPr/>
        <p:txBody>
          <a:bodyPr/>
          <a:lstStyle/>
          <a:p>
            <a:pPr>
              <a:defRPr/>
            </a:pPr>
            <a:r>
              <a:rPr lang="en-US"/>
              <a:t>GV. Hoàng Thị Thanh Tâm - THPT Thăng Long - Hà Nội</a:t>
            </a:r>
          </a:p>
        </p:txBody>
      </p:sp>
      <p:sp>
        <p:nvSpPr>
          <p:cNvPr id="7" name="Slide Number Placeholder 6"/>
          <p:cNvSpPr>
            <a:spLocks noGrp="1"/>
          </p:cNvSpPr>
          <p:nvPr>
            <p:ph type="sldNum" sz="quarter" idx="12"/>
          </p:nvPr>
        </p:nvSpPr>
        <p:spPr/>
        <p:txBody>
          <a:bodyPr/>
          <a:lstStyle/>
          <a:p>
            <a:pPr>
              <a:defRPr/>
            </a:pPr>
            <a:fld id="{E3A57DDB-95A3-4F62-A911-0FEF4A1921E8}" type="slidenum">
              <a:rPr lang="en-US" altLang="en-US" smtClean="0"/>
              <a:pPr>
                <a:defRPr/>
              </a:pPr>
              <a:t>‹#›</a:t>
            </a:fld>
            <a:endParaRPr lang="en-US" altLang="en-US"/>
          </a:p>
        </p:txBody>
      </p:sp>
    </p:spTree>
    <p:extLst>
      <p:ext uri="{BB962C8B-B14F-4D97-AF65-F5344CB8AC3E}">
        <p14:creationId xmlns:p14="http://schemas.microsoft.com/office/powerpoint/2010/main" val="4287432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7D0E127-34ED-4451-BF86-0F563BDC67AB}" type="datetime1">
              <a:rPr lang="en-US" smtClean="0"/>
              <a:t>12/13/2023</a:t>
            </a:fld>
            <a:endParaRPr lang="en-US"/>
          </a:p>
        </p:txBody>
      </p:sp>
      <p:sp>
        <p:nvSpPr>
          <p:cNvPr id="6" name="Footer Placeholder 5"/>
          <p:cNvSpPr>
            <a:spLocks noGrp="1"/>
          </p:cNvSpPr>
          <p:nvPr>
            <p:ph type="ftr" sz="quarter" idx="11"/>
          </p:nvPr>
        </p:nvSpPr>
        <p:spPr/>
        <p:txBody>
          <a:bodyPr/>
          <a:lstStyle/>
          <a:p>
            <a:pPr>
              <a:defRPr/>
            </a:pPr>
            <a:r>
              <a:rPr lang="en-US"/>
              <a:t>GV. Hoàng Thị Thanh Tâm - THPT Thăng Long - Hà Nội</a:t>
            </a:r>
          </a:p>
        </p:txBody>
      </p:sp>
      <p:sp>
        <p:nvSpPr>
          <p:cNvPr id="7" name="Slide Number Placeholder 6"/>
          <p:cNvSpPr>
            <a:spLocks noGrp="1"/>
          </p:cNvSpPr>
          <p:nvPr>
            <p:ph type="sldNum" sz="quarter" idx="12"/>
          </p:nvPr>
        </p:nvSpPr>
        <p:spPr/>
        <p:txBody>
          <a:bodyPr/>
          <a:lstStyle/>
          <a:p>
            <a:pPr>
              <a:defRPr/>
            </a:pPr>
            <a:fld id="{FADB07A8-8E0E-4AA6-830F-BFC02A0D895A}" type="slidenum">
              <a:rPr lang="en-US" altLang="en-US" smtClean="0"/>
              <a:pPr>
                <a:defRPr/>
              </a:pPr>
              <a:t>‹#›</a:t>
            </a:fld>
            <a:endParaRPr lang="en-US" altLang="en-US"/>
          </a:p>
        </p:txBody>
      </p:sp>
    </p:spTree>
    <p:extLst>
      <p:ext uri="{BB962C8B-B14F-4D97-AF65-F5344CB8AC3E}">
        <p14:creationId xmlns:p14="http://schemas.microsoft.com/office/powerpoint/2010/main" val="3772759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7798A57-4DFF-4D31-9188-6CCB68B5D64D}" type="datetime1">
              <a:rPr lang="en-US" smtClean="0"/>
              <a:t>12/13/2023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GV. Hoàng Thị Thanh Tâm - THPT Thăng Long - Hà Nội</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7813A8D-5737-4D96-B5AB-087DBBC6C616}" type="slidenum">
              <a:rPr lang="en-US" altLang="en-US" smtClean="0"/>
              <a:pPr>
                <a:defRPr/>
              </a:pPr>
              <a:t>‹#›</a:t>
            </a:fld>
            <a:endParaRPr lang="en-US" altLang="en-US"/>
          </a:p>
        </p:txBody>
      </p:sp>
    </p:spTree>
    <p:extLst>
      <p:ext uri="{BB962C8B-B14F-4D97-AF65-F5344CB8AC3E}">
        <p14:creationId xmlns:p14="http://schemas.microsoft.com/office/powerpoint/2010/main" val="58926179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13227EA-64C0-4ED0-BB7B-BAC30E39F4C0}" type="datetime1">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t>12/13/2023</a:t>
            </a:fld>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t>GV. Hoàng Thị Thanh Tâm - THPT Thăng Long - Hà Nội</a:t>
            </a:r>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703681379"/>
      </p:ext>
    </p:extLst>
  </p:cSld>
  <p:clrMap bg1="dk1" tx1="lt1" bg2="dk2" tx2="lt2" accent1="accent1" accent2="accent2" accent3="accent3" accent4="accent4" accent5="accent5" accent6="accent6" hlink="hlink" folHlink="folHlink"/>
  <p:sldLayoutIdLst>
    <p:sldLayoutId id="2147483764" r:id="rId1"/>
  </p:sldLayoutIdLst>
  <p:hf hdr="0" ftr="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186B173-8B13-4679-891F-F0FDCF00D310}" type="datetime1">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t>12/13/2023</a:t>
            </a:fld>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t>GV. Hoàng Thị Thanh Tâm - THPT Thăng Long - Hà Nội</a:t>
            </a:r>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8901318"/>
      </p:ext>
    </p:extLst>
  </p:cSld>
  <p:clrMap bg1="dk1" tx1="lt1" bg2="dk2" tx2="lt2" accent1="accent1" accent2="accent2" accent3="accent3" accent4="accent4" accent5="accent5" accent6="accent6" hlink="hlink" folHlink="folHlink"/>
  <p:sldLayoutIdLst>
    <p:sldLayoutId id="2147483766" r:id="rId1"/>
  </p:sldLayoutIdLst>
  <p:hf hdr="0" ftr="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3.png"/><Relationship Id="rId7" Type="http://schemas.openxmlformats.org/officeDocument/2006/relationships/image" Target="../media/image19.png"/><Relationship Id="rId12"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13.png"/><Relationship Id="rId5" Type="http://schemas.openxmlformats.org/officeDocument/2006/relationships/image" Target="../media/image25.png"/><Relationship Id="rId10" Type="http://schemas.microsoft.com/office/2007/relationships/hdphoto" Target="../media/hdphoto5.wdp"/><Relationship Id="rId4" Type="http://schemas.openxmlformats.org/officeDocument/2006/relationships/image" Target="../media/image24.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8.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gif"/></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4.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2.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5.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7.gif"/></Relationships>
</file>

<file path=ppt/slides/slide1.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0496C6C-A85F-426B-9ED1-3444166CE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8DE5CD8D-E704-46A1-BC3E-9A644A9FFD4E}"/>
              </a:ext>
            </a:extLst>
          </p:cNvPr>
          <p:cNvSpPr>
            <a:spLocks noGrp="1"/>
          </p:cNvSpPr>
          <p:nvPr>
            <p:ph type="ctrTitle"/>
          </p:nvPr>
        </p:nvSpPr>
        <p:spPr>
          <a:xfrm>
            <a:off x="228601" y="821265"/>
            <a:ext cx="7145008" cy="5222117"/>
          </a:xfrm>
        </p:spPr>
        <p:txBody>
          <a:bodyPr anchor="ctr">
            <a:normAutofit/>
          </a:bodyPr>
          <a:lstStyle/>
          <a:p>
            <a:pPr algn="ctr">
              <a:lnSpc>
                <a:spcPct val="100000"/>
              </a:lnSpc>
              <a:spcBef>
                <a:spcPts val="600"/>
              </a:spcBef>
              <a:spcAft>
                <a:spcPts val="1200"/>
              </a:spcAft>
              <a:defRPr/>
            </a:pPr>
            <a:r>
              <a:rPr lang="en-US" sz="4000" b="1">
                <a:ln w="0">
                  <a:solidFill>
                    <a:srgbClr val="FF3399"/>
                  </a:solidFill>
                </a:ln>
                <a:solidFill>
                  <a:srgbClr val="CB1D1D"/>
                </a:solidFill>
                <a:latin typeface="Times" panose="02020603050405020304" pitchFamily="18" charset="0"/>
                <a:cs typeface="Times" panose="02020603050405020304" pitchFamily="18" charset="0"/>
              </a:rPr>
              <a:t>CHỦ ĐỀ 1</a:t>
            </a:r>
            <a:br>
              <a:rPr lang="en-US" sz="4000" b="1">
                <a:ln w="0">
                  <a:solidFill>
                    <a:srgbClr val="FF3399"/>
                  </a:solidFill>
                </a:ln>
                <a:solidFill>
                  <a:srgbClr val="CB1D1D"/>
                </a:solidFill>
                <a:latin typeface="Times" panose="02020603050405020304" pitchFamily="18" charset="0"/>
                <a:cs typeface="Times" panose="02020603050405020304" pitchFamily="18" charset="0"/>
              </a:rPr>
            </a:br>
            <a:r>
              <a:rPr lang="en-US" sz="4000" b="1">
                <a:ln w="0">
                  <a:solidFill>
                    <a:srgbClr val="FF3399"/>
                  </a:solidFill>
                </a:ln>
                <a:solidFill>
                  <a:srgbClr val="CB1D1D"/>
                </a:solidFill>
                <a:latin typeface="Times" panose="02020603050405020304" pitchFamily="18" charset="0"/>
                <a:cs typeface="Times" panose="02020603050405020304" pitchFamily="18" charset="0"/>
              </a:rPr>
              <a:t>MÁY TÍNH VÀ CỘNG ĐỒNG</a:t>
            </a:r>
            <a:br>
              <a:rPr lang="en-US" sz="4000" b="1">
                <a:ln w="0">
                  <a:solidFill>
                    <a:srgbClr val="FF3399"/>
                  </a:solidFill>
                </a:ln>
                <a:solidFill>
                  <a:srgbClr val="CB1D1D"/>
                </a:solidFill>
                <a:latin typeface="Times" panose="02020603050405020304" pitchFamily="18" charset="0"/>
                <a:cs typeface="Times" panose="02020603050405020304" pitchFamily="18" charset="0"/>
              </a:rPr>
            </a:br>
            <a:r>
              <a:rPr lang="en-US" sz="4000" b="1">
                <a:ln w="0">
                  <a:solidFill>
                    <a:srgbClr val="0070C0"/>
                  </a:solidFill>
                </a:ln>
                <a:solidFill>
                  <a:srgbClr val="134524"/>
                </a:solidFill>
                <a:latin typeface="Times" panose="02020603050405020304" pitchFamily="18" charset="0"/>
                <a:cs typeface="Times" panose="02020603050405020304" pitchFamily="18" charset="0"/>
              </a:rPr>
              <a:t>Bài 1</a:t>
            </a:r>
            <a:br>
              <a:rPr lang="en-US" sz="4000" b="1">
                <a:ln w="0">
                  <a:solidFill>
                    <a:srgbClr val="0070C0"/>
                  </a:solidFill>
                </a:ln>
                <a:solidFill>
                  <a:srgbClr val="134524"/>
                </a:solidFill>
                <a:latin typeface="Times" panose="02020603050405020304" pitchFamily="18" charset="0"/>
                <a:cs typeface="Times" panose="02020603050405020304" pitchFamily="18" charset="0"/>
              </a:rPr>
            </a:br>
            <a:r>
              <a:rPr lang="en-US" sz="4000" b="1">
                <a:ln w="0">
                  <a:solidFill>
                    <a:srgbClr val="0070C0"/>
                  </a:solidFill>
                </a:ln>
                <a:solidFill>
                  <a:srgbClr val="134524"/>
                </a:solidFill>
                <a:latin typeface="Times" panose="02020603050405020304" pitchFamily="18" charset="0"/>
                <a:cs typeface="Times" panose="02020603050405020304" pitchFamily="18" charset="0"/>
              </a:rPr>
              <a:t>THIẾT BỊ VÀO RA</a:t>
            </a:r>
            <a:endParaRPr lang="en-US" sz="4000" b="1" dirty="0">
              <a:ln w="0">
                <a:solidFill>
                  <a:srgbClr val="0070C0"/>
                </a:solidFill>
              </a:ln>
              <a:solidFill>
                <a:srgbClr val="134524"/>
              </a:solidFill>
              <a:latin typeface="Times" panose="02020603050405020304" pitchFamily="18" charset="0"/>
              <a:cs typeface="Times" panose="02020603050405020304" pitchFamily="18" charset="0"/>
            </a:endParaRPr>
          </a:p>
        </p:txBody>
      </p:sp>
      <p:cxnSp>
        <p:nvCxnSpPr>
          <p:cNvPr id="19" name="Straight Connector 18">
            <a:extLst>
              <a:ext uri="{FF2B5EF4-FFF2-40B4-BE49-F238E27FC236}">
                <a16:creationId xmlns:a16="http://schemas.microsoft.com/office/drawing/2014/main" id="{AD0EF22F-5D3C-4240-8C32-1B20803E5A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97108" y="1923563"/>
            <a:ext cx="0" cy="30175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D912EF34-0253-41FD-9940-D8FBB7DE74B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534"/>
          <a:stretch/>
        </p:blipFill>
        <p:spPr>
          <a:xfrm rot="5400000" flipH="1" flipV="1">
            <a:off x="7545075" y="2187578"/>
            <a:ext cx="6857999" cy="2482850"/>
          </a:xfrm>
          <a:prstGeom prst="rect">
            <a:avLst/>
          </a:prstGeom>
        </p:spPr>
      </p:pic>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5" name="Subtitle 4">
            <a:extLst>
              <a:ext uri="{FF2B5EF4-FFF2-40B4-BE49-F238E27FC236}">
                <a16:creationId xmlns:a16="http://schemas.microsoft.com/office/drawing/2014/main" id="{5ECEB0DD-A1FB-4D3E-87B9-17C366AD6BD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49685739"/>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a:solidFill>
                  <a:srgbClr val="FF3399"/>
                </a:solidFill>
                <a:latin typeface="Times New Roman" panose="02020603050405020304" pitchFamily="18" charset="0"/>
                <a:cs typeface="Times New Roman" panose="02020603050405020304" pitchFamily="18" charset="0"/>
              </a:rPr>
              <a:t>Ghi nhớ:</a:t>
            </a:r>
            <a:endParaRPr lang="en-US" sz="4000">
              <a:solidFill>
                <a:srgbClr val="FF3399"/>
              </a:solidFill>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a:defRPr/>
            </a:pPr>
            <a:fld id="{73A23075-486E-4589-8B87-5588153A125F}" type="slidenum">
              <a:rPr lang="en-US" altLang="en-US" smtClean="0"/>
              <a:pPr>
                <a:defRPr/>
              </a:pPr>
              <a:t>10</a:t>
            </a:fld>
            <a:endParaRPr lang="en-US" altLang="en-US"/>
          </a:p>
        </p:txBody>
      </p:sp>
      <p:sp>
        <p:nvSpPr>
          <p:cNvPr id="6" name="Rounded Rectangle 5"/>
          <p:cNvSpPr/>
          <p:nvPr/>
        </p:nvSpPr>
        <p:spPr>
          <a:xfrm>
            <a:off x="838200" y="2133600"/>
            <a:ext cx="10363200" cy="2635615"/>
          </a:xfrm>
          <a:prstGeom prst="round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0" marR="0" algn="just">
              <a:lnSpc>
                <a:spcPct val="115000"/>
              </a:lnSpc>
              <a:spcBef>
                <a:spcPts val="600"/>
              </a:spcBef>
              <a:spcAft>
                <a:spcPts val="600"/>
              </a:spcAft>
            </a:pPr>
            <a:r>
              <a:rPr lang="en-US" sz="2800" b="0">
                <a:solidFill>
                  <a:srgbClr val="000000"/>
                </a:solidFill>
                <a:latin typeface="Times New Roman" panose="02020603050405020304" pitchFamily="18" charset="0"/>
                <a:ea typeface="Times New Roman" panose="02020603050405020304" pitchFamily="18" charset="0"/>
              </a:rPr>
              <a:t>- Thiết bị vào được dùng để nhập dữ liệu và mệnh lệnh vào máy tính.</a:t>
            </a:r>
            <a:endParaRPr lang="en-US" sz="2800" b="0">
              <a:latin typeface="Times New Roman" panose="02020603050405020304" pitchFamily="18" charset="0"/>
              <a:ea typeface="Times New Roman" panose="02020603050405020304" pitchFamily="18" charset="0"/>
            </a:endParaRPr>
          </a:p>
          <a:p>
            <a:pPr marL="0" marR="0" algn="just">
              <a:lnSpc>
                <a:spcPct val="115000"/>
              </a:lnSpc>
              <a:spcBef>
                <a:spcPts val="600"/>
              </a:spcBef>
              <a:spcAft>
                <a:spcPts val="600"/>
              </a:spcAft>
            </a:pPr>
            <a:r>
              <a:rPr lang="en-US" sz="2800" b="0">
                <a:solidFill>
                  <a:srgbClr val="000000"/>
                </a:solidFill>
                <a:latin typeface="Times New Roman" panose="02020603050405020304" pitchFamily="18" charset="0"/>
                <a:ea typeface="Times New Roman" panose="02020603050405020304" pitchFamily="18" charset="0"/>
              </a:rPr>
              <a:t>- Thiết bị ra gửi thông tin từ máy tính ra để con người nhận biết được</a:t>
            </a:r>
            <a:endParaRPr lang="en-US" sz="2800" b="0">
              <a:latin typeface="Times New Roman" panose="02020603050405020304" pitchFamily="18" charset="0"/>
              <a:ea typeface="Times New Roman" panose="02020603050405020304" pitchFamily="18" charset="0"/>
            </a:endParaRPr>
          </a:p>
          <a:p>
            <a:pPr marL="0" marR="0" algn="just">
              <a:lnSpc>
                <a:spcPct val="115000"/>
              </a:lnSpc>
              <a:spcBef>
                <a:spcPts val="600"/>
              </a:spcBef>
              <a:spcAft>
                <a:spcPts val="600"/>
              </a:spcAft>
            </a:pPr>
            <a:r>
              <a:rPr lang="en-US" sz="2800" b="0">
                <a:solidFill>
                  <a:srgbClr val="000000"/>
                </a:solidFill>
                <a:latin typeface="Times New Roman" panose="02020603050405020304" pitchFamily="18" charset="0"/>
                <a:ea typeface="Times New Roman" panose="02020603050405020304" pitchFamily="18" charset="0"/>
              </a:rPr>
              <a:t>- Các thiết bị vào – ra có nhiều loại, có những công dụng và hình dạng khác nhau</a:t>
            </a:r>
            <a:endParaRPr lang="en-US" sz="2800" b="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56635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73A23075-486E-4589-8B87-5588153A125F}" type="slidenum">
              <a:rPr lang="en-US" altLang="en-US" smtClean="0"/>
              <a:pPr>
                <a:defRPr/>
              </a:pPr>
              <a:t>11</a:t>
            </a:fld>
            <a:endParaRPr lang="en-US" altLang="en-US"/>
          </a:p>
        </p:txBody>
      </p:sp>
      <p:sp>
        <p:nvSpPr>
          <p:cNvPr id="6" name="Rectangle 5"/>
          <p:cNvSpPr/>
          <p:nvPr/>
        </p:nvSpPr>
        <p:spPr>
          <a:xfrm>
            <a:off x="1447800" y="1905000"/>
            <a:ext cx="8915400" cy="3681008"/>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15000"/>
              </a:lnSpc>
              <a:spcBef>
                <a:spcPts val="600"/>
              </a:spcBef>
              <a:spcAft>
                <a:spcPts val="600"/>
              </a:spcAft>
            </a:pPr>
            <a:r>
              <a:rPr lang="en-US" sz="2800">
                <a:solidFill>
                  <a:srgbClr val="000000"/>
                </a:solidFill>
                <a:latin typeface="Times New Roman" panose="02020603050405020304" pitchFamily="18" charset="0"/>
                <a:ea typeface="Times New Roman" panose="02020603050405020304" pitchFamily="18" charset="0"/>
              </a:rPr>
              <a:t>Câu 1. Em hãy cho biết máy ảnh nhập dữ liệu dạng nào vào máy tính?</a:t>
            </a:r>
          </a:p>
          <a:p>
            <a:pPr algn="just">
              <a:lnSpc>
                <a:spcPct val="115000"/>
              </a:lnSpc>
              <a:spcBef>
                <a:spcPts val="600"/>
              </a:spcBef>
              <a:spcAft>
                <a:spcPts val="600"/>
              </a:spcAft>
            </a:pPr>
            <a:r>
              <a:rPr lang="en-US" sz="2800" b="0">
                <a:solidFill>
                  <a:srgbClr val="000000"/>
                </a:solidFill>
                <a:latin typeface="Times New Roman" panose="02020603050405020304" pitchFamily="18" charset="0"/>
                <a:ea typeface="Times New Roman" panose="02020603050405020304" pitchFamily="18" charset="0"/>
              </a:rPr>
              <a:t>A. Con số        					</a:t>
            </a:r>
          </a:p>
          <a:p>
            <a:pPr algn="just">
              <a:lnSpc>
                <a:spcPct val="115000"/>
              </a:lnSpc>
              <a:spcBef>
                <a:spcPts val="600"/>
              </a:spcBef>
              <a:spcAft>
                <a:spcPts val="600"/>
              </a:spcAft>
            </a:pPr>
            <a:r>
              <a:rPr lang="en-US" sz="2800" b="0">
                <a:solidFill>
                  <a:srgbClr val="000000"/>
                </a:solidFill>
                <a:latin typeface="Times New Roman" panose="02020603050405020304" pitchFamily="18" charset="0"/>
                <a:ea typeface="Times New Roman" panose="02020603050405020304" pitchFamily="18" charset="0"/>
              </a:rPr>
              <a:t>B. Văn bản</a:t>
            </a:r>
          </a:p>
          <a:p>
            <a:pPr algn="just">
              <a:lnSpc>
                <a:spcPct val="115000"/>
              </a:lnSpc>
              <a:spcBef>
                <a:spcPts val="600"/>
              </a:spcBef>
              <a:spcAft>
                <a:spcPts val="600"/>
              </a:spcAft>
            </a:pPr>
            <a:r>
              <a:rPr lang="en-US" sz="2800" b="0">
                <a:solidFill>
                  <a:srgbClr val="000000"/>
                </a:solidFill>
                <a:latin typeface="Times New Roman" panose="02020603050405020304" pitchFamily="18" charset="0"/>
                <a:ea typeface="Times New Roman" panose="02020603050405020304" pitchFamily="18" charset="0"/>
              </a:rPr>
              <a:t>C. Hình ảnh     					</a:t>
            </a:r>
          </a:p>
          <a:p>
            <a:pPr algn="just">
              <a:lnSpc>
                <a:spcPct val="115000"/>
              </a:lnSpc>
              <a:spcBef>
                <a:spcPts val="600"/>
              </a:spcBef>
              <a:spcAft>
                <a:spcPts val="600"/>
              </a:spcAft>
            </a:pPr>
            <a:r>
              <a:rPr lang="en-US" sz="2800" b="0">
                <a:solidFill>
                  <a:srgbClr val="000000"/>
                </a:solidFill>
                <a:latin typeface="Times New Roman" panose="02020603050405020304" pitchFamily="18" charset="0"/>
                <a:ea typeface="Times New Roman" panose="02020603050405020304" pitchFamily="18" charset="0"/>
              </a:rPr>
              <a:t>D. Âm thanh</a:t>
            </a:r>
          </a:p>
        </p:txBody>
      </p:sp>
      <p:sp>
        <p:nvSpPr>
          <p:cNvPr id="7" name="Rectangle 6"/>
          <p:cNvSpPr/>
          <p:nvPr/>
        </p:nvSpPr>
        <p:spPr>
          <a:xfrm>
            <a:off x="4572000" y="508180"/>
            <a:ext cx="2337499" cy="646331"/>
          </a:xfrm>
          <a:prstGeom prst="rect">
            <a:avLst/>
          </a:prstGeom>
        </p:spPr>
        <p:txBody>
          <a:bodyPr vert="horz" lIns="91440" tIns="45720" rIns="91440" bIns="45720" rtlCol="0" anchor="ctr">
            <a:normAutofit/>
          </a:bodyPr>
          <a:lstStyle/>
          <a:p>
            <a:pPr algn="ctr" eaLnBrk="1" hangingPunct="1">
              <a:lnSpc>
                <a:spcPct val="90000"/>
              </a:lnSpc>
            </a:pPr>
            <a:r>
              <a:rPr lang="en-US" sz="4000">
                <a:solidFill>
                  <a:srgbClr val="FF3399"/>
                </a:solidFill>
                <a:latin typeface="Times New Roman" panose="02020603050405020304" pitchFamily="18" charset="0"/>
                <a:ea typeface="+mj-ea"/>
                <a:cs typeface="Times New Roman" panose="02020603050405020304" pitchFamily="18" charset="0"/>
              </a:rPr>
              <a:t>Vận dụng</a:t>
            </a: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7674" y1="77608" x2="47674" y2="77608"/>
                      </a14:backgroundRemoval>
                    </a14:imgEffect>
                  </a14:imgLayer>
                </a14:imgProps>
              </a:ext>
            </a:extLst>
          </a:blip>
          <a:srcRect l="28604" t="12170" r="26744" b="9944"/>
          <a:stretch/>
        </p:blipFill>
        <p:spPr>
          <a:xfrm>
            <a:off x="3505200" y="325113"/>
            <a:ext cx="838200" cy="1012463"/>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98222" l="1000" r="98222"/>
                    </a14:imgEffect>
                  </a14:imgLayer>
                </a14:imgProps>
              </a:ext>
            </a:extLst>
          </a:blip>
          <a:stretch>
            <a:fillRect/>
          </a:stretch>
        </p:blipFill>
        <p:spPr>
          <a:xfrm>
            <a:off x="990600" y="4038600"/>
            <a:ext cx="681251" cy="681251"/>
          </a:xfrm>
          <a:prstGeom prst="rect">
            <a:avLst/>
          </a:prstGeom>
        </p:spPr>
      </p:pic>
    </p:spTree>
    <p:extLst>
      <p:ext uri="{BB962C8B-B14F-4D97-AF65-F5344CB8AC3E}">
        <p14:creationId xmlns:p14="http://schemas.microsoft.com/office/powerpoint/2010/main" val="378119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73A23075-486E-4589-8B87-5588153A125F}" type="slidenum">
              <a:rPr lang="en-US" altLang="en-US" smtClean="0"/>
              <a:pPr>
                <a:defRPr/>
              </a:pPr>
              <a:t>12</a:t>
            </a:fld>
            <a:endParaRPr lang="en-US" altLang="en-US"/>
          </a:p>
        </p:txBody>
      </p:sp>
      <p:sp>
        <p:nvSpPr>
          <p:cNvPr id="6" name="Rectangle 5"/>
          <p:cNvSpPr/>
          <p:nvPr/>
        </p:nvSpPr>
        <p:spPr>
          <a:xfrm>
            <a:off x="1515440" y="1905000"/>
            <a:ext cx="9067800" cy="3681008"/>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15000"/>
              </a:lnSpc>
              <a:spcBef>
                <a:spcPts val="600"/>
              </a:spcBef>
              <a:spcAft>
                <a:spcPts val="600"/>
              </a:spcAft>
            </a:pPr>
            <a:r>
              <a:rPr lang="en-US" sz="2800">
                <a:solidFill>
                  <a:srgbClr val="000000"/>
                </a:solidFill>
                <a:latin typeface="Times New Roman" panose="02020603050405020304" pitchFamily="18" charset="0"/>
                <a:ea typeface="Times New Roman" panose="02020603050405020304" pitchFamily="18" charset="0"/>
              </a:rPr>
              <a:t>Câu 2. Thiết bị nào chuyển âm thanh từ máy tính ra bên ngoài?</a:t>
            </a:r>
          </a:p>
          <a:p>
            <a:pPr marL="514350" indent="-514350" algn="just">
              <a:lnSpc>
                <a:spcPct val="115000"/>
              </a:lnSpc>
              <a:spcBef>
                <a:spcPts val="600"/>
              </a:spcBef>
              <a:spcAft>
                <a:spcPts val="600"/>
              </a:spcAft>
              <a:buAutoNum type="alphaUcPeriod"/>
            </a:pPr>
            <a:r>
              <a:rPr lang="en-US" sz="2800" b="0">
                <a:solidFill>
                  <a:srgbClr val="000000"/>
                </a:solidFill>
                <a:latin typeface="Times New Roman" panose="02020603050405020304" pitchFamily="18" charset="0"/>
                <a:ea typeface="Times New Roman" panose="02020603050405020304" pitchFamily="18" charset="0"/>
              </a:rPr>
              <a:t>Máy ảnh        </a:t>
            </a:r>
          </a:p>
          <a:p>
            <a:pPr marL="514350" indent="-514350" algn="just">
              <a:lnSpc>
                <a:spcPct val="115000"/>
              </a:lnSpc>
              <a:spcBef>
                <a:spcPts val="600"/>
              </a:spcBef>
              <a:spcAft>
                <a:spcPts val="600"/>
              </a:spcAft>
              <a:buAutoNum type="alphaUcPeriod"/>
            </a:pPr>
            <a:r>
              <a:rPr lang="en-US" sz="2800" b="0">
                <a:solidFill>
                  <a:srgbClr val="000000"/>
                </a:solidFill>
                <a:latin typeface="Times New Roman" panose="02020603050405020304" pitchFamily="18" charset="0"/>
                <a:ea typeface="Times New Roman" panose="02020603050405020304" pitchFamily="18" charset="0"/>
              </a:rPr>
              <a:t>Micro</a:t>
            </a:r>
          </a:p>
          <a:p>
            <a:pPr algn="just">
              <a:lnSpc>
                <a:spcPct val="115000"/>
              </a:lnSpc>
              <a:spcBef>
                <a:spcPts val="600"/>
              </a:spcBef>
              <a:spcAft>
                <a:spcPts val="600"/>
              </a:spcAft>
            </a:pPr>
            <a:r>
              <a:rPr lang="en-US" sz="2800" b="0">
                <a:solidFill>
                  <a:srgbClr val="000000"/>
                </a:solidFill>
                <a:latin typeface="Times New Roman" panose="02020603050405020304" pitchFamily="18" charset="0"/>
                <a:ea typeface="Times New Roman" panose="02020603050405020304" pitchFamily="18" charset="0"/>
              </a:rPr>
              <a:t>C.  Màn hình       </a:t>
            </a:r>
          </a:p>
          <a:p>
            <a:pPr algn="just">
              <a:lnSpc>
                <a:spcPct val="115000"/>
              </a:lnSpc>
              <a:spcBef>
                <a:spcPts val="600"/>
              </a:spcBef>
              <a:spcAft>
                <a:spcPts val="600"/>
              </a:spcAft>
            </a:pPr>
            <a:r>
              <a:rPr lang="en-US" sz="2800" b="0">
                <a:solidFill>
                  <a:srgbClr val="000000"/>
                </a:solidFill>
                <a:latin typeface="Times New Roman" panose="02020603050405020304" pitchFamily="18" charset="0"/>
                <a:ea typeface="Times New Roman" panose="02020603050405020304" pitchFamily="18" charset="0"/>
              </a:rPr>
              <a:t>D.  Loa</a:t>
            </a:r>
          </a:p>
        </p:txBody>
      </p:sp>
      <p:sp>
        <p:nvSpPr>
          <p:cNvPr id="7" name="Rectangle 6"/>
          <p:cNvSpPr/>
          <p:nvPr/>
        </p:nvSpPr>
        <p:spPr>
          <a:xfrm>
            <a:off x="4572000" y="508180"/>
            <a:ext cx="2337499" cy="646331"/>
          </a:xfrm>
          <a:prstGeom prst="rect">
            <a:avLst/>
          </a:prstGeom>
        </p:spPr>
        <p:txBody>
          <a:bodyPr vert="horz" lIns="91440" tIns="45720" rIns="91440" bIns="45720" rtlCol="0" anchor="ctr">
            <a:normAutofit/>
          </a:bodyPr>
          <a:lstStyle/>
          <a:p>
            <a:pPr algn="ctr" eaLnBrk="1" hangingPunct="1">
              <a:lnSpc>
                <a:spcPct val="90000"/>
              </a:lnSpc>
            </a:pPr>
            <a:r>
              <a:rPr lang="en-US" sz="4000">
                <a:solidFill>
                  <a:srgbClr val="FF3399"/>
                </a:solidFill>
                <a:latin typeface="Times New Roman" panose="02020603050405020304" pitchFamily="18" charset="0"/>
                <a:ea typeface="+mj-ea"/>
                <a:cs typeface="Times New Roman" panose="02020603050405020304" pitchFamily="18" charset="0"/>
              </a:rPr>
              <a:t>Vận dụng</a:t>
            </a: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7674" y1="77608" x2="47674" y2="77608"/>
                      </a14:backgroundRemoval>
                    </a14:imgEffect>
                  </a14:imgLayer>
                </a14:imgProps>
              </a:ext>
            </a:extLst>
          </a:blip>
          <a:srcRect l="28604" t="12170" r="26744" b="9944"/>
          <a:stretch/>
        </p:blipFill>
        <p:spPr>
          <a:xfrm>
            <a:off x="3505200" y="325113"/>
            <a:ext cx="838200" cy="1012463"/>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0" b="98222" l="1000" r="98222"/>
                    </a14:imgEffect>
                  </a14:imgLayer>
                </a14:imgProps>
              </a:ext>
            </a:extLst>
          </a:blip>
          <a:stretch>
            <a:fillRect/>
          </a:stretch>
        </p:blipFill>
        <p:spPr>
          <a:xfrm>
            <a:off x="838200" y="4724400"/>
            <a:ext cx="681251" cy="681251"/>
          </a:xfrm>
          <a:prstGeom prst="rect">
            <a:avLst/>
          </a:prstGeom>
        </p:spPr>
      </p:pic>
    </p:spTree>
    <p:extLst>
      <p:ext uri="{BB962C8B-B14F-4D97-AF65-F5344CB8AC3E}">
        <p14:creationId xmlns:p14="http://schemas.microsoft.com/office/powerpoint/2010/main" val="346506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81FEFE36-C34E-4B9C-B9B8-AEEA15D58761}"/>
              </a:ext>
            </a:extLst>
          </p:cNvPr>
          <p:cNvSpPr/>
          <p:nvPr/>
        </p:nvSpPr>
        <p:spPr>
          <a:xfrm>
            <a:off x="3123063" y="152400"/>
            <a:ext cx="5715000" cy="778933"/>
          </a:xfrm>
          <a:prstGeom prst="cloud">
            <a:avLst/>
          </a:prstGeom>
        </p:spPr>
        <p:style>
          <a:lnRef idx="2">
            <a:schemeClr val="accent6"/>
          </a:lnRef>
          <a:fillRef idx="1">
            <a:schemeClr val="lt1"/>
          </a:fillRef>
          <a:effectRef idx="0">
            <a:schemeClr val="accent6"/>
          </a:effectRef>
          <a:fontRef idx="minor">
            <a:schemeClr val="dk1"/>
          </a:fontRef>
        </p:style>
        <p:txBody>
          <a:bodyPr wrap="square" lIns="0" tIns="0" rIns="0" bIns="0" anchor="ctr" anchorCtr="0">
            <a:noAutofit/>
          </a:bodyPr>
          <a:lstStyle/>
          <a:p>
            <a:pPr algn="ctr"/>
            <a:r>
              <a:rPr lang="en-US" sz="3200">
                <a:solidFill>
                  <a:srgbClr val="C00000"/>
                </a:solidFill>
                <a:latin typeface="Times New Roman" panose="02020603050405020304" pitchFamily="18" charset="0"/>
                <a:cs typeface="Times New Roman" panose="02020603050405020304" pitchFamily="18" charset="0"/>
              </a:rPr>
              <a:t>HOẠT ĐỘNG 3</a:t>
            </a:r>
          </a:p>
        </p:txBody>
      </p:sp>
      <p:pic>
        <p:nvPicPr>
          <p:cNvPr id="5" name="Picture 13" descr="http://www.holycrapitslate.com/wp-content/uploads/2015/02/question-mark.jpg">
            <a:extLst>
              <a:ext uri="{FF2B5EF4-FFF2-40B4-BE49-F238E27FC236}">
                <a16:creationId xmlns:a16="http://schemas.microsoft.com/office/drawing/2014/main" id="{EC48E414-58F5-4EE9-ABAE-7F5A5F76C7DB}"/>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0" y="0"/>
            <a:ext cx="1219200" cy="1083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86202" y="1162208"/>
            <a:ext cx="5504597" cy="5272277"/>
          </a:xfrm>
          <a:prstGeom prst="rect">
            <a:avLst/>
          </a:prstGeom>
        </p:spPr>
        <p:txBody>
          <a:bodyPr wrap="square">
            <a:spAutoFit/>
          </a:bodyPr>
          <a:lstStyle/>
          <a:p>
            <a:pPr marL="0" marR="0" algn="just">
              <a:lnSpc>
                <a:spcPct val="115000"/>
              </a:lnSpc>
              <a:spcBef>
                <a:spcPts val="600"/>
              </a:spcBef>
              <a:spcAft>
                <a:spcPts val="600"/>
              </a:spcAft>
            </a:pPr>
            <a:r>
              <a:rPr lang="en-US" sz="2600" b="0">
                <a:latin typeface="Times New Roman" panose="02020603050405020304" pitchFamily="18" charset="0"/>
                <a:ea typeface="Times New Roman" panose="02020603050405020304" pitchFamily="18" charset="0"/>
              </a:rPr>
              <a:t>Một máy tính để bàn có các cổng kết nối như Hình 1.5</a:t>
            </a:r>
          </a:p>
          <a:p>
            <a:pPr marL="0" marR="0" algn="just">
              <a:lnSpc>
                <a:spcPct val="115000"/>
              </a:lnSpc>
              <a:spcBef>
                <a:spcPts val="600"/>
              </a:spcBef>
              <a:spcAft>
                <a:spcPts val="600"/>
              </a:spcAft>
            </a:pPr>
            <a:r>
              <a:rPr lang="en-US" sz="2600" b="0">
                <a:latin typeface="Times New Roman" panose="02020603050405020304" pitchFamily="18" charset="0"/>
                <a:ea typeface="Times New Roman" panose="02020603050405020304" pitchFamily="18" charset="0"/>
              </a:rPr>
              <a:t>1. Em hãy lắp các thiết bị sau vào đúng cổng của nó bằng cách </a:t>
            </a:r>
            <a:r>
              <a:rPr lang="en-US" sz="2600" b="0" i="1">
                <a:solidFill>
                  <a:srgbClr val="0070C0"/>
                </a:solidFill>
                <a:latin typeface="Times New Roman" panose="02020603050405020304" pitchFamily="18" charset="0"/>
                <a:ea typeface="Times New Roman" panose="02020603050405020304" pitchFamily="18" charset="0"/>
              </a:rPr>
              <a:t>ghép mỗi chữ cái với số tương ứng</a:t>
            </a:r>
            <a:r>
              <a:rPr lang="en-US" sz="2600" b="0">
                <a:latin typeface="Times New Roman" panose="02020603050405020304" pitchFamily="18" charset="0"/>
                <a:ea typeface="Times New Roman" panose="02020603050405020304" pitchFamily="18" charset="0"/>
              </a:rPr>
              <a:t>:</a:t>
            </a:r>
          </a:p>
          <a:p>
            <a:pPr marL="0" marR="0" algn="just">
              <a:lnSpc>
                <a:spcPct val="115000"/>
              </a:lnSpc>
              <a:spcBef>
                <a:spcPts val="600"/>
              </a:spcBef>
              <a:spcAft>
                <a:spcPts val="600"/>
              </a:spcAft>
            </a:pPr>
            <a:r>
              <a:rPr lang="en-US" sz="2600" b="0">
                <a:latin typeface="Times New Roman" panose="02020603050405020304" pitchFamily="18" charset="0"/>
                <a:ea typeface="Times New Roman" panose="02020603050405020304" pitchFamily="18" charset="0"/>
              </a:rPr>
              <a:t>a) Bàn phím     b) Dây mạng    c) Chuột</a:t>
            </a:r>
          </a:p>
          <a:p>
            <a:pPr marL="0" marR="0" algn="just">
              <a:lnSpc>
                <a:spcPct val="115000"/>
              </a:lnSpc>
              <a:spcBef>
                <a:spcPts val="600"/>
              </a:spcBef>
              <a:spcAft>
                <a:spcPts val="600"/>
              </a:spcAft>
            </a:pPr>
            <a:r>
              <a:rPr lang="en-US" sz="2600" b="0">
                <a:latin typeface="Times New Roman" panose="02020603050405020304" pitchFamily="18" charset="0"/>
                <a:ea typeface="Times New Roman" panose="02020603050405020304" pitchFamily="18" charset="0"/>
              </a:rPr>
              <a:t>d) Màn hình     e) Tai nghe</a:t>
            </a:r>
          </a:p>
          <a:p>
            <a:pPr marL="0" marR="0" algn="just">
              <a:lnSpc>
                <a:spcPct val="115000"/>
              </a:lnSpc>
              <a:spcBef>
                <a:spcPts val="600"/>
              </a:spcBef>
              <a:spcAft>
                <a:spcPts val="600"/>
              </a:spcAft>
            </a:pPr>
            <a:r>
              <a:rPr lang="en-US" sz="2600" b="0">
                <a:latin typeface="Times New Roman" panose="02020603050405020304" pitchFamily="18" charset="0"/>
                <a:ea typeface="Times New Roman" panose="02020603050405020304" pitchFamily="18" charset="0"/>
              </a:rPr>
              <a:t>2. Việc cấp nguồn điện cho máy tính cần được thực hiện trước hay sau các kết nối trên? Tại sao?</a:t>
            </a:r>
            <a:endParaRPr lang="en-US" sz="2600" b="0">
              <a:effectLst/>
              <a:latin typeface="Times New Roman" panose="02020603050405020304" pitchFamily="18" charset="0"/>
              <a:ea typeface="Times New Roman" panose="02020603050405020304" pitchFamily="18" charset="0"/>
            </a:endParaRPr>
          </a:p>
        </p:txBody>
      </p:sp>
      <p:sp>
        <p:nvSpPr>
          <p:cNvPr id="9" name="Cloud 8">
            <a:extLst>
              <a:ext uri="{FF2B5EF4-FFF2-40B4-BE49-F238E27FC236}">
                <a16:creationId xmlns:a16="http://schemas.microsoft.com/office/drawing/2014/main" id="{81FEFE36-C34E-4B9C-B9B8-AEEA15D58761}"/>
              </a:ext>
            </a:extLst>
          </p:cNvPr>
          <p:cNvSpPr/>
          <p:nvPr/>
        </p:nvSpPr>
        <p:spPr>
          <a:xfrm>
            <a:off x="7239000" y="5090615"/>
            <a:ext cx="4419600" cy="1556895"/>
          </a:xfrm>
          <a:prstGeom prst="cloud">
            <a:avLst/>
          </a:prstGeom>
        </p:spPr>
        <p:style>
          <a:lnRef idx="2">
            <a:schemeClr val="accent6"/>
          </a:lnRef>
          <a:fillRef idx="1">
            <a:schemeClr val="lt1"/>
          </a:fillRef>
          <a:effectRef idx="0">
            <a:schemeClr val="accent6"/>
          </a:effectRef>
          <a:fontRef idx="minor">
            <a:schemeClr val="dk1"/>
          </a:fontRef>
        </p:style>
        <p:txBody>
          <a:bodyPr wrap="square" lIns="0" tIns="0" rIns="0" bIns="0" anchor="ctr" anchorCtr="0">
            <a:noAutofit/>
          </a:bodyPr>
          <a:lstStyle/>
          <a:p>
            <a:pPr algn="ctr"/>
            <a:r>
              <a:rPr lang="en-US" sz="2800">
                <a:solidFill>
                  <a:srgbClr val="C00000"/>
                </a:solidFill>
                <a:latin typeface="Times New Roman" panose="02020603050405020304" pitchFamily="18" charset="0"/>
                <a:cs typeface="Times New Roman" panose="02020603050405020304" pitchFamily="18" charset="0"/>
              </a:rPr>
              <a:t>ĐA 1</a:t>
            </a:r>
          </a:p>
          <a:p>
            <a:pPr algn="ctr"/>
            <a:r>
              <a:rPr lang="en-US" sz="2800">
                <a:solidFill>
                  <a:srgbClr val="C00000"/>
                </a:solidFill>
                <a:latin typeface="Times New Roman" panose="02020603050405020304" pitchFamily="18" charset="0"/>
                <a:cs typeface="Times New Roman" panose="02020603050405020304" pitchFamily="18" charset="0"/>
              </a:rPr>
              <a:t>a,c-7; b-6; d-3; e-4; f-8</a:t>
            </a:r>
          </a:p>
        </p:txBody>
      </p:sp>
      <p:pic>
        <p:nvPicPr>
          <p:cNvPr id="10" name="Picture 9"/>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25801" t="26599" r="24648" b="24896"/>
          <a:stretch/>
        </p:blipFill>
        <p:spPr bwMode="auto">
          <a:xfrm>
            <a:off x="6096000" y="1295400"/>
            <a:ext cx="6096000" cy="3505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5622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5800" y="381000"/>
            <a:ext cx="5404301" cy="646331"/>
          </a:xfrm>
          <a:prstGeom prst="rect">
            <a:avLst/>
          </a:prstGeom>
        </p:spPr>
        <p:txBody>
          <a:bodyPr vert="horz" lIns="91440" tIns="45720" rIns="91440" bIns="45720" rtlCol="0" anchor="ctr">
            <a:normAutofit/>
          </a:bodyPr>
          <a:lstStyle/>
          <a:p>
            <a:pPr algn="ctr" eaLnBrk="1" hangingPunct="1">
              <a:lnSpc>
                <a:spcPct val="90000"/>
              </a:lnSpc>
            </a:pPr>
            <a:r>
              <a:rPr lang="en-US" sz="4000">
                <a:solidFill>
                  <a:srgbClr val="FF3399"/>
                </a:solidFill>
                <a:latin typeface="Times New Roman" panose="02020603050405020304" pitchFamily="18" charset="0"/>
                <a:ea typeface="+mj-ea"/>
                <a:cs typeface="Times New Roman" panose="02020603050405020304" pitchFamily="18" charset="0"/>
              </a:rPr>
              <a:t>2. AN TOÀN THIẾT BỊ</a:t>
            </a:r>
          </a:p>
        </p:txBody>
      </p:sp>
      <p:sp>
        <p:nvSpPr>
          <p:cNvPr id="7" name="Rectangle 6"/>
          <p:cNvSpPr/>
          <p:nvPr/>
        </p:nvSpPr>
        <p:spPr>
          <a:xfrm>
            <a:off x="794201" y="1371600"/>
            <a:ext cx="10591800" cy="2684068"/>
          </a:xfrm>
          <a:prstGeom prst="rect">
            <a:avLst/>
          </a:prstGeom>
        </p:spPr>
        <p:txBody>
          <a:bodyPr wrap="square">
            <a:spAutoFit/>
          </a:bodyPr>
          <a:lstStyle/>
          <a:p>
            <a:pPr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 Máy tính là một hệ thống phức tạp, sử dụng điện, kết nối với nhiều thiết bị khác. Vì vậy, những thao tác không cẩn thận có thể gây ra sự cố, ảnh hưởng đến hoạt động bình thường của thiết bị và an toàn dữ liệu.</a:t>
            </a:r>
          </a:p>
          <a:p>
            <a:pPr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 Khi sử dụng máy tính, em cần tuân theo những quy tắc an toàn để không gây ra lỗi.</a:t>
            </a:r>
          </a:p>
        </p:txBody>
      </p:sp>
      <p:sp>
        <p:nvSpPr>
          <p:cNvPr id="8" name="Cloud 7">
            <a:extLst>
              <a:ext uri="{FF2B5EF4-FFF2-40B4-BE49-F238E27FC236}">
                <a16:creationId xmlns:a16="http://schemas.microsoft.com/office/drawing/2014/main" id="{81FEFE36-C34E-4B9C-B9B8-AEEA15D58761}"/>
              </a:ext>
            </a:extLst>
          </p:cNvPr>
          <p:cNvSpPr/>
          <p:nvPr/>
        </p:nvSpPr>
        <p:spPr>
          <a:xfrm>
            <a:off x="2356301" y="4267200"/>
            <a:ext cx="7467600" cy="2149427"/>
          </a:xfrm>
          <a:prstGeom prst="cloud">
            <a:avLst/>
          </a:prstGeom>
        </p:spPr>
        <p:style>
          <a:lnRef idx="2">
            <a:schemeClr val="accent6"/>
          </a:lnRef>
          <a:fillRef idx="1">
            <a:schemeClr val="lt1"/>
          </a:fillRef>
          <a:effectRef idx="0">
            <a:schemeClr val="accent6"/>
          </a:effectRef>
          <a:fontRef idx="minor">
            <a:schemeClr val="dk1"/>
          </a:fontRef>
        </p:style>
        <p:txBody>
          <a:bodyPr wrap="square" lIns="0" tIns="0" rIns="0" bIns="0" anchor="ctr" anchorCtr="0">
            <a:noAutofit/>
          </a:bodyPr>
          <a:lstStyle/>
          <a:p>
            <a:pPr algn="ctr"/>
            <a:r>
              <a:rPr lang="en-US" sz="2800">
                <a:solidFill>
                  <a:srgbClr val="C00000"/>
                </a:solidFill>
                <a:latin typeface="Times New Roman" panose="02020603050405020304" pitchFamily="18" charset="0"/>
                <a:cs typeface="Times New Roman" panose="02020603050405020304" pitchFamily="18" charset="0"/>
              </a:rPr>
              <a:t>Em hãy cho biết những việc sau đây </a:t>
            </a:r>
            <a:r>
              <a:rPr lang="en-US" sz="2800">
                <a:solidFill>
                  <a:srgbClr val="0070C0"/>
                </a:solidFill>
                <a:latin typeface="Times New Roman" panose="02020603050405020304" pitchFamily="18" charset="0"/>
                <a:cs typeface="Times New Roman" panose="02020603050405020304" pitchFamily="18" charset="0"/>
              </a:rPr>
              <a:t>NÊN</a:t>
            </a:r>
            <a:r>
              <a:rPr lang="en-US" sz="2800">
                <a:solidFill>
                  <a:srgbClr val="C00000"/>
                </a:solidFill>
                <a:latin typeface="Times New Roman" panose="02020603050405020304" pitchFamily="18" charset="0"/>
                <a:cs typeface="Times New Roman" panose="02020603050405020304" pitchFamily="18" charset="0"/>
              </a:rPr>
              <a:t> hay </a:t>
            </a:r>
            <a:r>
              <a:rPr lang="en-US" sz="2800">
                <a:solidFill>
                  <a:srgbClr val="0070C0"/>
                </a:solidFill>
                <a:latin typeface="Times New Roman" panose="02020603050405020304" pitchFamily="18" charset="0"/>
                <a:cs typeface="Times New Roman" panose="02020603050405020304" pitchFamily="18" charset="0"/>
              </a:rPr>
              <a:t>KHÔNG NÊN </a:t>
            </a:r>
            <a:r>
              <a:rPr lang="en-US" sz="2800">
                <a:solidFill>
                  <a:srgbClr val="C00000"/>
                </a:solidFill>
                <a:latin typeface="Times New Roman" panose="02020603050405020304" pitchFamily="18" charset="0"/>
                <a:cs typeface="Times New Roman" panose="02020603050405020304" pitchFamily="18" charset="0"/>
              </a:rPr>
              <a:t>làm khi sử dụng máy tính?</a:t>
            </a:r>
          </a:p>
        </p:txBody>
      </p:sp>
    </p:spTree>
    <p:extLst>
      <p:ext uri="{BB962C8B-B14F-4D97-AF65-F5344CB8AC3E}">
        <p14:creationId xmlns:p14="http://schemas.microsoft.com/office/powerpoint/2010/main" val="104640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4776914" y="2882933"/>
            <a:ext cx="3021556" cy="1757912"/>
          </a:xfrm>
          <a:prstGeom prst="rect">
            <a:avLst/>
          </a:prstGeom>
        </p:spPr>
      </p:pic>
      <p:pic>
        <p:nvPicPr>
          <p:cNvPr id="6" name="Picture 5"/>
          <p:cNvPicPr>
            <a:picLocks noChangeAspect="1"/>
          </p:cNvPicPr>
          <p:nvPr/>
        </p:nvPicPr>
        <p:blipFill>
          <a:blip r:embed="rId3"/>
          <a:stretch>
            <a:fillRect/>
          </a:stretch>
        </p:blipFill>
        <p:spPr>
          <a:xfrm>
            <a:off x="9039368" y="4353757"/>
            <a:ext cx="2400300" cy="1371600"/>
          </a:xfrm>
          <a:prstGeom prst="rect">
            <a:avLst/>
          </a:prstGeom>
        </p:spPr>
      </p:pic>
      <p:sp>
        <p:nvSpPr>
          <p:cNvPr id="7" name="TextBox 6"/>
          <p:cNvSpPr txBox="1"/>
          <p:nvPr/>
        </p:nvSpPr>
        <p:spPr>
          <a:xfrm>
            <a:off x="8525018" y="6275564"/>
            <a:ext cx="3429000" cy="461665"/>
          </a:xfrm>
          <a:prstGeom prst="rect">
            <a:avLst/>
          </a:prstGeom>
          <a:noFill/>
        </p:spPr>
        <p:txBody>
          <a:bodyPr wrap="square" rtlCol="0">
            <a:spAutoFit/>
          </a:bodyPr>
          <a:lstStyle/>
          <a:p>
            <a:pPr algn="just"/>
            <a:r>
              <a:rPr lang="en-US" sz="2400">
                <a:solidFill>
                  <a:srgbClr val="002060"/>
                </a:solidFill>
                <a:latin typeface="Times New Roman" panose="02020603050405020304" pitchFamily="18" charset="0"/>
                <a:cs typeface="Times New Roman" panose="02020603050405020304" pitchFamily="18" charset="0"/>
              </a:rPr>
              <a:t>4. Tắt máy tính bất chợt</a:t>
            </a:r>
          </a:p>
        </p:txBody>
      </p:sp>
      <p:sp>
        <p:nvSpPr>
          <p:cNvPr id="8" name="TextBox 7"/>
          <p:cNvSpPr txBox="1"/>
          <p:nvPr/>
        </p:nvSpPr>
        <p:spPr>
          <a:xfrm>
            <a:off x="8006687" y="425439"/>
            <a:ext cx="4206415" cy="461665"/>
          </a:xfrm>
          <a:prstGeom prst="rect">
            <a:avLst/>
          </a:prstGeom>
          <a:noFill/>
        </p:spPr>
        <p:txBody>
          <a:bodyPr wrap="square" rtlCol="0">
            <a:spAutoFit/>
          </a:bodyPr>
          <a:lstStyle/>
          <a:p>
            <a:pPr algn="just"/>
            <a:r>
              <a:rPr lang="en-US" sz="2400">
                <a:solidFill>
                  <a:srgbClr val="002060"/>
                </a:solidFill>
                <a:latin typeface="Times New Roman" panose="02020603050405020304" pitchFamily="18" charset="0"/>
                <a:cs typeface="Times New Roman" panose="02020603050405020304" pitchFamily="18" charset="0"/>
              </a:rPr>
              <a:t>2. Ăn uống khi dùng máy tính</a:t>
            </a:r>
          </a:p>
        </p:txBody>
      </p:sp>
      <p:pic>
        <p:nvPicPr>
          <p:cNvPr id="9" name="Picture 8"/>
          <p:cNvPicPr>
            <a:picLocks noChangeAspect="1"/>
          </p:cNvPicPr>
          <p:nvPr/>
        </p:nvPicPr>
        <p:blipFill>
          <a:blip r:embed="rId4"/>
          <a:stretch>
            <a:fillRect/>
          </a:stretch>
        </p:blipFill>
        <p:spPr>
          <a:xfrm>
            <a:off x="9229583" y="1170908"/>
            <a:ext cx="1981200" cy="2109904"/>
          </a:xfrm>
          <a:prstGeom prst="rect">
            <a:avLst/>
          </a:prstGeom>
        </p:spPr>
      </p:pic>
      <p:pic>
        <p:nvPicPr>
          <p:cNvPr id="10" name="Picture 9"/>
          <p:cNvPicPr>
            <a:picLocks noChangeAspect="1"/>
          </p:cNvPicPr>
          <p:nvPr/>
        </p:nvPicPr>
        <p:blipFill>
          <a:blip r:embed="rId5"/>
          <a:stretch>
            <a:fillRect/>
          </a:stretch>
        </p:blipFill>
        <p:spPr>
          <a:xfrm>
            <a:off x="734136" y="1392671"/>
            <a:ext cx="2755080" cy="1666379"/>
          </a:xfrm>
          <a:prstGeom prst="rect">
            <a:avLst/>
          </a:prstGeom>
        </p:spPr>
      </p:pic>
      <p:sp>
        <p:nvSpPr>
          <p:cNvPr id="11" name="TextBox 10"/>
          <p:cNvSpPr txBox="1"/>
          <p:nvPr/>
        </p:nvSpPr>
        <p:spPr>
          <a:xfrm>
            <a:off x="0" y="452735"/>
            <a:ext cx="5029200" cy="461665"/>
          </a:xfrm>
          <a:prstGeom prst="rect">
            <a:avLst/>
          </a:prstGeom>
          <a:noFill/>
        </p:spPr>
        <p:txBody>
          <a:bodyPr wrap="square" rtlCol="0">
            <a:spAutoFit/>
          </a:bodyPr>
          <a:lstStyle/>
          <a:p>
            <a:pPr algn="just"/>
            <a:r>
              <a:rPr lang="en-US" sz="2400">
                <a:solidFill>
                  <a:srgbClr val="002060"/>
                </a:solidFill>
                <a:latin typeface="Times New Roman" panose="02020603050405020304" pitchFamily="18" charset="0"/>
                <a:cs typeface="Times New Roman" panose="02020603050405020304" pitchFamily="18" charset="0"/>
              </a:rPr>
              <a:t>1. Thường xuyên vệ sinh máy tính </a:t>
            </a:r>
          </a:p>
        </p:txBody>
      </p:sp>
      <p:pic>
        <p:nvPicPr>
          <p:cNvPr id="12" name="Picture 11"/>
          <p:cNvPicPr>
            <a:picLocks noChangeAspect="1"/>
          </p:cNvPicPr>
          <p:nvPr/>
        </p:nvPicPr>
        <p:blipFill>
          <a:blip r:embed="rId6"/>
          <a:stretch>
            <a:fillRect/>
          </a:stretch>
        </p:blipFill>
        <p:spPr>
          <a:xfrm>
            <a:off x="734136" y="3898621"/>
            <a:ext cx="2755079" cy="1900175"/>
          </a:xfrm>
          <a:prstGeom prst="rect">
            <a:avLst/>
          </a:prstGeom>
        </p:spPr>
      </p:pic>
      <p:sp>
        <p:nvSpPr>
          <p:cNvPr id="13" name="TextBox 12"/>
          <p:cNvSpPr txBox="1"/>
          <p:nvPr/>
        </p:nvSpPr>
        <p:spPr>
          <a:xfrm>
            <a:off x="706129" y="6167735"/>
            <a:ext cx="3413646" cy="461665"/>
          </a:xfrm>
          <a:prstGeom prst="rect">
            <a:avLst/>
          </a:prstGeom>
          <a:noFill/>
        </p:spPr>
        <p:txBody>
          <a:bodyPr wrap="square" rtlCol="0">
            <a:spAutoFit/>
          </a:bodyPr>
          <a:lstStyle/>
          <a:p>
            <a:pPr algn="just"/>
            <a:r>
              <a:rPr lang="en-US" sz="2400">
                <a:solidFill>
                  <a:srgbClr val="002060"/>
                </a:solidFill>
                <a:latin typeface="Times New Roman" panose="02020603050405020304" pitchFamily="18" charset="0"/>
                <a:cs typeface="Times New Roman" panose="02020603050405020304" pitchFamily="18" charset="0"/>
              </a:rPr>
              <a:t>3. Kê máy tính lên gối</a:t>
            </a:r>
          </a:p>
        </p:txBody>
      </p:sp>
      <p:sp>
        <p:nvSpPr>
          <p:cNvPr id="14" name="TextBox 13"/>
          <p:cNvSpPr txBox="1"/>
          <p:nvPr/>
        </p:nvSpPr>
        <p:spPr>
          <a:xfrm>
            <a:off x="4567410" y="5039557"/>
            <a:ext cx="3465393" cy="461665"/>
          </a:xfrm>
          <a:prstGeom prst="rect">
            <a:avLst/>
          </a:prstGeom>
          <a:noFill/>
        </p:spPr>
        <p:txBody>
          <a:bodyPr wrap="square" rtlCol="0">
            <a:spAutoFit/>
          </a:bodyPr>
          <a:lstStyle/>
          <a:p>
            <a:pPr algn="ctr"/>
            <a:r>
              <a:rPr lang="en-US" sz="2400">
                <a:solidFill>
                  <a:srgbClr val="002060"/>
                </a:solidFill>
                <a:latin typeface="Times New Roman" panose="02020603050405020304" pitchFamily="18" charset="0"/>
                <a:cs typeface="Times New Roman" panose="02020603050405020304" pitchFamily="18" charset="0"/>
              </a:rPr>
              <a:t>5. Vừa sạc vừa sử dụng</a:t>
            </a:r>
          </a:p>
        </p:txBody>
      </p:sp>
      <p:pic>
        <p:nvPicPr>
          <p:cNvPr id="15" name="Picture 14"/>
          <p:cNvPicPr>
            <a:picLocks noChangeAspect="1"/>
          </p:cNvPicPr>
          <p:nvPr/>
        </p:nvPicPr>
        <p:blipFill>
          <a:blip r:embed="rId7">
            <a:extLst>
              <a:ext uri="{BEBA8EAE-BF5A-486C-A8C5-ECC9F3942E4B}">
                <a14:imgProps xmlns:a14="http://schemas.microsoft.com/office/drawing/2010/main">
                  <a14:imgLayer r:embed="rId8">
                    <a14:imgEffect>
                      <a14:backgroundRemoval t="0" b="98222" l="1000" r="98222"/>
                    </a14:imgEffect>
                  </a14:imgLayer>
                </a14:imgProps>
              </a:ext>
            </a:extLst>
          </a:blip>
          <a:stretch>
            <a:fillRect/>
          </a:stretch>
        </p:blipFill>
        <p:spPr>
          <a:xfrm>
            <a:off x="1855953" y="618333"/>
            <a:ext cx="681251" cy="681251"/>
          </a:xfrm>
          <a:prstGeom prst="rect">
            <a:avLst/>
          </a:prstGeom>
        </p:spPr>
      </p:pic>
      <p:pic>
        <p:nvPicPr>
          <p:cNvPr id="17" name="Picture 16"/>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5885328" y="4210370"/>
            <a:ext cx="804728" cy="845029"/>
          </a:xfrm>
          <a:prstGeom prst="rect">
            <a:avLst/>
          </a:prstGeom>
        </p:spPr>
      </p:pic>
      <p:pic>
        <p:nvPicPr>
          <p:cNvPr id="19" name="Picture 18"/>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0443586" y="914400"/>
            <a:ext cx="804728" cy="845029"/>
          </a:xfrm>
          <a:prstGeom prst="rect">
            <a:avLst/>
          </a:prstGeom>
        </p:spPr>
      </p:pic>
      <p:pic>
        <p:nvPicPr>
          <p:cNvPr id="20" name="Picture 19"/>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9941786" y="5574566"/>
            <a:ext cx="804728" cy="845029"/>
          </a:xfrm>
          <a:prstGeom prst="rect">
            <a:avLst/>
          </a:prstGeom>
        </p:spPr>
      </p:pic>
      <p:pic>
        <p:nvPicPr>
          <p:cNvPr id="21" name="Picture 20"/>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709311" y="5430535"/>
            <a:ext cx="804728" cy="845029"/>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47674" y1="77608" x2="47674" y2="77608"/>
                      </a14:backgroundRemoval>
                    </a14:imgEffect>
                  </a14:imgLayer>
                </a14:imgProps>
              </a:ext>
            </a:extLst>
          </a:blip>
          <a:srcRect l="28604" t="12170" r="26744" b="9944"/>
          <a:stretch/>
        </p:blipFill>
        <p:spPr>
          <a:xfrm>
            <a:off x="5903525" y="1121680"/>
            <a:ext cx="838200" cy="1012463"/>
          </a:xfrm>
          <a:prstGeom prst="rect">
            <a:avLst/>
          </a:prstGeom>
        </p:spPr>
      </p:pic>
    </p:spTree>
    <p:extLst>
      <p:ext uri="{BB962C8B-B14F-4D97-AF65-F5344CB8AC3E}">
        <p14:creationId xmlns:p14="http://schemas.microsoft.com/office/powerpoint/2010/main" val="277865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2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par>
                                <p:cTn id="36" presetID="16" presetClass="entr" presetSubtype="21"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barn(inVertical)">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barn(inVertical)">
                                      <p:cBhvr>
                                        <p:cTn id="58" dur="5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barn(inVertical)">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1" y="152400"/>
            <a:ext cx="11353799" cy="587853"/>
          </a:xfrm>
          <a:prstGeom prst="rect">
            <a:avLst/>
          </a:prstGeom>
        </p:spPr>
        <p:txBody>
          <a:bodyPr wrap="square">
            <a:spAutoFit/>
          </a:bodyPr>
          <a:lstStyle/>
          <a:p>
            <a:pPr marL="0" marR="0" algn="just">
              <a:lnSpc>
                <a:spcPct val="115000"/>
              </a:lnSpc>
              <a:spcBef>
                <a:spcPts val="600"/>
              </a:spcBef>
              <a:spcAft>
                <a:spcPts val="600"/>
              </a:spcAft>
            </a:pPr>
            <a:r>
              <a:rPr lang="en-US" sz="2800">
                <a:solidFill>
                  <a:srgbClr val="0070C0"/>
                </a:solidFill>
                <a:latin typeface="Times New Roman" panose="02020603050405020304" pitchFamily="18" charset="0"/>
                <a:ea typeface="Times New Roman" panose="02020603050405020304" pitchFamily="18" charset="0"/>
              </a:rPr>
              <a:t>- Một số việc nên làm và không nên làm khi sử dụng máy tính </a:t>
            </a:r>
          </a:p>
        </p:txBody>
      </p:sp>
      <p:graphicFrame>
        <p:nvGraphicFramePr>
          <p:cNvPr id="5" name="Table 4"/>
          <p:cNvGraphicFramePr>
            <a:graphicFrameLocks noGrp="1"/>
          </p:cNvGraphicFramePr>
          <p:nvPr>
            <p:extLst>
              <p:ext uri="{D42A27DB-BD31-4B8C-83A1-F6EECF244321}">
                <p14:modId xmlns:p14="http://schemas.microsoft.com/office/powerpoint/2010/main" val="899220122"/>
              </p:ext>
            </p:extLst>
          </p:nvPr>
        </p:nvGraphicFramePr>
        <p:xfrm>
          <a:off x="520890" y="1219200"/>
          <a:ext cx="11277600" cy="4866374"/>
        </p:xfrm>
        <a:graphic>
          <a:graphicData uri="http://schemas.openxmlformats.org/drawingml/2006/table">
            <a:tbl>
              <a:tblPr firstRow="1" firstCol="1" bandRow="1">
                <a:tableStyleId>{5940675A-B579-460E-94D1-54222C63F5DA}</a:tableStyleId>
              </a:tblPr>
              <a:tblGrid>
                <a:gridCol w="5637587">
                  <a:extLst>
                    <a:ext uri="{9D8B030D-6E8A-4147-A177-3AD203B41FA5}">
                      <a16:colId xmlns:a16="http://schemas.microsoft.com/office/drawing/2014/main" val="1200841447"/>
                    </a:ext>
                  </a:extLst>
                </a:gridCol>
                <a:gridCol w="5640013">
                  <a:extLst>
                    <a:ext uri="{9D8B030D-6E8A-4147-A177-3AD203B41FA5}">
                      <a16:colId xmlns:a16="http://schemas.microsoft.com/office/drawing/2014/main" val="330514642"/>
                    </a:ext>
                  </a:extLst>
                </a:gridCol>
              </a:tblGrid>
              <a:tr h="441267">
                <a:tc>
                  <a:txBody>
                    <a:bodyPr/>
                    <a:lstStyle/>
                    <a:p>
                      <a:pPr marL="0" marR="0" algn="ctr">
                        <a:lnSpc>
                          <a:spcPct val="115000"/>
                        </a:lnSpc>
                        <a:spcBef>
                          <a:spcPts val="600"/>
                        </a:spcBef>
                        <a:spcAft>
                          <a:spcPts val="600"/>
                        </a:spcAft>
                      </a:pPr>
                      <a:r>
                        <a:rPr lang="en-US" sz="2400" b="1">
                          <a:solidFill>
                            <a:srgbClr val="C00000"/>
                          </a:solidFill>
                          <a:effectLst/>
                          <a:latin typeface="Times New Roman" panose="02020603050405020304" pitchFamily="18" charset="0"/>
                          <a:cs typeface="Times New Roman" panose="02020603050405020304" pitchFamily="18" charset="0"/>
                        </a:rPr>
                        <a:t>Nên làm</a:t>
                      </a:r>
                      <a:endParaRPr lang="en-US" sz="24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marL="0" marR="0" algn="ctr">
                        <a:lnSpc>
                          <a:spcPct val="115000"/>
                        </a:lnSpc>
                        <a:spcBef>
                          <a:spcPts val="600"/>
                        </a:spcBef>
                        <a:spcAft>
                          <a:spcPts val="600"/>
                        </a:spcAft>
                      </a:pPr>
                      <a:r>
                        <a:rPr lang="en-US" sz="2400" b="1">
                          <a:solidFill>
                            <a:srgbClr val="C00000"/>
                          </a:solidFill>
                          <a:effectLst/>
                          <a:latin typeface="Times New Roman" panose="02020603050405020304" pitchFamily="18" charset="0"/>
                          <a:cs typeface="Times New Roman" panose="02020603050405020304" pitchFamily="18" charset="0"/>
                        </a:rPr>
                        <a:t>Không nên làm</a:t>
                      </a:r>
                      <a:endParaRPr lang="en-US" sz="24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40000"/>
                        <a:lumOff val="60000"/>
                      </a:schemeClr>
                    </a:solidFill>
                  </a:tcPr>
                </a:tc>
                <a:extLst>
                  <a:ext uri="{0D108BD9-81ED-4DB2-BD59-A6C34878D82A}">
                    <a16:rowId xmlns:a16="http://schemas.microsoft.com/office/drawing/2014/main" val="902890820"/>
                  </a:ext>
                </a:extLst>
              </a:tr>
              <a:tr h="625533">
                <a:tc>
                  <a:txBody>
                    <a:bodyPr/>
                    <a:lstStyle/>
                    <a:p>
                      <a:pPr marL="0" marR="0"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Đọc kĩ hướng dẫn trước khi sử dụng thiết bị</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Thao tác tùy tiện, không theo hướng dẫn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3338084332"/>
                  </a:ext>
                </a:extLst>
              </a:tr>
              <a:tr h="920990">
                <a:tc>
                  <a:txBody>
                    <a:bodyPr/>
                    <a:lstStyle/>
                    <a:p>
                      <a:pPr marL="0" marR="0"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Giữ bàn tay khô, sạch khi sử dụng máy tính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Để đồ uống gần chuột, bàn phím, thẻ nhớ,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4083872376"/>
                  </a:ext>
                </a:extLst>
              </a:tr>
              <a:tr h="920990">
                <a:tc>
                  <a:txBody>
                    <a:bodyPr/>
                    <a:lstStyle/>
                    <a:p>
                      <a:pPr marL="0" marR="0"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Gõ phím dứt khoát nhưng nhẹ nhàng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Tác động lên màn hình bằng các vật sắc nhọn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1396482410"/>
                  </a:ext>
                </a:extLst>
              </a:tr>
              <a:tr h="520220">
                <a:tc>
                  <a:txBody>
                    <a:bodyPr/>
                    <a:lstStyle/>
                    <a:p>
                      <a:pPr marL="0" marR="0"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Sử dụng chức năng Shutdown để tắt máy</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Tắt máy tính bằng cách ngắt điện đột ngột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783216382"/>
                  </a:ext>
                </a:extLst>
              </a:tr>
              <a:tr h="516384">
                <a:tc>
                  <a:txBody>
                    <a:bodyPr/>
                    <a:lstStyle/>
                    <a:p>
                      <a:pPr marL="0" marR="0"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Rút điện trước khi lau dọn máy tính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Chạm vào phần kim loại của máy tính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898057275"/>
                  </a:ext>
                </a:extLst>
              </a:tr>
              <a:tr h="920990">
                <a:tc>
                  <a:txBody>
                    <a:bodyPr/>
                    <a:lstStyle/>
                    <a:p>
                      <a:pPr marL="0" marR="0"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Đóng mọi tài liệu và ứng dụng trước khi tắt máy.</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marL="0" marR="0" algn="just">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Nối máy tính với máy in khi một trong hai máy đang bật nguồn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217249867"/>
                  </a:ext>
                </a:extLst>
              </a:tr>
            </a:tbl>
          </a:graphicData>
        </a:graphic>
      </p:graphicFrame>
    </p:spTree>
    <p:extLst>
      <p:ext uri="{BB962C8B-B14F-4D97-AF65-F5344CB8AC3E}">
        <p14:creationId xmlns:p14="http://schemas.microsoft.com/office/powerpoint/2010/main" val="4111415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24400" y="533400"/>
            <a:ext cx="1923925" cy="707886"/>
          </a:xfrm>
          <a:prstGeom prst="rect">
            <a:avLst/>
          </a:prstGeom>
        </p:spPr>
        <p:txBody>
          <a:bodyPr wrap="none">
            <a:spAutoFit/>
          </a:bodyPr>
          <a:lstStyle/>
          <a:p>
            <a:r>
              <a:rPr lang="en-US" sz="4000">
                <a:solidFill>
                  <a:srgbClr val="FF3399"/>
                </a:solidFill>
                <a:latin typeface="Times New Roman" panose="02020603050405020304" pitchFamily="18" charset="0"/>
                <a:ea typeface="+mj-ea"/>
                <a:cs typeface="Times New Roman" panose="02020603050405020304" pitchFamily="18" charset="0"/>
              </a:rPr>
              <a:t>Ghi</a:t>
            </a:r>
            <a:r>
              <a:rPr lang="en-US">
                <a:latin typeface="Times New Roman" panose="02020603050405020304" pitchFamily="18" charset="0"/>
                <a:ea typeface="Times New Roman" panose="02020603050405020304" pitchFamily="18" charset="0"/>
              </a:rPr>
              <a:t> </a:t>
            </a:r>
            <a:r>
              <a:rPr lang="en-US" sz="4000">
                <a:solidFill>
                  <a:srgbClr val="FF3399"/>
                </a:solidFill>
                <a:latin typeface="Times New Roman" panose="02020603050405020304" pitchFamily="18" charset="0"/>
                <a:ea typeface="+mj-ea"/>
                <a:cs typeface="Times New Roman" panose="02020603050405020304" pitchFamily="18" charset="0"/>
              </a:rPr>
              <a:t>nhớ</a:t>
            </a:r>
          </a:p>
        </p:txBody>
      </p:sp>
      <p:sp>
        <p:nvSpPr>
          <p:cNvPr id="5" name="Rounded Rectangle 4"/>
          <p:cNvSpPr/>
          <p:nvPr/>
        </p:nvSpPr>
        <p:spPr>
          <a:xfrm>
            <a:off x="1066800" y="2057400"/>
            <a:ext cx="10058400" cy="2690098"/>
          </a:xfrm>
          <a:prstGeom prst="round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457200" indent="-457200" algn="just">
              <a:spcBef>
                <a:spcPts val="1200"/>
              </a:spcBef>
              <a:spcAft>
                <a:spcPts val="1200"/>
              </a:spcAft>
              <a:buBlip>
                <a:blip r:embed="rId2"/>
              </a:buBlip>
            </a:pPr>
            <a:r>
              <a:rPr lang="en-US" sz="2800" b="0">
                <a:latin typeface="Times New Roman" panose="02020603050405020304" pitchFamily="18" charset="0"/>
                <a:ea typeface="Times New Roman" panose="02020603050405020304" pitchFamily="18" charset="0"/>
              </a:rPr>
              <a:t>Đọc kĩ hướng dẫn của nhà sản xuất trước khi sử dụng thiết bị</a:t>
            </a:r>
          </a:p>
          <a:p>
            <a:pPr marL="457200" indent="-457200" algn="just">
              <a:spcBef>
                <a:spcPts val="1200"/>
              </a:spcBef>
              <a:spcAft>
                <a:spcPts val="1200"/>
              </a:spcAft>
              <a:buBlip>
                <a:blip r:embed="rId2"/>
              </a:buBlip>
            </a:pPr>
            <a:r>
              <a:rPr lang="en-US" sz="2800" b="0">
                <a:latin typeface="Times New Roman" panose="02020603050405020304" pitchFamily="18" charset="0"/>
                <a:ea typeface="Times New Roman" panose="02020603050405020304" pitchFamily="18" charset="0"/>
              </a:rPr>
              <a:t>Kết nối các thiết bị đúng cách</a:t>
            </a:r>
          </a:p>
          <a:p>
            <a:pPr marL="457200" indent="-457200" algn="just">
              <a:spcBef>
                <a:spcPts val="1200"/>
              </a:spcBef>
              <a:spcAft>
                <a:spcPts val="1200"/>
              </a:spcAft>
              <a:buBlip>
                <a:blip r:embed="rId2"/>
              </a:buBlip>
            </a:pPr>
            <a:r>
              <a:rPr lang="en-US" sz="2800" b="0">
                <a:latin typeface="Times New Roman" panose="02020603050405020304" pitchFamily="18" charset="0"/>
                <a:ea typeface="Times New Roman" panose="02020603050405020304" pitchFamily="18" charset="0"/>
              </a:rPr>
              <a:t>Giữ gìn nơi làm việc với máy tính gọn gàng, ngăn nắp, vệ sinh, khô ráo.</a:t>
            </a:r>
          </a:p>
        </p:txBody>
      </p:sp>
    </p:spTree>
    <p:extLst>
      <p:ext uri="{BB962C8B-B14F-4D97-AF65-F5344CB8AC3E}">
        <p14:creationId xmlns:p14="http://schemas.microsoft.com/office/powerpoint/2010/main" val="825677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02179D92-DE0A-40E4-9B4E-7BAC5182810D}" type="slidenum">
              <a:rPr lang="en-US" altLang="en-US" smtClean="0"/>
              <a:pPr>
                <a:defRPr/>
              </a:pPr>
              <a:t>18</a:t>
            </a:fld>
            <a:endParaRPr lang="en-US" altLang="en-US"/>
          </a:p>
        </p:txBody>
      </p:sp>
      <p:sp>
        <p:nvSpPr>
          <p:cNvPr id="4" name="Rectangle 3"/>
          <p:cNvSpPr/>
          <p:nvPr/>
        </p:nvSpPr>
        <p:spPr>
          <a:xfrm>
            <a:off x="4360691" y="457200"/>
            <a:ext cx="2337499" cy="743473"/>
          </a:xfrm>
          <a:prstGeom prst="rect">
            <a:avLst/>
          </a:prstGeom>
        </p:spPr>
        <p:txBody>
          <a:bodyPr wrap="none">
            <a:spAutoFit/>
          </a:bodyPr>
          <a:lstStyle/>
          <a:p>
            <a:pPr marL="0" marR="0" algn="just">
              <a:lnSpc>
                <a:spcPct val="115000"/>
              </a:lnSpc>
              <a:spcBef>
                <a:spcPts val="600"/>
              </a:spcBef>
              <a:spcAft>
                <a:spcPts val="600"/>
              </a:spcAft>
            </a:pPr>
            <a:r>
              <a:rPr lang="en-US" sz="4000">
                <a:solidFill>
                  <a:srgbClr val="FF3399"/>
                </a:solidFill>
                <a:latin typeface="Times New Roman" panose="02020603050405020304" pitchFamily="18" charset="0"/>
                <a:ea typeface="+mj-ea"/>
                <a:cs typeface="Times New Roman" panose="02020603050405020304" pitchFamily="18" charset="0"/>
              </a:rPr>
              <a:t>Vận dụng</a:t>
            </a:r>
          </a:p>
        </p:txBody>
      </p:sp>
      <p:sp>
        <p:nvSpPr>
          <p:cNvPr id="5" name="Rectangle 4"/>
          <p:cNvSpPr/>
          <p:nvPr/>
        </p:nvSpPr>
        <p:spPr>
          <a:xfrm>
            <a:off x="1905000" y="1752600"/>
            <a:ext cx="9448800" cy="3185487"/>
          </a:xfrm>
          <a:prstGeom prst="rect">
            <a:avLst/>
          </a:prstGeom>
        </p:spPr>
        <p:txBody>
          <a:bodyPr wrap="square">
            <a:spAutoFit/>
          </a:bodyPr>
          <a:lstStyle/>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1. Thao tác nào sau đây tắt máy tính một cách an toàn?</a:t>
            </a:r>
          </a:p>
          <a:p>
            <a:pPr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A. Sử dụng nút lệnh Restart của windows</a:t>
            </a:r>
          </a:p>
          <a:p>
            <a:pPr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B. Sử dụng nút lệnh Shut down của windows</a:t>
            </a:r>
          </a:p>
          <a:p>
            <a:pPr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C. Nhấn giữ công tắc nguồn vài giây</a:t>
            </a:r>
          </a:p>
          <a:p>
            <a:pPr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D. Rút dây nguồn khỏi ổ cắm</a:t>
            </a: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8222" l="1000" r="98222"/>
                    </a14:imgEffect>
                  </a14:imgLayer>
                </a14:imgProps>
              </a:ext>
            </a:extLst>
          </a:blip>
          <a:stretch>
            <a:fillRect/>
          </a:stretch>
        </p:blipFill>
        <p:spPr>
          <a:xfrm>
            <a:off x="1564374" y="2807932"/>
            <a:ext cx="681251" cy="681251"/>
          </a:xfrm>
          <a:prstGeom prst="rect">
            <a:avLst/>
          </a:prstGeom>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7674" y1="77608" x2="47674" y2="77608"/>
                      </a14:backgroundRemoval>
                    </a14:imgEffect>
                  </a14:imgLayer>
                </a14:imgProps>
              </a:ext>
            </a:extLst>
          </a:blip>
          <a:srcRect l="28604" t="12170" r="26744" b="9944"/>
          <a:stretch/>
        </p:blipFill>
        <p:spPr>
          <a:xfrm>
            <a:off x="3505200" y="325113"/>
            <a:ext cx="838200" cy="1012463"/>
          </a:xfrm>
          <a:prstGeom prst="rect">
            <a:avLst/>
          </a:prstGeom>
        </p:spPr>
      </p:pic>
    </p:spTree>
    <p:extLst>
      <p:ext uri="{BB962C8B-B14F-4D97-AF65-F5344CB8AC3E}">
        <p14:creationId xmlns:p14="http://schemas.microsoft.com/office/powerpoint/2010/main" val="9515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02179D92-DE0A-40E4-9B4E-7BAC5182810D}" type="slidenum">
              <a:rPr lang="en-US" altLang="en-US" smtClean="0"/>
              <a:pPr>
                <a:defRPr/>
              </a:pPr>
              <a:t>19</a:t>
            </a:fld>
            <a:endParaRPr lang="en-US" altLang="en-US"/>
          </a:p>
        </p:txBody>
      </p:sp>
      <p:sp>
        <p:nvSpPr>
          <p:cNvPr id="5" name="Rectangle 4"/>
          <p:cNvSpPr/>
          <p:nvPr/>
        </p:nvSpPr>
        <p:spPr>
          <a:xfrm>
            <a:off x="1295400" y="702633"/>
            <a:ext cx="10058400" cy="548099"/>
          </a:xfrm>
          <a:prstGeom prst="rect">
            <a:avLst/>
          </a:prstGeom>
        </p:spPr>
        <p:txBody>
          <a:bodyPr wrap="square">
            <a:spAutoFit/>
          </a:bodyPr>
          <a:lstStyle/>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2. Tại sao không nên vừa ăn vừa sử dụng máy tính?</a:t>
            </a:r>
          </a:p>
        </p:txBody>
      </p:sp>
      <p:sp>
        <p:nvSpPr>
          <p:cNvPr id="6" name="Rectangle 5"/>
          <p:cNvSpPr/>
          <p:nvPr/>
        </p:nvSpPr>
        <p:spPr>
          <a:xfrm>
            <a:off x="1295400" y="1987659"/>
            <a:ext cx="9067800" cy="1815882"/>
          </a:xfrm>
          <a:prstGeom prst="rect">
            <a:avLst/>
          </a:prstGeom>
        </p:spPr>
        <p:txBody>
          <a:bodyPr wrap="square">
            <a:spAutoFit/>
          </a:bodyPr>
          <a:lstStyle/>
          <a:p>
            <a:pPr algn="just"/>
            <a:r>
              <a:rPr lang="en-US" sz="2800" b="0">
                <a:latin typeface="Times New Roman" panose="02020603050405020304" pitchFamily="18" charset="0"/>
                <a:ea typeface="Times New Roman" panose="02020603050405020304" pitchFamily="18" charset="0"/>
              </a:rPr>
              <a:t>Không nên vừa ăn vừa sử dụng máy tính vì các vụn thức ăn hoặc đồ uống có thể không cẩn thận rơi vào máy tính làm hỏng các thiết bị trong máy tính hoặc gây cháy, chập điện ảnh hưởng tới tính mạng.</a:t>
            </a:r>
          </a:p>
        </p:txBody>
      </p:sp>
    </p:spTree>
    <p:extLst>
      <p:ext uri="{BB962C8B-B14F-4D97-AF65-F5344CB8AC3E}">
        <p14:creationId xmlns:p14="http://schemas.microsoft.com/office/powerpoint/2010/main" val="356421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8" name="Picture 13" descr="http://www.holycrapitslate.com/wp-content/uploads/2015/02/question-mark.jpg">
            <a:extLst>
              <a:ext uri="{FF2B5EF4-FFF2-40B4-BE49-F238E27FC236}">
                <a16:creationId xmlns:a16="http://schemas.microsoft.com/office/drawing/2014/main" id="{EC48E414-58F5-4EE9-ABAE-7F5A5F76C7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2621" y="5029200"/>
            <a:ext cx="2057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loud Callout 16">
            <a:extLst>
              <a:ext uri="{FF2B5EF4-FFF2-40B4-BE49-F238E27FC236}">
                <a16:creationId xmlns:a16="http://schemas.microsoft.com/office/drawing/2014/main" id="{81FEFE36-C34E-4B9C-B9B8-AEEA15D58761}"/>
              </a:ext>
            </a:extLst>
          </p:cNvPr>
          <p:cNvSpPr/>
          <p:nvPr/>
        </p:nvSpPr>
        <p:spPr>
          <a:xfrm>
            <a:off x="838200" y="1600200"/>
            <a:ext cx="11049000" cy="3232149"/>
          </a:xfrm>
          <a:prstGeom prst="cloudCallout">
            <a:avLst>
              <a:gd name="adj1" fmla="val 34661"/>
              <a:gd name="adj2" fmla="val 59540"/>
            </a:avLst>
          </a:prstGeom>
        </p:spPr>
        <p:style>
          <a:lnRef idx="2">
            <a:schemeClr val="accent6"/>
          </a:lnRef>
          <a:fillRef idx="1">
            <a:schemeClr val="lt1"/>
          </a:fillRef>
          <a:effectRef idx="0">
            <a:schemeClr val="accent6"/>
          </a:effectRef>
          <a:fontRef idx="minor">
            <a:schemeClr val="dk1"/>
          </a:fontRef>
        </p:style>
        <p:txBody>
          <a:bodyPr wrap="square" lIns="0" tIns="0" rIns="0" bIns="0" anchor="ctr" anchorCtr="0">
            <a:noAutofit/>
          </a:bodyPr>
          <a:lstStyle/>
          <a:p>
            <a:pPr algn="just"/>
            <a:r>
              <a:rPr lang="en-US" sz="2800" b="0">
                <a:latin typeface="Times New Roman" panose="02020603050405020304" pitchFamily="18" charset="0"/>
                <a:cs typeface="Times New Roman" panose="02020603050405020304" pitchFamily="18" charset="0"/>
              </a:rPr>
              <a:t>Ở lớp 6, các em đã biết, máy tính cần phải có bốn thành phần để hỗ trợ con người xử lí thông tin. Đó là thiết bị vào, thiết bị ra, bộ xử lí và bộ nhớ, trong đó thiết bị vào – ra đóng vai trò quan trọng, giúp máy tính trao đổi dữ liệu với thế giới bên ngoài.</a:t>
            </a:r>
          </a:p>
        </p:txBody>
      </p:sp>
      <p:pic>
        <p:nvPicPr>
          <p:cNvPr id="13" name="Content Placeholder 7">
            <a:extLst>
              <a:ext uri="{FF2B5EF4-FFF2-40B4-BE49-F238E27FC236}">
                <a16:creationId xmlns:a16="http://schemas.microsoft.com/office/drawing/2014/main" id="{E1FE57D9-2BFD-43CC-B154-7EA17E56A890}"/>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64503" y="-102733"/>
            <a:ext cx="4774603" cy="1396825"/>
          </a:xfr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2298"/>
                                        </p:tgtEl>
                                        <p:attrNameLst>
                                          <p:attrName>style.visibility</p:attrName>
                                        </p:attrNameLst>
                                      </p:cBhvr>
                                      <p:to>
                                        <p:strVal val="visible"/>
                                      </p:to>
                                    </p:set>
                                    <p:animEffect transition="in" filter="barn(inVertical)">
                                      <p:cBhvr>
                                        <p:cTn id="10" dur="500"/>
                                        <p:tgtEl>
                                          <p:spTgt spid="12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3" descr="http://www.holycrapitslate.com/wp-content/uploads/2015/02/question-mark.jpg">
            <a:extLst>
              <a:ext uri="{FF2B5EF4-FFF2-40B4-BE49-F238E27FC236}">
                <a16:creationId xmlns:a16="http://schemas.microsoft.com/office/drawing/2014/main" id="{EC48E414-58F5-4EE9-ABAE-7F5A5F76C7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4128" y="5029200"/>
            <a:ext cx="2057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pPr>
              <a:defRPr/>
            </a:pPr>
            <a:fld id="{73A23075-486E-4589-8B87-5588153A125F}" type="slidenum">
              <a:rPr lang="en-US" altLang="en-US" smtClean="0"/>
              <a:pPr>
                <a:defRPr/>
              </a:pPr>
              <a:t>20</a:t>
            </a:fld>
            <a:endParaRPr lang="en-US" altLang="en-US"/>
          </a:p>
        </p:txBody>
      </p:sp>
      <p:sp>
        <p:nvSpPr>
          <p:cNvPr id="5" name="Rectangle 4"/>
          <p:cNvSpPr/>
          <p:nvPr/>
        </p:nvSpPr>
        <p:spPr>
          <a:xfrm>
            <a:off x="914400" y="2207178"/>
            <a:ext cx="10668000" cy="2382191"/>
          </a:xfrm>
          <a:prstGeom prst="rect">
            <a:avLst/>
          </a:prstGeom>
        </p:spPr>
        <p:txBody>
          <a:bodyPr wrap="square">
            <a:spAutoFit/>
          </a:bodyPr>
          <a:lstStyle/>
          <a:p>
            <a:pPr marL="0" marR="0">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Bài 1</a:t>
            </a:r>
            <a:r>
              <a:rPr lang="en-US" sz="2800" b="0">
                <a:latin typeface="Times New Roman" panose="02020603050405020304" pitchFamily="18" charset="0"/>
                <a:ea typeface="Times New Roman" panose="02020603050405020304" pitchFamily="18" charset="0"/>
              </a:rPr>
              <a:t>. Một bộ tai nghe có gắn micro sử dụng cho máy tính là loại thiết bị gì?</a:t>
            </a:r>
          </a:p>
          <a:p>
            <a:pPr marL="0" marR="0">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A. Thiết bị vào				B. Thiết bị ra</a:t>
            </a:r>
          </a:p>
          <a:p>
            <a:pPr marL="0" marR="0">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C. Thiết bị vừa vào vừa ra		C. Không phải thiết bị vào - ra</a:t>
            </a: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98222" l="1000" r="98222"/>
                    </a14:imgEffect>
                  </a14:imgLayer>
                </a14:imgProps>
              </a:ext>
            </a:extLst>
          </a:blip>
          <a:stretch>
            <a:fillRect/>
          </a:stretch>
        </p:blipFill>
        <p:spPr>
          <a:xfrm>
            <a:off x="233149" y="3772512"/>
            <a:ext cx="681251" cy="681251"/>
          </a:xfrm>
          <a:prstGeom prst="rect">
            <a:avLst/>
          </a:prstGeom>
        </p:spPr>
      </p:pic>
      <p:pic>
        <p:nvPicPr>
          <p:cNvPr id="9" name="Content Placeholder 6">
            <a:extLst>
              <a:ext uri="{FF2B5EF4-FFF2-40B4-BE49-F238E27FC236}">
                <a16:creationId xmlns:a16="http://schemas.microsoft.com/office/drawing/2014/main" id="{49AA611B-924B-4BF3-BE92-1021BFE16D64}"/>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733800" y="156542"/>
            <a:ext cx="4800000" cy="1765079"/>
          </a:xfrm>
        </p:spPr>
      </p:pic>
    </p:spTree>
    <p:extLst>
      <p:ext uri="{BB962C8B-B14F-4D97-AF65-F5344CB8AC3E}">
        <p14:creationId xmlns:p14="http://schemas.microsoft.com/office/powerpoint/2010/main" val="330772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3" descr="http://www.holycrapitslate.com/wp-content/uploads/2015/02/question-mark.jpg">
            <a:extLst>
              <a:ext uri="{FF2B5EF4-FFF2-40B4-BE49-F238E27FC236}">
                <a16:creationId xmlns:a16="http://schemas.microsoft.com/office/drawing/2014/main" id="{EC48E414-58F5-4EE9-ABAE-7F5A5F76C7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74406" y="5029200"/>
            <a:ext cx="2057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990600" y="1921621"/>
            <a:ext cx="10667999" cy="4176528"/>
          </a:xfrm>
          <a:prstGeom prst="rect">
            <a:avLst/>
          </a:prstGeom>
        </p:spPr>
        <p:txBody>
          <a:bodyPr wrap="square">
            <a:spAutoFit/>
          </a:bodyPr>
          <a:lstStyle/>
          <a:p>
            <a:pPr marL="0" marR="0"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Bài 2. </a:t>
            </a:r>
            <a:r>
              <a:rPr lang="en-US" sz="2800" b="0">
                <a:latin typeface="Times New Roman" panose="02020603050405020304" pitchFamily="18" charset="0"/>
                <a:ea typeface="Times New Roman" panose="02020603050405020304" pitchFamily="18" charset="0"/>
              </a:rPr>
              <a:t>Máy tính của em đang làm việc với một tệp trên thẻ nhớ. Em hãy sắp xếp lại thứ tự các thao tác sau để tắt máy tính an toàn, không làm mất dữ liệu.</a:t>
            </a:r>
          </a:p>
          <a:p>
            <a:pPr marL="0" marR="0"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a) Chọn nút lệnh Shutdown để tắt máy tính </a:t>
            </a:r>
          </a:p>
          <a:p>
            <a:pPr marL="0" marR="0"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b) Đóng tệp đang mở trên thẻ nhớ</a:t>
            </a:r>
          </a:p>
          <a:p>
            <a:pPr marL="0" marR="0"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c) Chọn “Safe To Remove Hardware” để ngắt kết nối với thẻ nhớ. </a:t>
            </a:r>
          </a:p>
          <a:p>
            <a:pPr marL="0" marR="0"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d) Lưu lại nội dung của tệp</a:t>
            </a:r>
          </a:p>
        </p:txBody>
      </p:sp>
      <p:pic>
        <p:nvPicPr>
          <p:cNvPr id="6" name="Content Placeholder 6">
            <a:extLst>
              <a:ext uri="{FF2B5EF4-FFF2-40B4-BE49-F238E27FC236}">
                <a16:creationId xmlns:a16="http://schemas.microsoft.com/office/drawing/2014/main" id="{49AA611B-924B-4BF3-BE92-1021BFE16D6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33800" y="156542"/>
            <a:ext cx="4800000" cy="1765079"/>
          </a:xfrm>
        </p:spPr>
      </p:pic>
    </p:spTree>
    <p:extLst>
      <p:ext uri="{BB962C8B-B14F-4D97-AF65-F5344CB8AC3E}">
        <p14:creationId xmlns:p14="http://schemas.microsoft.com/office/powerpoint/2010/main" val="354276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90600" y="1143000"/>
            <a:ext cx="10744200" cy="4330416"/>
          </a:xfrm>
          <a:prstGeom prst="rect">
            <a:avLst/>
          </a:prstGeom>
        </p:spPr>
        <p:txBody>
          <a:bodyPr wrap="square">
            <a:spAutoFit/>
          </a:bodyPr>
          <a:lstStyle/>
          <a:p>
            <a:pPr marL="0" marR="0"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Lời giải</a:t>
            </a:r>
          </a:p>
          <a:p>
            <a:pPr marL="0" marR="0"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Thứ tự các thao tác sau để tắt máy tính an toàn, không làm mất dữ liệu là: d - b - c - a</a:t>
            </a:r>
          </a:p>
          <a:p>
            <a:pPr marL="0" marR="0"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d) Lưu lại nội dung của tệp.</a:t>
            </a:r>
          </a:p>
          <a:p>
            <a:pPr marL="0" marR="0"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b) Đóng tệp đang mở trên thẻ nhớ.</a:t>
            </a:r>
          </a:p>
          <a:p>
            <a:pPr marL="0" marR="0"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c) Chọn "Safe To Remove Hardware" để ngắt kết nối với thẻ nhớ.</a:t>
            </a:r>
          </a:p>
          <a:p>
            <a:pPr marL="0" marR="0" algn="just">
              <a:lnSpc>
                <a:spcPct val="115000"/>
              </a:lnSpc>
              <a:spcBef>
                <a:spcPts val="600"/>
              </a:spcBef>
              <a:spcAft>
                <a:spcPts val="600"/>
              </a:spcAft>
            </a:pPr>
            <a:r>
              <a:rPr lang="en-US" sz="2800" b="0">
                <a:latin typeface="Times New Roman" panose="02020603050405020304" pitchFamily="18" charset="0"/>
                <a:ea typeface="Times New Roman" panose="02020603050405020304" pitchFamily="18" charset="0"/>
              </a:rPr>
              <a:t>a) Chọn nút lệnh Shut down để tắt máy tính.</a:t>
            </a:r>
          </a:p>
        </p:txBody>
      </p:sp>
    </p:spTree>
    <p:extLst>
      <p:ext uri="{BB962C8B-B14F-4D97-AF65-F5344CB8AC3E}">
        <p14:creationId xmlns:p14="http://schemas.microsoft.com/office/powerpoint/2010/main" val="1771279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3" descr="http://www.holycrapitslate.com/wp-content/uploads/2015/02/question-mark.jpg">
            <a:extLst>
              <a:ext uri="{FF2B5EF4-FFF2-40B4-BE49-F238E27FC236}">
                <a16:creationId xmlns:a16="http://schemas.microsoft.com/office/drawing/2014/main" id="{EC48E414-58F5-4EE9-ABAE-7F5A5F76C7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4600" y="5029200"/>
            <a:ext cx="2057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pPr>
              <a:defRPr/>
            </a:pPr>
            <a:fld id="{73A23075-486E-4589-8B87-5588153A125F}" type="slidenum">
              <a:rPr lang="en-US" altLang="en-US" smtClean="0"/>
              <a:pPr>
                <a:defRPr/>
              </a:pPr>
              <a:t>23</a:t>
            </a:fld>
            <a:endParaRPr lang="en-US" altLang="en-US"/>
          </a:p>
        </p:txBody>
      </p:sp>
      <p:sp>
        <p:nvSpPr>
          <p:cNvPr id="5" name="Rectangle 4"/>
          <p:cNvSpPr/>
          <p:nvPr/>
        </p:nvSpPr>
        <p:spPr>
          <a:xfrm>
            <a:off x="990600" y="1921621"/>
            <a:ext cx="10667999" cy="3724096"/>
          </a:xfrm>
          <a:prstGeom prst="rect">
            <a:avLst/>
          </a:prstGeom>
        </p:spPr>
        <p:txBody>
          <a:bodyPr wrap="square">
            <a:spAutoFit/>
          </a:bodyPr>
          <a:lstStyle/>
          <a:p>
            <a:pPr algn="just">
              <a:spcBef>
                <a:spcPts val="1200"/>
              </a:spcBef>
              <a:spcAft>
                <a:spcPts val="1200"/>
              </a:spcAft>
            </a:pPr>
            <a:r>
              <a:rPr lang="en-US" sz="2800">
                <a:latin typeface="Times New Roman" panose="02020603050405020304" pitchFamily="18" charset="0"/>
                <a:ea typeface="Times New Roman" panose="02020603050405020304" pitchFamily="18" charset="0"/>
              </a:rPr>
              <a:t>Bài 1. </a:t>
            </a:r>
            <a:r>
              <a:rPr lang="en-US" sz="2800" b="0">
                <a:latin typeface="Times New Roman" panose="02020603050405020304" pitchFamily="18" charset="0"/>
                <a:ea typeface="Times New Roman" panose="02020603050405020304" pitchFamily="18" charset="0"/>
              </a:rPr>
              <a:t>Trên màn hình theo dõi, em thấy một người đứng trước camera an ninh. Người đó có biết em đang theo dõi không? Tại sao?</a:t>
            </a:r>
          </a:p>
          <a:p>
            <a:pPr algn="just">
              <a:spcBef>
                <a:spcPts val="1200"/>
              </a:spcBef>
              <a:spcAft>
                <a:spcPts val="1200"/>
              </a:spcAft>
            </a:pPr>
            <a:r>
              <a:rPr lang="en-US" sz="2800">
                <a:latin typeface="Times New Roman" panose="02020603050405020304" pitchFamily="18" charset="0"/>
                <a:ea typeface="Times New Roman" panose="02020603050405020304" pitchFamily="18" charset="0"/>
              </a:rPr>
              <a:t>Bài 2. </a:t>
            </a:r>
            <a:r>
              <a:rPr lang="en-US" sz="2800" b="0">
                <a:latin typeface="Times New Roman" panose="02020603050405020304" pitchFamily="18" charset="0"/>
                <a:ea typeface="Times New Roman" panose="02020603050405020304" pitchFamily="18" charset="0"/>
              </a:rPr>
              <a:t>Máy in của em in ra những kí hiệu không mong muốn và em biết lỗi này là do virus gây ra. Em cần phải diệt virus ở máy in hay máy tính? Tại sao?</a:t>
            </a:r>
          </a:p>
          <a:p>
            <a:pPr algn="just">
              <a:spcBef>
                <a:spcPts val="1200"/>
              </a:spcBef>
              <a:spcAft>
                <a:spcPts val="1200"/>
              </a:spcAft>
            </a:pPr>
            <a:r>
              <a:rPr lang="en-US" sz="2800">
                <a:latin typeface="Times New Roman" panose="02020603050405020304" pitchFamily="18" charset="0"/>
                <a:ea typeface="Times New Roman" panose="02020603050405020304" pitchFamily="18" charset="0"/>
              </a:rPr>
              <a:t>Bài 3. </a:t>
            </a:r>
            <a:r>
              <a:rPr lang="en-US" sz="2800" b="0">
                <a:latin typeface="Times New Roman" panose="02020603050405020304" pitchFamily="18" charset="0"/>
                <a:ea typeface="Times New Roman" panose="02020603050405020304" pitchFamily="18" charset="0"/>
              </a:rPr>
              <a:t>Hãy đề xuất một số quy tắc để giúp các bạn sử dụng phòng máy tính an toàn và hiệu quả.</a:t>
            </a:r>
          </a:p>
        </p:txBody>
      </p:sp>
      <p:pic>
        <p:nvPicPr>
          <p:cNvPr id="8" name="Content Placeholder 5">
            <a:extLst>
              <a:ext uri="{FF2B5EF4-FFF2-40B4-BE49-F238E27FC236}">
                <a16:creationId xmlns:a16="http://schemas.microsoft.com/office/drawing/2014/main" id="{78F87049-0AD0-4BED-BBF7-647C1D8D835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33800" y="-36394"/>
            <a:ext cx="4177778" cy="1815873"/>
          </a:xfrm>
        </p:spPr>
      </p:pic>
    </p:spTree>
    <p:extLst>
      <p:ext uri="{BB962C8B-B14F-4D97-AF65-F5344CB8AC3E}">
        <p14:creationId xmlns:p14="http://schemas.microsoft.com/office/powerpoint/2010/main" val="333968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2" name="Picture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3886200" y="2691835"/>
            <a:ext cx="7434070" cy="1474330"/>
          </a:xfrm>
        </p:spPr>
        <p:txBody>
          <a:bodyPr>
            <a:normAutofit/>
          </a:bodyPr>
          <a:lstStyle/>
          <a:p>
            <a:pPr algn="ctr"/>
            <a:r>
              <a:rPr lang="en-US"/>
              <a:t>THANH YOU</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EEB0F6-45BC-4FA3-A49C-4E326B4506EA}" type="datetime1">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t>12/13/2023</a:t>
            </a:fld>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81637247"/>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045" y="381000"/>
            <a:ext cx="10515600" cy="852488"/>
          </a:xfrm>
        </p:spPr>
        <p:txBody>
          <a:bodyPr>
            <a:normAutofit/>
          </a:bodyPr>
          <a:lstStyle/>
          <a:p>
            <a:pPr algn="ctr"/>
            <a:r>
              <a:rPr lang="en-US" sz="4000" b="1">
                <a:solidFill>
                  <a:srgbClr val="0070C0"/>
                </a:solidFill>
                <a:latin typeface="Times New Roman" panose="02020603050405020304" pitchFamily="18" charset="0"/>
                <a:cs typeface="Times New Roman" panose="02020603050405020304" pitchFamily="18" charset="0"/>
              </a:rPr>
              <a:t>HOẠT ĐỘNG 1</a:t>
            </a:r>
          </a:p>
        </p:txBody>
      </p:sp>
      <p:sp>
        <p:nvSpPr>
          <p:cNvPr id="3" name="Content Placeholder 2"/>
          <p:cNvSpPr>
            <a:spLocks noGrp="1"/>
          </p:cNvSpPr>
          <p:nvPr>
            <p:ph idx="1"/>
          </p:nvPr>
        </p:nvSpPr>
        <p:spPr>
          <a:xfrm>
            <a:off x="1600200" y="1690688"/>
            <a:ext cx="9753600" cy="2347912"/>
          </a:xfrm>
        </p:spPr>
        <p:txBody>
          <a:bodyPr/>
          <a:lstStyle/>
          <a:p>
            <a:pPr marL="0" indent="0">
              <a:buNone/>
            </a:pPr>
            <a:r>
              <a:rPr lang="en-US" b="1">
                <a:latin typeface="Times New Roman" panose="02020603050405020304" pitchFamily="18" charset="0"/>
                <a:cs typeface="Times New Roman" panose="02020603050405020304" pitchFamily="18" charset="0"/>
              </a:rPr>
              <a:t>Em hãy quan sát Hình 1.1 và trả lời các câu hỏi sau:</a:t>
            </a:r>
          </a:p>
          <a:p>
            <a:pPr marL="0" indent="0">
              <a:buNone/>
            </a:pPr>
            <a:r>
              <a:rPr lang="en-US">
                <a:latin typeface="Times New Roman" panose="02020603050405020304" pitchFamily="18" charset="0"/>
                <a:cs typeface="Times New Roman" panose="02020603050405020304" pitchFamily="18" charset="0"/>
              </a:rPr>
              <a:t>1. Các thiết bị trong hình làm việc với dạng thông tin nào?</a:t>
            </a:r>
          </a:p>
          <a:p>
            <a:pPr marL="0" indent="0">
              <a:buNone/>
            </a:pPr>
            <a:r>
              <a:rPr lang="en-US">
                <a:latin typeface="Times New Roman" panose="02020603050405020304" pitchFamily="18" charset="0"/>
                <a:cs typeface="Times New Roman" panose="02020603050405020304" pitchFamily="18" charset="0"/>
              </a:rPr>
              <a:t>2. Thiết bị nào tiếp nhận thông tin và chuyển vào máy tính?</a:t>
            </a:r>
          </a:p>
          <a:p>
            <a:pPr marL="0" indent="0">
              <a:buNone/>
            </a:pPr>
            <a:r>
              <a:rPr lang="en-US">
                <a:latin typeface="Times New Roman" panose="02020603050405020304" pitchFamily="18" charset="0"/>
                <a:cs typeface="Times New Roman" panose="02020603050405020304" pitchFamily="18" charset="0"/>
              </a:rPr>
              <a:t>3. Thiết bị nào nhận thông tin từ máy tính đưa ra bên ngoài?</a:t>
            </a:r>
          </a:p>
          <a:p>
            <a:pPr marL="0" indent="0">
              <a:buNone/>
            </a:pPr>
            <a:endParaRPr lang="en-US">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a:defRPr/>
            </a:pPr>
            <a:fld id="{73A23075-486E-4589-8B87-5588153A125F}" type="slidenum">
              <a:rPr lang="en-US" altLang="en-US" smtClean="0"/>
              <a:pPr>
                <a:defRPr/>
              </a:pPr>
              <a:t>3</a:t>
            </a:fld>
            <a:endParaRPr lang="en-US" altLang="en-US"/>
          </a:p>
        </p:txBody>
      </p:sp>
      <p:pic>
        <p:nvPicPr>
          <p:cNvPr id="6" name="Picture 5"/>
          <p:cNvPicPr>
            <a:picLocks noChangeAspect="1"/>
          </p:cNvPicPr>
          <p:nvPr/>
        </p:nvPicPr>
        <p:blipFill>
          <a:blip r:embed="rId2"/>
          <a:stretch>
            <a:fillRect/>
          </a:stretch>
        </p:blipFill>
        <p:spPr>
          <a:xfrm>
            <a:off x="4419600" y="3939074"/>
            <a:ext cx="3276600" cy="2730502"/>
          </a:xfrm>
          <a:prstGeom prst="rect">
            <a:avLst/>
          </a:prstGeom>
        </p:spPr>
      </p:pic>
    </p:spTree>
    <p:extLst>
      <p:ext uri="{BB962C8B-B14F-4D97-AF65-F5344CB8AC3E}">
        <p14:creationId xmlns:p14="http://schemas.microsoft.com/office/powerpoint/2010/main" val="3000614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3" descr="DISK_2">
            <a:extLst>
              <a:ext uri="{FF2B5EF4-FFF2-40B4-BE49-F238E27FC236}">
                <a16:creationId xmlns:a16="http://schemas.microsoft.com/office/drawing/2014/main" id="{A760C1B2-B2AC-42FB-98D6-31B6CB89F21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6388" y="5543551"/>
            <a:ext cx="122237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TextBox 1">
            <a:extLst>
              <a:ext uri="{FF2B5EF4-FFF2-40B4-BE49-F238E27FC236}">
                <a16:creationId xmlns:a16="http://schemas.microsoft.com/office/drawing/2014/main" id="{DCC3A0A0-14CB-4ACB-9292-515324590E77}"/>
              </a:ext>
            </a:extLst>
          </p:cNvPr>
          <p:cNvSpPr txBox="1">
            <a:spLocks noChangeArrowheads="1"/>
          </p:cNvSpPr>
          <p:nvPr/>
        </p:nvSpPr>
        <p:spPr bwMode="auto">
          <a:xfrm>
            <a:off x="600882" y="148846"/>
            <a:ext cx="87264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vi-VN" altLang="en-US" sz="3600">
                <a:solidFill>
                  <a:srgbClr val="0070C0"/>
                </a:solidFill>
                <a:latin typeface="Times New Roman" panose="02020603050405020304" pitchFamily="18" charset="0"/>
                <a:cs typeface="Times New Roman" panose="02020603050405020304" pitchFamily="18" charset="0"/>
              </a:rPr>
              <a:t>1. </a:t>
            </a:r>
            <a:r>
              <a:rPr lang="en-US" altLang="en-US" sz="3600">
                <a:solidFill>
                  <a:srgbClr val="0070C0"/>
                </a:solidFill>
                <a:latin typeface="Times New Roman" panose="02020603050405020304" pitchFamily="18" charset="0"/>
                <a:cs typeface="Times New Roman" panose="02020603050405020304" pitchFamily="18" charset="0"/>
              </a:rPr>
              <a:t>Thiết bị vào - ra</a:t>
            </a:r>
          </a:p>
        </p:txBody>
      </p:sp>
      <p:sp>
        <p:nvSpPr>
          <p:cNvPr id="2" name="Date Placeholder 1"/>
          <p:cNvSpPr>
            <a:spLocks noGrp="1"/>
          </p:cNvSpPr>
          <p:nvPr>
            <p:ph type="dt" sz="half" idx="10"/>
          </p:nvPr>
        </p:nvSpPr>
        <p:spPr/>
        <p:txBody>
          <a:bodyPr/>
          <a:lstStyle/>
          <a:p>
            <a:pPr>
              <a:defRPr/>
            </a:pPr>
            <a:fld id="{0A12C2D8-3314-414D-9E69-4D9958434DA2}" type="datetime1">
              <a:rPr lang="en-US" smtClean="0"/>
              <a:t>12/13/2023</a:t>
            </a:fld>
            <a:endParaRPr lang="en-US"/>
          </a:p>
        </p:txBody>
      </p:sp>
      <p:sp>
        <p:nvSpPr>
          <p:cNvPr id="4" name="Slide Number Placeholder 3"/>
          <p:cNvSpPr>
            <a:spLocks noGrp="1"/>
          </p:cNvSpPr>
          <p:nvPr>
            <p:ph type="sldNum" sz="quarter" idx="12"/>
          </p:nvPr>
        </p:nvSpPr>
        <p:spPr/>
        <p:txBody>
          <a:bodyPr/>
          <a:lstStyle/>
          <a:p>
            <a:pPr>
              <a:defRPr/>
            </a:pPr>
            <a:fld id="{73A23075-486E-4589-8B87-5588153A125F}" type="slidenum">
              <a:rPr lang="en-US" altLang="en-US" smtClean="0"/>
              <a:pPr>
                <a:defRPr/>
              </a:pPr>
              <a:t>4</a:t>
            </a:fld>
            <a:endParaRPr lang="en-US" altLang="en-US"/>
          </a:p>
        </p:txBody>
      </p:sp>
      <p:sp>
        <p:nvSpPr>
          <p:cNvPr id="3" name="Rectangle 2"/>
          <p:cNvSpPr/>
          <p:nvPr/>
        </p:nvSpPr>
        <p:spPr>
          <a:xfrm>
            <a:off x="1066800" y="1004981"/>
            <a:ext cx="10287000" cy="2228302"/>
          </a:xfrm>
          <a:prstGeom prst="rect">
            <a:avLst/>
          </a:prstGeom>
        </p:spPr>
        <p:txBody>
          <a:bodyPr wrap="square">
            <a:spAutoFit/>
          </a:bodyPr>
          <a:lstStyle/>
          <a:p>
            <a:pPr marL="0" marR="0" algn="just">
              <a:lnSpc>
                <a:spcPct val="115000"/>
              </a:lnSpc>
              <a:spcBef>
                <a:spcPts val="600"/>
              </a:spcBef>
              <a:spcAft>
                <a:spcPts val="600"/>
              </a:spcAft>
            </a:pPr>
            <a:r>
              <a:rPr lang="en-US" sz="2800" b="0">
                <a:solidFill>
                  <a:srgbClr val="000000"/>
                </a:solidFill>
                <a:latin typeface="Times New Roman" panose="02020603050405020304" pitchFamily="18" charset="0"/>
                <a:ea typeface="Times New Roman" panose="02020603050405020304" pitchFamily="18" charset="0"/>
              </a:rPr>
              <a:t>- Thiết bị vào được dùng để đưa thông tin vào máy tính như bàn phím, chuột, micro, …</a:t>
            </a:r>
            <a:endParaRPr lang="en-US" sz="2800" b="0">
              <a:latin typeface="Times New Roman" panose="02020603050405020304" pitchFamily="18" charset="0"/>
              <a:ea typeface="Times New Roman" panose="02020603050405020304" pitchFamily="18" charset="0"/>
            </a:endParaRPr>
          </a:p>
          <a:p>
            <a:pPr marL="0" marR="0" algn="just">
              <a:lnSpc>
                <a:spcPct val="115000"/>
              </a:lnSpc>
              <a:spcBef>
                <a:spcPts val="600"/>
              </a:spcBef>
              <a:spcAft>
                <a:spcPts val="600"/>
              </a:spcAft>
            </a:pPr>
            <a:r>
              <a:rPr lang="en-US" sz="2800" b="0">
                <a:solidFill>
                  <a:srgbClr val="000000"/>
                </a:solidFill>
                <a:latin typeface="Times New Roman" panose="02020603050405020304" pitchFamily="18" charset="0"/>
                <a:ea typeface="Times New Roman" panose="02020603050405020304" pitchFamily="18" charset="0"/>
              </a:rPr>
              <a:t>- Thiết bị ra được dùng để đưa dữ liệu từ máy tính ra bên ngoài như màn hình, máy in, loa, …</a:t>
            </a:r>
            <a:endParaRPr lang="en-US" sz="2800" b="0">
              <a:latin typeface="Times New Roman" panose="02020603050405020304" pitchFamily="18" charset="0"/>
              <a:ea typeface="Times New Roman" panose="02020603050405020304" pitchFamily="18" charset="0"/>
            </a:endParaRPr>
          </a:p>
        </p:txBody>
      </p:sp>
      <p:pic>
        <p:nvPicPr>
          <p:cNvPr id="16" name="Picture 15"/>
          <p:cNvPicPr/>
          <p:nvPr/>
        </p:nvPicPr>
        <p:blipFill rotWithShape="1">
          <a:blip r:embed="rId5"/>
          <a:srcRect l="58279" t="28441" r="4157" b="41722"/>
          <a:stretch/>
        </p:blipFill>
        <p:spPr bwMode="auto">
          <a:xfrm>
            <a:off x="3352800" y="3918245"/>
            <a:ext cx="5486400" cy="2467414"/>
          </a:xfrm>
          <a:prstGeom prst="rect">
            <a:avLst/>
          </a:prstGeom>
          <a:ln>
            <a:noFill/>
          </a:ln>
          <a:extLst>
            <a:ext uri="{53640926-AAD7-44D8-BBD7-CCE9431645EC}">
              <a14:shadowObscured xmlns:a14="http://schemas.microsoft.com/office/drawing/2010/main"/>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16" presetClass="exit" presetSubtype="21" fill="hold" nodeType="withEffect">
                                  <p:stCondLst>
                                    <p:cond delay="0"/>
                                  </p:stCondLst>
                                  <p:childTnLst>
                                    <p:animEffect transition="out" filter="barn(inVertical)">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0918"/>
            <a:ext cx="10515600" cy="700088"/>
          </a:xfrm>
        </p:spPr>
        <p:txBody>
          <a:bodyPr>
            <a:normAutofit/>
          </a:bodyPr>
          <a:lstStyle/>
          <a:p>
            <a:pPr algn="ctr"/>
            <a:r>
              <a:rPr lang="en-US" sz="4000" b="1">
                <a:solidFill>
                  <a:srgbClr val="0070C0"/>
                </a:solidFill>
                <a:latin typeface="Times New Roman" panose="02020603050405020304" pitchFamily="18" charset="0"/>
                <a:cs typeface="Times New Roman" panose="02020603050405020304" pitchFamily="18" charset="0"/>
              </a:rPr>
              <a:t>HOẠT ĐỘNG 2</a:t>
            </a:r>
          </a:p>
        </p:txBody>
      </p:sp>
      <p:sp>
        <p:nvSpPr>
          <p:cNvPr id="3" name="Content Placeholder 2"/>
          <p:cNvSpPr>
            <a:spLocks noGrp="1"/>
          </p:cNvSpPr>
          <p:nvPr>
            <p:ph idx="1"/>
          </p:nvPr>
        </p:nvSpPr>
        <p:spPr>
          <a:xfrm>
            <a:off x="6845915" y="4283121"/>
            <a:ext cx="4875948" cy="2228441"/>
          </a:xfrm>
          <a:prstGeom prst="roundRect">
            <a:avLst/>
          </a:prstGeom>
          <a:ln/>
        </p:spPr>
        <p:style>
          <a:lnRef idx="1">
            <a:schemeClr val="accent2"/>
          </a:lnRef>
          <a:fillRef idx="2">
            <a:schemeClr val="accent2"/>
          </a:fillRef>
          <a:effectRef idx="1">
            <a:schemeClr val="accent2"/>
          </a:effectRef>
          <a:fontRef idx="minor">
            <a:schemeClr val="dk1"/>
          </a:fontRef>
        </p:style>
        <p:txBody>
          <a:bodyPr>
            <a:noAutofit/>
          </a:bodyPr>
          <a:lstStyle/>
          <a:p>
            <a:pPr marL="0" indent="0" algn="just">
              <a:lnSpc>
                <a:spcPct val="120000"/>
              </a:lnSpc>
              <a:spcBef>
                <a:spcPts val="600"/>
              </a:spcBef>
              <a:spcAft>
                <a:spcPts val="600"/>
              </a:spcAft>
              <a:buNone/>
            </a:pPr>
            <a:r>
              <a:rPr lang="en-US" b="1">
                <a:solidFill>
                  <a:schemeClr val="tx1"/>
                </a:solidFill>
                <a:latin typeface="Times New Roman" panose="02020603050405020304" pitchFamily="18" charset="0"/>
                <a:cs typeface="Times New Roman" panose="02020603050405020304" pitchFamily="18" charset="0"/>
              </a:rPr>
              <a:t>Nhóm 4.</a:t>
            </a:r>
            <a:r>
              <a:rPr lang="en-US">
                <a:solidFill>
                  <a:schemeClr val="tx1"/>
                </a:solidFill>
                <a:latin typeface="Times New Roman" panose="02020603050405020304" pitchFamily="18" charset="0"/>
                <a:cs typeface="Times New Roman" panose="02020603050405020304" pitchFamily="18" charset="0"/>
              </a:rPr>
              <a:t> Màn hình cảm ứng (Hình 1.3.b) là thiết bị vào, thiết bị ra hay có cả hai chức năng vào và ra?</a:t>
            </a:r>
          </a:p>
        </p:txBody>
      </p:sp>
      <p:sp>
        <p:nvSpPr>
          <p:cNvPr id="5" name="Slide Number Placeholder 4"/>
          <p:cNvSpPr>
            <a:spLocks noGrp="1"/>
          </p:cNvSpPr>
          <p:nvPr>
            <p:ph type="sldNum" sz="quarter" idx="12"/>
          </p:nvPr>
        </p:nvSpPr>
        <p:spPr/>
        <p:txBody>
          <a:bodyPr/>
          <a:lstStyle/>
          <a:p>
            <a:pPr>
              <a:defRPr/>
            </a:pPr>
            <a:fld id="{73A23075-486E-4589-8B87-5588153A125F}" type="slidenum">
              <a:rPr lang="en-US" altLang="en-US" smtClean="0"/>
              <a:pPr>
                <a:defRPr/>
              </a:pPr>
              <a:t>5</a:t>
            </a:fld>
            <a:endParaRPr lang="en-US" altLang="en-US"/>
          </a:p>
        </p:txBody>
      </p:sp>
      <p:sp>
        <p:nvSpPr>
          <p:cNvPr id="4" name="TextBox 3"/>
          <p:cNvSpPr txBox="1"/>
          <p:nvPr/>
        </p:nvSpPr>
        <p:spPr>
          <a:xfrm>
            <a:off x="838200" y="893698"/>
            <a:ext cx="10744200" cy="954107"/>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Thảo luận nhóm: </a:t>
            </a:r>
            <a:r>
              <a:rPr lang="en-US" sz="2800" b="0">
                <a:latin typeface="Times New Roman" panose="02020603050405020304" pitchFamily="18" charset="0"/>
                <a:cs typeface="Times New Roman" panose="02020603050405020304" pitchFamily="18" charset="0"/>
              </a:rPr>
              <a:t>Chia lớp thành 4 nhóm, mỗi nhóm trả lời một câu hỏi sau:</a:t>
            </a:r>
          </a:p>
        </p:txBody>
      </p:sp>
      <p:sp>
        <p:nvSpPr>
          <p:cNvPr id="7" name="Rounded Rectangle 6"/>
          <p:cNvSpPr/>
          <p:nvPr/>
        </p:nvSpPr>
        <p:spPr>
          <a:xfrm>
            <a:off x="838200" y="1980498"/>
            <a:ext cx="5435221" cy="2390442"/>
          </a:xfrm>
          <a:prstGeom prst="round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0" indent="0" algn="just">
              <a:lnSpc>
                <a:spcPct val="120000"/>
              </a:lnSpc>
              <a:spcBef>
                <a:spcPts val="600"/>
              </a:spcBef>
              <a:spcAft>
                <a:spcPts val="600"/>
              </a:spcAft>
              <a:buNone/>
            </a:pPr>
            <a:r>
              <a:rPr lang="en-US" sz="2800">
                <a:latin typeface="Times New Roman" panose="02020603050405020304" pitchFamily="18" charset="0"/>
                <a:cs typeface="Times New Roman" panose="02020603050405020304" pitchFamily="18" charset="0"/>
              </a:rPr>
              <a:t>Nhóm 1. </a:t>
            </a:r>
            <a:r>
              <a:rPr lang="en-US" sz="2800" b="0">
                <a:latin typeface="Times New Roman" panose="02020603050405020304" pitchFamily="18" charset="0"/>
                <a:cs typeface="Times New Roman" panose="02020603050405020304" pitchFamily="18" charset="0"/>
              </a:rPr>
              <a:t>Mỗi thiết bị vào – ra trong Hình 1.2 làm việc với dạng thông tin nào? Thiết bị nào có cả hai chức năng vào và ra?</a:t>
            </a:r>
          </a:p>
        </p:txBody>
      </p:sp>
      <p:sp>
        <p:nvSpPr>
          <p:cNvPr id="8" name="Rounded Rectangle 7"/>
          <p:cNvSpPr/>
          <p:nvPr/>
        </p:nvSpPr>
        <p:spPr>
          <a:xfrm>
            <a:off x="852985" y="4720542"/>
            <a:ext cx="5443182" cy="1818370"/>
          </a:xfrm>
          <a:prstGeom prst="round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indent="0" algn="just">
              <a:lnSpc>
                <a:spcPct val="120000"/>
              </a:lnSpc>
              <a:spcBef>
                <a:spcPts val="600"/>
              </a:spcBef>
              <a:spcAft>
                <a:spcPts val="600"/>
              </a:spcAft>
              <a:buNone/>
            </a:pPr>
            <a:r>
              <a:rPr lang="en-US" sz="2800">
                <a:solidFill>
                  <a:schemeClr val="bg1"/>
                </a:solidFill>
                <a:latin typeface="Times New Roman" panose="02020603050405020304" pitchFamily="18" charset="0"/>
                <a:cs typeface="Times New Roman" panose="02020603050405020304" pitchFamily="18" charset="0"/>
              </a:rPr>
              <a:t>Nhóm 2. </a:t>
            </a:r>
            <a:r>
              <a:rPr lang="en-US" sz="2800" b="0">
                <a:latin typeface="Times New Roman" panose="02020603050405020304" pitchFamily="18" charset="0"/>
                <a:cs typeface="Times New Roman" panose="02020603050405020304" pitchFamily="18" charset="0"/>
              </a:rPr>
              <a:t>Máy chiếu là thiết bị vào hay thiết bị ra? Máy chiếu làm việc với dạng thông tin nào?</a:t>
            </a:r>
          </a:p>
        </p:txBody>
      </p:sp>
      <p:sp>
        <p:nvSpPr>
          <p:cNvPr id="9" name="Rounded Rectangle 8"/>
          <p:cNvSpPr/>
          <p:nvPr/>
        </p:nvSpPr>
        <p:spPr>
          <a:xfrm>
            <a:off x="6845915" y="1980498"/>
            <a:ext cx="5004179" cy="1818370"/>
          </a:xfrm>
          <a:prstGeom prst="round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0" indent="0" algn="just">
              <a:lnSpc>
                <a:spcPct val="120000"/>
              </a:lnSpc>
              <a:spcBef>
                <a:spcPts val="600"/>
              </a:spcBef>
              <a:spcAft>
                <a:spcPts val="600"/>
              </a:spcAft>
              <a:buNone/>
            </a:pPr>
            <a:r>
              <a:rPr lang="en-US" sz="2800">
                <a:latin typeface="Times New Roman" panose="02020603050405020304" pitchFamily="18" charset="0"/>
                <a:cs typeface="Times New Roman" panose="02020603050405020304" pitchFamily="18" charset="0"/>
              </a:rPr>
              <a:t>Nhóm 3. </a:t>
            </a:r>
            <a:r>
              <a:rPr lang="en-US" sz="2800" b="0">
                <a:latin typeface="Times New Roman" panose="02020603050405020304" pitchFamily="18" charset="0"/>
                <a:cs typeface="Times New Roman" panose="02020603050405020304" pitchFamily="18" charset="0"/>
              </a:rPr>
              <a:t>Bộ điều khiển game (Hình 1.3.a) là thiết bị vào hay thiết bị ra?</a:t>
            </a:r>
          </a:p>
        </p:txBody>
      </p:sp>
    </p:spTree>
    <p:extLst>
      <p:ext uri="{BB962C8B-B14F-4D97-AF65-F5344CB8AC3E}">
        <p14:creationId xmlns:p14="http://schemas.microsoft.com/office/powerpoint/2010/main" val="1142759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3" descr="DISK_2">
            <a:extLst>
              <a:ext uri="{FF2B5EF4-FFF2-40B4-BE49-F238E27FC236}">
                <a16:creationId xmlns:a16="http://schemas.microsoft.com/office/drawing/2014/main" id="{A760C1B2-B2AC-42FB-98D6-31B6CB89F21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371" y="5990737"/>
            <a:ext cx="836612" cy="867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54381" y="474872"/>
            <a:ext cx="10656627" cy="1578894"/>
          </a:xfrm>
          <a:prstGeom prst="rect">
            <a:avLst/>
          </a:prstGeom>
        </p:spPr>
        <p:txBody>
          <a:bodyPr wrap="square">
            <a:spAutoFit/>
          </a:bodyPr>
          <a:lstStyle/>
          <a:p>
            <a:pPr marL="0" marR="0" algn="just">
              <a:lnSpc>
                <a:spcPct val="115000"/>
              </a:lnSpc>
              <a:spcBef>
                <a:spcPts val="600"/>
              </a:spcBef>
              <a:spcAft>
                <a:spcPts val="600"/>
              </a:spcAft>
            </a:pPr>
            <a:r>
              <a:rPr lang="en-US" sz="2800" b="0">
                <a:solidFill>
                  <a:srgbClr val="000000"/>
                </a:solidFill>
                <a:latin typeface="Times New Roman" panose="02020603050405020304" pitchFamily="18" charset="0"/>
                <a:ea typeface="Times New Roman" panose="02020603050405020304" pitchFamily="18" charset="0"/>
              </a:rPr>
              <a:t>- Thực tế, thiết bị vào – ra được thiết kế rất đa dạng đáp ứng được những nhu cầu khác nhau của người sử dụng: máy chiếu, bộ điều khiển game, màn hình cảm ứng, tấm cảm ứng (touchpad)</a:t>
            </a:r>
            <a:endParaRPr lang="en-US" sz="2800" b="0">
              <a:latin typeface="Times New Roman" panose="02020603050405020304" pitchFamily="18" charset="0"/>
              <a:ea typeface="Times New Roman" panose="02020603050405020304" pitchFamily="18" charset="0"/>
            </a:endParaRPr>
          </a:p>
        </p:txBody>
      </p:sp>
      <p:grpSp>
        <p:nvGrpSpPr>
          <p:cNvPr id="13" name="Group 12"/>
          <p:cNvGrpSpPr/>
          <p:nvPr/>
        </p:nvGrpSpPr>
        <p:grpSpPr>
          <a:xfrm>
            <a:off x="1580983" y="2617210"/>
            <a:ext cx="9003421" cy="2810082"/>
            <a:chOff x="1752600" y="3293497"/>
            <a:chExt cx="9003421" cy="2810082"/>
          </a:xfrm>
        </p:grpSpPr>
        <p:pic>
          <p:nvPicPr>
            <p:cNvPr id="6" name="Picture 5"/>
            <p:cNvPicPr>
              <a:picLocks noChangeAspect="1"/>
            </p:cNvPicPr>
            <p:nvPr/>
          </p:nvPicPr>
          <p:blipFill>
            <a:blip r:embed="rId5"/>
            <a:stretch>
              <a:fillRect/>
            </a:stretch>
          </p:blipFill>
          <p:spPr>
            <a:xfrm>
              <a:off x="1752600" y="3293497"/>
              <a:ext cx="2438400" cy="1691657"/>
            </a:xfrm>
            <a:prstGeom prst="rect">
              <a:avLst/>
            </a:prstGeom>
          </p:spPr>
        </p:pic>
        <p:pic>
          <p:nvPicPr>
            <p:cNvPr id="9" name="Picture 8"/>
            <p:cNvPicPr>
              <a:picLocks noChangeAspect="1"/>
            </p:cNvPicPr>
            <p:nvPr/>
          </p:nvPicPr>
          <p:blipFill>
            <a:blip r:embed="rId6"/>
            <a:stretch>
              <a:fillRect/>
            </a:stretch>
          </p:blipFill>
          <p:spPr>
            <a:xfrm>
              <a:off x="4937454" y="3293498"/>
              <a:ext cx="2286000" cy="1672046"/>
            </a:xfrm>
            <a:prstGeom prst="rect">
              <a:avLst/>
            </a:prstGeom>
          </p:spPr>
        </p:pic>
        <p:pic>
          <p:nvPicPr>
            <p:cNvPr id="10" name="Picture 9"/>
            <p:cNvPicPr>
              <a:picLocks noChangeAspect="1"/>
            </p:cNvPicPr>
            <p:nvPr/>
          </p:nvPicPr>
          <p:blipFill>
            <a:blip r:embed="rId7"/>
            <a:stretch>
              <a:fillRect/>
            </a:stretch>
          </p:blipFill>
          <p:spPr>
            <a:xfrm>
              <a:off x="8260471" y="3314260"/>
              <a:ext cx="2495550" cy="1663700"/>
            </a:xfrm>
            <a:prstGeom prst="rect">
              <a:avLst/>
            </a:prstGeom>
          </p:spPr>
        </p:pic>
        <p:sp>
          <p:nvSpPr>
            <p:cNvPr id="15" name="TextBox 14"/>
            <p:cNvSpPr txBox="1"/>
            <p:nvPr/>
          </p:nvSpPr>
          <p:spPr>
            <a:xfrm>
              <a:off x="1752600" y="5022821"/>
              <a:ext cx="2751255" cy="400110"/>
            </a:xfrm>
            <a:prstGeom prst="rect">
              <a:avLst/>
            </a:prstGeom>
            <a:noFill/>
          </p:spPr>
          <p:txBody>
            <a:bodyPr wrap="square" rtlCol="0">
              <a:spAutoFit/>
            </a:bodyPr>
            <a:lstStyle/>
            <a:p>
              <a:r>
                <a:rPr lang="en-US" sz="2000" i="1">
                  <a:solidFill>
                    <a:srgbClr val="0070C0"/>
                  </a:solidFill>
                  <a:latin typeface="Times New Roman" panose="02020603050405020304" pitchFamily="18" charset="0"/>
                  <a:cs typeface="Times New Roman" panose="02020603050405020304" pitchFamily="18" charset="0"/>
                </a:rPr>
                <a:t>a) Bộ điều khiển game</a:t>
              </a:r>
            </a:p>
          </p:txBody>
        </p:sp>
        <p:sp>
          <p:nvSpPr>
            <p:cNvPr id="16" name="TextBox 15"/>
            <p:cNvSpPr txBox="1"/>
            <p:nvPr/>
          </p:nvSpPr>
          <p:spPr>
            <a:xfrm>
              <a:off x="4714682" y="5022821"/>
              <a:ext cx="2593314" cy="400110"/>
            </a:xfrm>
            <a:prstGeom prst="rect">
              <a:avLst/>
            </a:prstGeom>
            <a:noFill/>
          </p:spPr>
          <p:txBody>
            <a:bodyPr wrap="square" rtlCol="0">
              <a:spAutoFit/>
            </a:bodyPr>
            <a:lstStyle/>
            <a:p>
              <a:r>
                <a:rPr lang="en-US" sz="2000" i="1">
                  <a:solidFill>
                    <a:srgbClr val="0070C0"/>
                  </a:solidFill>
                  <a:latin typeface="Times New Roman" panose="02020603050405020304" pitchFamily="18" charset="0"/>
                  <a:cs typeface="Times New Roman" panose="02020603050405020304" pitchFamily="18" charset="0"/>
                </a:rPr>
                <a:t>b) Màn hình cảm ứng</a:t>
              </a:r>
            </a:p>
          </p:txBody>
        </p:sp>
        <p:sp>
          <p:nvSpPr>
            <p:cNvPr id="17" name="TextBox 16"/>
            <p:cNvSpPr txBox="1"/>
            <p:nvPr/>
          </p:nvSpPr>
          <p:spPr>
            <a:xfrm>
              <a:off x="8477343" y="5051241"/>
              <a:ext cx="2278678" cy="400110"/>
            </a:xfrm>
            <a:prstGeom prst="rect">
              <a:avLst/>
            </a:prstGeom>
            <a:noFill/>
          </p:spPr>
          <p:txBody>
            <a:bodyPr wrap="square" rtlCol="0">
              <a:spAutoFit/>
            </a:bodyPr>
            <a:lstStyle/>
            <a:p>
              <a:r>
                <a:rPr lang="en-US" sz="2000" i="1">
                  <a:solidFill>
                    <a:srgbClr val="0070C0"/>
                  </a:solidFill>
                  <a:latin typeface="Times New Roman" panose="02020603050405020304" pitchFamily="18" charset="0"/>
                  <a:cs typeface="Times New Roman" panose="02020603050405020304" pitchFamily="18" charset="0"/>
                </a:rPr>
                <a:t>c) Tấm cảm ứng</a:t>
              </a:r>
            </a:p>
          </p:txBody>
        </p:sp>
        <p:sp>
          <p:nvSpPr>
            <p:cNvPr id="18" name="TextBox 17"/>
            <p:cNvSpPr txBox="1"/>
            <p:nvPr/>
          </p:nvSpPr>
          <p:spPr>
            <a:xfrm>
              <a:off x="2971800" y="5703469"/>
              <a:ext cx="6436058" cy="400110"/>
            </a:xfrm>
            <a:prstGeom prst="rect">
              <a:avLst/>
            </a:prstGeom>
            <a:noFill/>
          </p:spPr>
          <p:txBody>
            <a:bodyPr wrap="square" rtlCol="0">
              <a:spAutoFit/>
            </a:bodyPr>
            <a:lstStyle/>
            <a:p>
              <a:pPr algn="ctr"/>
              <a:r>
                <a:rPr lang="en-US" sz="2000" i="1">
                  <a:solidFill>
                    <a:srgbClr val="0070C0"/>
                  </a:solidFill>
                  <a:latin typeface="Times New Roman" panose="02020603050405020304" pitchFamily="18" charset="0"/>
                  <a:cs typeface="Times New Roman" panose="02020603050405020304" pitchFamily="18" charset="0"/>
                </a:rPr>
                <a:t>Hình 1.3. Sự đa dạng của thiết bị vào - ra</a:t>
              </a:r>
            </a:p>
          </p:txBody>
        </p:sp>
      </p:grpSp>
    </p:spTree>
    <p:custDataLst>
      <p:tags r:id="rId1"/>
    </p:custDataLst>
    <p:extLst>
      <p:ext uri="{BB962C8B-B14F-4D97-AF65-F5344CB8AC3E}">
        <p14:creationId xmlns:p14="http://schemas.microsoft.com/office/powerpoint/2010/main" val="1923346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16" presetClass="exit" presetSubtype="21" fill="hold" nodeType="withEffect">
                                  <p:stCondLst>
                                    <p:cond delay="0"/>
                                  </p:stCondLst>
                                  <p:childTnLst>
                                    <p:animEffect transition="out" filter="barn(inVertical)">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5" name="TextBox 1">
            <a:extLst>
              <a:ext uri="{FF2B5EF4-FFF2-40B4-BE49-F238E27FC236}">
                <a16:creationId xmlns:a16="http://schemas.microsoft.com/office/drawing/2014/main" id="{DCC3A0A0-14CB-4ACB-9292-515324590E77}"/>
              </a:ext>
            </a:extLst>
          </p:cNvPr>
          <p:cNvSpPr txBox="1">
            <a:spLocks noChangeArrowheads="1"/>
          </p:cNvSpPr>
          <p:nvPr/>
        </p:nvSpPr>
        <p:spPr bwMode="auto">
          <a:xfrm>
            <a:off x="398518" y="1451598"/>
            <a:ext cx="4123518" cy="584775"/>
          </a:xfrm>
          <a:prstGeom prst="rect">
            <a:avLst/>
          </a:prstGeom>
          <a:ln/>
          <a:extLst/>
        </p:spPr>
        <p:style>
          <a:lnRef idx="3">
            <a:schemeClr val="lt1"/>
          </a:lnRef>
          <a:fillRef idx="1">
            <a:schemeClr val="accent6"/>
          </a:fillRef>
          <a:effectRef idx="1">
            <a:schemeClr val="accent6"/>
          </a:effectRef>
          <a:fontRef idx="minor">
            <a:schemeClr val="lt1"/>
          </a:fontRef>
        </p:style>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3200">
                <a:solidFill>
                  <a:schemeClr val="bg1"/>
                </a:solidFill>
                <a:latin typeface="Times New Roman" panose="02020603050405020304" pitchFamily="18" charset="0"/>
                <a:cs typeface="Times New Roman" panose="02020603050405020304" pitchFamily="18" charset="0"/>
              </a:rPr>
              <a:t>Nhóm thiết bị vào</a:t>
            </a:r>
          </a:p>
        </p:txBody>
      </p:sp>
      <p:pic>
        <p:nvPicPr>
          <p:cNvPr id="5" name="Picture 4"/>
          <p:cNvPicPr>
            <a:picLocks noChangeAspect="1"/>
          </p:cNvPicPr>
          <p:nvPr/>
        </p:nvPicPr>
        <p:blipFill>
          <a:blip r:embed="rId4"/>
          <a:stretch>
            <a:fillRect/>
          </a:stretch>
        </p:blipFill>
        <p:spPr>
          <a:xfrm>
            <a:off x="5191466" y="4331272"/>
            <a:ext cx="1841494" cy="1291348"/>
          </a:xfrm>
          <a:prstGeom prst="rect">
            <a:avLst/>
          </a:prstGeom>
        </p:spPr>
      </p:pic>
      <p:pic>
        <p:nvPicPr>
          <p:cNvPr id="6" name="Picture 5"/>
          <p:cNvPicPr>
            <a:picLocks noChangeAspect="1"/>
          </p:cNvPicPr>
          <p:nvPr/>
        </p:nvPicPr>
        <p:blipFill>
          <a:blip r:embed="rId5"/>
          <a:stretch>
            <a:fillRect/>
          </a:stretch>
        </p:blipFill>
        <p:spPr>
          <a:xfrm>
            <a:off x="5167605" y="2935507"/>
            <a:ext cx="1889216" cy="1310657"/>
          </a:xfrm>
          <a:prstGeom prst="rect">
            <a:avLst/>
          </a:prstGeom>
        </p:spPr>
      </p:pic>
      <p:pic>
        <p:nvPicPr>
          <p:cNvPr id="9" name="Picture 8"/>
          <p:cNvPicPr>
            <a:picLocks noChangeAspect="1"/>
          </p:cNvPicPr>
          <p:nvPr/>
        </p:nvPicPr>
        <p:blipFill>
          <a:blip r:embed="rId6"/>
          <a:stretch>
            <a:fillRect/>
          </a:stretch>
        </p:blipFill>
        <p:spPr>
          <a:xfrm>
            <a:off x="5347847" y="1548841"/>
            <a:ext cx="1528733" cy="1118159"/>
          </a:xfrm>
          <a:prstGeom prst="rect">
            <a:avLst/>
          </a:prstGeom>
        </p:spPr>
      </p:pic>
      <p:pic>
        <p:nvPicPr>
          <p:cNvPr id="10" name="Picture 9"/>
          <p:cNvPicPr>
            <a:picLocks noChangeAspect="1"/>
          </p:cNvPicPr>
          <p:nvPr/>
        </p:nvPicPr>
        <p:blipFill>
          <a:blip r:embed="rId7"/>
          <a:stretch>
            <a:fillRect/>
          </a:stretch>
        </p:blipFill>
        <p:spPr>
          <a:xfrm>
            <a:off x="5338638" y="5704316"/>
            <a:ext cx="1547150" cy="1031434"/>
          </a:xfrm>
          <a:prstGeom prst="rect">
            <a:avLst/>
          </a:prstGeom>
        </p:spPr>
      </p:pic>
      <p:sp>
        <p:nvSpPr>
          <p:cNvPr id="19" name="TextBox 1">
            <a:extLst>
              <a:ext uri="{FF2B5EF4-FFF2-40B4-BE49-F238E27FC236}">
                <a16:creationId xmlns:a16="http://schemas.microsoft.com/office/drawing/2014/main" id="{DCC3A0A0-14CB-4ACB-9292-515324590E77}"/>
              </a:ext>
            </a:extLst>
          </p:cNvPr>
          <p:cNvSpPr txBox="1">
            <a:spLocks noChangeArrowheads="1"/>
          </p:cNvSpPr>
          <p:nvPr/>
        </p:nvSpPr>
        <p:spPr bwMode="auto">
          <a:xfrm>
            <a:off x="7931101" y="1392083"/>
            <a:ext cx="4123518" cy="584775"/>
          </a:xfrm>
          <a:prstGeom prst="rect">
            <a:avLst/>
          </a:prstGeom>
          <a:ln/>
          <a:extLst/>
        </p:spPr>
        <p:style>
          <a:lnRef idx="3">
            <a:schemeClr val="lt1"/>
          </a:lnRef>
          <a:fillRef idx="1">
            <a:schemeClr val="accent6"/>
          </a:fillRef>
          <a:effectRef idx="1">
            <a:schemeClr val="accent6"/>
          </a:effectRef>
          <a:fontRef idx="minor">
            <a:schemeClr val="lt1"/>
          </a:fontRef>
        </p:style>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3200">
                <a:solidFill>
                  <a:schemeClr val="bg1"/>
                </a:solidFill>
                <a:latin typeface="Times New Roman" panose="02020603050405020304" pitchFamily="18" charset="0"/>
                <a:cs typeface="Times New Roman" panose="02020603050405020304" pitchFamily="18" charset="0"/>
              </a:rPr>
              <a:t>Nhóm Thiết bị ra</a:t>
            </a:r>
          </a:p>
        </p:txBody>
      </p:sp>
      <p:sp>
        <p:nvSpPr>
          <p:cNvPr id="21" name="TextBox 1">
            <a:extLst>
              <a:ext uri="{FF2B5EF4-FFF2-40B4-BE49-F238E27FC236}">
                <a16:creationId xmlns:a16="http://schemas.microsoft.com/office/drawing/2014/main" id="{DCC3A0A0-14CB-4ACB-9292-515324590E77}"/>
              </a:ext>
            </a:extLst>
          </p:cNvPr>
          <p:cNvSpPr txBox="1">
            <a:spLocks noChangeArrowheads="1"/>
          </p:cNvSpPr>
          <p:nvPr/>
        </p:nvSpPr>
        <p:spPr bwMode="auto">
          <a:xfrm>
            <a:off x="1447800" y="326248"/>
            <a:ext cx="10378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3200">
                <a:solidFill>
                  <a:srgbClr val="FF3399"/>
                </a:solidFill>
                <a:latin typeface="Times New Roman" panose="02020603050405020304" pitchFamily="18" charset="0"/>
                <a:cs typeface="Times New Roman" panose="02020603050405020304" pitchFamily="18" charset="0"/>
              </a:rPr>
              <a:t>Em hãy chọn các thiết bị dưới đây và đưa vào đúng nhóm</a:t>
            </a:r>
          </a:p>
        </p:txBody>
      </p:sp>
      <p:pic>
        <p:nvPicPr>
          <p:cNvPr id="22" name="Picture 21"/>
          <p:cNvPicPr>
            <a:picLocks noChangeAspect="1"/>
          </p:cNvPicPr>
          <p:nvPr/>
        </p:nvPicPr>
        <p:blipFill>
          <a:blip r:embed="rId6"/>
          <a:stretch>
            <a:fillRect/>
          </a:stretch>
        </p:blipFill>
        <p:spPr>
          <a:xfrm>
            <a:off x="5357055" y="1524000"/>
            <a:ext cx="1528733" cy="1118159"/>
          </a:xfrm>
          <a:prstGeom prst="rect">
            <a:avLst/>
          </a:prstGeom>
        </p:spPr>
      </p:pic>
      <p:pic>
        <p:nvPicPr>
          <p:cNvPr id="12" name="Picture 11"/>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47674" y1="77608" x2="47674" y2="77608"/>
                      </a14:backgroundRemoval>
                    </a14:imgEffect>
                  </a14:imgLayer>
                </a14:imgProps>
              </a:ext>
            </a:extLst>
          </a:blip>
          <a:srcRect l="28604" t="12170" r="26744" b="9944"/>
          <a:stretch/>
        </p:blipFill>
        <p:spPr>
          <a:xfrm>
            <a:off x="609600" y="107281"/>
            <a:ext cx="838200" cy="1012463"/>
          </a:xfrm>
          <a:prstGeom prst="rect">
            <a:avLst/>
          </a:prstGeom>
        </p:spPr>
      </p:pic>
    </p:spTree>
    <p:custDataLst>
      <p:tags r:id="rId1"/>
    </p:custDataLst>
    <p:extLst>
      <p:ext uri="{BB962C8B-B14F-4D97-AF65-F5344CB8AC3E}">
        <p14:creationId xmlns:p14="http://schemas.microsoft.com/office/powerpoint/2010/main" val="256046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3.7037E-6 L 0.32917 0.12084 " pathEditMode="relative" rAng="0" ptsTypes="AA">
                                      <p:cBhvr>
                                        <p:cTn id="6" dur="2000" fill="hold"/>
                                        <p:tgtEl>
                                          <p:spTgt spid="22"/>
                                        </p:tgtEl>
                                        <p:attrNameLst>
                                          <p:attrName>ppt_x</p:attrName>
                                          <p:attrName>ppt_y</p:attrName>
                                        </p:attrNameLst>
                                      </p:cBhvr>
                                      <p:rCtr x="16458" y="6042"/>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08333E-6 2.59259E-6 L -0.3138 0.12014 " pathEditMode="relative" rAng="0" ptsTypes="AA">
                                      <p:cBhvr>
                                        <p:cTn id="10" dur="2000" fill="hold"/>
                                        <p:tgtEl>
                                          <p:spTgt spid="9"/>
                                        </p:tgtEl>
                                        <p:attrNameLst>
                                          <p:attrName>ppt_x</p:attrName>
                                          <p:attrName>ppt_y</p:attrName>
                                        </p:attrNameLst>
                                      </p:cBhvr>
                                      <p:rCtr x="-15690" y="5995"/>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08333E-6 -1.11111E-6 L -0.30755 0.10787 " pathEditMode="relative" rAng="0" ptsTypes="AA">
                                      <p:cBhvr>
                                        <p:cTn id="14" dur="2000" fill="hold"/>
                                        <p:tgtEl>
                                          <p:spTgt spid="6"/>
                                        </p:tgtEl>
                                        <p:attrNameLst>
                                          <p:attrName>ppt_x</p:attrName>
                                          <p:attrName>ppt_y</p:attrName>
                                        </p:attrNameLst>
                                      </p:cBhvr>
                                      <p:rCtr x="-15378" y="539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0013 -0.01458 L 0.32995 -0.0368 " pathEditMode="relative" rAng="0" ptsTypes="AA">
                                      <p:cBhvr>
                                        <p:cTn id="18" dur="2000" fill="hold"/>
                                        <p:tgtEl>
                                          <p:spTgt spid="5"/>
                                        </p:tgtEl>
                                        <p:attrNameLst>
                                          <p:attrName>ppt_x</p:attrName>
                                          <p:attrName>ppt_y</p:attrName>
                                        </p:attrNameLst>
                                      </p:cBhvr>
                                      <p:rCtr x="16563" y="-1111"/>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3.70797E-17 -1.11111E-6 L -0.3013 -0.00694 " pathEditMode="relative" rAng="0" ptsTypes="AA">
                                      <p:cBhvr>
                                        <p:cTn id="22" dur="2000" fill="hold"/>
                                        <p:tgtEl>
                                          <p:spTgt spid="10"/>
                                        </p:tgtEl>
                                        <p:attrNameLst>
                                          <p:attrName>ppt_x</p:attrName>
                                          <p:attrName>ppt_y</p:attrName>
                                        </p:attrNameLst>
                                      </p:cBhvr>
                                      <p:rCtr x="-15000" y="-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5" name="TextBox 1">
            <a:extLst>
              <a:ext uri="{FF2B5EF4-FFF2-40B4-BE49-F238E27FC236}">
                <a16:creationId xmlns:a16="http://schemas.microsoft.com/office/drawing/2014/main" id="{DCC3A0A0-14CB-4ACB-9292-515324590E77}"/>
              </a:ext>
            </a:extLst>
          </p:cNvPr>
          <p:cNvSpPr txBox="1">
            <a:spLocks noChangeArrowheads="1"/>
          </p:cNvSpPr>
          <p:nvPr/>
        </p:nvSpPr>
        <p:spPr bwMode="auto">
          <a:xfrm>
            <a:off x="-233190" y="1686580"/>
            <a:ext cx="3182882" cy="523220"/>
          </a:xfrm>
          <a:prstGeom prst="rect">
            <a:avLst/>
          </a:prstGeom>
          <a:noFill/>
          <a:ln>
            <a:noFill/>
          </a:ln>
          <a:extLst/>
        </p:spPr>
        <p:style>
          <a:lnRef idx="3">
            <a:schemeClr val="lt1"/>
          </a:lnRef>
          <a:fillRef idx="1">
            <a:schemeClr val="accent6"/>
          </a:fillRef>
          <a:effectRef idx="1">
            <a:schemeClr val="accent6"/>
          </a:effectRef>
          <a:fontRef idx="minor">
            <a:schemeClr val="lt1"/>
          </a:fontRef>
        </p:style>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2800">
                <a:solidFill>
                  <a:srgbClr val="134524"/>
                </a:solidFill>
                <a:latin typeface="Times New Roman" panose="02020603050405020304" pitchFamily="18" charset="0"/>
                <a:cs typeface="Times New Roman" panose="02020603050405020304" pitchFamily="18" charset="0"/>
              </a:rPr>
              <a:t>Chuột có dây</a:t>
            </a:r>
          </a:p>
        </p:txBody>
      </p:sp>
      <p:pic>
        <p:nvPicPr>
          <p:cNvPr id="9" name="Picture 8"/>
          <p:cNvPicPr>
            <a:picLocks noChangeAspect="1"/>
          </p:cNvPicPr>
          <p:nvPr/>
        </p:nvPicPr>
        <p:blipFill>
          <a:blip r:embed="rId4"/>
          <a:stretch>
            <a:fillRect/>
          </a:stretch>
        </p:blipFill>
        <p:spPr>
          <a:xfrm>
            <a:off x="9139267" y="5468879"/>
            <a:ext cx="1528733" cy="1118159"/>
          </a:xfrm>
          <a:prstGeom prst="rect">
            <a:avLst/>
          </a:prstGeom>
        </p:spPr>
      </p:pic>
      <p:pic>
        <p:nvPicPr>
          <p:cNvPr id="10" name="Picture 9"/>
          <p:cNvPicPr>
            <a:picLocks noChangeAspect="1"/>
          </p:cNvPicPr>
          <p:nvPr/>
        </p:nvPicPr>
        <p:blipFill>
          <a:blip r:embed="rId5"/>
          <a:stretch>
            <a:fillRect/>
          </a:stretch>
        </p:blipFill>
        <p:spPr>
          <a:xfrm>
            <a:off x="1127996" y="5720579"/>
            <a:ext cx="1547150" cy="1031434"/>
          </a:xfrm>
          <a:prstGeom prst="rect">
            <a:avLst/>
          </a:prstGeom>
        </p:spPr>
      </p:pic>
      <p:sp>
        <p:nvSpPr>
          <p:cNvPr id="21" name="TextBox 1">
            <a:extLst>
              <a:ext uri="{FF2B5EF4-FFF2-40B4-BE49-F238E27FC236}">
                <a16:creationId xmlns:a16="http://schemas.microsoft.com/office/drawing/2014/main" id="{DCC3A0A0-14CB-4ACB-9292-515324590E77}"/>
              </a:ext>
            </a:extLst>
          </p:cNvPr>
          <p:cNvSpPr txBox="1">
            <a:spLocks noChangeArrowheads="1"/>
          </p:cNvSpPr>
          <p:nvPr/>
        </p:nvSpPr>
        <p:spPr bwMode="auto">
          <a:xfrm>
            <a:off x="1447800" y="326248"/>
            <a:ext cx="10378219" cy="954107"/>
          </a:xfrm>
          <a:prstGeom prst="rect">
            <a:avLst/>
          </a:prstGeom>
          <a:ln/>
          <a:extLst/>
        </p:spPr>
        <p:style>
          <a:lnRef idx="2">
            <a:schemeClr val="accent4"/>
          </a:lnRef>
          <a:fillRef idx="1">
            <a:schemeClr val="lt1"/>
          </a:fillRef>
          <a:effectRef idx="0">
            <a:schemeClr val="accent4"/>
          </a:effectRef>
          <a:fontRef idx="minor">
            <a:schemeClr val="dk1"/>
          </a:fontRef>
        </p:style>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2800">
                <a:solidFill>
                  <a:srgbClr val="FF0066"/>
                </a:solidFill>
                <a:latin typeface="Times New Roman" panose="02020603050405020304" pitchFamily="18" charset="0"/>
                <a:cs typeface="Times New Roman" panose="02020603050405020304" pitchFamily="18" charset="0"/>
              </a:rPr>
              <a:t>Em có biết thiết bị vào có thiết kế phong phú nhất hiện nay là thiết bị nào không? Hãy cho biết tên thiết bị đó?</a:t>
            </a: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47674" y1="77608" x2="47674" y2="77608"/>
                      </a14:backgroundRemoval>
                    </a14:imgEffect>
                  </a14:imgLayer>
                </a14:imgProps>
              </a:ext>
            </a:extLst>
          </a:blip>
          <a:srcRect l="28604" t="12170" r="26744" b="9944"/>
          <a:stretch/>
        </p:blipFill>
        <p:spPr>
          <a:xfrm>
            <a:off x="310130" y="326248"/>
            <a:ext cx="838200" cy="1012463"/>
          </a:xfrm>
          <a:prstGeom prst="rect">
            <a:avLst/>
          </a:prstGeom>
        </p:spPr>
      </p:pic>
      <p:pic>
        <p:nvPicPr>
          <p:cNvPr id="2" name="Picture 1"/>
          <p:cNvPicPr>
            <a:picLocks noChangeAspect="1"/>
          </p:cNvPicPr>
          <p:nvPr/>
        </p:nvPicPr>
        <p:blipFill>
          <a:blip r:embed="rId8"/>
          <a:stretch>
            <a:fillRect/>
          </a:stretch>
        </p:blipFill>
        <p:spPr>
          <a:xfrm>
            <a:off x="729230" y="2362200"/>
            <a:ext cx="1437140" cy="1324285"/>
          </a:xfrm>
          <a:prstGeom prst="rect">
            <a:avLst/>
          </a:prstGeom>
        </p:spPr>
      </p:pic>
      <p:pic>
        <p:nvPicPr>
          <p:cNvPr id="3" name="Picture 2"/>
          <p:cNvPicPr>
            <a:picLocks noChangeAspect="1"/>
          </p:cNvPicPr>
          <p:nvPr/>
        </p:nvPicPr>
        <p:blipFill>
          <a:blip r:embed="rId9"/>
          <a:stretch>
            <a:fillRect/>
          </a:stretch>
        </p:blipFill>
        <p:spPr>
          <a:xfrm>
            <a:off x="4894319" y="2111122"/>
            <a:ext cx="1828800" cy="1165478"/>
          </a:xfrm>
          <a:prstGeom prst="rect">
            <a:avLst/>
          </a:prstGeom>
        </p:spPr>
      </p:pic>
      <p:pic>
        <p:nvPicPr>
          <p:cNvPr id="4" name="Picture 3"/>
          <p:cNvPicPr>
            <a:picLocks noChangeAspect="1"/>
          </p:cNvPicPr>
          <p:nvPr/>
        </p:nvPicPr>
        <p:blipFill>
          <a:blip r:embed="rId10"/>
          <a:stretch>
            <a:fillRect/>
          </a:stretch>
        </p:blipFill>
        <p:spPr>
          <a:xfrm>
            <a:off x="9446462" y="2438400"/>
            <a:ext cx="1574314" cy="1410277"/>
          </a:xfrm>
          <a:prstGeom prst="rect">
            <a:avLst/>
          </a:prstGeom>
        </p:spPr>
      </p:pic>
      <p:sp>
        <p:nvSpPr>
          <p:cNvPr id="14" name="TextBox 1">
            <a:extLst>
              <a:ext uri="{FF2B5EF4-FFF2-40B4-BE49-F238E27FC236}">
                <a16:creationId xmlns:a16="http://schemas.microsoft.com/office/drawing/2014/main" id="{DCC3A0A0-14CB-4ACB-9292-515324590E77}"/>
              </a:ext>
            </a:extLst>
          </p:cNvPr>
          <p:cNvSpPr txBox="1">
            <a:spLocks noChangeArrowheads="1"/>
          </p:cNvSpPr>
          <p:nvPr/>
        </p:nvSpPr>
        <p:spPr bwMode="auto">
          <a:xfrm>
            <a:off x="4208518" y="1502035"/>
            <a:ext cx="3182882" cy="523220"/>
          </a:xfrm>
          <a:prstGeom prst="rect">
            <a:avLst/>
          </a:prstGeom>
          <a:noFill/>
          <a:ln>
            <a:noFill/>
          </a:ln>
          <a:extLst/>
        </p:spPr>
        <p:style>
          <a:lnRef idx="3">
            <a:schemeClr val="lt1"/>
          </a:lnRef>
          <a:fillRef idx="1">
            <a:schemeClr val="accent6"/>
          </a:fillRef>
          <a:effectRef idx="1">
            <a:schemeClr val="accent6"/>
          </a:effectRef>
          <a:fontRef idx="minor">
            <a:schemeClr val="lt1"/>
          </a:fontRef>
        </p:style>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2800">
                <a:solidFill>
                  <a:srgbClr val="134524"/>
                </a:solidFill>
                <a:latin typeface="Times New Roman" panose="02020603050405020304" pitchFamily="18" charset="0"/>
                <a:cs typeface="Times New Roman" panose="02020603050405020304" pitchFamily="18" charset="0"/>
              </a:rPr>
              <a:t>Chuột không dây</a:t>
            </a:r>
          </a:p>
        </p:txBody>
      </p:sp>
      <p:sp>
        <p:nvSpPr>
          <p:cNvPr id="15" name="TextBox 1">
            <a:extLst>
              <a:ext uri="{FF2B5EF4-FFF2-40B4-BE49-F238E27FC236}">
                <a16:creationId xmlns:a16="http://schemas.microsoft.com/office/drawing/2014/main" id="{DCC3A0A0-14CB-4ACB-9292-515324590E77}"/>
              </a:ext>
            </a:extLst>
          </p:cNvPr>
          <p:cNvSpPr txBox="1">
            <a:spLocks noChangeArrowheads="1"/>
          </p:cNvSpPr>
          <p:nvPr/>
        </p:nvSpPr>
        <p:spPr bwMode="auto">
          <a:xfrm>
            <a:off x="8642178" y="1686580"/>
            <a:ext cx="3182882" cy="523220"/>
          </a:xfrm>
          <a:prstGeom prst="rect">
            <a:avLst/>
          </a:prstGeom>
          <a:noFill/>
          <a:ln>
            <a:noFill/>
          </a:ln>
          <a:extLst/>
        </p:spPr>
        <p:style>
          <a:lnRef idx="3">
            <a:schemeClr val="lt1"/>
          </a:lnRef>
          <a:fillRef idx="1">
            <a:schemeClr val="accent6"/>
          </a:fillRef>
          <a:effectRef idx="1">
            <a:schemeClr val="accent6"/>
          </a:effectRef>
          <a:fontRef idx="minor">
            <a:schemeClr val="lt1"/>
          </a:fontRef>
        </p:style>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2800">
                <a:solidFill>
                  <a:srgbClr val="134524"/>
                </a:solidFill>
                <a:latin typeface="Times New Roman" panose="02020603050405020304" pitchFamily="18" charset="0"/>
                <a:cs typeface="Times New Roman" panose="02020603050405020304" pitchFamily="18" charset="0"/>
              </a:rPr>
              <a:t>Chuột quang</a:t>
            </a:r>
          </a:p>
        </p:txBody>
      </p:sp>
      <p:sp>
        <p:nvSpPr>
          <p:cNvPr id="16" name="TextBox 1">
            <a:extLst>
              <a:ext uri="{FF2B5EF4-FFF2-40B4-BE49-F238E27FC236}">
                <a16:creationId xmlns:a16="http://schemas.microsoft.com/office/drawing/2014/main" id="{DCC3A0A0-14CB-4ACB-9292-515324590E77}"/>
              </a:ext>
            </a:extLst>
          </p:cNvPr>
          <p:cNvSpPr txBox="1">
            <a:spLocks noChangeArrowheads="1"/>
          </p:cNvSpPr>
          <p:nvPr/>
        </p:nvSpPr>
        <p:spPr bwMode="auto">
          <a:xfrm>
            <a:off x="310130" y="4879571"/>
            <a:ext cx="3182882" cy="523220"/>
          </a:xfrm>
          <a:prstGeom prst="rect">
            <a:avLst/>
          </a:prstGeom>
          <a:noFill/>
          <a:ln>
            <a:noFill/>
          </a:ln>
          <a:extLst/>
        </p:spPr>
        <p:style>
          <a:lnRef idx="3">
            <a:schemeClr val="lt1"/>
          </a:lnRef>
          <a:fillRef idx="1">
            <a:schemeClr val="accent6"/>
          </a:fillRef>
          <a:effectRef idx="1">
            <a:schemeClr val="accent6"/>
          </a:effectRef>
          <a:fontRef idx="minor">
            <a:schemeClr val="lt1"/>
          </a:fontRef>
        </p:style>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2800">
                <a:solidFill>
                  <a:srgbClr val="134524"/>
                </a:solidFill>
                <a:latin typeface="Times New Roman" panose="02020603050405020304" pitchFamily="18" charset="0"/>
                <a:cs typeface="Times New Roman" panose="02020603050405020304" pitchFamily="18" charset="0"/>
              </a:rPr>
              <a:t>Tấm cảm ứng</a:t>
            </a:r>
          </a:p>
        </p:txBody>
      </p:sp>
      <p:sp>
        <p:nvSpPr>
          <p:cNvPr id="17" name="TextBox 1">
            <a:extLst>
              <a:ext uri="{FF2B5EF4-FFF2-40B4-BE49-F238E27FC236}">
                <a16:creationId xmlns:a16="http://schemas.microsoft.com/office/drawing/2014/main" id="{DCC3A0A0-14CB-4ACB-9292-515324590E77}"/>
              </a:ext>
            </a:extLst>
          </p:cNvPr>
          <p:cNvSpPr txBox="1">
            <a:spLocks noChangeArrowheads="1"/>
          </p:cNvSpPr>
          <p:nvPr/>
        </p:nvSpPr>
        <p:spPr bwMode="auto">
          <a:xfrm>
            <a:off x="8324410" y="4617961"/>
            <a:ext cx="3182882" cy="523220"/>
          </a:xfrm>
          <a:prstGeom prst="rect">
            <a:avLst/>
          </a:prstGeom>
          <a:noFill/>
          <a:ln>
            <a:noFill/>
          </a:ln>
          <a:extLst/>
        </p:spPr>
        <p:style>
          <a:lnRef idx="3">
            <a:schemeClr val="lt1"/>
          </a:lnRef>
          <a:fillRef idx="1">
            <a:schemeClr val="accent6"/>
          </a:fillRef>
          <a:effectRef idx="1">
            <a:schemeClr val="accent6"/>
          </a:effectRef>
          <a:fontRef idx="minor">
            <a:schemeClr val="lt1"/>
          </a:fontRef>
        </p:style>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2800">
                <a:solidFill>
                  <a:srgbClr val="134524"/>
                </a:solidFill>
                <a:latin typeface="Times New Roman" panose="02020603050405020304" pitchFamily="18" charset="0"/>
                <a:cs typeface="Times New Roman" panose="02020603050405020304" pitchFamily="18" charset="0"/>
              </a:rPr>
              <a:t>Màn hình cảm ứng</a:t>
            </a:r>
          </a:p>
        </p:txBody>
      </p:sp>
      <p:sp>
        <p:nvSpPr>
          <p:cNvPr id="7" name="TextBox 6"/>
          <p:cNvSpPr txBox="1"/>
          <p:nvPr/>
        </p:nvSpPr>
        <p:spPr>
          <a:xfrm>
            <a:off x="4418431" y="4157308"/>
            <a:ext cx="2980559" cy="983873"/>
          </a:xfrm>
          <a:prstGeom prst="cloud">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3600">
                <a:solidFill>
                  <a:srgbClr val="0070C0"/>
                </a:solidFill>
                <a:latin typeface="Times New Roman" panose="02020603050405020304" pitchFamily="18" charset="0"/>
                <a:cs typeface="Times New Roman" panose="02020603050405020304" pitchFamily="18" charset="0"/>
              </a:rPr>
              <a:t>CHUỘT</a:t>
            </a:r>
          </a:p>
        </p:txBody>
      </p:sp>
      <p:cxnSp>
        <p:nvCxnSpPr>
          <p:cNvPr id="11" name="Straight Arrow Connector 10"/>
          <p:cNvCxnSpPr/>
          <p:nvPr/>
        </p:nvCxnSpPr>
        <p:spPr>
          <a:xfrm flipH="1" flipV="1">
            <a:off x="2675147" y="3276600"/>
            <a:ext cx="1896853" cy="10652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7" idx="3"/>
          </p:cNvCxnSpPr>
          <p:nvPr/>
        </p:nvCxnSpPr>
        <p:spPr>
          <a:xfrm flipH="1" flipV="1">
            <a:off x="5908710" y="3402886"/>
            <a:ext cx="1" cy="8106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7295343" y="3276600"/>
            <a:ext cx="2151119" cy="10652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382653" y="5141181"/>
            <a:ext cx="2380347" cy="452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3352800" y="5141181"/>
            <a:ext cx="2162065" cy="7544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5527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465"/>
                                        </p:tgtEl>
                                        <p:attrNameLst>
                                          <p:attrName>style.visibility</p:attrName>
                                        </p:attrNameLst>
                                      </p:cBhvr>
                                      <p:to>
                                        <p:strVal val="visible"/>
                                      </p:to>
                                    </p:set>
                                    <p:animEffect transition="in" filter="barn(inVertical)">
                                      <p:cBhvr>
                                        <p:cTn id="12" dur="500"/>
                                        <p:tgtEl>
                                          <p:spTgt spid="19465"/>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par>
                                <p:cTn id="27" presetID="16" presetClass="entr" presetSubtype="21"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par>
                                <p:cTn id="38" presetID="16" presetClass="entr" presetSubtype="21"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arn(inVertical)">
                                      <p:cBhvr>
                                        <p:cTn id="48" dur="500"/>
                                        <p:tgtEl>
                                          <p:spTgt spid="16"/>
                                        </p:tgtEl>
                                      </p:cBhvr>
                                    </p:animEffect>
                                  </p:childTnLst>
                                </p:cTn>
                              </p:par>
                              <p:par>
                                <p:cTn id="49" presetID="16" presetClass="entr" presetSubtype="21"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barn(inVertical)">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barn(inVertical)">
                                      <p:cBhvr>
                                        <p:cTn id="56" dur="500"/>
                                        <p:tgtEl>
                                          <p:spTgt spid="9"/>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barn(inVertical)">
                                      <p:cBhvr>
                                        <p:cTn id="59" dur="500"/>
                                        <p:tgtEl>
                                          <p:spTgt spid="17"/>
                                        </p:tgtEl>
                                      </p:cBhvr>
                                    </p:animEffect>
                                  </p:childTnLst>
                                </p:cTn>
                              </p:par>
                              <p:par>
                                <p:cTn id="60" presetID="16" presetClass="entr" presetSubtype="21" fill="hold"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barn(inVertical)">
                                      <p:cBhvr>
                                        <p:cTn id="6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5" grpId="0"/>
      <p:bldP spid="14" grpId="0"/>
      <p:bldP spid="15" grpId="0"/>
      <p:bldP spid="16" grpId="0"/>
      <p:bldP spid="17"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3" descr="DISK_2">
            <a:extLst>
              <a:ext uri="{FF2B5EF4-FFF2-40B4-BE49-F238E27FC236}">
                <a16:creationId xmlns:a16="http://schemas.microsoft.com/office/drawing/2014/main" id="{A760C1B2-B2AC-42FB-98D6-31B6CB89F21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6388" y="5543551"/>
            <a:ext cx="122237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fld id="{0A12C2D8-3314-414D-9E69-4D9958434DA2}" type="datetime1">
              <a:rPr lang="en-US" smtClean="0"/>
              <a:t>12/13/2023</a:t>
            </a:fld>
            <a:endParaRPr lang="en-US"/>
          </a:p>
        </p:txBody>
      </p:sp>
      <p:sp>
        <p:nvSpPr>
          <p:cNvPr id="4" name="Slide Number Placeholder 3"/>
          <p:cNvSpPr>
            <a:spLocks noGrp="1"/>
          </p:cNvSpPr>
          <p:nvPr>
            <p:ph type="sldNum" sz="quarter" idx="12"/>
          </p:nvPr>
        </p:nvSpPr>
        <p:spPr/>
        <p:txBody>
          <a:bodyPr/>
          <a:lstStyle/>
          <a:p>
            <a:pPr>
              <a:defRPr/>
            </a:pPr>
            <a:fld id="{73A23075-486E-4589-8B87-5588153A125F}" type="slidenum">
              <a:rPr lang="en-US" altLang="en-US" smtClean="0"/>
              <a:pPr>
                <a:defRPr/>
              </a:pPr>
              <a:t>9</a:t>
            </a:fld>
            <a:endParaRPr lang="en-US" altLang="en-US"/>
          </a:p>
        </p:txBody>
      </p:sp>
      <p:sp>
        <p:nvSpPr>
          <p:cNvPr id="3" name="Rectangle 2"/>
          <p:cNvSpPr/>
          <p:nvPr/>
        </p:nvSpPr>
        <p:spPr>
          <a:xfrm>
            <a:off x="926674" y="609600"/>
            <a:ext cx="10210800" cy="1732782"/>
          </a:xfrm>
          <a:prstGeom prst="rect">
            <a:avLst/>
          </a:prstGeom>
        </p:spPr>
        <p:txBody>
          <a:bodyPr wrap="square">
            <a:spAutoFit/>
          </a:bodyPr>
          <a:lstStyle/>
          <a:p>
            <a:pPr marL="457200" marR="0" indent="-457200" algn="just">
              <a:lnSpc>
                <a:spcPct val="115000"/>
              </a:lnSpc>
              <a:spcBef>
                <a:spcPts val="600"/>
              </a:spcBef>
              <a:spcAft>
                <a:spcPts val="600"/>
              </a:spcAft>
              <a:buBlip>
                <a:blip r:embed="rId5"/>
              </a:buBlip>
            </a:pPr>
            <a:r>
              <a:rPr lang="en-US" sz="2800" b="0">
                <a:solidFill>
                  <a:srgbClr val="000000"/>
                </a:solidFill>
                <a:latin typeface="Times New Roman" panose="02020603050405020304" pitchFamily="18" charset="0"/>
                <a:ea typeface="Times New Roman" panose="02020603050405020304" pitchFamily="18" charset="0"/>
              </a:rPr>
              <a:t>Một số thiết bị vào – ra còn </a:t>
            </a:r>
            <a:r>
              <a:rPr lang="en-US" sz="2800" b="0">
                <a:solidFill>
                  <a:srgbClr val="FF3399"/>
                </a:solidFill>
                <a:latin typeface="Times New Roman" panose="02020603050405020304" pitchFamily="18" charset="0"/>
                <a:ea typeface="Times New Roman" panose="02020603050405020304" pitchFamily="18" charset="0"/>
              </a:rPr>
              <a:t>thực hiện cả chức năng lưu trữ, xử lí dữ liệu</a:t>
            </a:r>
            <a:r>
              <a:rPr lang="en-US" sz="2800" b="0">
                <a:solidFill>
                  <a:srgbClr val="000000"/>
                </a:solidFill>
                <a:latin typeface="Times New Roman" panose="02020603050405020304" pitchFamily="18" charset="0"/>
                <a:ea typeface="Times New Roman" panose="02020603050405020304" pitchFamily="18" charset="0"/>
              </a:rPr>
              <a:t>. </a:t>
            </a:r>
          </a:p>
          <a:p>
            <a:pPr marL="457200" marR="0" indent="-457200" algn="just">
              <a:lnSpc>
                <a:spcPct val="115000"/>
              </a:lnSpc>
              <a:spcBef>
                <a:spcPts val="600"/>
              </a:spcBef>
              <a:spcAft>
                <a:spcPts val="600"/>
              </a:spcAft>
              <a:buBlip>
                <a:blip r:embed="rId5"/>
              </a:buBlip>
            </a:pPr>
            <a:r>
              <a:rPr lang="en-US" sz="2800" b="0">
                <a:solidFill>
                  <a:srgbClr val="000000"/>
                </a:solidFill>
                <a:latin typeface="Times New Roman" panose="02020603050405020304" pitchFamily="18" charset="0"/>
                <a:ea typeface="Times New Roman" panose="02020603050405020304" pitchFamily="18" charset="0"/>
              </a:rPr>
              <a:t>Ví dụ: loa thông minh, máy ảnh hay máy ghi hình kĩ thuật số</a:t>
            </a:r>
            <a:endParaRPr lang="en-US" sz="2800" b="0">
              <a:effectLst/>
              <a:latin typeface="Times New Roman" panose="02020603050405020304" pitchFamily="18" charset="0"/>
              <a:ea typeface="Times New Roman" panose="02020603050405020304" pitchFamily="18" charset="0"/>
            </a:endParaRPr>
          </a:p>
        </p:txBody>
      </p:sp>
      <p:pic>
        <p:nvPicPr>
          <p:cNvPr id="8" name="Picture 7"/>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55243" t="26757" r="2386" b="43886"/>
          <a:stretch/>
        </p:blipFill>
        <p:spPr bwMode="auto">
          <a:xfrm>
            <a:off x="2743200" y="3177927"/>
            <a:ext cx="7020897" cy="2461296"/>
          </a:xfrm>
          <a:prstGeom prst="rect">
            <a:avLst/>
          </a:prstGeom>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4138784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16" presetClass="exit" presetSubtype="21" fill="hold" nodeType="withEffect">
                                  <p:stCondLst>
                                    <p:cond delay="0"/>
                                  </p:stCondLst>
                                  <p:childTnLst>
                                    <p:animEffect transition="out" filter="barn(inVertical)">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AUDIO_BITRATE" val="0"/>
</p:tagLst>
</file>

<file path=ppt/tags/tag2.xml><?xml version="1.0" encoding="utf-8"?>
<p:tagLst xmlns:a="http://schemas.openxmlformats.org/drawingml/2006/main" xmlns:r="http://schemas.openxmlformats.org/officeDocument/2006/relationships" xmlns:p="http://schemas.openxmlformats.org/presentationml/2006/main">
  <p:tag name="ISPRING_AUDIO_BITRATE" val="0"/>
</p:tagLst>
</file>

<file path=ppt/tags/tag3.xml><?xml version="1.0" encoding="utf-8"?>
<p:tagLst xmlns:a="http://schemas.openxmlformats.org/drawingml/2006/main" xmlns:r="http://schemas.openxmlformats.org/officeDocument/2006/relationships" xmlns:p="http://schemas.openxmlformats.org/presentationml/2006/main">
  <p:tag name="ISPRING_AUDIO_BITRATE" val="0"/>
</p:tagLst>
</file>

<file path=ppt/tags/tag4.xml><?xml version="1.0" encoding="utf-8"?>
<p:tagLst xmlns:a="http://schemas.openxmlformats.org/drawingml/2006/main" xmlns:r="http://schemas.openxmlformats.org/officeDocument/2006/relationships" xmlns:p="http://schemas.openxmlformats.org/presentationml/2006/main">
  <p:tag name="ISPRING_AUDIO_BITRATE" val="0"/>
</p:tagLst>
</file>

<file path=ppt/tags/tag5.xml><?xml version="1.0" encoding="utf-8"?>
<p:tagLst xmlns:a="http://schemas.openxmlformats.org/drawingml/2006/main" xmlns:r="http://schemas.openxmlformats.org/officeDocument/2006/relationships" xmlns:p="http://schemas.openxmlformats.org/presentationml/2006/main">
  <p:tag name="ISPRING_AUDIO_BITRATE" val="0"/>
</p:tagLst>
</file>

<file path=ppt/tags/tag6.xml><?xml version="1.0" encoding="utf-8"?>
<p:tagLst xmlns:a="http://schemas.openxmlformats.org/drawingml/2006/main" xmlns:r="http://schemas.openxmlformats.org/officeDocument/2006/relationships" xmlns:p="http://schemas.openxmlformats.org/presentationml/2006/main">
  <p:tag name="ISPRING_AUDIO_BITRATE" val="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3.xml><?xml version="1.0" encoding="utf-8"?>
<a:theme xmlns:a="http://schemas.openxmlformats.org/drawingml/2006/main" name="1_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Mountain Top</Template>
  <TotalTime>3213</TotalTime>
  <Words>1567</Words>
  <Application>Microsoft Office PowerPoint</Application>
  <PresentationFormat>Widescreen</PresentationFormat>
  <Paragraphs>145</Paragraphs>
  <Slides>24</Slides>
  <Notes>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24</vt:i4>
      </vt:variant>
    </vt:vector>
  </HeadingPairs>
  <TitlesOfParts>
    <vt:vector size="33" baseType="lpstr">
      <vt:lpstr>Arial</vt:lpstr>
      <vt:lpstr>Calibri</vt:lpstr>
      <vt:lpstr>Times New Roman</vt:lpstr>
      <vt:lpstr>Century Gothic</vt:lpstr>
      <vt:lpstr>Times</vt:lpstr>
      <vt:lpstr>Calibri Light</vt:lpstr>
      <vt:lpstr>Office Theme</vt:lpstr>
      <vt:lpstr>Vapor Trail</vt:lpstr>
      <vt:lpstr>1_Vapor Trail</vt:lpstr>
      <vt:lpstr>CHỦ ĐỀ 1 MÁY TÍNH VÀ CỘNG ĐỒNG Bài 1 THIẾT BỊ VÀO RA</vt:lpstr>
      <vt:lpstr>PowerPoint Presentation</vt:lpstr>
      <vt:lpstr>HOẠT ĐỘNG 1</vt:lpstr>
      <vt:lpstr>PowerPoint Presentation</vt:lpstr>
      <vt:lpstr>HOẠT ĐỘNG 2</vt:lpstr>
      <vt:lpstr>PowerPoint Presentation</vt:lpstr>
      <vt:lpstr>PowerPoint Presentation</vt:lpstr>
      <vt:lpstr>PowerPoint Presentation</vt:lpstr>
      <vt:lpstr>PowerPoint Presentation</vt:lpstr>
      <vt:lpstr>Ghi nhớ:</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THANH YOU</vt:lpstr>
    </vt:vector>
  </TitlesOfParts>
  <Company>PDP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Bµi 2 : Th«ng tin vµ c¸ch biÓu biÔn th«ng tin</dc:title>
  <dc:creator>Soncan</dc:creator>
  <cp:lastModifiedBy>Administrator</cp:lastModifiedBy>
  <cp:revision>169</cp:revision>
  <dcterms:created xsi:type="dcterms:W3CDTF">2006-04-02T00:04:42Z</dcterms:created>
  <dcterms:modified xsi:type="dcterms:W3CDTF">2023-12-13T09:01:21Z</dcterms:modified>
</cp:coreProperties>
</file>