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90" r:id="rId2"/>
    <p:sldId id="323" r:id="rId3"/>
    <p:sldId id="291" r:id="rId4"/>
    <p:sldId id="321" r:id="rId5"/>
    <p:sldId id="322" r:id="rId6"/>
    <p:sldId id="292" r:id="rId7"/>
    <p:sldId id="297" r:id="rId8"/>
    <p:sldId id="298" r:id="rId9"/>
    <p:sldId id="299" r:id="rId10"/>
    <p:sldId id="300" r:id="rId11"/>
    <p:sldId id="301" r:id="rId12"/>
    <p:sldId id="302" r:id="rId13"/>
    <p:sldId id="303" r:id="rId14"/>
    <p:sldId id="304" r:id="rId15"/>
    <p:sldId id="305" r:id="rId16"/>
    <p:sldId id="306" r:id="rId17"/>
    <p:sldId id="315" r:id="rId18"/>
    <p:sldId id="316" r:id="rId19"/>
    <p:sldId id="317" r:id="rId20"/>
    <p:sldId id="318" r:id="rId21"/>
    <p:sldId id="308" r:id="rId22"/>
    <p:sldId id="309" r:id="rId23"/>
    <p:sldId id="311" r:id="rId24"/>
    <p:sldId id="312" r:id="rId25"/>
    <p:sldId id="313" r:id="rId26"/>
    <p:sldId id="314" r:id="rId27"/>
    <p:sldId id="31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D396ACC-B39B-4338-8BA7-EAD91E55F877}" type="datetimeFigureOut">
              <a:rPr lang="vi-VN" smtClean="0"/>
              <a:pPr>
                <a:defRPr/>
              </a:pPr>
              <a:t>31/10/2022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AA645914-F109-430D-8D2A-1BA655E4C3AE}" type="slidenum">
              <a:rPr lang="vi-VN" smtClean="0"/>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CDB274C-D102-4859-A026-D17371E99E03}" type="datetimeFigureOut">
              <a:rPr lang="vi-VN" smtClean="0"/>
              <a:pPr>
                <a:defRPr/>
              </a:pPr>
              <a:t>31/10/2022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BCF21E11-5E6D-44CF-AD3D-4000D8FAEE54}" type="slidenum">
              <a:rPr lang="vi-VN" smtClean="0"/>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F37FD65-C2C4-4731-B638-B8A0459A36AC}" type="datetimeFigureOut">
              <a:rPr lang="vi-VN" smtClean="0"/>
              <a:pPr>
                <a:defRPr/>
              </a:pPr>
              <a:t>31/10/2022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F060D230-2D42-46BC-B788-D5D2A96B44B1}" type="slidenum">
              <a:rPr lang="vi-VN" smtClean="0"/>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5E8AAB2-04AA-40B1-9D51-D8625F0B6522}" type="datetimeFigureOut">
              <a:rPr lang="vi-VN" smtClean="0"/>
              <a:pPr>
                <a:defRPr/>
              </a:pPr>
              <a:t>31/10/2022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FD0E45F1-98C4-44D2-A7E5-6D7856B26743}" type="slidenum">
              <a:rPr lang="vi-VN" smtClean="0"/>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EA43AD7-16F9-47E6-B6F8-20D9B140F785}" type="datetimeFigureOut">
              <a:rPr lang="vi-VN" smtClean="0"/>
              <a:pPr>
                <a:defRPr/>
              </a:pPr>
              <a:t>31/10/2022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636BAE04-A371-47D2-826B-E55ACF07F63B}" type="slidenum">
              <a:rPr lang="vi-VN" smtClean="0"/>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72247C8-8B40-4EC3-BB11-D711F4197D66}" type="datetimeFigureOut">
              <a:rPr lang="vi-VN" smtClean="0"/>
              <a:pPr>
                <a:defRPr/>
              </a:pPr>
              <a:t>31/10/2022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FC4B59AB-D5FA-437B-99FE-24492866408C}" type="slidenum">
              <a:rPr lang="vi-VN" smtClean="0"/>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808BDC5-5B6E-421C-BEAD-0176E60A1839}" type="datetimeFigureOut">
              <a:rPr lang="vi-VN" smtClean="0"/>
              <a:pPr>
                <a:defRPr/>
              </a:pPr>
              <a:t>31/10/2022</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40D074BB-2032-4165-8806-F9779C462790}" type="slidenum">
              <a:rPr lang="vi-VN" smtClean="0"/>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7142E1B3-C76B-434C-A093-300C24803DC3}" type="datetimeFigureOut">
              <a:rPr lang="vi-VN" smtClean="0"/>
              <a:pPr>
                <a:defRPr/>
              </a:pPr>
              <a:t>31/10/2022</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A082CFA2-EA2D-46B0-B43E-D6187CBFC28D}" type="slidenum">
              <a:rPr lang="vi-VN" smtClean="0"/>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D4077F-AA59-411F-9D32-30F4A015C799}" type="datetimeFigureOut">
              <a:rPr lang="vi-VN" smtClean="0"/>
              <a:pPr>
                <a:defRPr/>
              </a:pPr>
              <a:t>31/10/2022</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9EB767D6-915F-48B6-8A3A-8A8396ECF7AD}" type="slidenum">
              <a:rPr lang="vi-VN" smtClean="0"/>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4571999-9A46-4597-9E44-5814DCF07ED3}" type="datetimeFigureOut">
              <a:rPr lang="vi-VN" smtClean="0"/>
              <a:pPr>
                <a:defRPr/>
              </a:pPr>
              <a:t>31/10/2022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388698FF-E3C5-4627-B106-708959CD520E}" type="slidenum">
              <a:rPr lang="vi-VN" smtClean="0"/>
              <a:pPr>
                <a:defRPr/>
              </a:pPr>
              <a:t>‹#›</a:t>
            </a:fld>
            <a:endParaRPr lang="vi-VN"/>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fld id="{97608B54-2399-4860-B050-078847CEF1E5}" type="datetimeFigureOut">
              <a:rPr lang="vi-VN" smtClean="0"/>
              <a:pPr>
                <a:defRPr/>
              </a:pPr>
              <a:t>31/10/2022</a:t>
            </a:fld>
            <a:endParaRPr lang="vi-VN"/>
          </a:p>
        </p:txBody>
      </p:sp>
      <p:sp>
        <p:nvSpPr>
          <p:cNvPr id="9" name="Slide Number Placeholder 8"/>
          <p:cNvSpPr>
            <a:spLocks noGrp="1"/>
          </p:cNvSpPr>
          <p:nvPr>
            <p:ph type="sldNum" sz="quarter" idx="11"/>
          </p:nvPr>
        </p:nvSpPr>
        <p:spPr/>
        <p:txBody>
          <a:bodyPr/>
          <a:lstStyle/>
          <a:p>
            <a:pPr>
              <a:defRPr/>
            </a:pPr>
            <a:fld id="{3E93420B-E59A-45FB-9786-AF84D108CA92}" type="slidenum">
              <a:rPr lang="vi-VN" smtClean="0"/>
              <a:pPr>
                <a:defRPr/>
              </a:pPr>
              <a:t>‹#›</a:t>
            </a:fld>
            <a:endParaRPr lang="vi-VN"/>
          </a:p>
        </p:txBody>
      </p:sp>
      <p:sp>
        <p:nvSpPr>
          <p:cNvPr id="10" name="Footer Placeholder 9"/>
          <p:cNvSpPr>
            <a:spLocks noGrp="1"/>
          </p:cNvSpPr>
          <p:nvPr>
            <p:ph type="ftr" sz="quarter" idx="12"/>
          </p:nvPr>
        </p:nvSpPr>
        <p:spPr/>
        <p:txBody>
          <a:bodyPr/>
          <a:lstStyle/>
          <a:p>
            <a:pPr>
              <a:defRPr/>
            </a:pPr>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A319D78C-5EF8-42E2-A74A-B4B735B39258}" type="slidenum">
              <a:rPr lang="vi-VN" smtClean="0">
                <a:latin typeface="Calibri" pitchFamily="34" charset="0"/>
                <a:cs typeface="Arial" charset="0"/>
              </a:rPr>
              <a:pPr fontAlgn="base">
                <a:spcBef>
                  <a:spcPct val="0"/>
                </a:spcBef>
                <a:spcAft>
                  <a:spcPct val="0"/>
                </a:spcAft>
                <a:defRPr/>
              </a:pPr>
              <a:t>‹#›</a:t>
            </a:fld>
            <a:endParaRPr lang="vi-VN">
              <a:latin typeface="Calibri" pitchFamily="34" charset="0"/>
              <a:cs typeface="Arial" charset="0"/>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vi-VN">
              <a:latin typeface="Calibri" pitchFamily="34" charset="0"/>
              <a:cs typeface="Arial" charset="0"/>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fld id="{F1906A43-3349-4180-8831-C024DD7750F7}" type="datetimeFigureOut">
              <a:rPr lang="vi-VN" smtClean="0">
                <a:latin typeface="Calibri" pitchFamily="34" charset="0"/>
                <a:cs typeface="Arial" charset="0"/>
              </a:rPr>
              <a:pPr fontAlgn="base">
                <a:spcBef>
                  <a:spcPct val="0"/>
                </a:spcBef>
                <a:spcAft>
                  <a:spcPct val="0"/>
                </a:spcAft>
                <a:defRPr/>
              </a:pPr>
              <a:t>31/10/2022</a:t>
            </a:fld>
            <a:endParaRPr lang="vi-VN">
              <a:latin typeface="Calibri"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SO%20LON%20HON.sb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SO%20LON%20HON.sb3"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SO%20LON%20HON.sb3"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SO%20LON%20HON.sb3"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SO%20LON%20HON.sb3"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SO%20LON%20HON.sb3"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2" action="ppaction://hlinksldjump" highlightClick="1"/>
          </p:cNvPr>
          <p:cNvSpPr/>
          <p:nvPr/>
        </p:nvSpPr>
        <p:spPr>
          <a:xfrm>
            <a:off x="8532813" y="6453188"/>
            <a:ext cx="611187" cy="40481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solidFill>
                <a:srgbClr val="FFFFFF"/>
              </a:solidFill>
            </a:endParaRPr>
          </a:p>
        </p:txBody>
      </p:sp>
      <p:sp>
        <p:nvSpPr>
          <p:cNvPr id="5" name="WordArt 25"/>
          <p:cNvSpPr>
            <a:spLocks noChangeArrowheads="1" noChangeShapeType="1" noTextEdit="1"/>
          </p:cNvSpPr>
          <p:nvPr/>
        </p:nvSpPr>
        <p:spPr bwMode="auto">
          <a:xfrm>
            <a:off x="381000" y="1981200"/>
            <a:ext cx="7924800" cy="1575955"/>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a:t>
            </a:r>
            <a:r>
              <a:rPr lang="en-US" sz="3600" b="1" kern="10" dirty="0" err="1">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17: </a:t>
            </a:r>
          </a:p>
          <a:p>
            <a:pPr algn="ct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CHƯƠNG TRÌNH MÁY TÍNH</a:t>
            </a:r>
          </a:p>
        </p:txBody>
      </p:sp>
    </p:spTree>
    <p:extLst>
      <p:ext uri="{BB962C8B-B14F-4D97-AF65-F5344CB8AC3E}">
        <p14:creationId xmlns:p14="http://schemas.microsoft.com/office/powerpoint/2010/main" val="56798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6" y="293661"/>
            <a:ext cx="3792746" cy="48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27751" y="1744839"/>
            <a:ext cx="4475021" cy="156966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12700">
            <a:solidFill>
              <a:schemeClr val="tx1"/>
            </a:solidFill>
          </a:ln>
        </p:spPr>
        <p:txBody>
          <a:bodyPr wrap="square">
            <a:spAutoFit/>
          </a:bodyPr>
          <a:lstStyle/>
          <a:p>
            <a:r>
              <a:rPr lang="nl-NL" sz="3200" b="1" dirty="0">
                <a:solidFill>
                  <a:srgbClr val="FF0000"/>
                </a:solidFill>
                <a:latin typeface="Times New Roman" pitchFamily="18" charset="0"/>
                <a:cs typeface="Times New Roman" pitchFamily="18" charset="0"/>
              </a:rPr>
              <a:t>Đầu vào:</a:t>
            </a:r>
            <a:r>
              <a:rPr lang="nl-NL" sz="3200" dirty="0">
                <a:latin typeface="Times New Roman" pitchFamily="18" charset="0"/>
                <a:cs typeface="Times New Roman" pitchFamily="18" charset="0"/>
              </a:rPr>
              <a:t> Ba số a, b, c (điểm Toán, Văn và Tiếng Anh).</a:t>
            </a:r>
            <a:endParaRPr lang="en-US" sz="3200" b="1" dirty="0">
              <a:solidFill>
                <a:schemeClr val="bg1"/>
              </a:solidFill>
              <a:latin typeface="Times New Roman" pitchFamily="18" charset="0"/>
              <a:cs typeface="Times New Roman" pitchFamily="18" charset="0"/>
            </a:endParaRPr>
          </a:p>
        </p:txBody>
      </p:sp>
      <p:sp>
        <p:nvSpPr>
          <p:cNvPr id="7" name="Rectangle 6"/>
          <p:cNvSpPr/>
          <p:nvPr/>
        </p:nvSpPr>
        <p:spPr>
          <a:xfrm>
            <a:off x="3927751" y="3605799"/>
            <a:ext cx="4475021" cy="206210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12700">
            <a:solidFill>
              <a:schemeClr val="tx1"/>
            </a:solidFill>
          </a:ln>
        </p:spPr>
        <p:txBody>
          <a:bodyPr wrap="square">
            <a:spAutoFit/>
          </a:bodyPr>
          <a:lstStyle/>
          <a:p>
            <a:r>
              <a:rPr lang="nl-NL" sz="3200" b="1" dirty="0">
                <a:solidFill>
                  <a:srgbClr val="FF0000"/>
                </a:solidFill>
                <a:latin typeface="Times New Roman" pitchFamily="18" charset="0"/>
                <a:cs typeface="Times New Roman" pitchFamily="18" charset="0"/>
              </a:rPr>
              <a:t>Đầu ra: </a:t>
            </a:r>
            <a:r>
              <a:rPr lang="nl-NL" sz="3200" dirty="0">
                <a:latin typeface="Times New Roman" pitchFamily="18" charset="0"/>
                <a:cs typeface="Times New Roman" pitchFamily="18" charset="0"/>
              </a:rPr>
              <a:t>Thông báo “Bạn được thưởng ngôi sao” hoặc “Bạn cố gắng lên nhé”.</a:t>
            </a:r>
            <a:endParaRPr lang="en-US" sz="3200" b="1" dirty="0">
              <a:solidFill>
                <a:schemeClr val="bg1"/>
              </a:solidFill>
              <a:latin typeface="Times New Roman" pitchFamily="18" charset="0"/>
              <a:cs typeface="Times New Roman" pitchFamily="18" charset="0"/>
            </a:endParaRPr>
          </a:p>
        </p:txBody>
      </p:sp>
      <p:sp>
        <p:nvSpPr>
          <p:cNvPr id="3" name="Rectangle 2"/>
          <p:cNvSpPr/>
          <p:nvPr/>
        </p:nvSpPr>
        <p:spPr>
          <a:xfrm>
            <a:off x="3879262" y="680591"/>
            <a:ext cx="4572000" cy="1077218"/>
          </a:xfrm>
          <a:prstGeom prst="rect">
            <a:avLst/>
          </a:prstGeom>
        </p:spPr>
        <p:txBody>
          <a:bodyPr>
            <a:spAutoFit/>
          </a:bodyPr>
          <a:lstStyle/>
          <a:p>
            <a:pPr algn="just"/>
            <a:r>
              <a:rPr lang="pt-BR" sz="3200" b="1" dirty="0">
                <a:latin typeface="Times New Roman" pitchFamily="18" charset="0"/>
                <a:cs typeface="Times New Roman" pitchFamily="18" charset="0"/>
              </a:rPr>
              <a:t>b) Hãy xác định đầu vào, đầu ra của thuật toán đó.</a:t>
            </a: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024318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5" y="762000"/>
            <a:ext cx="3792746" cy="60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25469" y="2895600"/>
            <a:ext cx="4562570" cy="206210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12700">
            <a:solidFill>
              <a:schemeClr val="tx1"/>
            </a:solidFill>
          </a:ln>
        </p:spPr>
        <p:txBody>
          <a:bodyPr wrap="square">
            <a:spAutoFit/>
          </a:bodyPr>
          <a:lstStyle/>
          <a:p>
            <a:r>
              <a:rPr lang="nl-NL" sz="3200" b="1" dirty="0">
                <a:solidFill>
                  <a:srgbClr val="FF0000"/>
                </a:solidFill>
                <a:latin typeface="Times New Roman" pitchFamily="18" charset="0"/>
                <a:cs typeface="Times New Roman" pitchFamily="18" charset="0"/>
              </a:rPr>
              <a:t>Đầu vào:</a:t>
            </a:r>
            <a:r>
              <a:rPr lang="nl-NL" sz="3200" dirty="0">
                <a:latin typeface="Times New Roman" pitchFamily="18" charset="0"/>
                <a:cs typeface="Times New Roman" pitchFamily="18" charset="0"/>
              </a:rPr>
              <a:t> Bạn Nam có điểm Toán được 9, điểm Văn là 8 và điểm Tiếng Anh là 10</a:t>
            </a:r>
            <a:endParaRPr lang="en-US" sz="3200" b="1" dirty="0">
              <a:solidFill>
                <a:schemeClr val="bg1"/>
              </a:solidFill>
              <a:latin typeface="Times New Roman" pitchFamily="18" charset="0"/>
              <a:cs typeface="Times New Roman" pitchFamily="18" charset="0"/>
            </a:endParaRPr>
          </a:p>
        </p:txBody>
      </p:sp>
      <p:sp>
        <p:nvSpPr>
          <p:cNvPr id="7" name="Rectangle 6"/>
          <p:cNvSpPr/>
          <p:nvPr/>
        </p:nvSpPr>
        <p:spPr>
          <a:xfrm>
            <a:off x="3931144" y="5105400"/>
            <a:ext cx="4551221" cy="107721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12700">
            <a:solidFill>
              <a:schemeClr val="tx1"/>
            </a:solidFill>
          </a:ln>
        </p:spPr>
        <p:txBody>
          <a:bodyPr wrap="square">
            <a:spAutoFit/>
          </a:bodyPr>
          <a:lstStyle/>
          <a:p>
            <a:r>
              <a:rPr lang="nl-NL" sz="3200" b="1" dirty="0">
                <a:solidFill>
                  <a:srgbClr val="FF0000"/>
                </a:solidFill>
                <a:latin typeface="Times New Roman" pitchFamily="18" charset="0"/>
                <a:cs typeface="Times New Roman" pitchFamily="18" charset="0"/>
              </a:rPr>
              <a:t>Đầu ra: </a:t>
            </a:r>
            <a:r>
              <a:rPr lang="nl-NL" sz="3200" dirty="0">
                <a:latin typeface="Times New Roman" pitchFamily="18" charset="0"/>
                <a:cs typeface="Times New Roman" pitchFamily="18" charset="0"/>
              </a:rPr>
              <a:t>“Bạn Nam được thưởng ngôi sao”</a:t>
            </a:r>
            <a:endParaRPr lang="en-US" sz="3200" b="1" dirty="0">
              <a:solidFill>
                <a:schemeClr val="bg1"/>
              </a:solidFill>
              <a:latin typeface="Times New Roman" pitchFamily="18" charset="0"/>
              <a:cs typeface="Times New Roman" pitchFamily="18" charset="0"/>
            </a:endParaRPr>
          </a:p>
        </p:txBody>
      </p:sp>
      <p:sp>
        <p:nvSpPr>
          <p:cNvPr id="3" name="Rectangle 2"/>
          <p:cNvSpPr/>
          <p:nvPr/>
        </p:nvSpPr>
        <p:spPr>
          <a:xfrm>
            <a:off x="3903581" y="609600"/>
            <a:ext cx="4572000" cy="2062103"/>
          </a:xfrm>
          <a:prstGeom prst="rect">
            <a:avLst/>
          </a:prstGeom>
        </p:spPr>
        <p:txBody>
          <a:bodyPr>
            <a:spAutoFit/>
          </a:bodyPr>
          <a:lstStyle/>
          <a:p>
            <a:pPr algn="just"/>
            <a:r>
              <a:rPr lang="pt-BR" sz="3200" dirty="0">
                <a:latin typeface="Times New Roman" pitchFamily="18" charset="0"/>
                <a:cs typeface="Times New Roman" pitchFamily="18" charset="0"/>
              </a:rPr>
              <a:t>c</a:t>
            </a:r>
            <a:r>
              <a:rPr lang="pt-BR" sz="3200" b="1" dirty="0">
                <a:latin typeface="Times New Roman" pitchFamily="18" charset="0"/>
                <a:cs typeface="Times New Roman" pitchFamily="18" charset="0"/>
              </a:rPr>
              <a:t>) Hãy cho ví dụ cụ thể giá trị dữ liệu đầu vào và cho biết kết quả đầu ra tương ứng.</a:t>
            </a: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128188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96694" y="304800"/>
            <a:ext cx="8763000" cy="584775"/>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sz="3200" u="none">
                <a:solidFill>
                  <a:schemeClr val="tx1"/>
                </a:solidFill>
              </a:rPr>
              <a:t>d. Sơ đồ khối cho thuật toán</a:t>
            </a:r>
            <a:endParaRPr lang="en-US" sz="3200" u="none"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43" y="912227"/>
            <a:ext cx="3792746" cy="5564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12227"/>
            <a:ext cx="4495800" cy="564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arallelogram 1"/>
          <p:cNvSpPr/>
          <p:nvPr/>
        </p:nvSpPr>
        <p:spPr>
          <a:xfrm>
            <a:off x="4100790" y="4572811"/>
            <a:ext cx="2116226" cy="685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Thông</a:t>
            </a:r>
            <a:r>
              <a:rPr lang="en-US" sz="1400" dirty="0"/>
              <a:t> </a:t>
            </a:r>
            <a:r>
              <a:rPr lang="en-US" sz="1400" dirty="0" err="1"/>
              <a:t>báo</a:t>
            </a:r>
            <a:r>
              <a:rPr lang="en-US" sz="1400" dirty="0"/>
              <a:t> </a:t>
            </a:r>
            <a:r>
              <a:rPr lang="en-US" sz="1400" dirty="0" err="1"/>
              <a:t>bạn</a:t>
            </a:r>
            <a:r>
              <a:rPr lang="en-US" sz="1400" dirty="0"/>
              <a:t> </a:t>
            </a:r>
            <a:r>
              <a:rPr lang="en-US" sz="1400" dirty="0" err="1"/>
              <a:t>được</a:t>
            </a:r>
            <a:r>
              <a:rPr lang="en-US" sz="1400" dirty="0"/>
              <a:t> </a:t>
            </a:r>
            <a:r>
              <a:rPr lang="en-US" sz="1400" dirty="0" err="1"/>
              <a:t>thưởng</a:t>
            </a:r>
            <a:r>
              <a:rPr lang="en-US" sz="1400" dirty="0"/>
              <a:t> </a:t>
            </a:r>
            <a:r>
              <a:rPr lang="en-US" sz="1400" dirty="0" err="1"/>
              <a:t>ngôi</a:t>
            </a:r>
            <a:r>
              <a:rPr lang="en-US" sz="1400" dirty="0"/>
              <a:t> </a:t>
            </a:r>
            <a:r>
              <a:rPr lang="en-US" sz="1400" dirty="0" err="1"/>
              <a:t>sao</a:t>
            </a:r>
            <a:endParaRPr lang="en-US" sz="1400" dirty="0"/>
          </a:p>
        </p:txBody>
      </p:sp>
      <p:sp>
        <p:nvSpPr>
          <p:cNvPr id="8" name="Parallelogram 7"/>
          <p:cNvSpPr/>
          <p:nvPr/>
        </p:nvSpPr>
        <p:spPr>
          <a:xfrm>
            <a:off x="6629400" y="4610100"/>
            <a:ext cx="2021732" cy="609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Thông</a:t>
            </a:r>
            <a:r>
              <a:rPr lang="en-US" sz="1400" dirty="0"/>
              <a:t> </a:t>
            </a:r>
            <a:r>
              <a:rPr lang="en-US" sz="1400" dirty="0" err="1"/>
              <a:t>báo</a:t>
            </a:r>
            <a:r>
              <a:rPr lang="en-US" sz="1400" dirty="0"/>
              <a:t> </a:t>
            </a:r>
            <a:r>
              <a:rPr lang="en-US" sz="1400" dirty="0" err="1"/>
              <a:t>bạn</a:t>
            </a:r>
            <a:r>
              <a:rPr lang="en-US" sz="1400" dirty="0"/>
              <a:t> </a:t>
            </a:r>
            <a:r>
              <a:rPr lang="en-US" sz="1400" dirty="0" err="1"/>
              <a:t>cố</a:t>
            </a:r>
            <a:r>
              <a:rPr lang="en-US" sz="1400" dirty="0"/>
              <a:t> </a:t>
            </a:r>
            <a:r>
              <a:rPr lang="en-US" sz="1400" dirty="0" err="1"/>
              <a:t>gắng</a:t>
            </a:r>
            <a:r>
              <a:rPr lang="en-US" sz="1400" dirty="0"/>
              <a:t> </a:t>
            </a:r>
            <a:r>
              <a:rPr lang="en-US" sz="1400" dirty="0" err="1"/>
              <a:t>lên</a:t>
            </a:r>
            <a:r>
              <a:rPr lang="en-US" sz="1400" dirty="0"/>
              <a:t> </a:t>
            </a:r>
            <a:r>
              <a:rPr lang="en-US" sz="1400" dirty="0" err="1"/>
              <a:t>nhé</a:t>
            </a:r>
            <a:endParaRPr lang="en-US" sz="1400" dirty="0"/>
          </a:p>
        </p:txBody>
      </p:sp>
    </p:spTree>
    <p:extLst>
      <p:ext uri="{BB962C8B-B14F-4D97-AF65-F5344CB8AC3E}">
        <p14:creationId xmlns:p14="http://schemas.microsoft.com/office/powerpoint/2010/main" val="2739434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0" y="381000"/>
            <a:ext cx="8763000" cy="584775"/>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sz="3200" dirty="0"/>
              <a:t>Câu 3. Cho chương trình Scratch như Hình 6.16</a:t>
            </a:r>
            <a:endParaRPr lang="en-US" sz="3200" dirty="0"/>
          </a:p>
        </p:txBody>
      </p:sp>
      <p:sp>
        <p:nvSpPr>
          <p:cNvPr id="7" name="Text Box 3"/>
          <p:cNvSpPr txBox="1">
            <a:spLocks noChangeArrowheads="1"/>
          </p:cNvSpPr>
          <p:nvPr/>
        </p:nvSpPr>
        <p:spPr bwMode="auto">
          <a:xfrm>
            <a:off x="3974627" y="1219200"/>
            <a:ext cx="4589254" cy="550920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3200" dirty="0">
                <a:latin typeface="Times New Roman" pitchFamily="18" charset="0"/>
                <a:cs typeface="Times New Roman" pitchFamily="18" charset="0"/>
              </a:rPr>
              <a:t>a) Chương trình đó thực hiện công việc gì ?</a:t>
            </a:r>
            <a:endParaRPr lang="en-US" sz="3200" u="sng" dirty="0">
              <a:latin typeface="Times New Roman" pitchFamily="18" charset="0"/>
              <a:cs typeface="Times New Roman" pitchFamily="18" charset="0"/>
            </a:endParaRPr>
          </a:p>
          <a:p>
            <a:r>
              <a:rPr lang="pt-BR" sz="3200" dirty="0">
                <a:latin typeface="Times New Roman" pitchFamily="18" charset="0"/>
                <a:cs typeface="Times New Roman" pitchFamily="18" charset="0"/>
              </a:rPr>
              <a:t>b) Các cấu trúc điều khiển tuần tự, rẽ nhánh và lặp có được sử dụng trong chương trình không? Hãy nêu các câu lệnh trong chương trình thể hiện cấu trúc đó.</a:t>
            </a:r>
            <a:endParaRPr lang="en-US" sz="3200" u="sng" dirty="0">
              <a:latin typeface="Times New Roman" pitchFamily="18" charset="0"/>
              <a:cs typeface="Times New Roman" pitchFamily="18" charset="0"/>
            </a:endParaRPr>
          </a:p>
          <a:p>
            <a:r>
              <a:rPr lang="pt-BR" sz="3200" dirty="0">
                <a:latin typeface="Times New Roman" pitchFamily="18" charset="0"/>
                <a:cs typeface="Times New Roman" pitchFamily="18" charset="0"/>
              </a:rPr>
              <a:t>c) Thực hành tạo chương trình bằng Scratch.</a:t>
            </a:r>
            <a:endParaRPr lang="en-US" sz="3200"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1" y="1219200"/>
            <a:ext cx="3945146" cy="4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727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3779"/>
                                        </p:tgtEl>
                                        <p:attrNameLst>
                                          <p:attrName>style.visibility</p:attrName>
                                        </p:attrNameLst>
                                      </p:cBhvr>
                                      <p:to>
                                        <p:strVal val="visible"/>
                                      </p:to>
                                    </p:set>
                                    <p:anim calcmode="lin" valueType="num">
                                      <p:cBhvr>
                                        <p:cTn id="12" dur="500" fill="hold"/>
                                        <p:tgtEl>
                                          <p:spTgt spid="203779"/>
                                        </p:tgtEl>
                                        <p:attrNameLst>
                                          <p:attrName>ppt_w</p:attrName>
                                        </p:attrNameLst>
                                      </p:cBhvr>
                                      <p:tavLst>
                                        <p:tav tm="0">
                                          <p:val>
                                            <p:fltVal val="0"/>
                                          </p:val>
                                        </p:tav>
                                        <p:tav tm="100000">
                                          <p:val>
                                            <p:strVal val="#ppt_w"/>
                                          </p:val>
                                        </p:tav>
                                      </p:tavLst>
                                    </p:anim>
                                    <p:anim calcmode="lin" valueType="num">
                                      <p:cBhvr>
                                        <p:cTn id="13" dur="500" fill="hold"/>
                                        <p:tgtEl>
                                          <p:spTgt spid="203779"/>
                                        </p:tgtEl>
                                        <p:attrNameLst>
                                          <p:attrName>ppt_h</p:attrName>
                                        </p:attrNameLst>
                                      </p:cBhvr>
                                      <p:tavLst>
                                        <p:tav tm="0">
                                          <p:val>
                                            <p:fltVal val="0"/>
                                          </p:val>
                                        </p:tav>
                                        <p:tav tm="100000">
                                          <p:val>
                                            <p:strVal val="#ppt_h"/>
                                          </p:val>
                                        </p:tav>
                                      </p:tavLst>
                                    </p:anim>
                                    <p:animEffect transition="in" filter="fade">
                                      <p:cBhvr>
                                        <p:cTn id="14" dur="500"/>
                                        <p:tgtEl>
                                          <p:spTgt spid="203779"/>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055102" y="457200"/>
            <a:ext cx="4403098" cy="501675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dirty="0">
                <a:latin typeface="Times New Roman" pitchFamily="18" charset="0"/>
                <a:cs typeface="Times New Roman" pitchFamily="18" charset="0"/>
              </a:rPr>
              <a:t>a) Chương trình đó thực hiện công việc gì:</a:t>
            </a:r>
            <a:endParaRPr lang="en-US" sz="3200" u="sng" dirty="0">
              <a:latin typeface="Times New Roman" pitchFamily="18" charset="0"/>
              <a:cs typeface="Times New Roman" pitchFamily="18" charset="0"/>
            </a:endParaRPr>
          </a:p>
          <a:p>
            <a:pPr algn="just"/>
            <a:r>
              <a:rPr lang="nl-NL" sz="3200" dirty="0">
                <a:latin typeface="Times New Roman" pitchFamily="18" charset="0"/>
                <a:cs typeface="Times New Roman" pitchFamily="18" charset="0"/>
              </a:rPr>
              <a:t>- Nhân vật nói xin chào trong 2 giây, sau đó lặp lại 10 lần việc di chuyển 10 bước nếu chạm biên thì quay lại. Trong quá trình nhân vật di chuyển chương trình phát âm thanh tiếng trống.</a:t>
            </a:r>
            <a:endParaRPr lang="en-US" sz="3200"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6" y="457200"/>
            <a:ext cx="3945146" cy="4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009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3945146" y="318114"/>
            <a:ext cx="4513054" cy="2554545"/>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3200" dirty="0">
                <a:latin typeface="Times New Roman" pitchFamily="18" charset="0"/>
                <a:cs typeface="Times New Roman" pitchFamily="18" charset="0"/>
              </a:rPr>
              <a:t>b) Các cấu trúc điều khiển tuần tự, rẽ nhánh và lặp được sử dụng trong chương trình.</a:t>
            </a:r>
          </a:p>
          <a:p>
            <a:r>
              <a:rPr lang="nl-NL" sz="3200" b="1" dirty="0">
                <a:latin typeface="Times New Roman" pitchFamily="18" charset="0"/>
                <a:cs typeface="Times New Roman" pitchFamily="18" charset="0"/>
              </a:rPr>
              <a:t>Ví dụ:</a:t>
            </a:r>
            <a:endParaRPr lang="en-US" sz="3200"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3945146" cy="4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3945146" y="2872659"/>
            <a:ext cx="4513054" cy="1569660"/>
          </a:xfrm>
          <a:prstGeom prst="rect">
            <a:avLst/>
          </a:prstGeom>
          <a:solidFill>
            <a:schemeClr val="tx2">
              <a:lumMod val="20000"/>
              <a:lumOff val="8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nl-NL" sz="3200" b="1" dirty="0">
                <a:solidFill>
                  <a:srgbClr val="FF0000"/>
                </a:solidFill>
                <a:latin typeface="Times New Roman" pitchFamily="18" charset="0"/>
                <a:cs typeface="Times New Roman" pitchFamily="18" charset="0"/>
              </a:rPr>
              <a:t>Cấu trúc tuần tự:</a:t>
            </a:r>
          </a:p>
          <a:p>
            <a:r>
              <a:rPr lang="nl-NL" sz="3200" dirty="0">
                <a:latin typeface="Times New Roman" pitchFamily="18" charset="0"/>
                <a:cs typeface="Times New Roman" pitchFamily="18" charset="0"/>
              </a:rPr>
              <a:t>Nhân vật nói “xin chào” sau đó mới di chuyển</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6713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023265" y="373558"/>
            <a:ext cx="4876800" cy="1569660"/>
          </a:xfrm>
          <a:prstGeom prst="rect">
            <a:avLst/>
          </a:prstGeom>
          <a:solidFill>
            <a:schemeClr val="tx2">
              <a:lumMod val="20000"/>
              <a:lumOff val="8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nl-NL" sz="3200" b="1" dirty="0">
                <a:solidFill>
                  <a:srgbClr val="FF0000"/>
                </a:solidFill>
                <a:latin typeface="Times New Roman" pitchFamily="18" charset="0"/>
                <a:cs typeface="Times New Roman" pitchFamily="18" charset="0"/>
              </a:rPr>
              <a:t>Cấu trúc rẽ nhánh:</a:t>
            </a:r>
          </a:p>
          <a:p>
            <a:r>
              <a:rPr lang="nl-NL" sz="3200" dirty="0">
                <a:latin typeface="Times New Roman" pitchFamily="18" charset="0"/>
                <a:cs typeface="Times New Roman" pitchFamily="18" charset="0"/>
              </a:rPr>
              <a:t>Lệnh </a:t>
            </a:r>
            <a:r>
              <a:rPr lang="nl-NL" sz="3200" b="1" dirty="0">
                <a:latin typeface="Times New Roman" pitchFamily="18" charset="0"/>
                <a:cs typeface="Times New Roman" pitchFamily="18" charset="0"/>
              </a:rPr>
              <a:t>“nếu chạm biên, bật lại”.</a:t>
            </a:r>
            <a:endParaRPr lang="en-US" sz="3200" b="1" dirty="0">
              <a:solidFill>
                <a:srgbClr val="FF0000"/>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4" y="381000"/>
            <a:ext cx="3945146" cy="4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039478" y="2209800"/>
            <a:ext cx="4876800" cy="1077218"/>
          </a:xfrm>
          <a:prstGeom prst="rect">
            <a:avLst/>
          </a:prstGeom>
          <a:solidFill>
            <a:schemeClr val="tx2">
              <a:lumMod val="20000"/>
              <a:lumOff val="8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nl-NL" sz="3200" b="1" dirty="0">
                <a:solidFill>
                  <a:srgbClr val="FF0000"/>
                </a:solidFill>
                <a:latin typeface="Times New Roman" pitchFamily="18" charset="0"/>
                <a:cs typeface="Times New Roman" pitchFamily="18" charset="0"/>
              </a:rPr>
              <a:t>Cấu trúc lặp:</a:t>
            </a:r>
          </a:p>
          <a:p>
            <a:r>
              <a:rPr lang="nl-NL" sz="3200" dirty="0">
                <a:latin typeface="Times New Roman" pitchFamily="18" charset="0"/>
                <a:cs typeface="Times New Roman" pitchFamily="18" charset="0"/>
              </a:rPr>
              <a:t>Lệnh</a:t>
            </a:r>
            <a:r>
              <a:rPr lang="nl-NL" sz="3200" b="1" dirty="0">
                <a:latin typeface="Times New Roman" pitchFamily="18" charset="0"/>
                <a:cs typeface="Times New Roman" pitchFamily="18" charset="0"/>
              </a:rPr>
              <a:t> “Lặp lại 10 lần”.</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65110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950" y="1295400"/>
            <a:ext cx="2452688" cy="495300"/>
          </a:xfrm>
          <a:prstGeom prst="rect">
            <a:avLst/>
          </a:prstGeom>
        </p:spPr>
        <p:txBody>
          <a:bodyPr anchor="b"/>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fontAlgn="base">
              <a:spcAft>
                <a:spcPct val="0"/>
              </a:spcAft>
              <a:defRPr/>
            </a:pPr>
            <a:r>
              <a:rPr lang="nl-NL" sz="2800" b="1">
                <a:solidFill>
                  <a:srgbClr val="D2533C"/>
                </a:solidFill>
                <a:latin typeface="Times New Roman" pitchFamily="18" charset="0"/>
                <a:cs typeface="Times New Roman" pitchFamily="18" charset="0"/>
              </a:rPr>
              <a:t>Thực hành </a:t>
            </a:r>
            <a:endParaRPr lang="vi-VN" sz="2800">
              <a:solidFill>
                <a:srgbClr val="D2533C"/>
              </a:solidFill>
              <a:latin typeface="Times New Roman" pitchFamily="18" charset="0"/>
              <a:cs typeface="Times New Roman" pitchFamily="18" charset="0"/>
            </a:endParaRPr>
          </a:p>
        </p:txBody>
      </p:sp>
      <p:sp>
        <p:nvSpPr>
          <p:cNvPr id="10243" name="Rectangle 2"/>
          <p:cNvSpPr>
            <a:spLocks noChangeArrowheads="1"/>
          </p:cNvSpPr>
          <p:nvPr/>
        </p:nvSpPr>
        <p:spPr bwMode="auto">
          <a:xfrm>
            <a:off x="395288" y="5029200"/>
            <a:ext cx="7489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a. Xác định đầu vào, đầu ra.</a:t>
            </a:r>
            <a:endParaRPr lang="vi-VN" sz="2800">
              <a:solidFill>
                <a:srgbClr val="292934"/>
              </a:solidFill>
              <a:latin typeface="Times New Roman" pitchFamily="18" charset="0"/>
              <a:cs typeface="Times New Roman" pitchFamily="18" charset="0"/>
            </a:endParaRPr>
          </a:p>
          <a:p>
            <a:pPr fontAlgn="base">
              <a:spcBef>
                <a:spcPct val="0"/>
              </a:spcBef>
              <a:spcAft>
                <a:spcPct val="0"/>
              </a:spcAft>
            </a:pPr>
            <a:r>
              <a:rPr lang="nl-NL" sz="2800">
                <a:solidFill>
                  <a:srgbClr val="292934"/>
                </a:solidFill>
                <a:latin typeface="Times New Roman" pitchFamily="18" charset="0"/>
                <a:cs typeface="Times New Roman" pitchFamily="18" charset="0"/>
              </a:rPr>
              <a:t>b. Thuật toán.</a:t>
            </a:r>
            <a:endParaRPr lang="vi-VN" sz="2800">
              <a:solidFill>
                <a:srgbClr val="292934"/>
              </a:solidFill>
              <a:latin typeface="Times New Roman" pitchFamily="18" charset="0"/>
              <a:cs typeface="Times New Roman" pitchFamily="18" charset="0"/>
            </a:endParaRPr>
          </a:p>
          <a:p>
            <a:pPr fontAlgn="base">
              <a:spcBef>
                <a:spcPct val="0"/>
              </a:spcBef>
              <a:spcAft>
                <a:spcPct val="0"/>
              </a:spcAft>
            </a:pPr>
            <a:r>
              <a:rPr lang="nl-NL" sz="2800">
                <a:solidFill>
                  <a:srgbClr val="292934"/>
                </a:solidFill>
                <a:latin typeface="Times New Roman" pitchFamily="18" charset="0"/>
                <a:cs typeface="Times New Roman" pitchFamily="18" charset="0"/>
              </a:rPr>
              <a:t>c. Chương trình.</a:t>
            </a:r>
            <a:endParaRPr lang="vi-VN" sz="2800">
              <a:solidFill>
                <a:srgbClr val="292934"/>
              </a:solidFill>
              <a:latin typeface="Times New Roman" pitchFamily="18" charset="0"/>
              <a:cs typeface="Times New Roman" pitchFamily="18" charset="0"/>
            </a:endParaRPr>
          </a:p>
        </p:txBody>
      </p:sp>
      <p:sp>
        <p:nvSpPr>
          <p:cNvPr id="4" name="Rectangle 2"/>
          <p:cNvSpPr>
            <a:spLocks noChangeArrowheads="1"/>
          </p:cNvSpPr>
          <p:nvPr/>
        </p:nvSpPr>
        <p:spPr bwMode="auto">
          <a:xfrm>
            <a:off x="87313" y="2057400"/>
            <a:ext cx="89487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nl-NL" sz="2800" b="1" u="sng" dirty="0">
                <a:solidFill>
                  <a:srgbClr val="292934"/>
                </a:solidFill>
                <a:latin typeface="Times New Roman" pitchFamily="18" charset="0"/>
                <a:cs typeface="Times New Roman" pitchFamily="18" charset="0"/>
              </a:rPr>
              <a:t>Nhiệm vụ</a:t>
            </a:r>
            <a:r>
              <a:rPr lang="nl-NL" sz="2800" dirty="0">
                <a:solidFill>
                  <a:srgbClr val="292934"/>
                </a:solidFill>
                <a:latin typeface="Times New Roman" pitchFamily="18" charset="0"/>
                <a:cs typeface="Times New Roman" pitchFamily="18" charset="0"/>
              </a:rPr>
              <a:t>: Ba bạn An, Minh, Khoa đã làm những tấm thiệp chúc mừng để bán lấy tiền mua sách tặng các bạn học sinh vùng khó khăn. Gọi số tiền bán được là a, số tiền mua vật liệu là b, cần tính toán số tiền lãi thu được hoặc số tiền bị lỗ. Em hãy mô tả thuật toán giải quyết yêu cầu trên bằng sơ đồ khối và chương trình Scratch.</a:t>
            </a:r>
            <a:endParaRPr lang="vi-VN" sz="2800" dirty="0">
              <a:solidFill>
                <a:srgbClr val="292934"/>
              </a:solidFill>
              <a:latin typeface="Times New Roman" pitchFamily="18" charset="0"/>
              <a:cs typeface="Times New Roman" pitchFamily="18" charset="0"/>
            </a:endParaRPr>
          </a:p>
        </p:txBody>
      </p:sp>
    </p:spTree>
    <p:extLst>
      <p:ext uri="{BB962C8B-B14F-4D97-AF65-F5344CB8AC3E}">
        <p14:creationId xmlns:p14="http://schemas.microsoft.com/office/powerpoint/2010/main" val="3124272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additive="base">
                                        <p:cTn id="12" dur="1000" fill="hold"/>
                                        <p:tgtEl>
                                          <p:spTgt spid="10243"/>
                                        </p:tgtEl>
                                        <p:attrNameLst>
                                          <p:attrName>ppt_x</p:attrName>
                                        </p:attrNameLst>
                                      </p:cBhvr>
                                      <p:tavLst>
                                        <p:tav tm="0">
                                          <p:val>
                                            <p:strVal val="#ppt_x"/>
                                          </p:val>
                                        </p:tav>
                                        <p:tav tm="100000">
                                          <p:val>
                                            <p:strVal val="#ppt_x"/>
                                          </p:val>
                                        </p:tav>
                                      </p:tavLst>
                                    </p:anim>
                                    <p:anim calcmode="lin" valueType="num">
                                      <p:cBhvr additive="base">
                                        <p:cTn id="13" dur="10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10344" y="2286000"/>
            <a:ext cx="748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 Đầu vào: hai số a, b.</a:t>
            </a:r>
            <a:endParaRPr lang="vi-VN" sz="2800">
              <a:solidFill>
                <a:srgbClr val="292934"/>
              </a:solidFill>
              <a:latin typeface="Times New Roman" pitchFamily="18" charset="0"/>
              <a:cs typeface="Times New Roman" pitchFamily="18" charset="0"/>
            </a:endParaRPr>
          </a:p>
        </p:txBody>
      </p:sp>
      <p:sp>
        <p:nvSpPr>
          <p:cNvPr id="12291" name="Rectangle 2"/>
          <p:cNvSpPr>
            <a:spLocks noChangeArrowheads="1"/>
          </p:cNvSpPr>
          <p:nvPr/>
        </p:nvSpPr>
        <p:spPr bwMode="auto">
          <a:xfrm>
            <a:off x="434925" y="1479038"/>
            <a:ext cx="4108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a. Xác định đầu vào, đầu ra</a:t>
            </a:r>
            <a:endParaRPr lang="vi-VN" sz="2800">
              <a:solidFill>
                <a:srgbClr val="292934"/>
              </a:solidFill>
              <a:latin typeface="Times New Roman" pitchFamily="18" charset="0"/>
              <a:cs typeface="Times New Roman" pitchFamily="18" charset="0"/>
            </a:endParaRPr>
          </a:p>
        </p:txBody>
      </p:sp>
      <p:sp>
        <p:nvSpPr>
          <p:cNvPr id="5" name="Rectangle 4"/>
          <p:cNvSpPr>
            <a:spLocks noChangeArrowheads="1"/>
          </p:cNvSpPr>
          <p:nvPr/>
        </p:nvSpPr>
        <p:spPr bwMode="auto">
          <a:xfrm>
            <a:off x="385763" y="2971800"/>
            <a:ext cx="5624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 Đầu ra: Số tiền lãi hoặc số tiền bị lỗ</a:t>
            </a:r>
            <a:endParaRPr lang="vi-VN" sz="2800">
              <a:solidFill>
                <a:srgbClr val="292934"/>
              </a:solidFill>
              <a:latin typeface="Calibri" pitchFamily="34" charset="0"/>
              <a:cs typeface="Arial" charset="0"/>
            </a:endParaRPr>
          </a:p>
        </p:txBody>
      </p:sp>
      <p:sp>
        <p:nvSpPr>
          <p:cNvPr id="6" name="WordArt 25"/>
          <p:cNvSpPr>
            <a:spLocks noChangeArrowheads="1" noChangeShapeType="1" noTextEdit="1"/>
          </p:cNvSpPr>
          <p:nvPr/>
        </p:nvSpPr>
        <p:spPr bwMode="auto">
          <a:xfrm>
            <a:off x="671950" y="380998"/>
            <a:ext cx="7924800" cy="432955"/>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17: CHƯƠNG TRÌNH MÁY TÍNH</a:t>
            </a:r>
          </a:p>
        </p:txBody>
      </p:sp>
    </p:spTree>
    <p:extLst>
      <p:ext uri="{BB962C8B-B14F-4D97-AF65-F5344CB8AC3E}">
        <p14:creationId xmlns:p14="http://schemas.microsoft.com/office/powerpoint/2010/main" val="603675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ải xuốn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81075"/>
            <a:ext cx="55054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90488" y="404813"/>
            <a:ext cx="4464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b. Thuật toán bằng sơ đồ khối</a:t>
            </a:r>
            <a:endParaRPr lang="vi-VN" sz="2800">
              <a:solidFill>
                <a:srgbClr val="292934"/>
              </a:solidFill>
              <a:latin typeface="Times New Roman" pitchFamily="18" charset="0"/>
              <a:cs typeface="Times New Roman" pitchFamily="18" charset="0"/>
            </a:endParaRPr>
          </a:p>
        </p:txBody>
      </p:sp>
    </p:spTree>
    <p:extLst>
      <p:ext uri="{BB962C8B-B14F-4D97-AF65-F5344CB8AC3E}">
        <p14:creationId xmlns:p14="http://schemas.microsoft.com/office/powerpoint/2010/main" val="4017490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12" t="22711" r="7033" b="17363"/>
          <a:stretch/>
        </p:blipFill>
        <p:spPr bwMode="auto">
          <a:xfrm>
            <a:off x="-32426" y="-3243"/>
            <a:ext cx="85343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427" y="4030494"/>
            <a:ext cx="8534399" cy="1384995"/>
          </a:xfrm>
          <a:prstGeom prst="rect">
            <a:avLst/>
          </a:prstGeom>
          <a:noFill/>
        </p:spPr>
        <p:txBody>
          <a:bodyPr wrap="square" rtlCol="0">
            <a:spAutoFit/>
          </a:bodyPr>
          <a:lstStyle/>
          <a:p>
            <a:r>
              <a:rPr lang="en-US" sz="2800" dirty="0">
                <a:sym typeface="Wingdings" pitchFamily="2" charset="2"/>
              </a:rPr>
              <a:t> </a:t>
            </a:r>
            <a:r>
              <a:rPr lang="en-US" sz="2800" dirty="0" err="1">
                <a:sym typeface="Wingdings" pitchFamily="2" charset="2"/>
              </a:rPr>
              <a:t>Cách</a:t>
            </a:r>
            <a:r>
              <a:rPr lang="en-US" sz="2800" dirty="0">
                <a:sym typeface="Wingdings" pitchFamily="2" charset="2"/>
              </a:rPr>
              <a:t> </a:t>
            </a:r>
            <a:r>
              <a:rPr lang="en-US" sz="2800" dirty="0" err="1">
                <a:sym typeface="Wingdings" pitchFamily="2" charset="2"/>
              </a:rPr>
              <a:t>thực</a:t>
            </a:r>
            <a:r>
              <a:rPr lang="en-US" sz="2800" dirty="0">
                <a:sym typeface="Wingdings" pitchFamily="2" charset="2"/>
              </a:rPr>
              <a:t> </a:t>
            </a:r>
            <a:r>
              <a:rPr lang="en-US" sz="2800" dirty="0" err="1">
                <a:sym typeface="Wingdings" pitchFamily="2" charset="2"/>
              </a:rPr>
              <a:t>hiện</a:t>
            </a:r>
            <a:r>
              <a:rPr lang="en-US" sz="2800" dirty="0">
                <a:sym typeface="Wingdings" pitchFamily="2" charset="2"/>
              </a:rPr>
              <a:t> </a:t>
            </a:r>
            <a:r>
              <a:rPr lang="en-US" sz="2800" dirty="0" err="1">
                <a:sym typeface="Wingdings" pitchFamily="2" charset="2"/>
              </a:rPr>
              <a:t>các</a:t>
            </a:r>
            <a:r>
              <a:rPr lang="en-US" sz="2800" dirty="0">
                <a:sym typeface="Wingdings" pitchFamily="2" charset="2"/>
              </a:rPr>
              <a:t> </a:t>
            </a:r>
            <a:r>
              <a:rPr lang="en-US" sz="2800" dirty="0" err="1">
                <a:sym typeface="Wingdings" pitchFamily="2" charset="2"/>
              </a:rPr>
              <a:t>chỉ</a:t>
            </a:r>
            <a:r>
              <a:rPr lang="en-US" sz="2800" dirty="0">
                <a:sym typeface="Wingdings" pitchFamily="2" charset="2"/>
              </a:rPr>
              <a:t> </a:t>
            </a:r>
            <a:r>
              <a:rPr lang="en-US" sz="2800" dirty="0" err="1">
                <a:sym typeface="Wingdings" pitchFamily="2" charset="2"/>
              </a:rPr>
              <a:t>dẫn</a:t>
            </a:r>
            <a:r>
              <a:rPr lang="en-US" sz="2800" dirty="0">
                <a:sym typeface="Wingdings" pitchFamily="2" charset="2"/>
              </a:rPr>
              <a:t> </a:t>
            </a:r>
            <a:r>
              <a:rPr lang="en-US" sz="2800" dirty="0" err="1">
                <a:sym typeface="Wingdings" pitchFamily="2" charset="2"/>
              </a:rPr>
              <a:t>để</a:t>
            </a:r>
            <a:r>
              <a:rPr lang="en-US" sz="2800" dirty="0">
                <a:sym typeface="Wingdings" pitchFamily="2" charset="2"/>
              </a:rPr>
              <a:t> </a:t>
            </a:r>
            <a:r>
              <a:rPr lang="en-US" sz="2800" dirty="0" err="1">
                <a:sym typeface="Wingdings" pitchFamily="2" charset="2"/>
              </a:rPr>
              <a:t>thực</a:t>
            </a:r>
            <a:r>
              <a:rPr lang="en-US" sz="2800" dirty="0">
                <a:sym typeface="Wingdings" pitchFamily="2" charset="2"/>
              </a:rPr>
              <a:t> </a:t>
            </a:r>
            <a:r>
              <a:rPr lang="en-US" sz="2800" dirty="0" err="1">
                <a:sym typeface="Wingdings" pitchFamily="2" charset="2"/>
              </a:rPr>
              <a:t>hiện</a:t>
            </a:r>
            <a:r>
              <a:rPr lang="en-US" sz="2800" dirty="0">
                <a:sym typeface="Wingdings" pitchFamily="2" charset="2"/>
              </a:rPr>
              <a:t> </a:t>
            </a:r>
            <a:r>
              <a:rPr lang="en-US" sz="2800" dirty="0" err="1">
                <a:sym typeface="Wingdings" pitchFamily="2" charset="2"/>
              </a:rPr>
              <a:t>vẽ</a:t>
            </a:r>
            <a:r>
              <a:rPr lang="en-US" sz="2800" dirty="0">
                <a:sym typeface="Wingdings" pitchFamily="2" charset="2"/>
              </a:rPr>
              <a:t> </a:t>
            </a:r>
            <a:r>
              <a:rPr lang="en-US" sz="2800" dirty="0" err="1">
                <a:sym typeface="Wingdings" pitchFamily="2" charset="2"/>
              </a:rPr>
              <a:t>bức</a:t>
            </a:r>
            <a:r>
              <a:rPr lang="en-US" sz="2800" dirty="0">
                <a:sym typeface="Wingdings" pitchFamily="2" charset="2"/>
              </a:rPr>
              <a:t> </a:t>
            </a:r>
            <a:r>
              <a:rPr lang="en-US" sz="2800" dirty="0" err="1">
                <a:sym typeface="Wingdings" pitchFamily="2" charset="2"/>
              </a:rPr>
              <a:t>tranh</a:t>
            </a:r>
            <a:r>
              <a:rPr lang="en-US" sz="2800" dirty="0">
                <a:sym typeface="Wingdings" pitchFamily="2" charset="2"/>
              </a:rPr>
              <a:t>  </a:t>
            </a:r>
            <a:r>
              <a:rPr lang="en-US" sz="2800" dirty="0" err="1">
                <a:sym typeface="Wingdings" pitchFamily="2" charset="2"/>
              </a:rPr>
              <a:t>như</a:t>
            </a:r>
            <a:r>
              <a:rPr lang="en-US" sz="2800" dirty="0">
                <a:sym typeface="Wingdings" pitchFamily="2" charset="2"/>
              </a:rPr>
              <a:t> </a:t>
            </a:r>
            <a:r>
              <a:rPr lang="en-US" sz="2800" dirty="0" err="1">
                <a:sym typeface="Wingdings" pitchFamily="2" charset="2"/>
              </a:rPr>
              <a:t>trên</a:t>
            </a:r>
            <a:r>
              <a:rPr lang="en-US" sz="2800" dirty="0">
                <a:sym typeface="Wingdings" pitchFamily="2" charset="2"/>
              </a:rPr>
              <a:t> </a:t>
            </a:r>
            <a:r>
              <a:rPr lang="en-US" sz="2800" dirty="0" err="1">
                <a:sym typeface="Wingdings" pitchFamily="2" charset="2"/>
              </a:rPr>
              <a:t>chính</a:t>
            </a:r>
            <a:r>
              <a:rPr lang="en-US" sz="2800" dirty="0">
                <a:sym typeface="Wingdings" pitchFamily="2" charset="2"/>
              </a:rPr>
              <a:t> </a:t>
            </a:r>
            <a:r>
              <a:rPr lang="en-US" sz="2800" dirty="0" err="1">
                <a:sym typeface="Wingdings" pitchFamily="2" charset="2"/>
              </a:rPr>
              <a:t>là</a:t>
            </a:r>
            <a:r>
              <a:rPr lang="en-US" sz="2800" dirty="0">
                <a:sym typeface="Wingdings" pitchFamily="2" charset="2"/>
              </a:rPr>
              <a:t> </a:t>
            </a:r>
            <a:r>
              <a:rPr lang="en-US" sz="2800" dirty="0" err="1">
                <a:sym typeface="Wingdings" pitchFamily="2" charset="2"/>
              </a:rPr>
              <a:t>các</a:t>
            </a:r>
            <a:r>
              <a:rPr lang="en-US" sz="2800" dirty="0">
                <a:sym typeface="Wingdings" pitchFamily="2" charset="2"/>
              </a:rPr>
              <a:t> </a:t>
            </a:r>
            <a:r>
              <a:rPr lang="en-US" sz="2800" dirty="0" err="1">
                <a:sym typeface="Wingdings" pitchFamily="2" charset="2"/>
              </a:rPr>
              <a:t>thực</a:t>
            </a:r>
            <a:r>
              <a:rPr lang="en-US" sz="2800" dirty="0">
                <a:sym typeface="Wingdings" pitchFamily="2" charset="2"/>
              </a:rPr>
              <a:t> </a:t>
            </a:r>
            <a:r>
              <a:rPr lang="en-US" sz="2800" dirty="0" err="1">
                <a:sym typeface="Wingdings" pitchFamily="2" charset="2"/>
              </a:rPr>
              <a:t>hiện</a:t>
            </a:r>
            <a:r>
              <a:rPr lang="en-US" sz="2800" dirty="0">
                <a:sym typeface="Wingdings" pitchFamily="2" charset="2"/>
              </a:rPr>
              <a:t> </a:t>
            </a:r>
            <a:r>
              <a:rPr lang="en-US" sz="2800" dirty="0" err="1">
                <a:sym typeface="Wingdings" pitchFamily="2" charset="2"/>
              </a:rPr>
              <a:t>thuật</a:t>
            </a:r>
            <a:r>
              <a:rPr lang="en-US" sz="2800" dirty="0">
                <a:sym typeface="Wingdings" pitchFamily="2" charset="2"/>
              </a:rPr>
              <a:t> </a:t>
            </a:r>
            <a:r>
              <a:rPr lang="en-US" sz="2800" dirty="0" err="1">
                <a:sym typeface="Wingdings" pitchFamily="2" charset="2"/>
              </a:rPr>
              <a:t>toán</a:t>
            </a:r>
            <a:r>
              <a:rPr lang="en-US" sz="2800" dirty="0">
                <a:sym typeface="Wingdings" pitchFamily="2" charset="2"/>
              </a:rPr>
              <a:t> </a:t>
            </a:r>
            <a:r>
              <a:rPr lang="en-US" sz="2800" dirty="0" err="1">
                <a:sym typeface="Wingdings" pitchFamily="2" charset="2"/>
              </a:rPr>
              <a:t>theo</a:t>
            </a:r>
            <a:r>
              <a:rPr lang="en-US" sz="2800" dirty="0">
                <a:sym typeface="Wingdings" pitchFamily="2" charset="2"/>
              </a:rPr>
              <a:t> </a:t>
            </a:r>
            <a:r>
              <a:rPr lang="en-US" sz="2800" dirty="0" err="1">
                <a:sym typeface="Wingdings" pitchFamily="2" charset="2"/>
              </a:rPr>
              <a:t>các</a:t>
            </a:r>
            <a:r>
              <a:rPr lang="en-US" sz="2800" dirty="0">
                <a:sym typeface="Wingdings" pitchFamily="2" charset="2"/>
              </a:rPr>
              <a:t> </a:t>
            </a:r>
            <a:r>
              <a:rPr lang="en-US" sz="2800" dirty="0" err="1">
                <a:sym typeface="Wingdings" pitchFamily="2" charset="2"/>
              </a:rPr>
              <a:t>bước</a:t>
            </a:r>
            <a:r>
              <a:rPr lang="en-US" sz="2800" dirty="0">
                <a:sym typeface="Wingdings" pitchFamily="2" charset="2"/>
              </a:rPr>
              <a:t> </a:t>
            </a:r>
            <a:r>
              <a:rPr lang="en-US" sz="2800" dirty="0" err="1">
                <a:sym typeface="Wingdings" pitchFamily="2" charset="2"/>
              </a:rPr>
              <a:t>liệt</a:t>
            </a:r>
            <a:r>
              <a:rPr lang="en-US" sz="2800" dirty="0">
                <a:sym typeface="Wingdings" pitchFamily="2" charset="2"/>
              </a:rPr>
              <a:t> </a:t>
            </a:r>
            <a:r>
              <a:rPr lang="en-US" sz="2800" dirty="0" err="1">
                <a:sym typeface="Wingdings" pitchFamily="2" charset="2"/>
              </a:rPr>
              <a:t>kê</a:t>
            </a:r>
            <a:r>
              <a:rPr lang="en-US" sz="2800" dirty="0">
                <a:sym typeface="Wingdings" pitchFamily="2" charset="2"/>
              </a:rPr>
              <a:t> </a:t>
            </a:r>
            <a:r>
              <a:rPr lang="en-US" sz="2800" dirty="0" err="1">
                <a:sym typeface="Wingdings" pitchFamily="2" charset="2"/>
              </a:rPr>
              <a:t>bằng</a:t>
            </a:r>
            <a:r>
              <a:rPr lang="en-US" sz="2800" dirty="0">
                <a:sym typeface="Wingdings" pitchFamily="2" charset="2"/>
              </a:rPr>
              <a:t> </a:t>
            </a:r>
            <a:r>
              <a:rPr lang="en-US" sz="2800" dirty="0" err="1">
                <a:sym typeface="Wingdings" pitchFamily="2" charset="2"/>
              </a:rPr>
              <a:t>ngôn</a:t>
            </a:r>
            <a:r>
              <a:rPr lang="en-US" sz="2800" dirty="0">
                <a:sym typeface="Wingdings" pitchFamily="2" charset="2"/>
              </a:rPr>
              <a:t> </a:t>
            </a:r>
            <a:r>
              <a:rPr lang="en-US" sz="2800" dirty="0" err="1">
                <a:sym typeface="Wingdings" pitchFamily="2" charset="2"/>
              </a:rPr>
              <a:t>ngữ</a:t>
            </a:r>
            <a:r>
              <a:rPr lang="en-US" sz="2800" dirty="0">
                <a:sym typeface="Wingdings" pitchFamily="2" charset="2"/>
              </a:rPr>
              <a:t> </a:t>
            </a:r>
            <a:r>
              <a:rPr lang="en-US" sz="2800" dirty="0" err="1">
                <a:sym typeface="Wingdings" pitchFamily="2" charset="2"/>
              </a:rPr>
              <a:t>tự</a:t>
            </a:r>
            <a:r>
              <a:rPr lang="en-US" sz="2800" dirty="0">
                <a:sym typeface="Wingdings" pitchFamily="2" charset="2"/>
              </a:rPr>
              <a:t> </a:t>
            </a:r>
            <a:r>
              <a:rPr lang="en-US" sz="2800" dirty="0" err="1">
                <a:sym typeface="Wingdings" pitchFamily="2" charset="2"/>
              </a:rPr>
              <a:t>nhiên</a:t>
            </a:r>
            <a:r>
              <a:rPr lang="en-US" sz="2800" dirty="0">
                <a:sym typeface="Wingdings" pitchFamily="2" charset="2"/>
              </a:rPr>
              <a:t>.</a:t>
            </a:r>
            <a:endParaRPr lang="en-US" sz="2800" dirty="0"/>
          </a:p>
        </p:txBody>
      </p:sp>
      <p:sp>
        <p:nvSpPr>
          <p:cNvPr id="5" name="TextBox 4"/>
          <p:cNvSpPr txBox="1"/>
          <p:nvPr/>
        </p:nvSpPr>
        <p:spPr>
          <a:xfrm>
            <a:off x="0" y="5415489"/>
            <a:ext cx="8534399" cy="1384995"/>
          </a:xfrm>
          <a:prstGeom prst="rect">
            <a:avLst/>
          </a:prstGeom>
          <a:noFill/>
        </p:spPr>
        <p:txBody>
          <a:bodyPr wrap="square" rtlCol="0">
            <a:spAutoFit/>
          </a:bodyPr>
          <a:lstStyle/>
          <a:p>
            <a:pPr algn="just"/>
            <a:r>
              <a:rPr lang="en-US" sz="2800" b="1" dirty="0">
                <a:solidFill>
                  <a:srgbClr val="FF0000"/>
                </a:solidFill>
                <a:sym typeface="Wingdings" pitchFamily="2" charset="2"/>
              </a:rPr>
              <a:t>? </a:t>
            </a:r>
            <a:r>
              <a:rPr lang="en-US" sz="2800" b="1" dirty="0" err="1">
                <a:solidFill>
                  <a:srgbClr val="FF0000"/>
                </a:solidFill>
                <a:sym typeface="Wingdings" pitchFamily="2" charset="2"/>
              </a:rPr>
              <a:t>Nếu</a:t>
            </a:r>
            <a:r>
              <a:rPr lang="en-US" sz="2800" b="1" dirty="0">
                <a:solidFill>
                  <a:srgbClr val="FF0000"/>
                </a:solidFill>
                <a:sym typeface="Wingdings" pitchFamily="2" charset="2"/>
              </a:rPr>
              <a:t> </a:t>
            </a:r>
            <a:r>
              <a:rPr lang="en-US" sz="2800" b="1" dirty="0" err="1">
                <a:solidFill>
                  <a:srgbClr val="FF0000"/>
                </a:solidFill>
                <a:sym typeface="Wingdings" pitchFamily="2" charset="2"/>
              </a:rPr>
              <a:t>thuật</a:t>
            </a:r>
            <a:r>
              <a:rPr lang="en-US" sz="2800" b="1" dirty="0">
                <a:solidFill>
                  <a:srgbClr val="FF0000"/>
                </a:solidFill>
                <a:sym typeface="Wingdings" pitchFamily="2" charset="2"/>
              </a:rPr>
              <a:t> </a:t>
            </a:r>
            <a:r>
              <a:rPr lang="en-US" sz="2800" b="1" dirty="0" err="1">
                <a:solidFill>
                  <a:srgbClr val="FF0000"/>
                </a:solidFill>
                <a:sym typeface="Wingdings" pitchFamily="2" charset="2"/>
              </a:rPr>
              <a:t>toán</a:t>
            </a:r>
            <a:r>
              <a:rPr lang="en-US" sz="2800" b="1" dirty="0">
                <a:solidFill>
                  <a:srgbClr val="FF0000"/>
                </a:solidFill>
                <a:sym typeface="Wingdings" pitchFamily="2" charset="2"/>
              </a:rPr>
              <a:t> </a:t>
            </a:r>
            <a:r>
              <a:rPr lang="en-US" sz="2800" b="1" dirty="0" err="1">
                <a:solidFill>
                  <a:srgbClr val="FF0000"/>
                </a:solidFill>
                <a:sym typeface="Wingdings" pitchFamily="2" charset="2"/>
              </a:rPr>
              <a:t>này</a:t>
            </a:r>
            <a:r>
              <a:rPr lang="en-US" sz="2800" b="1" dirty="0">
                <a:solidFill>
                  <a:srgbClr val="FF0000"/>
                </a:solidFill>
                <a:sym typeface="Wingdings" pitchFamily="2" charset="2"/>
              </a:rPr>
              <a:t> </a:t>
            </a:r>
            <a:r>
              <a:rPr lang="en-US" sz="2800" b="1" dirty="0" err="1">
                <a:solidFill>
                  <a:srgbClr val="FF0000"/>
                </a:solidFill>
                <a:sym typeface="Wingdings" pitchFamily="2" charset="2"/>
              </a:rPr>
              <a:t>giao</a:t>
            </a:r>
            <a:r>
              <a:rPr lang="en-US" sz="2800" b="1" dirty="0">
                <a:solidFill>
                  <a:srgbClr val="FF0000"/>
                </a:solidFill>
                <a:sym typeface="Wingdings" pitchFamily="2" charset="2"/>
              </a:rPr>
              <a:t> </a:t>
            </a:r>
            <a:r>
              <a:rPr lang="en-US" sz="2800" b="1" dirty="0" err="1">
                <a:solidFill>
                  <a:srgbClr val="FF0000"/>
                </a:solidFill>
                <a:sym typeface="Wingdings" pitchFamily="2" charset="2"/>
              </a:rPr>
              <a:t>cho</a:t>
            </a:r>
            <a:r>
              <a:rPr lang="en-US" sz="2800" b="1" dirty="0">
                <a:solidFill>
                  <a:srgbClr val="FF0000"/>
                </a:solidFill>
                <a:sym typeface="Wingdings" pitchFamily="2" charset="2"/>
              </a:rPr>
              <a:t> </a:t>
            </a:r>
            <a:r>
              <a:rPr lang="en-US" sz="2800" b="1" dirty="0" err="1">
                <a:solidFill>
                  <a:srgbClr val="FF0000"/>
                </a:solidFill>
                <a:sym typeface="Wingdings" pitchFamily="2" charset="2"/>
              </a:rPr>
              <a:t>máy</a:t>
            </a:r>
            <a:r>
              <a:rPr lang="en-US" sz="2800" b="1" dirty="0">
                <a:solidFill>
                  <a:srgbClr val="FF0000"/>
                </a:solidFill>
                <a:sym typeface="Wingdings" pitchFamily="2" charset="2"/>
              </a:rPr>
              <a:t> </a:t>
            </a:r>
            <a:r>
              <a:rPr lang="en-US" sz="2800" b="1" dirty="0" err="1">
                <a:solidFill>
                  <a:srgbClr val="FF0000"/>
                </a:solidFill>
                <a:sym typeface="Wingdings" pitchFamily="2" charset="2"/>
              </a:rPr>
              <a:t>tính</a:t>
            </a:r>
            <a:r>
              <a:rPr lang="en-US" sz="2800" b="1" dirty="0">
                <a:solidFill>
                  <a:srgbClr val="FF0000"/>
                </a:solidFill>
                <a:sym typeface="Wingdings" pitchFamily="2" charset="2"/>
              </a:rPr>
              <a:t> </a:t>
            </a:r>
            <a:r>
              <a:rPr lang="en-US" sz="2800" b="1" dirty="0" err="1">
                <a:solidFill>
                  <a:srgbClr val="FF0000"/>
                </a:solidFill>
                <a:sym typeface="Wingdings" pitchFamily="2" charset="2"/>
              </a:rPr>
              <a:t>thực</a:t>
            </a:r>
            <a:r>
              <a:rPr lang="en-US" sz="2800" b="1" dirty="0">
                <a:solidFill>
                  <a:srgbClr val="FF0000"/>
                </a:solidFill>
                <a:sym typeface="Wingdings" pitchFamily="2" charset="2"/>
              </a:rPr>
              <a:t> </a:t>
            </a:r>
            <a:r>
              <a:rPr lang="en-US" sz="2800" b="1" dirty="0" err="1">
                <a:solidFill>
                  <a:srgbClr val="FF0000"/>
                </a:solidFill>
                <a:sym typeface="Wingdings" pitchFamily="2" charset="2"/>
              </a:rPr>
              <a:t>hiện</a:t>
            </a:r>
            <a:r>
              <a:rPr lang="en-US" sz="2800" b="1" dirty="0">
                <a:solidFill>
                  <a:srgbClr val="FF0000"/>
                </a:solidFill>
                <a:sym typeface="Wingdings" pitchFamily="2" charset="2"/>
              </a:rPr>
              <a:t> </a:t>
            </a:r>
            <a:r>
              <a:rPr lang="en-US" sz="2800" b="1" dirty="0" err="1">
                <a:solidFill>
                  <a:srgbClr val="FF0000"/>
                </a:solidFill>
                <a:sym typeface="Wingdings" pitchFamily="2" charset="2"/>
              </a:rPr>
              <a:t>thì</a:t>
            </a:r>
            <a:r>
              <a:rPr lang="en-US" sz="2800" b="1" dirty="0">
                <a:solidFill>
                  <a:srgbClr val="FF0000"/>
                </a:solidFill>
                <a:sym typeface="Wingdings" pitchFamily="2" charset="2"/>
              </a:rPr>
              <a:t> </a:t>
            </a:r>
            <a:r>
              <a:rPr lang="en-US" sz="2800" b="1" dirty="0" err="1">
                <a:solidFill>
                  <a:srgbClr val="FF0000"/>
                </a:solidFill>
                <a:sym typeface="Wingdings" pitchFamily="2" charset="2"/>
              </a:rPr>
              <a:t>theo</a:t>
            </a:r>
            <a:r>
              <a:rPr lang="en-US" sz="2800" b="1" dirty="0">
                <a:solidFill>
                  <a:srgbClr val="FF0000"/>
                </a:solidFill>
                <a:sym typeface="Wingdings" pitchFamily="2" charset="2"/>
              </a:rPr>
              <a:t> </a:t>
            </a:r>
            <a:r>
              <a:rPr lang="en-US" sz="2800" b="1" dirty="0" err="1">
                <a:solidFill>
                  <a:srgbClr val="FF0000"/>
                </a:solidFill>
                <a:sym typeface="Wingdings" pitchFamily="2" charset="2"/>
              </a:rPr>
              <a:t>em</a:t>
            </a:r>
            <a:r>
              <a:rPr lang="en-US" sz="2800" b="1" dirty="0">
                <a:solidFill>
                  <a:srgbClr val="FF0000"/>
                </a:solidFill>
                <a:sym typeface="Wingdings" pitchFamily="2" charset="2"/>
              </a:rPr>
              <a:t> </a:t>
            </a:r>
            <a:r>
              <a:rPr lang="en-US" sz="2800" b="1" dirty="0" err="1">
                <a:solidFill>
                  <a:srgbClr val="FF0000"/>
                </a:solidFill>
                <a:sym typeface="Wingdings" pitchFamily="2" charset="2"/>
              </a:rPr>
              <a:t>làm</a:t>
            </a:r>
            <a:r>
              <a:rPr lang="en-US" sz="2800" b="1" dirty="0">
                <a:solidFill>
                  <a:srgbClr val="FF0000"/>
                </a:solidFill>
                <a:sym typeface="Wingdings" pitchFamily="2" charset="2"/>
              </a:rPr>
              <a:t> </a:t>
            </a:r>
            <a:r>
              <a:rPr lang="en-US" sz="2800" b="1" dirty="0" err="1">
                <a:solidFill>
                  <a:srgbClr val="FF0000"/>
                </a:solidFill>
                <a:sym typeface="Wingdings" pitchFamily="2" charset="2"/>
              </a:rPr>
              <a:t>thế</a:t>
            </a:r>
            <a:r>
              <a:rPr lang="en-US" sz="2800" b="1" dirty="0">
                <a:solidFill>
                  <a:srgbClr val="FF0000"/>
                </a:solidFill>
                <a:sym typeface="Wingdings" pitchFamily="2" charset="2"/>
              </a:rPr>
              <a:t> </a:t>
            </a:r>
            <a:r>
              <a:rPr lang="en-US" sz="2800" b="1" dirty="0" err="1">
                <a:solidFill>
                  <a:srgbClr val="FF0000"/>
                </a:solidFill>
                <a:sym typeface="Wingdings" pitchFamily="2" charset="2"/>
              </a:rPr>
              <a:t>nào</a:t>
            </a:r>
            <a:r>
              <a:rPr lang="en-US" sz="2800" b="1" dirty="0">
                <a:solidFill>
                  <a:srgbClr val="FF0000"/>
                </a:solidFill>
                <a:sym typeface="Wingdings" pitchFamily="2" charset="2"/>
              </a:rPr>
              <a:t> </a:t>
            </a:r>
            <a:r>
              <a:rPr lang="en-US" sz="2800" b="1" dirty="0" err="1">
                <a:solidFill>
                  <a:srgbClr val="FF0000"/>
                </a:solidFill>
                <a:sym typeface="Wingdings" pitchFamily="2" charset="2"/>
              </a:rPr>
              <a:t>để</a:t>
            </a:r>
            <a:r>
              <a:rPr lang="en-US" sz="2800" b="1" dirty="0">
                <a:solidFill>
                  <a:srgbClr val="FF0000"/>
                </a:solidFill>
                <a:sym typeface="Wingdings" pitchFamily="2" charset="2"/>
              </a:rPr>
              <a:t> </a:t>
            </a:r>
            <a:r>
              <a:rPr lang="en-US" sz="2800" b="1" dirty="0" err="1">
                <a:solidFill>
                  <a:srgbClr val="FF0000"/>
                </a:solidFill>
                <a:sym typeface="Wingdings" pitchFamily="2" charset="2"/>
              </a:rPr>
              <a:t>máy</a:t>
            </a:r>
            <a:r>
              <a:rPr lang="en-US" sz="2800" b="1" dirty="0">
                <a:solidFill>
                  <a:srgbClr val="FF0000"/>
                </a:solidFill>
                <a:sym typeface="Wingdings" pitchFamily="2" charset="2"/>
              </a:rPr>
              <a:t> </a:t>
            </a:r>
            <a:r>
              <a:rPr lang="en-US" sz="2800" b="1" dirty="0" err="1">
                <a:solidFill>
                  <a:srgbClr val="FF0000"/>
                </a:solidFill>
                <a:sym typeface="Wingdings" pitchFamily="2" charset="2"/>
              </a:rPr>
              <a:t>tính</a:t>
            </a:r>
            <a:r>
              <a:rPr lang="en-US" sz="2800" b="1" dirty="0">
                <a:solidFill>
                  <a:srgbClr val="FF0000"/>
                </a:solidFill>
                <a:sym typeface="Wingdings" pitchFamily="2" charset="2"/>
              </a:rPr>
              <a:t> </a:t>
            </a:r>
            <a:r>
              <a:rPr lang="en-US" sz="2800" b="1" dirty="0" err="1">
                <a:solidFill>
                  <a:srgbClr val="FF0000"/>
                </a:solidFill>
                <a:sym typeface="Wingdings" pitchFamily="2" charset="2"/>
              </a:rPr>
              <a:t>có</a:t>
            </a:r>
            <a:r>
              <a:rPr lang="en-US" sz="2800" b="1" dirty="0">
                <a:solidFill>
                  <a:srgbClr val="FF0000"/>
                </a:solidFill>
                <a:sym typeface="Wingdings" pitchFamily="2" charset="2"/>
              </a:rPr>
              <a:t> </a:t>
            </a:r>
            <a:r>
              <a:rPr lang="en-US" sz="2800" b="1" dirty="0" err="1">
                <a:solidFill>
                  <a:srgbClr val="FF0000"/>
                </a:solidFill>
                <a:sym typeface="Wingdings" pitchFamily="2" charset="2"/>
              </a:rPr>
              <a:t>thể</a:t>
            </a:r>
            <a:r>
              <a:rPr lang="en-US" sz="2800" b="1" dirty="0">
                <a:solidFill>
                  <a:srgbClr val="FF0000"/>
                </a:solidFill>
                <a:sym typeface="Wingdings" pitchFamily="2" charset="2"/>
              </a:rPr>
              <a:t> </a:t>
            </a:r>
            <a:r>
              <a:rPr lang="en-US" sz="2800" b="1" dirty="0" err="1">
                <a:solidFill>
                  <a:srgbClr val="FF0000"/>
                </a:solidFill>
                <a:sym typeface="Wingdings" pitchFamily="2" charset="2"/>
              </a:rPr>
              <a:t>hiểu</a:t>
            </a:r>
            <a:r>
              <a:rPr lang="en-US" sz="2800" b="1" dirty="0">
                <a:solidFill>
                  <a:srgbClr val="FF0000"/>
                </a:solidFill>
                <a:sym typeface="Wingdings" pitchFamily="2" charset="2"/>
              </a:rPr>
              <a:t> </a:t>
            </a:r>
            <a:r>
              <a:rPr lang="en-US" sz="2800" b="1" dirty="0" err="1">
                <a:solidFill>
                  <a:srgbClr val="FF0000"/>
                </a:solidFill>
                <a:sym typeface="Wingdings" pitchFamily="2" charset="2"/>
              </a:rPr>
              <a:t>và</a:t>
            </a:r>
            <a:r>
              <a:rPr lang="en-US" sz="2800" b="1" dirty="0">
                <a:solidFill>
                  <a:srgbClr val="FF0000"/>
                </a:solidFill>
                <a:sym typeface="Wingdings" pitchFamily="2" charset="2"/>
              </a:rPr>
              <a:t> </a:t>
            </a:r>
            <a:r>
              <a:rPr lang="en-US" sz="2800" b="1" dirty="0" err="1">
                <a:solidFill>
                  <a:srgbClr val="FF0000"/>
                </a:solidFill>
                <a:sym typeface="Wingdings" pitchFamily="2" charset="2"/>
              </a:rPr>
              <a:t>thực</a:t>
            </a:r>
            <a:r>
              <a:rPr lang="en-US" sz="2800" b="1" dirty="0">
                <a:solidFill>
                  <a:srgbClr val="FF0000"/>
                </a:solidFill>
                <a:sym typeface="Wingdings" pitchFamily="2" charset="2"/>
              </a:rPr>
              <a:t> </a:t>
            </a:r>
            <a:r>
              <a:rPr lang="en-US" sz="2800" b="1" dirty="0" err="1">
                <a:solidFill>
                  <a:srgbClr val="FF0000"/>
                </a:solidFill>
                <a:sym typeface="Wingdings" pitchFamily="2" charset="2"/>
              </a:rPr>
              <a:t>hiện</a:t>
            </a:r>
            <a:r>
              <a:rPr lang="en-US" sz="2800" b="1" dirty="0">
                <a:solidFill>
                  <a:srgbClr val="FF0000"/>
                </a:solidFill>
                <a:sym typeface="Wingdings" pitchFamily="2" charset="2"/>
              </a:rPr>
              <a:t> </a:t>
            </a:r>
            <a:r>
              <a:rPr lang="en-US" sz="2800" b="1" dirty="0" err="1">
                <a:solidFill>
                  <a:srgbClr val="FF0000"/>
                </a:solidFill>
                <a:sym typeface="Wingdings" pitchFamily="2" charset="2"/>
              </a:rPr>
              <a:t>được</a:t>
            </a:r>
            <a:r>
              <a:rPr lang="en-US" sz="2800" b="1" dirty="0">
                <a:solidFill>
                  <a:srgbClr val="FF0000"/>
                </a:solidFill>
                <a:sym typeface="Wingdings" pitchFamily="2" charset="2"/>
              </a:rPr>
              <a:t>?</a:t>
            </a:r>
            <a:endParaRPr lang="en-US" sz="2800" b="1" dirty="0">
              <a:solidFill>
                <a:srgbClr val="FF0000"/>
              </a:solidFill>
            </a:endParaRPr>
          </a:p>
        </p:txBody>
      </p:sp>
    </p:spTree>
    <p:extLst>
      <p:ext uri="{BB962C8B-B14F-4D97-AF65-F5344CB8AC3E}">
        <p14:creationId xmlns:p14="http://schemas.microsoft.com/office/powerpoint/2010/main" val="380499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ải xuốn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5"/>
            <a:ext cx="8805862"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ction Button: Home 3">
            <a:hlinkClick r:id="rId3" action="ppaction://hlinksldjump" highlightClick="1"/>
          </p:cNvPr>
          <p:cNvSpPr/>
          <p:nvPr/>
        </p:nvSpPr>
        <p:spPr>
          <a:xfrm>
            <a:off x="8532813" y="6453188"/>
            <a:ext cx="611187" cy="40481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solidFill>
                <a:srgbClr val="FFFFFF"/>
              </a:solidFill>
            </a:endParaRPr>
          </a:p>
        </p:txBody>
      </p:sp>
      <p:sp>
        <p:nvSpPr>
          <p:cNvPr id="14340" name="Rectangle 1"/>
          <p:cNvSpPr>
            <a:spLocks noChangeArrowheads="1"/>
          </p:cNvSpPr>
          <p:nvPr/>
        </p:nvSpPr>
        <p:spPr bwMode="auto">
          <a:xfrm>
            <a:off x="40481" y="1067671"/>
            <a:ext cx="879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c. Chương trình Scratch tính toán tiền bán thiệp</a:t>
            </a:r>
            <a:endParaRPr lang="vi-VN" sz="2800">
              <a:solidFill>
                <a:srgbClr val="292934"/>
              </a:solidFill>
              <a:latin typeface="Times New Roman" pitchFamily="18" charset="0"/>
              <a:cs typeface="Times New Roman" pitchFamily="18" charset="0"/>
            </a:endParaRPr>
          </a:p>
        </p:txBody>
      </p:sp>
    </p:spTree>
    <p:extLst>
      <p:ext uri="{BB962C8B-B14F-4D97-AF65-F5344CB8AC3E}">
        <p14:creationId xmlns:p14="http://schemas.microsoft.com/office/powerpoint/2010/main" val="3091478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1371600"/>
            <a:ext cx="6705600" cy="646331"/>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en-US" dirty="0"/>
              <a:t>4. </a:t>
            </a:r>
            <a:r>
              <a:rPr lang="en-US" dirty="0" err="1"/>
              <a:t>Vận</a:t>
            </a:r>
            <a:r>
              <a:rPr lang="en-US" dirty="0"/>
              <a:t> </a:t>
            </a:r>
            <a:r>
              <a:rPr lang="en-US" dirty="0" err="1"/>
              <a:t>dụng</a:t>
            </a:r>
            <a:r>
              <a:rPr lang="en-US" dirty="0"/>
              <a:t>:</a:t>
            </a:r>
          </a:p>
        </p:txBody>
      </p:sp>
      <p:sp>
        <p:nvSpPr>
          <p:cNvPr id="7" name="Text Box 3"/>
          <p:cNvSpPr txBox="1">
            <a:spLocks noChangeArrowheads="1"/>
          </p:cNvSpPr>
          <p:nvPr/>
        </p:nvSpPr>
        <p:spPr bwMode="auto">
          <a:xfrm>
            <a:off x="304800" y="2133600"/>
            <a:ext cx="8686800" cy="2308324"/>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u="none" dirty="0"/>
              <a:t>Câu 1: </a:t>
            </a:r>
            <a:r>
              <a:rPr lang="pt-BR" u="none" dirty="0">
                <a:solidFill>
                  <a:schemeClr val="tx1"/>
                </a:solidFill>
              </a:rPr>
              <a:t>Em hãy vẽ sơ đồ khối mô tả thuật toán tìm số lớn hơn trong hai số a và b. Từ sơ đồ khối, hãy viết chương trình Scratch thực hiện thuật toán.</a:t>
            </a:r>
            <a:endParaRPr lang="en-US" u="none" dirty="0">
              <a:solidFill>
                <a:schemeClr val="tx1"/>
              </a:solidFill>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248400"/>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557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en-US" dirty="0"/>
              <a:t>4. </a:t>
            </a:r>
            <a:r>
              <a:rPr lang="en-US" dirty="0" err="1"/>
              <a:t>Vận</a:t>
            </a:r>
            <a:r>
              <a:rPr lang="en-US" dirty="0"/>
              <a:t> </a:t>
            </a:r>
            <a:r>
              <a:rPr lang="en-US" dirty="0" err="1"/>
              <a:t>dụng</a:t>
            </a:r>
            <a:r>
              <a:rPr lang="en-US" dirty="0"/>
              <a:t>:</a:t>
            </a:r>
          </a:p>
        </p:txBody>
      </p:sp>
      <p:sp>
        <p:nvSpPr>
          <p:cNvPr id="7" name="Text Box 3"/>
          <p:cNvSpPr txBox="1">
            <a:spLocks noChangeArrowheads="1"/>
          </p:cNvSpPr>
          <p:nvPr/>
        </p:nvSpPr>
        <p:spPr bwMode="auto">
          <a:xfrm>
            <a:off x="505691" y="3377625"/>
            <a:ext cx="2362200" cy="584775"/>
          </a:xfrm>
          <a:prstGeom prst="rect">
            <a:avLst/>
          </a:prstGeom>
          <a:solidFill>
            <a:schemeClr val="accent5">
              <a:lumMod val="60000"/>
              <a:lumOff val="4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dirty="0">
                <a:solidFill>
                  <a:srgbClr val="FF0000"/>
                </a:solidFill>
                <a:latin typeface="Times New Roman" pitchFamily="18" charset="0"/>
                <a:cs typeface="Times New Roman" pitchFamily="18" charset="0"/>
              </a:rPr>
              <a:t>Sơ đồ khối</a:t>
            </a:r>
            <a:endParaRPr lang="en-US" sz="3200" b="1" dirty="0">
              <a:solidFill>
                <a:srgbClr val="FF0000"/>
              </a:solidFill>
              <a:latin typeface="Times New Roman" pitchFamily="18" charset="0"/>
              <a:cs typeface="Times New Roman" pitchFamily="18" charset="0"/>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25548"/>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445" y="993547"/>
            <a:ext cx="5029200" cy="573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WordArt 25"/>
          <p:cNvSpPr>
            <a:spLocks noChangeArrowheads="1" noChangeShapeType="1" noTextEdit="1"/>
          </p:cNvSpPr>
          <p:nvPr/>
        </p:nvSpPr>
        <p:spPr bwMode="auto">
          <a:xfrm>
            <a:off x="671950" y="277080"/>
            <a:ext cx="7924800" cy="56111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17: CHƯƠNG TRÌNH MÁY TÍNH</a:t>
            </a:r>
          </a:p>
        </p:txBody>
      </p:sp>
    </p:spTree>
    <p:extLst>
      <p:ext uri="{BB962C8B-B14F-4D97-AF65-F5344CB8AC3E}">
        <p14:creationId xmlns:p14="http://schemas.microsoft.com/office/powerpoint/2010/main" val="1454502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en-US" dirty="0"/>
              <a:t>4. </a:t>
            </a:r>
            <a:r>
              <a:rPr lang="en-US" dirty="0" err="1"/>
              <a:t>Vận</a:t>
            </a:r>
            <a:r>
              <a:rPr lang="en-US" dirty="0"/>
              <a:t> </a:t>
            </a:r>
            <a:r>
              <a:rPr lang="en-US" dirty="0" err="1"/>
              <a:t>dụng</a:t>
            </a:r>
            <a:r>
              <a:rPr lang="en-US" dirty="0"/>
              <a:t>:</a:t>
            </a:r>
          </a:p>
        </p:txBody>
      </p:sp>
      <p:sp>
        <p:nvSpPr>
          <p:cNvPr id="7" name="Text Box 3"/>
          <p:cNvSpPr txBox="1">
            <a:spLocks noChangeArrowheads="1"/>
          </p:cNvSpPr>
          <p:nvPr/>
        </p:nvSpPr>
        <p:spPr bwMode="auto">
          <a:xfrm>
            <a:off x="561109" y="3377625"/>
            <a:ext cx="2715491" cy="584775"/>
          </a:xfrm>
          <a:prstGeom prst="rect">
            <a:avLst/>
          </a:prstGeom>
          <a:solidFill>
            <a:schemeClr val="accent5">
              <a:lumMod val="60000"/>
              <a:lumOff val="4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dirty="0">
                <a:solidFill>
                  <a:srgbClr val="FF0000"/>
                </a:solidFill>
                <a:latin typeface="Times New Roman" pitchFamily="18" charset="0"/>
                <a:cs typeface="Times New Roman" pitchFamily="18" charset="0"/>
              </a:rPr>
              <a:t>Chương trình</a:t>
            </a:r>
            <a:endParaRPr lang="en-US" sz="3200" b="1" dirty="0">
              <a:solidFill>
                <a:srgbClr val="FF0000"/>
              </a:solidFill>
              <a:latin typeface="Times New Roman" pitchFamily="18" charset="0"/>
              <a:cs typeface="Times New Roman" pitchFamily="18" charset="0"/>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25548"/>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19886"/>
            <a:ext cx="4953000" cy="587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WordArt 25"/>
          <p:cNvSpPr>
            <a:spLocks noChangeArrowheads="1" noChangeShapeType="1" noTextEdit="1"/>
          </p:cNvSpPr>
          <p:nvPr/>
        </p:nvSpPr>
        <p:spPr bwMode="auto">
          <a:xfrm>
            <a:off x="671950" y="277080"/>
            <a:ext cx="7924800" cy="56111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17: CHƯƠNG TRÌNH MÁY TÍNH</a:t>
            </a:r>
          </a:p>
        </p:txBody>
      </p:sp>
    </p:spTree>
    <p:extLst>
      <p:ext uri="{BB962C8B-B14F-4D97-AF65-F5344CB8AC3E}">
        <p14:creationId xmlns:p14="http://schemas.microsoft.com/office/powerpoint/2010/main" val="16643348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304800" y="2057400"/>
            <a:ext cx="8686800" cy="1754326"/>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u="none" dirty="0"/>
              <a:t>Câu 2: </a:t>
            </a:r>
            <a:r>
              <a:rPr lang="pt-BR" u="none" dirty="0">
                <a:solidFill>
                  <a:schemeClr val="tx1"/>
                </a:solidFill>
              </a:rPr>
              <a:t>Em hãy viết chương trình Scratch thực hiện thuật toán tính trung bình cộng của ba số.</a:t>
            </a:r>
            <a:endParaRPr lang="en-US" u="none" dirty="0">
              <a:solidFill>
                <a:schemeClr val="tx1"/>
              </a:solidFill>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248400"/>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158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05691" y="3377625"/>
            <a:ext cx="2362200" cy="584775"/>
          </a:xfrm>
          <a:prstGeom prst="rect">
            <a:avLst/>
          </a:prstGeom>
          <a:solidFill>
            <a:schemeClr val="accent5">
              <a:lumMod val="60000"/>
              <a:lumOff val="4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dirty="0">
                <a:solidFill>
                  <a:srgbClr val="FF0000"/>
                </a:solidFill>
                <a:latin typeface="Times New Roman" pitchFamily="18" charset="0"/>
                <a:cs typeface="Times New Roman" pitchFamily="18" charset="0"/>
              </a:rPr>
              <a:t>Sơ đồ khối</a:t>
            </a:r>
            <a:endParaRPr lang="en-US" sz="3200" b="1" dirty="0">
              <a:solidFill>
                <a:srgbClr val="FF0000"/>
              </a:solidFill>
              <a:latin typeface="Times New Roman" pitchFamily="18" charset="0"/>
              <a:cs typeface="Times New Roman" pitchFamily="18" charset="0"/>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25548"/>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989" y="941659"/>
            <a:ext cx="4562476" cy="581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0078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93955" y="2592794"/>
            <a:ext cx="2168246" cy="1077218"/>
          </a:xfrm>
          <a:prstGeom prst="rect">
            <a:avLst/>
          </a:prstGeom>
          <a:solidFill>
            <a:schemeClr val="accent5">
              <a:lumMod val="60000"/>
              <a:lumOff val="4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dirty="0">
                <a:solidFill>
                  <a:srgbClr val="FF0000"/>
                </a:solidFill>
                <a:latin typeface="Times New Roman" pitchFamily="18" charset="0"/>
                <a:cs typeface="Times New Roman" pitchFamily="18" charset="0"/>
              </a:rPr>
              <a:t>Chương trình</a:t>
            </a:r>
            <a:endParaRPr lang="en-US" sz="3200" b="1" dirty="0">
              <a:solidFill>
                <a:srgbClr val="FF0000"/>
              </a:solidFill>
              <a:latin typeface="Times New Roman" pitchFamily="18" charset="0"/>
              <a:cs typeface="Times New Roman" pitchFamily="18" charset="0"/>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25548"/>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548" y="927822"/>
            <a:ext cx="6447279" cy="580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7802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417823"/>
            <a:ext cx="6553200" cy="461665"/>
          </a:xfrm>
          <a:prstGeom prst="rect">
            <a:avLst/>
          </a:prstGeom>
        </p:spPr>
        <p:txBody>
          <a:bodyPr wrap="square">
            <a:spAutoFit/>
          </a:bodyPr>
          <a:lstStyle/>
          <a:p>
            <a:r>
              <a:rPr lang="en-US" sz="2400" dirty="0"/>
              <a:t>https://www.youtube.com/watch?v=51PaVfeQFdY</a:t>
            </a:r>
          </a:p>
        </p:txBody>
      </p:sp>
      <p:sp>
        <p:nvSpPr>
          <p:cNvPr id="3" name="Rectangle 2"/>
          <p:cNvSpPr/>
          <p:nvPr/>
        </p:nvSpPr>
        <p:spPr>
          <a:xfrm>
            <a:off x="1981200" y="2949889"/>
            <a:ext cx="5181600" cy="461665"/>
          </a:xfrm>
          <a:prstGeom prst="rect">
            <a:avLst/>
          </a:prstGeom>
        </p:spPr>
        <p:txBody>
          <a:bodyPr wrap="square">
            <a:spAutoFit/>
          </a:bodyPr>
          <a:lstStyle/>
          <a:p>
            <a:r>
              <a:rPr lang="en-US" sz="2400" dirty="0"/>
              <a:t>https://scratch.mit.edu/download</a:t>
            </a:r>
          </a:p>
        </p:txBody>
      </p:sp>
      <p:sp>
        <p:nvSpPr>
          <p:cNvPr id="4" name="TextBox 3"/>
          <p:cNvSpPr txBox="1"/>
          <p:nvPr/>
        </p:nvSpPr>
        <p:spPr>
          <a:xfrm>
            <a:off x="1957754" y="948035"/>
            <a:ext cx="3810000" cy="461665"/>
          </a:xfrm>
          <a:prstGeom prst="rect">
            <a:avLst/>
          </a:prstGeom>
          <a:noFill/>
        </p:spPr>
        <p:txBody>
          <a:bodyPr wrap="square" rtlCol="0">
            <a:spAutoFit/>
          </a:bodyPr>
          <a:lstStyle/>
          <a:p>
            <a:r>
              <a:rPr lang="en-US" sz="2400" dirty="0" err="1">
                <a:solidFill>
                  <a:srgbClr val="FF0000"/>
                </a:solidFill>
              </a:rPr>
              <a:t>Hướng</a:t>
            </a:r>
            <a:r>
              <a:rPr lang="en-US" sz="2400" dirty="0">
                <a:solidFill>
                  <a:srgbClr val="FF0000"/>
                </a:solidFill>
              </a:rPr>
              <a:t> </a:t>
            </a:r>
            <a:r>
              <a:rPr lang="en-US" sz="2400" dirty="0" err="1">
                <a:solidFill>
                  <a:srgbClr val="FF0000"/>
                </a:solidFill>
              </a:rPr>
              <a:t>dẫn</a:t>
            </a:r>
            <a:r>
              <a:rPr lang="en-US" sz="2400" dirty="0">
                <a:solidFill>
                  <a:srgbClr val="FF0000"/>
                </a:solidFill>
              </a:rPr>
              <a:t> </a:t>
            </a:r>
            <a:r>
              <a:rPr lang="en-US" sz="2400" dirty="0" err="1">
                <a:solidFill>
                  <a:srgbClr val="FF0000"/>
                </a:solidFill>
              </a:rPr>
              <a:t>cài</a:t>
            </a:r>
            <a:r>
              <a:rPr lang="en-US" sz="2400" dirty="0">
                <a:solidFill>
                  <a:srgbClr val="FF0000"/>
                </a:solidFill>
              </a:rPr>
              <a:t> </a:t>
            </a:r>
            <a:r>
              <a:rPr lang="en-US" sz="2400" dirty="0" err="1">
                <a:solidFill>
                  <a:srgbClr val="FF0000"/>
                </a:solidFill>
              </a:rPr>
              <a:t>đặt</a:t>
            </a:r>
            <a:r>
              <a:rPr lang="en-US" sz="2400" dirty="0">
                <a:solidFill>
                  <a:srgbClr val="FF0000"/>
                </a:solidFill>
              </a:rPr>
              <a:t> Scratch</a:t>
            </a:r>
          </a:p>
        </p:txBody>
      </p:sp>
      <p:sp>
        <p:nvSpPr>
          <p:cNvPr id="5" name="TextBox 4"/>
          <p:cNvSpPr txBox="1"/>
          <p:nvPr/>
        </p:nvSpPr>
        <p:spPr>
          <a:xfrm>
            <a:off x="1981200" y="2480101"/>
            <a:ext cx="3810000" cy="461665"/>
          </a:xfrm>
          <a:prstGeom prst="rect">
            <a:avLst/>
          </a:prstGeom>
          <a:noFill/>
        </p:spPr>
        <p:txBody>
          <a:bodyPr wrap="square" rtlCol="0">
            <a:spAutoFit/>
          </a:bodyPr>
          <a:lstStyle>
            <a:defPPr>
              <a:defRPr lang="en-US"/>
            </a:defPPr>
            <a:lvl1pPr>
              <a:defRPr sz="2400">
                <a:solidFill>
                  <a:srgbClr val="FF0000"/>
                </a:solidFill>
              </a:defRPr>
            </a:lvl1pPr>
          </a:lstStyle>
          <a:p>
            <a:r>
              <a:rPr lang="en-US" dirty="0" err="1"/>
              <a:t>Tải</a:t>
            </a:r>
            <a:r>
              <a:rPr lang="en-US" dirty="0"/>
              <a:t> </a:t>
            </a:r>
            <a:r>
              <a:rPr lang="en-US" dirty="0" err="1"/>
              <a:t>phần</a:t>
            </a:r>
            <a:r>
              <a:rPr lang="en-US" dirty="0"/>
              <a:t> </a:t>
            </a:r>
            <a:r>
              <a:rPr lang="en-US" dirty="0" err="1"/>
              <a:t>mềm</a:t>
            </a:r>
            <a:r>
              <a:rPr lang="en-US" dirty="0"/>
              <a:t> Scratch</a:t>
            </a:r>
          </a:p>
        </p:txBody>
      </p:sp>
    </p:spTree>
    <p:extLst>
      <p:ext uri="{BB962C8B-B14F-4D97-AF65-F5344CB8AC3E}">
        <p14:creationId xmlns:p14="http://schemas.microsoft.com/office/powerpoint/2010/main" val="227039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562" y="457200"/>
            <a:ext cx="5422900" cy="503237"/>
          </a:xfrm>
        </p:spPr>
        <p:txBody>
          <a:bodyPr>
            <a:normAutofit fontScale="90000"/>
          </a:bodyPr>
          <a:lstStyle/>
          <a:p>
            <a:pPr eaLnBrk="1" fontAlgn="auto" hangingPunct="1">
              <a:spcAft>
                <a:spcPts val="0"/>
              </a:spcAft>
              <a:defRPr/>
            </a:pPr>
            <a:r>
              <a:rPr lang="nl-NL" sz="2800" b="1">
                <a:latin typeface="Times New Roman" pitchFamily="18" charset="0"/>
                <a:cs typeface="Times New Roman" pitchFamily="18" charset="0"/>
              </a:rPr>
              <a:t>1. Chương trình máy tính </a:t>
            </a:r>
            <a:endParaRPr lang="vi-VN" sz="2800">
              <a:latin typeface="Times New Roman" pitchFamily="18" charset="0"/>
              <a:cs typeface="Times New Roman" pitchFamily="18" charset="0"/>
            </a:endParaRPr>
          </a:p>
        </p:txBody>
      </p:sp>
      <p:sp>
        <p:nvSpPr>
          <p:cNvPr id="7171" name="Rectangle 5"/>
          <p:cNvSpPr>
            <a:spLocks noChangeArrowheads="1"/>
          </p:cNvSpPr>
          <p:nvPr/>
        </p:nvSpPr>
        <p:spPr bwMode="auto">
          <a:xfrm>
            <a:off x="135513" y="1066800"/>
            <a:ext cx="82464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nl-NL" sz="2800" dirty="0">
                <a:solidFill>
                  <a:srgbClr val="292934"/>
                </a:solidFill>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Ngôn ngữ lập tr</a:t>
            </a:r>
            <a:r>
              <a:rPr lang="vi-VN" sz="2800" dirty="0">
                <a:solidFill>
                  <a:srgbClr val="FF0000"/>
                </a:solidFill>
                <a:latin typeface="Times New Roman" pitchFamily="18" charset="0"/>
                <a:cs typeface="Times New Roman" pitchFamily="18" charset="0"/>
              </a:rPr>
              <a:t>ì</a:t>
            </a:r>
            <a:r>
              <a:rPr lang="nl-NL" sz="2800" dirty="0">
                <a:solidFill>
                  <a:srgbClr val="FF0000"/>
                </a:solidFill>
                <a:latin typeface="Times New Roman" pitchFamily="18" charset="0"/>
                <a:cs typeface="Times New Roman" pitchFamily="18" charset="0"/>
              </a:rPr>
              <a:t>nh </a:t>
            </a:r>
            <a:r>
              <a:rPr lang="nl-NL" sz="2800" dirty="0">
                <a:solidFill>
                  <a:srgbClr val="292934"/>
                </a:solidFill>
                <a:latin typeface="Times New Roman" pitchFamily="18" charset="0"/>
                <a:cs typeface="Times New Roman" pitchFamily="18" charset="0"/>
              </a:rPr>
              <a:t>chính là ngôn ngữ được dùng đ</a:t>
            </a:r>
            <a:r>
              <a:rPr lang="vi-VN" sz="2800" dirty="0">
                <a:solidFill>
                  <a:srgbClr val="292934"/>
                </a:solidFill>
                <a:latin typeface="Times New Roman" pitchFamily="18" charset="0"/>
                <a:cs typeface="Times New Roman" pitchFamily="18" charset="0"/>
              </a:rPr>
              <a:t>ể</a:t>
            </a:r>
            <a:r>
              <a:rPr lang="nl-NL" sz="2800" dirty="0">
                <a:solidFill>
                  <a:srgbClr val="292934"/>
                </a:solidFill>
                <a:latin typeface="Times New Roman" pitchFamily="18" charset="0"/>
                <a:cs typeface="Times New Roman" pitchFamily="18" charset="0"/>
              </a:rPr>
              <a:t> tạo ra chương trình chỉ dẫn cho máy tính hiểu cách thực hiện công việc.</a:t>
            </a:r>
            <a:endParaRPr lang="vi-VN" sz="2800" dirty="0">
              <a:solidFill>
                <a:srgbClr val="292934"/>
              </a:solidFill>
              <a:latin typeface="Times New Roman" pitchFamily="18" charset="0"/>
              <a:cs typeface="Times New Roman" pitchFamily="18" charset="0"/>
            </a:endParaRPr>
          </a:p>
        </p:txBody>
      </p:sp>
      <p:sp>
        <p:nvSpPr>
          <p:cNvPr id="7172" name="Rectangle 6"/>
          <p:cNvSpPr>
            <a:spLocks noChangeArrowheads="1"/>
          </p:cNvSpPr>
          <p:nvPr/>
        </p:nvSpPr>
        <p:spPr bwMode="auto">
          <a:xfrm>
            <a:off x="107950" y="2583715"/>
            <a:ext cx="82740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nl-NL" sz="2800" dirty="0">
                <a:solidFill>
                  <a:srgbClr val="292934"/>
                </a:solidFill>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Chương tr</a:t>
            </a:r>
            <a:r>
              <a:rPr lang="vi-VN" sz="2800" dirty="0">
                <a:solidFill>
                  <a:srgbClr val="FF0000"/>
                </a:solidFill>
                <a:latin typeface="Times New Roman" pitchFamily="18" charset="0"/>
                <a:cs typeface="Times New Roman" pitchFamily="18" charset="0"/>
              </a:rPr>
              <a:t>ì</a:t>
            </a:r>
            <a:r>
              <a:rPr lang="nl-NL" sz="2800" dirty="0">
                <a:solidFill>
                  <a:srgbClr val="FF0000"/>
                </a:solidFill>
                <a:latin typeface="Times New Roman" pitchFamily="18" charset="0"/>
                <a:cs typeface="Times New Roman" pitchFamily="18" charset="0"/>
              </a:rPr>
              <a:t>nh:  </a:t>
            </a:r>
            <a:r>
              <a:rPr lang="nl-NL" sz="2800" dirty="0">
                <a:solidFill>
                  <a:srgbClr val="292934"/>
                </a:solidFill>
                <a:latin typeface="Times New Roman" pitchFamily="18" charset="0"/>
                <a:cs typeface="Times New Roman" pitchFamily="18" charset="0"/>
              </a:rPr>
              <a:t>là tập hợp các lệnh viết b</a:t>
            </a:r>
            <a:r>
              <a:rPr lang="vi-VN" sz="2800" dirty="0">
                <a:solidFill>
                  <a:srgbClr val="292934"/>
                </a:solidFill>
                <a:latin typeface="Times New Roman" pitchFamily="18" charset="0"/>
                <a:cs typeface="Times New Roman" pitchFamily="18" charset="0"/>
              </a:rPr>
              <a:t>ằ</a:t>
            </a:r>
            <a:r>
              <a:rPr lang="nl-NL" sz="2800" dirty="0">
                <a:solidFill>
                  <a:srgbClr val="292934"/>
                </a:solidFill>
                <a:latin typeface="Times New Roman" pitchFamily="18" charset="0"/>
                <a:cs typeface="Times New Roman" pitchFamily="18" charset="0"/>
              </a:rPr>
              <a:t>ng ngôn ngữ lập trình đ</a:t>
            </a:r>
            <a:r>
              <a:rPr lang="vi-VN" sz="2800" dirty="0">
                <a:solidFill>
                  <a:srgbClr val="292934"/>
                </a:solidFill>
                <a:latin typeface="Times New Roman" pitchFamily="18" charset="0"/>
                <a:cs typeface="Times New Roman" pitchFamily="18" charset="0"/>
              </a:rPr>
              <a:t>ể</a:t>
            </a:r>
            <a:r>
              <a:rPr lang="nl-NL" sz="2800" dirty="0">
                <a:solidFill>
                  <a:srgbClr val="292934"/>
                </a:solidFill>
                <a:latin typeface="Times New Roman" pitchFamily="18" charset="0"/>
                <a:cs typeface="Times New Roman" pitchFamily="18" charset="0"/>
              </a:rPr>
              <a:t> máy t</a:t>
            </a:r>
            <a:r>
              <a:rPr lang="vi-VN" sz="2800" dirty="0">
                <a:solidFill>
                  <a:srgbClr val="292934"/>
                </a:solidFill>
                <a:latin typeface="Times New Roman" pitchFamily="18" charset="0"/>
                <a:cs typeface="Times New Roman" pitchFamily="18" charset="0"/>
              </a:rPr>
              <a:t>í</a:t>
            </a:r>
            <a:r>
              <a:rPr lang="nl-NL" sz="2800" dirty="0">
                <a:solidFill>
                  <a:srgbClr val="292934"/>
                </a:solidFill>
                <a:latin typeface="Times New Roman" pitchFamily="18" charset="0"/>
                <a:cs typeface="Times New Roman" pitchFamily="18" charset="0"/>
              </a:rPr>
              <a:t>nh có thể “hiểu” và thực hiện được.</a:t>
            </a:r>
            <a:endParaRPr lang="vi-VN" sz="2800" dirty="0">
              <a:solidFill>
                <a:srgbClr val="292934"/>
              </a:solidFill>
              <a:latin typeface="Times New Roman" pitchFamily="18" charset="0"/>
              <a:cs typeface="Times New Roman" pitchFamily="18" charset="0"/>
            </a:endParaRPr>
          </a:p>
        </p:txBody>
      </p:sp>
      <p:sp>
        <p:nvSpPr>
          <p:cNvPr id="7173" name="Rectangle 7"/>
          <p:cNvSpPr>
            <a:spLocks noChangeArrowheads="1"/>
          </p:cNvSpPr>
          <p:nvPr/>
        </p:nvSpPr>
        <p:spPr bwMode="auto">
          <a:xfrm>
            <a:off x="-11349" y="3508054"/>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nl-NL" sz="2800" dirty="0">
                <a:solidFill>
                  <a:srgbClr val="292934"/>
                </a:solidFill>
                <a:latin typeface="Times New Roman" pitchFamily="18" charset="0"/>
                <a:cs typeface="Times New Roman" pitchFamily="18" charset="0"/>
              </a:rPr>
              <a:t>        Chương trình máy tính dựa trên các dữ liệu đầu vào, tiến hành các bước xử lí đ</a:t>
            </a:r>
            <a:r>
              <a:rPr lang="vi-VN" sz="2800" dirty="0">
                <a:solidFill>
                  <a:srgbClr val="292934"/>
                </a:solidFill>
                <a:latin typeface="Times New Roman" pitchFamily="18" charset="0"/>
                <a:cs typeface="Times New Roman" pitchFamily="18" charset="0"/>
              </a:rPr>
              <a:t>ể</a:t>
            </a:r>
            <a:r>
              <a:rPr lang="nl-NL" sz="2800" dirty="0">
                <a:solidFill>
                  <a:srgbClr val="292934"/>
                </a:solidFill>
                <a:latin typeface="Times New Roman" pitchFamily="18" charset="0"/>
                <a:cs typeface="Times New Roman" pitchFamily="18" charset="0"/>
              </a:rPr>
              <a:t> trả lại kết quả đầu ra.</a:t>
            </a:r>
            <a:endParaRPr lang="vi-VN" sz="2800" dirty="0">
              <a:solidFill>
                <a:srgbClr val="292934"/>
              </a:solidFill>
              <a:latin typeface="Times New Roman" pitchFamily="18" charset="0"/>
              <a:cs typeface="Times New Roman" pitchFamily="18" charset="0"/>
            </a:endParaRPr>
          </a:p>
        </p:txBody>
      </p:sp>
    </p:spTree>
    <p:extLst>
      <p:ext uri="{BB962C8B-B14F-4D97-AF65-F5344CB8AC3E}">
        <p14:creationId xmlns:p14="http://schemas.microsoft.com/office/powerpoint/2010/main" val="1870280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1500"/>
                                        <p:tgtEl>
                                          <p:spTgt spid="71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500"/>
                                        <p:tgtEl>
                                          <p:spTgt spid="71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fade">
                                      <p:cBhvr>
                                        <p:cTn id="24" dur="1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171" grpId="0"/>
      <p:bldP spid="7172" grpId="0"/>
      <p:bldP spid="71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54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1009"/>
            <a:ext cx="8610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8610600" cy="288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68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294421"/>
            <a:ext cx="85725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924175"/>
            <a:ext cx="19240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038475"/>
            <a:ext cx="16859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538" y="4005263"/>
            <a:ext cx="15430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7925" y="3995738"/>
            <a:ext cx="20288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075238"/>
            <a:ext cx="27051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0813" y="5084763"/>
            <a:ext cx="15716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437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fade">
                                      <p:cBhvr>
                                        <p:cTn id="22" dur="500"/>
                                        <p:tgtEl>
                                          <p:spTgt spid="81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199"/>
                                        </p:tgtEl>
                                        <p:attrNameLst>
                                          <p:attrName>style.visibility</p:attrName>
                                        </p:attrNameLst>
                                      </p:cBhvr>
                                      <p:to>
                                        <p:strVal val="visible"/>
                                      </p:to>
                                    </p:set>
                                    <p:animEffect transition="in" filter="fade">
                                      <p:cBhvr>
                                        <p:cTn id="27" dur="500"/>
                                        <p:tgtEl>
                                          <p:spTgt spid="81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fade">
                                      <p:cBhvr>
                                        <p:cTn id="32" dur="500"/>
                                        <p:tgtEl>
                                          <p:spTgt spid="82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201"/>
                                        </p:tgtEl>
                                        <p:attrNameLst>
                                          <p:attrName>style.visibility</p:attrName>
                                        </p:attrNameLst>
                                      </p:cBhvr>
                                      <p:to>
                                        <p:strVal val="visible"/>
                                      </p:to>
                                    </p:set>
                                    <p:animEffect transition="in" filter="fade">
                                      <p:cBhvr>
                                        <p:cTn id="37"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3. </a:t>
            </a:r>
            <a:r>
              <a:rPr lang="en-US" sz="3600" b="1" u="sng" dirty="0" err="1">
                <a:solidFill>
                  <a:srgbClr val="FF0000"/>
                </a:solidFill>
                <a:latin typeface="Times New Roman" pitchFamily="18" charset="0"/>
                <a:cs typeface="Times New Roman" pitchFamily="18" charset="0"/>
              </a:rPr>
              <a:t>Luyện</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tập</a:t>
            </a:r>
            <a:r>
              <a:rPr lang="en-US" sz="3600" b="1" u="sng" dirty="0">
                <a:solidFill>
                  <a:srgbClr val="FF0000"/>
                </a:solidFill>
                <a:latin typeface="Times New Roman" pitchFamily="18" charset="0"/>
                <a:cs typeface="Times New Roman" pitchFamily="18" charset="0"/>
              </a:rPr>
              <a:t>:</a:t>
            </a:r>
          </a:p>
        </p:txBody>
      </p:sp>
      <p:sp>
        <p:nvSpPr>
          <p:cNvPr id="203779" name="Text Box 3"/>
          <p:cNvSpPr txBox="1">
            <a:spLocks noChangeArrowheads="1"/>
          </p:cNvSpPr>
          <p:nvPr/>
        </p:nvSpPr>
        <p:spPr bwMode="auto">
          <a:xfrm>
            <a:off x="381000" y="1593270"/>
            <a:ext cx="8001000" cy="353943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3200" b="1" dirty="0">
                <a:latin typeface="Times New Roman" pitchFamily="18" charset="0"/>
                <a:cs typeface="Times New Roman" pitchFamily="18" charset="0"/>
              </a:rPr>
              <a:t>Câu 1. Tìm câu sai ?</a:t>
            </a:r>
          </a:p>
          <a:p>
            <a:r>
              <a:rPr lang="pt-BR" sz="3200" dirty="0">
                <a:latin typeface="Times New Roman" pitchFamily="18" charset="0"/>
                <a:cs typeface="Times New Roman" pitchFamily="18" charset="0"/>
              </a:rPr>
              <a:t>a) Chương trình máy tính là một dãy các lệnh mà máy tính có thể hiểu và thực hiện được.</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b) Chương trình máy tính được viết bằng ngôn ngữ lập trình.</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c) Máy tính có thể thực hiện các lệnh trong chương trình theo trình tự tùy ý</a:t>
            </a:r>
            <a:endParaRPr lang="en-US" sz="3200" dirty="0">
              <a:latin typeface="Times New Roman" pitchFamily="18" charset="0"/>
              <a:cs typeface="Times New Roman" pitchFamily="18" charset="0"/>
            </a:endParaRPr>
          </a:p>
        </p:txBody>
      </p:sp>
      <p:sp>
        <p:nvSpPr>
          <p:cNvPr id="5" name="Text Box 3"/>
          <p:cNvSpPr txBox="1">
            <a:spLocks noChangeArrowheads="1"/>
          </p:cNvSpPr>
          <p:nvPr/>
        </p:nvSpPr>
        <p:spPr bwMode="auto">
          <a:xfrm>
            <a:off x="408709" y="4055482"/>
            <a:ext cx="8049491" cy="1077218"/>
          </a:xfrm>
          <a:prstGeom prst="rect">
            <a:avLst/>
          </a:prstGeom>
          <a:solidFill>
            <a:schemeClr val="accent5">
              <a:lumMod val="20000"/>
              <a:lumOff val="8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3200" dirty="0">
                <a:solidFill>
                  <a:srgbClr val="FF0000"/>
                </a:solidFill>
                <a:latin typeface="Times New Roman" pitchFamily="18" charset="0"/>
                <a:cs typeface="Times New Roman" pitchFamily="18" charset="0"/>
              </a:rPr>
              <a:t>c) Máy tính có thể thực hiện các lệnh trong chương trình theo trình tự tùy ý</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5382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p:cTn id="7" dur="500" fill="hold"/>
                                        <p:tgtEl>
                                          <p:spTgt spid="203779"/>
                                        </p:tgtEl>
                                        <p:attrNameLst>
                                          <p:attrName>ppt_w</p:attrName>
                                        </p:attrNameLst>
                                      </p:cBhvr>
                                      <p:tavLst>
                                        <p:tav tm="0">
                                          <p:val>
                                            <p:fltVal val="0"/>
                                          </p:val>
                                        </p:tav>
                                        <p:tav tm="100000">
                                          <p:val>
                                            <p:strVal val="#ppt_w"/>
                                          </p:val>
                                        </p:tav>
                                      </p:tavLst>
                                    </p:anim>
                                    <p:anim calcmode="lin" valueType="num">
                                      <p:cBhvr>
                                        <p:cTn id="8" dur="500" fill="hold"/>
                                        <p:tgtEl>
                                          <p:spTgt spid="203779"/>
                                        </p:tgtEl>
                                        <p:attrNameLst>
                                          <p:attrName>ppt_h</p:attrName>
                                        </p:attrNameLst>
                                      </p:cBhvr>
                                      <p:tavLst>
                                        <p:tav tm="0">
                                          <p:val>
                                            <p:fltVal val="0"/>
                                          </p:val>
                                        </p:tav>
                                        <p:tav tm="100000">
                                          <p:val>
                                            <p:strVal val="#ppt_h"/>
                                          </p:val>
                                        </p:tav>
                                      </p:tavLst>
                                    </p:anim>
                                    <p:animEffect transition="in" filter="fade">
                                      <p:cBhvr>
                                        <p:cTn id="9" dur="500"/>
                                        <p:tgtEl>
                                          <p:spTgt spid="20377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94622" y="228600"/>
            <a:ext cx="8515978" cy="523220"/>
          </a:xfrm>
          <a:prstGeom prst="rect">
            <a:avLst/>
          </a:prstGeom>
          <a:noFill/>
          <a:ln w="9525">
            <a:noFill/>
            <a:miter lim="800000"/>
            <a:headEnd/>
            <a:tailEnd/>
          </a:ln>
          <a:effectLst/>
        </p:spPr>
        <p:txBody>
          <a:bodyPr wrap="square">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sz="2800" u="none" dirty="0"/>
              <a:t>Câu 2. Cho chương trình Scratch như Hình 6.15</a:t>
            </a:r>
            <a:endParaRPr lang="en-US" sz="2800" u="none" dirty="0"/>
          </a:p>
        </p:txBody>
      </p:sp>
      <p:sp>
        <p:nvSpPr>
          <p:cNvPr id="7" name="Text Box 3"/>
          <p:cNvSpPr txBox="1">
            <a:spLocks noChangeArrowheads="1"/>
          </p:cNvSpPr>
          <p:nvPr/>
        </p:nvSpPr>
        <p:spPr bwMode="auto">
          <a:xfrm>
            <a:off x="5410200" y="1332681"/>
            <a:ext cx="2819400" cy="5262979"/>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dirty="0">
                <a:latin typeface="Times New Roman" pitchFamily="18" charset="0"/>
                <a:cs typeface="Times New Roman" pitchFamily="18" charset="0"/>
              </a:rPr>
              <a:t>a) Em hãy cho biết chương trình đó thực hiện thuật toán nào ?</a:t>
            </a:r>
            <a:endParaRPr lang="en-US" sz="2400" u="sng" dirty="0">
              <a:latin typeface="Times New Roman" pitchFamily="18" charset="0"/>
              <a:cs typeface="Times New Roman" pitchFamily="18" charset="0"/>
            </a:endParaRPr>
          </a:p>
          <a:p>
            <a:pPr algn="just"/>
            <a:r>
              <a:rPr lang="pt-BR" sz="2400" dirty="0">
                <a:latin typeface="Times New Roman" pitchFamily="18" charset="0"/>
                <a:cs typeface="Times New Roman" pitchFamily="18" charset="0"/>
              </a:rPr>
              <a:t>b) Hãy xác định đầu vào, đầu ra của thuật toán đó.</a:t>
            </a:r>
            <a:endParaRPr lang="en-US" sz="2400" u="sng" dirty="0">
              <a:latin typeface="Times New Roman" pitchFamily="18" charset="0"/>
              <a:cs typeface="Times New Roman" pitchFamily="18" charset="0"/>
            </a:endParaRPr>
          </a:p>
          <a:p>
            <a:pPr algn="just"/>
            <a:r>
              <a:rPr lang="pt-BR" sz="2400" dirty="0">
                <a:latin typeface="Times New Roman" pitchFamily="18" charset="0"/>
                <a:cs typeface="Times New Roman" pitchFamily="18" charset="0"/>
              </a:rPr>
              <a:t>c) Hãy cho ví dụ cụ thể giá trị dữ liệu đầu vào và cho biết kết quả đầu ra tương ứng.</a:t>
            </a:r>
            <a:endParaRPr lang="en-US" sz="2400" u="sng" dirty="0">
              <a:latin typeface="Times New Roman" pitchFamily="18" charset="0"/>
              <a:cs typeface="Times New Roman" pitchFamily="18" charset="0"/>
            </a:endParaRPr>
          </a:p>
          <a:p>
            <a:pPr algn="just"/>
            <a:r>
              <a:rPr lang="pt-BR" sz="2400" dirty="0">
                <a:latin typeface="Times New Roman" pitchFamily="18" charset="0"/>
                <a:cs typeface="Times New Roman" pitchFamily="18" charset="0"/>
              </a:rPr>
              <a:t>d) Hãy trình bày thuật toán bằng sơ đồ khối.</a:t>
            </a:r>
            <a:endParaRPr lang="en-US"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5029200" cy="578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487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3779"/>
                                        </p:tgtEl>
                                        <p:attrNameLst>
                                          <p:attrName>style.visibility</p:attrName>
                                        </p:attrNameLst>
                                      </p:cBhvr>
                                      <p:to>
                                        <p:strVal val="visible"/>
                                      </p:to>
                                    </p:set>
                                    <p:anim calcmode="lin" valueType="num">
                                      <p:cBhvr>
                                        <p:cTn id="12" dur="500" fill="hold"/>
                                        <p:tgtEl>
                                          <p:spTgt spid="203779"/>
                                        </p:tgtEl>
                                        <p:attrNameLst>
                                          <p:attrName>ppt_w</p:attrName>
                                        </p:attrNameLst>
                                      </p:cBhvr>
                                      <p:tavLst>
                                        <p:tav tm="0">
                                          <p:val>
                                            <p:fltVal val="0"/>
                                          </p:val>
                                        </p:tav>
                                        <p:tav tm="100000">
                                          <p:val>
                                            <p:strVal val="#ppt_w"/>
                                          </p:val>
                                        </p:tav>
                                      </p:tavLst>
                                    </p:anim>
                                    <p:anim calcmode="lin" valueType="num">
                                      <p:cBhvr>
                                        <p:cTn id="13" dur="500" fill="hold"/>
                                        <p:tgtEl>
                                          <p:spTgt spid="203779"/>
                                        </p:tgtEl>
                                        <p:attrNameLst>
                                          <p:attrName>ppt_h</p:attrName>
                                        </p:attrNameLst>
                                      </p:cBhvr>
                                      <p:tavLst>
                                        <p:tav tm="0">
                                          <p:val>
                                            <p:fltVal val="0"/>
                                          </p:val>
                                        </p:tav>
                                        <p:tav tm="100000">
                                          <p:val>
                                            <p:strVal val="#ppt_h"/>
                                          </p:val>
                                        </p:tav>
                                      </p:tavLst>
                                    </p:anim>
                                    <p:animEffect transition="in" filter="fade">
                                      <p:cBhvr>
                                        <p:cTn id="14" dur="500"/>
                                        <p:tgtEl>
                                          <p:spTgt spid="203779"/>
                                        </p:tgtEl>
                                      </p:cBhvr>
                                    </p:animEffect>
                                  </p:childTnLst>
                                </p:cTn>
                              </p:par>
                              <p:par>
                                <p:cTn id="15" presetID="53" presetClass="entr" presetSubtype="16"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 fill="hold"/>
                                        <p:tgtEl>
                                          <p:spTgt spid="5122"/>
                                        </p:tgtEl>
                                        <p:attrNameLst>
                                          <p:attrName>ppt_w</p:attrName>
                                        </p:attrNameLst>
                                      </p:cBhvr>
                                      <p:tavLst>
                                        <p:tav tm="0">
                                          <p:val>
                                            <p:fltVal val="0"/>
                                          </p:val>
                                        </p:tav>
                                        <p:tav tm="100000">
                                          <p:val>
                                            <p:strVal val="#ppt_w"/>
                                          </p:val>
                                        </p:tav>
                                      </p:tavLst>
                                    </p:anim>
                                    <p:anim calcmode="lin" valueType="num">
                                      <p:cBhvr>
                                        <p:cTn id="18" dur="500" fill="hold"/>
                                        <p:tgtEl>
                                          <p:spTgt spid="5122"/>
                                        </p:tgtEl>
                                        <p:attrNameLst>
                                          <p:attrName>ppt_h</p:attrName>
                                        </p:attrNameLst>
                                      </p:cBhvr>
                                      <p:tavLst>
                                        <p:tav tm="0">
                                          <p:val>
                                            <p:fltVal val="0"/>
                                          </p:val>
                                        </p:tav>
                                        <p:tav tm="100000">
                                          <p:val>
                                            <p:strVal val="#ppt_h"/>
                                          </p:val>
                                        </p:tav>
                                      </p:tavLst>
                                    </p:anim>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6248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86200" y="4944792"/>
            <a:ext cx="3898002" cy="1938992"/>
          </a:xfrm>
          <a:prstGeom prst="rect">
            <a:avLst/>
          </a:prstGeom>
        </p:spPr>
        <p:txBody>
          <a:bodyPr wrap="square">
            <a:spAutoFit/>
          </a:bodyPr>
          <a:lstStyle/>
          <a:p>
            <a:pPr algn="just"/>
            <a:r>
              <a:rPr lang="nl-NL" sz="2400" dirty="0">
                <a:latin typeface="Times New Roman" pitchFamily="18" charset="0"/>
                <a:cs typeface="Times New Roman" pitchFamily="18" charset="0"/>
              </a:rPr>
              <a:t>Thuật toán tính điểm trung bình ba môn Toán, Văn và Tiếng Anh để xét xem HS được thưởng ngôi sao hay cần cố gắng hơn.</a:t>
            </a:r>
            <a:endParaRPr lang="en-US" sz="2400" dirty="0">
              <a:latin typeface="Times New Roman" pitchFamily="18" charset="0"/>
              <a:cs typeface="Times New Roman" pitchFamily="18" charset="0"/>
            </a:endParaRPr>
          </a:p>
        </p:txBody>
      </p:sp>
      <p:sp>
        <p:nvSpPr>
          <p:cNvPr id="3" name="Rectangle 2"/>
          <p:cNvSpPr/>
          <p:nvPr/>
        </p:nvSpPr>
        <p:spPr>
          <a:xfrm>
            <a:off x="0" y="5334000"/>
            <a:ext cx="3810000" cy="1200329"/>
          </a:xfrm>
          <a:prstGeom prst="rect">
            <a:avLst/>
          </a:prstGeom>
        </p:spPr>
        <p:txBody>
          <a:bodyPr wrap="square">
            <a:spAutoFit/>
          </a:bodyPr>
          <a:lstStyle/>
          <a:p>
            <a:pPr algn="just"/>
            <a:r>
              <a:rPr lang="pt-BR" sz="2400" b="1" dirty="0">
                <a:latin typeface="Times New Roman" pitchFamily="18" charset="0"/>
                <a:cs typeface="Times New Roman" pitchFamily="18" charset="0"/>
              </a:rPr>
              <a:t>a) Em hãy cho biết chương trình đó thực hiện thuật toán nào ?</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61548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778</TotalTime>
  <Words>982</Words>
  <Application>Microsoft Office PowerPoint</Application>
  <PresentationFormat>On-screen Show (4:3)</PresentationFormat>
  <Paragraphs>70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Times New Roman</vt:lpstr>
      <vt:lpstr>Wingdings</vt:lpstr>
      <vt:lpstr>Adjacency</vt:lpstr>
      <vt:lpstr>PowerPoint Presentation</vt:lpstr>
      <vt:lpstr>PowerPoint Presentation</vt:lpstr>
      <vt:lpstr>1. Chương trình máy tính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37</cp:revision>
  <dcterms:created xsi:type="dcterms:W3CDTF">2021-07-05T09:11:44Z</dcterms:created>
  <dcterms:modified xsi:type="dcterms:W3CDTF">2022-10-31T12:48:50Z</dcterms:modified>
</cp:coreProperties>
</file>