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9" r:id="rId2"/>
    <p:sldMasterId id="2147483744" r:id="rId3"/>
    <p:sldMasterId id="2147483747" r:id="rId4"/>
    <p:sldMasterId id="2147483749" r:id="rId5"/>
  </p:sldMasterIdLst>
  <p:notesMasterIdLst>
    <p:notesMasterId r:id="rId29"/>
  </p:notesMasterIdLst>
  <p:sldIdLst>
    <p:sldId id="258" r:id="rId6"/>
    <p:sldId id="277" r:id="rId7"/>
    <p:sldId id="266" r:id="rId8"/>
    <p:sldId id="267" r:id="rId9"/>
    <p:sldId id="268" r:id="rId10"/>
    <p:sldId id="288" r:id="rId11"/>
    <p:sldId id="289" r:id="rId12"/>
    <p:sldId id="290" r:id="rId13"/>
    <p:sldId id="285" r:id="rId14"/>
    <p:sldId id="286" r:id="rId15"/>
    <p:sldId id="287" r:id="rId16"/>
    <p:sldId id="291" r:id="rId17"/>
    <p:sldId id="303" r:id="rId18"/>
    <p:sldId id="304" r:id="rId19"/>
    <p:sldId id="302" r:id="rId20"/>
    <p:sldId id="340" r:id="rId21"/>
    <p:sldId id="294" r:id="rId22"/>
    <p:sldId id="295" r:id="rId23"/>
    <p:sldId id="296" r:id="rId24"/>
    <p:sldId id="343" r:id="rId25"/>
    <p:sldId id="307" r:id="rId26"/>
    <p:sldId id="341" r:id="rId27"/>
    <p:sldId id="342" r:id="rId28"/>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6633"/>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8D63565-5986-475B-BA54-AA9CDF4A57E5}" type="datetimeFigureOut">
              <a:rPr lang="vi-VN"/>
              <a:pPr>
                <a:defRPr/>
              </a:pPr>
              <a:t>26/11/2022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D60F8C-199E-4C32-A6AA-B92B344F7841}" type="slidenum">
              <a:rPr lang="vi-VN"/>
              <a:pPr>
                <a:defRPr/>
              </a:pPr>
              <a:t>‹#›</a:t>
            </a:fld>
            <a:endParaRPr lang="vi-VN"/>
          </a:p>
        </p:txBody>
      </p:sp>
    </p:spTree>
    <p:extLst>
      <p:ext uri="{BB962C8B-B14F-4D97-AF65-F5344CB8AC3E}">
        <p14:creationId xmlns:p14="http://schemas.microsoft.com/office/powerpoint/2010/main" val="2454356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20</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23</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31EFEC0B-63D9-4B14-8150-408FF4AA0690}" type="datetimeFigureOut">
              <a:rPr lang="vi-VN"/>
              <a:pPr>
                <a:defRPr/>
              </a:pPr>
              <a:t>26/11/2022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5BC6AC84-C863-4D39-883F-AEF418FF59BD}" type="slidenum">
              <a:rPr lang="vi-VN"/>
              <a:pPr>
                <a:defRPr/>
              </a:pPr>
              <a:t>‹#›</a:t>
            </a:fld>
            <a:endParaRPr lang="vi-VN"/>
          </a:p>
        </p:txBody>
      </p:sp>
    </p:spTree>
    <p:extLst>
      <p:ext uri="{BB962C8B-B14F-4D97-AF65-F5344CB8AC3E}">
        <p14:creationId xmlns:p14="http://schemas.microsoft.com/office/powerpoint/2010/main" val="65439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27B2CDB4-93E6-4A39-AC28-DBC23972B83D}" type="datetimeFigureOut">
              <a:rPr lang="vi-VN"/>
              <a:pPr>
                <a:defRPr/>
              </a:pPr>
              <a:t>26/11/2022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A4955B59-F465-4ED5-A8C8-F3E9BCD6910D}" type="slidenum">
              <a:rPr lang="vi-VN"/>
              <a:pPr>
                <a:defRPr/>
              </a:pPr>
              <a:t>‹#›</a:t>
            </a:fld>
            <a:endParaRPr lang="vi-VN"/>
          </a:p>
        </p:txBody>
      </p:sp>
    </p:spTree>
    <p:extLst>
      <p:ext uri="{BB962C8B-B14F-4D97-AF65-F5344CB8AC3E}">
        <p14:creationId xmlns:p14="http://schemas.microsoft.com/office/powerpoint/2010/main" val="422955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98A98BCB-1F9C-413A-BF84-CA7D3C95D285}" type="datetimeFigureOut">
              <a:rPr lang="vi-VN"/>
              <a:pPr>
                <a:defRPr/>
              </a:pPr>
              <a:t>26/11/2022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96CDDC2-5B0B-4C1C-9C43-CDBE6F2E66BD}" type="slidenum">
              <a:rPr lang="vi-VN"/>
              <a:pPr>
                <a:defRPr/>
              </a:pPr>
              <a:t>‹#›</a:t>
            </a:fld>
            <a:endParaRPr lang="vi-VN"/>
          </a:p>
        </p:txBody>
      </p:sp>
    </p:spTree>
    <p:extLst>
      <p:ext uri="{BB962C8B-B14F-4D97-AF65-F5344CB8AC3E}">
        <p14:creationId xmlns:p14="http://schemas.microsoft.com/office/powerpoint/2010/main" val="383719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3742918876"/>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Võ Nhật Trường</a:t>
            </a:r>
          </a:p>
        </p:txBody>
      </p:sp>
    </p:spTree>
    <p:extLst>
      <p:ext uri="{BB962C8B-B14F-4D97-AF65-F5344CB8AC3E}">
        <p14:creationId xmlns:p14="http://schemas.microsoft.com/office/powerpoint/2010/main" val="186240925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1526025469"/>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70321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Võ Nhật Trường</a:t>
            </a:r>
          </a:p>
        </p:txBody>
      </p:sp>
    </p:spTree>
    <p:extLst>
      <p:ext uri="{BB962C8B-B14F-4D97-AF65-F5344CB8AC3E}">
        <p14:creationId xmlns:p14="http://schemas.microsoft.com/office/powerpoint/2010/main" val="368912940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0647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F8785DA0-63E0-4498-9EF7-8EC7829F99A5}" type="datetimeFigureOut">
              <a:rPr lang="vi-VN"/>
              <a:pPr>
                <a:defRPr/>
              </a:pPr>
              <a:t>26/11/2022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E3D7CE71-5747-4979-9C26-87AAFB321E48}" type="slidenum">
              <a:rPr lang="vi-VN"/>
              <a:pPr>
                <a:defRPr/>
              </a:pPr>
              <a:t>‹#›</a:t>
            </a:fld>
            <a:endParaRPr lang="vi-VN"/>
          </a:p>
        </p:txBody>
      </p:sp>
    </p:spTree>
    <p:extLst>
      <p:ext uri="{BB962C8B-B14F-4D97-AF65-F5344CB8AC3E}">
        <p14:creationId xmlns:p14="http://schemas.microsoft.com/office/powerpoint/2010/main" val="2022565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F244916-173E-433E-864C-D89BB7499BB5}" type="datetimeFigureOut">
              <a:rPr lang="vi-VN"/>
              <a:pPr>
                <a:defRPr/>
              </a:pPr>
              <a:t>26/11/2022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39F981E4-7641-4697-9C41-1463BEE95C18}" type="slidenum">
              <a:rPr lang="vi-VN"/>
              <a:pPr>
                <a:defRPr/>
              </a:pPr>
              <a:t>‹#›</a:t>
            </a:fld>
            <a:endParaRPr lang="vi-VN"/>
          </a:p>
        </p:txBody>
      </p:sp>
    </p:spTree>
    <p:extLst>
      <p:ext uri="{BB962C8B-B14F-4D97-AF65-F5344CB8AC3E}">
        <p14:creationId xmlns:p14="http://schemas.microsoft.com/office/powerpoint/2010/main" val="165898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fld id="{F586251F-694D-42AD-A9AB-51C92FB2198E}" type="datetimeFigureOut">
              <a:rPr lang="vi-VN"/>
              <a:pPr>
                <a:defRPr/>
              </a:pPr>
              <a:t>26/11/2022</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A914CA36-C9AE-469A-8BDB-5457C9528168}" type="slidenum">
              <a:rPr lang="vi-VN"/>
              <a:pPr>
                <a:defRPr/>
              </a:pPr>
              <a:t>‹#›</a:t>
            </a:fld>
            <a:endParaRPr lang="vi-VN"/>
          </a:p>
        </p:txBody>
      </p:sp>
    </p:spTree>
    <p:extLst>
      <p:ext uri="{BB962C8B-B14F-4D97-AF65-F5344CB8AC3E}">
        <p14:creationId xmlns:p14="http://schemas.microsoft.com/office/powerpoint/2010/main" val="274440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fld id="{50251FDF-0478-4DB7-B231-D3A7329EE0CA}" type="datetimeFigureOut">
              <a:rPr lang="vi-VN"/>
              <a:pPr>
                <a:defRPr/>
              </a:pPr>
              <a:t>26/11/2022</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0DCF2A27-CA91-4E02-BA9F-255EEC7813D4}" type="slidenum">
              <a:rPr lang="vi-VN"/>
              <a:pPr>
                <a:defRPr/>
              </a:pPr>
              <a:t>‹#›</a:t>
            </a:fld>
            <a:endParaRPr lang="vi-VN"/>
          </a:p>
        </p:txBody>
      </p:sp>
    </p:spTree>
    <p:extLst>
      <p:ext uri="{BB962C8B-B14F-4D97-AF65-F5344CB8AC3E}">
        <p14:creationId xmlns:p14="http://schemas.microsoft.com/office/powerpoint/2010/main" val="361991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2D44D1A1-4B82-42B1-8D88-102BF8019DF3}" type="datetimeFigureOut">
              <a:rPr lang="vi-VN"/>
              <a:pPr>
                <a:defRPr/>
              </a:pPr>
              <a:t>26/11/2022</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679F7508-F5EC-4546-BB4C-DFCFFD3A6098}" type="slidenum">
              <a:rPr lang="vi-VN"/>
              <a:pPr>
                <a:defRPr/>
              </a:pPr>
              <a:t>‹#›</a:t>
            </a:fld>
            <a:endParaRPr lang="vi-VN"/>
          </a:p>
        </p:txBody>
      </p:sp>
    </p:spTree>
    <p:extLst>
      <p:ext uri="{BB962C8B-B14F-4D97-AF65-F5344CB8AC3E}">
        <p14:creationId xmlns:p14="http://schemas.microsoft.com/office/powerpoint/2010/main" val="84124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AD08DD-0101-4FC4-AD23-B6C2C8A39C3E}" type="datetimeFigureOut">
              <a:rPr lang="vi-VN"/>
              <a:pPr>
                <a:defRPr/>
              </a:pPr>
              <a:t>26/11/2022</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6F0326A5-01BD-4556-8863-DAECABCCD9BA}" type="slidenum">
              <a:rPr lang="vi-VN"/>
              <a:pPr>
                <a:defRPr/>
              </a:pPr>
              <a:t>‹#›</a:t>
            </a:fld>
            <a:endParaRPr lang="vi-VN"/>
          </a:p>
        </p:txBody>
      </p:sp>
    </p:spTree>
    <p:extLst>
      <p:ext uri="{BB962C8B-B14F-4D97-AF65-F5344CB8AC3E}">
        <p14:creationId xmlns:p14="http://schemas.microsoft.com/office/powerpoint/2010/main" val="12645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C781055-330C-4876-B54B-2723D7BCCE3C}" type="datetimeFigureOut">
              <a:rPr lang="vi-VN"/>
              <a:pPr>
                <a:defRPr/>
              </a:pPr>
              <a:t>26/11/2022</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E11489F-8DF9-414E-BE8F-3EF669F4F303}" type="slidenum">
              <a:rPr lang="vi-VN"/>
              <a:pPr>
                <a:defRPr/>
              </a:pPr>
              <a:t>‹#›</a:t>
            </a:fld>
            <a:endParaRPr lang="vi-VN"/>
          </a:p>
        </p:txBody>
      </p:sp>
    </p:spTree>
    <p:extLst>
      <p:ext uri="{BB962C8B-B14F-4D97-AF65-F5344CB8AC3E}">
        <p14:creationId xmlns:p14="http://schemas.microsoft.com/office/powerpoint/2010/main" val="410926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FF80BF6-45C9-4D2F-A620-3BE8B0A7F96A}" type="datetimeFigureOut">
              <a:rPr lang="vi-VN"/>
              <a:pPr>
                <a:defRPr/>
              </a:pPr>
              <a:t>26/11/2022</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60424B0-2E87-46F6-8D09-42EAE0378800}" type="slidenum">
              <a:rPr lang="vi-VN"/>
              <a:pPr>
                <a:defRPr/>
              </a:pPr>
              <a:t>‹#›</a:t>
            </a:fld>
            <a:endParaRPr lang="vi-VN"/>
          </a:p>
        </p:txBody>
      </p:sp>
    </p:spTree>
    <p:extLst>
      <p:ext uri="{BB962C8B-B14F-4D97-AF65-F5344CB8AC3E}">
        <p14:creationId xmlns:p14="http://schemas.microsoft.com/office/powerpoint/2010/main" val="73424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vi-VN"/>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51E543-6285-4CF9-8025-144A6FF144FA}" type="datetimeFigureOut">
              <a:rPr lang="vi-VN"/>
              <a:pPr>
                <a:defRPr/>
              </a:pPr>
              <a:t>26/11/2022</a:t>
            </a:fld>
            <a:endParaRPr lang="vi-VN"/>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AB6962-11B4-4FB1-A9ED-3497CBAA2D2B}"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4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Tin 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6"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a:solidFill>
                      <a:srgbClr val="FF0000"/>
                    </a:solidFill>
                    <a:cs typeface="Arial" panose="020B0604020202020204" pitchFamily="34" charset="0"/>
                  </a:rPr>
                  <a:t>CĐỀ</a:t>
                </a: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rgbClr val="FF0000"/>
                    </a:solidFill>
                    <a:latin typeface="Times New Roman" panose="02020603050405020304" pitchFamily="18" charset="0"/>
                    <a:cs typeface="Arial" panose="020B0604020202020204" pitchFamily="34" charset="0"/>
                  </a:rPr>
                  <a:t>3</a:t>
                </a: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p>
        </p:txBody>
      </p:sp>
    </p:spTree>
    <p:extLst>
      <p:ext uri="{BB962C8B-B14F-4D97-AF65-F5344CB8AC3E}">
        <p14:creationId xmlns:p14="http://schemas.microsoft.com/office/powerpoint/2010/main" val="108265807"/>
      </p:ext>
    </p:extLst>
  </p:cSld>
  <p:clrMap bg1="lt1" tx1="dk1" bg2="lt2" tx2="dk2" accent1="accent1" accent2="accent2" accent3="accent3" accent4="accent4" accent5="accent5" accent6="accent6" hlink="hlink" folHlink="folHlink"/>
  <p:sldLayoutIdLst>
    <p:sldLayoutId id="2147483740" r:id="rId1"/>
    <p:sldLayoutId id="2147483742" r:id="rId2"/>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4"/>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3"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3"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3"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1"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1"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41"/>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1"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1"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5"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5"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5"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626973"/>
      </p:ext>
    </p:extLst>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Tin 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5"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a:solidFill>
                      <a:srgbClr val="FF0000"/>
                    </a:solidFill>
                    <a:cs typeface="Arial" panose="020B0604020202020204" pitchFamily="34" charset="0"/>
                  </a:rPr>
                  <a:t>CĐỀ</a:t>
                </a: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rgbClr val="FF0000"/>
                    </a:solidFill>
                    <a:latin typeface="Times New Roman" panose="02020603050405020304" pitchFamily="18" charset="0"/>
                    <a:cs typeface="Arial" panose="020B0604020202020204" pitchFamily="34" charset="0"/>
                  </a:rPr>
                  <a:t>3</a:t>
                </a: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p>
        </p:txBody>
      </p:sp>
    </p:spTree>
    <p:extLst>
      <p:ext uri="{BB962C8B-B14F-4D97-AF65-F5344CB8AC3E}">
        <p14:creationId xmlns:p14="http://schemas.microsoft.com/office/powerpoint/2010/main" val="2343600155"/>
      </p:ext>
    </p:extLst>
  </p:cSld>
  <p:clrMap bg1="lt1" tx1="dk1" bg2="lt2" tx2="dk2" accent1="accent1" accent2="accent2" accent3="accent3" accent4="accent4" accent5="accent5" accent6="accent6" hlink="hlink" folHlink="folHlink"/>
  <p:sldLayoutIdLst>
    <p:sldLayoutId id="2147483748"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0"/>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2"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2"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2"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0"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0"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37"/>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0"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0"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4"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4"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4"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928652"/>
      </p:ext>
    </p:extLst>
  </p:cSld>
  <p:clrMap bg1="lt1" tx1="dk1" bg2="lt2" tx2="dk2" accent1="accent1" accent2="accent2" accent3="accent3" accent4="accent4" accent5="accent5" accent6="accent6" hlink="hlink" folHlink="folHlink"/>
  <p:sldLayoutIdLst>
    <p:sldLayoutId id="2147483750"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hyperlink" Target="https://www.youtube.com/" TargetMode="External"/><Relationship Id="rId5" Type="http://schemas.openxmlformats.org/officeDocument/2006/relationships/image" Target="../media/image8.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1.xml"/><Relationship Id="rId7" Type="http://schemas.openxmlformats.org/officeDocument/2006/relationships/image" Target="../media/image15.gif"/><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4.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hyperlink" Target="http://khituongvietnam.gov.vn/" TargetMode="External"/><Relationship Id="rId3" Type="http://schemas.openxmlformats.org/officeDocument/2006/relationships/slideLayout" Target="../slideLayouts/slideLayout1.xml"/><Relationship Id="rId7" Type="http://schemas.openxmlformats.org/officeDocument/2006/relationships/hyperlink" Target="http://vi.wikipedia.org/" TargetMode="Externa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10.jpeg"/><Relationship Id="rId9" Type="http://schemas.openxmlformats.org/officeDocument/2006/relationships/hyperlink" Target="http://vtvgo.v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hyperlink" Target="http://vi.wikipedia.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khituongvietnam.gov.vn/" TargetMode="External"/><Relationship Id="rId5" Type="http://schemas.openxmlformats.org/officeDocument/2006/relationships/image" Target="../media/image32.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hyperlink" Target="http://vtvgo.v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6" Type="http://schemas.openxmlformats.org/officeDocument/2006/relationships/tags" Target="../tags/tag91.xml"/><Relationship Id="rId21" Type="http://schemas.openxmlformats.org/officeDocument/2006/relationships/tags" Target="../tags/tag86.xml"/><Relationship Id="rId42" Type="http://schemas.openxmlformats.org/officeDocument/2006/relationships/tags" Target="../tags/tag107.xml"/><Relationship Id="rId47" Type="http://schemas.openxmlformats.org/officeDocument/2006/relationships/tags" Target="../tags/tag112.xml"/><Relationship Id="rId63" Type="http://schemas.openxmlformats.org/officeDocument/2006/relationships/tags" Target="../tags/tag128.xml"/><Relationship Id="rId68" Type="http://schemas.openxmlformats.org/officeDocument/2006/relationships/slide" Target="slide3.xml"/><Relationship Id="rId2" Type="http://schemas.openxmlformats.org/officeDocument/2006/relationships/tags" Target="../tags/tag67.xml"/><Relationship Id="rId16" Type="http://schemas.openxmlformats.org/officeDocument/2006/relationships/tags" Target="../tags/tag81.xml"/><Relationship Id="rId29" Type="http://schemas.openxmlformats.org/officeDocument/2006/relationships/tags" Target="../tags/tag94.xml"/><Relationship Id="rId11" Type="http://schemas.openxmlformats.org/officeDocument/2006/relationships/tags" Target="../tags/tag76.xml"/><Relationship Id="rId24" Type="http://schemas.openxmlformats.org/officeDocument/2006/relationships/tags" Target="../tags/tag89.xml"/><Relationship Id="rId32" Type="http://schemas.openxmlformats.org/officeDocument/2006/relationships/tags" Target="../tags/tag97.xml"/><Relationship Id="rId37" Type="http://schemas.openxmlformats.org/officeDocument/2006/relationships/tags" Target="../tags/tag102.xml"/><Relationship Id="rId40" Type="http://schemas.openxmlformats.org/officeDocument/2006/relationships/tags" Target="../tags/tag105.xml"/><Relationship Id="rId45" Type="http://schemas.openxmlformats.org/officeDocument/2006/relationships/tags" Target="../tags/tag110.xml"/><Relationship Id="rId53" Type="http://schemas.openxmlformats.org/officeDocument/2006/relationships/tags" Target="../tags/tag118.xml"/><Relationship Id="rId58" Type="http://schemas.openxmlformats.org/officeDocument/2006/relationships/tags" Target="../tags/tag123.xml"/><Relationship Id="rId66" Type="http://schemas.openxmlformats.org/officeDocument/2006/relationships/slide" Target="slide2.xml"/><Relationship Id="rId74" Type="http://schemas.openxmlformats.org/officeDocument/2006/relationships/image" Target="../media/image23.jpeg"/><Relationship Id="rId5" Type="http://schemas.openxmlformats.org/officeDocument/2006/relationships/tags" Target="../tags/tag70.xml"/><Relationship Id="rId61" Type="http://schemas.openxmlformats.org/officeDocument/2006/relationships/tags" Target="../tags/tag126.xml"/><Relationship Id="rId19" Type="http://schemas.openxmlformats.org/officeDocument/2006/relationships/tags" Target="../tags/tag84.xml"/><Relationship Id="rId14" Type="http://schemas.openxmlformats.org/officeDocument/2006/relationships/tags" Target="../tags/tag79.xml"/><Relationship Id="rId22" Type="http://schemas.openxmlformats.org/officeDocument/2006/relationships/tags" Target="../tags/tag87.xml"/><Relationship Id="rId27" Type="http://schemas.openxmlformats.org/officeDocument/2006/relationships/tags" Target="../tags/tag92.xml"/><Relationship Id="rId30" Type="http://schemas.openxmlformats.org/officeDocument/2006/relationships/tags" Target="../tags/tag95.xml"/><Relationship Id="rId35" Type="http://schemas.openxmlformats.org/officeDocument/2006/relationships/tags" Target="../tags/tag100.xml"/><Relationship Id="rId43" Type="http://schemas.openxmlformats.org/officeDocument/2006/relationships/tags" Target="../tags/tag108.xml"/><Relationship Id="rId48" Type="http://schemas.openxmlformats.org/officeDocument/2006/relationships/tags" Target="../tags/tag113.xml"/><Relationship Id="rId56" Type="http://schemas.openxmlformats.org/officeDocument/2006/relationships/tags" Target="../tags/tag121.xml"/><Relationship Id="rId64" Type="http://schemas.openxmlformats.org/officeDocument/2006/relationships/slideLayout" Target="../slideLayouts/slideLayout7.xml"/><Relationship Id="rId69" Type="http://schemas.openxmlformats.org/officeDocument/2006/relationships/slide" Target="slide5.xml"/><Relationship Id="rId8" Type="http://schemas.openxmlformats.org/officeDocument/2006/relationships/tags" Target="../tags/tag73.xml"/><Relationship Id="rId51" Type="http://schemas.openxmlformats.org/officeDocument/2006/relationships/tags" Target="../tags/tag116.xml"/><Relationship Id="rId72" Type="http://schemas.openxmlformats.org/officeDocument/2006/relationships/hyperlink" Target="file:///G:\tin%208\Ngoai%20kh&#243;a1\TT3.ppt" TargetMode="External"/><Relationship Id="rId3" Type="http://schemas.openxmlformats.org/officeDocument/2006/relationships/tags" Target="../tags/tag68.xml"/><Relationship Id="rId12" Type="http://schemas.openxmlformats.org/officeDocument/2006/relationships/tags" Target="../tags/tag77.xml"/><Relationship Id="rId17" Type="http://schemas.openxmlformats.org/officeDocument/2006/relationships/tags" Target="../tags/tag82.xml"/><Relationship Id="rId25" Type="http://schemas.openxmlformats.org/officeDocument/2006/relationships/tags" Target="../tags/tag90.xml"/><Relationship Id="rId33" Type="http://schemas.openxmlformats.org/officeDocument/2006/relationships/tags" Target="../tags/tag98.xml"/><Relationship Id="rId38" Type="http://schemas.openxmlformats.org/officeDocument/2006/relationships/tags" Target="../tags/tag103.xml"/><Relationship Id="rId46" Type="http://schemas.openxmlformats.org/officeDocument/2006/relationships/tags" Target="../tags/tag111.xml"/><Relationship Id="rId59" Type="http://schemas.openxmlformats.org/officeDocument/2006/relationships/tags" Target="../tags/tag124.xml"/><Relationship Id="rId67" Type="http://schemas.openxmlformats.org/officeDocument/2006/relationships/image" Target="../media/image17.jpeg"/><Relationship Id="rId20" Type="http://schemas.openxmlformats.org/officeDocument/2006/relationships/tags" Target="../tags/tag85.xml"/><Relationship Id="rId41" Type="http://schemas.openxmlformats.org/officeDocument/2006/relationships/tags" Target="../tags/tag106.xml"/><Relationship Id="rId54" Type="http://schemas.openxmlformats.org/officeDocument/2006/relationships/tags" Target="../tags/tag119.xml"/><Relationship Id="rId62" Type="http://schemas.openxmlformats.org/officeDocument/2006/relationships/tags" Target="../tags/tag127.xml"/><Relationship Id="rId70" Type="http://schemas.openxmlformats.org/officeDocument/2006/relationships/hyperlink" Target="file:///G:\tin%208\TTDD1.ppt" TargetMode="External"/><Relationship Id="rId75" Type="http://schemas.openxmlformats.org/officeDocument/2006/relationships/image" Target="../media/image11.jpeg"/><Relationship Id="rId1" Type="http://schemas.openxmlformats.org/officeDocument/2006/relationships/tags" Target="../tags/tag66.xml"/><Relationship Id="rId6" Type="http://schemas.openxmlformats.org/officeDocument/2006/relationships/tags" Target="../tags/tag71.xml"/><Relationship Id="rId15" Type="http://schemas.openxmlformats.org/officeDocument/2006/relationships/tags" Target="../tags/tag80.xml"/><Relationship Id="rId23" Type="http://schemas.openxmlformats.org/officeDocument/2006/relationships/tags" Target="../tags/tag88.xml"/><Relationship Id="rId28" Type="http://schemas.openxmlformats.org/officeDocument/2006/relationships/tags" Target="../tags/tag93.xml"/><Relationship Id="rId36" Type="http://schemas.openxmlformats.org/officeDocument/2006/relationships/tags" Target="../tags/tag101.xml"/><Relationship Id="rId49" Type="http://schemas.openxmlformats.org/officeDocument/2006/relationships/tags" Target="../tags/tag114.xml"/><Relationship Id="rId57" Type="http://schemas.openxmlformats.org/officeDocument/2006/relationships/tags" Target="../tags/tag122.xml"/><Relationship Id="rId10" Type="http://schemas.openxmlformats.org/officeDocument/2006/relationships/tags" Target="../tags/tag75.xml"/><Relationship Id="rId31" Type="http://schemas.openxmlformats.org/officeDocument/2006/relationships/tags" Target="../tags/tag96.xml"/><Relationship Id="rId44" Type="http://schemas.openxmlformats.org/officeDocument/2006/relationships/tags" Target="../tags/tag109.xml"/><Relationship Id="rId52" Type="http://schemas.openxmlformats.org/officeDocument/2006/relationships/tags" Target="../tags/tag117.xml"/><Relationship Id="rId60" Type="http://schemas.openxmlformats.org/officeDocument/2006/relationships/tags" Target="../tags/tag125.xml"/><Relationship Id="rId65" Type="http://schemas.openxmlformats.org/officeDocument/2006/relationships/notesSlide" Target="../notesSlides/notesSlide2.xml"/><Relationship Id="rId73" Type="http://schemas.openxmlformats.org/officeDocument/2006/relationships/hyperlink" Target="file:///G:\tin%208\TTDD3.ppt" TargetMode="External"/><Relationship Id="rId4" Type="http://schemas.openxmlformats.org/officeDocument/2006/relationships/tags" Target="../tags/tag69.xml"/><Relationship Id="rId9" Type="http://schemas.openxmlformats.org/officeDocument/2006/relationships/tags" Target="../tags/tag74.xml"/><Relationship Id="rId13" Type="http://schemas.openxmlformats.org/officeDocument/2006/relationships/tags" Target="../tags/tag78.xml"/><Relationship Id="rId18" Type="http://schemas.openxmlformats.org/officeDocument/2006/relationships/tags" Target="../tags/tag83.xml"/><Relationship Id="rId39" Type="http://schemas.openxmlformats.org/officeDocument/2006/relationships/tags" Target="../tags/tag104.xml"/><Relationship Id="rId34" Type="http://schemas.openxmlformats.org/officeDocument/2006/relationships/tags" Target="../tags/tag99.xml"/><Relationship Id="rId50" Type="http://schemas.openxmlformats.org/officeDocument/2006/relationships/tags" Target="../tags/tag115.xml"/><Relationship Id="rId55" Type="http://schemas.openxmlformats.org/officeDocument/2006/relationships/tags" Target="../tags/tag120.xml"/><Relationship Id="rId7" Type="http://schemas.openxmlformats.org/officeDocument/2006/relationships/tags" Target="../tags/tag72.xml"/><Relationship Id="rId71" Type="http://schemas.openxmlformats.org/officeDocument/2006/relationships/hyperlink" Target="file:///G:\tin%208\TTDD2.ppt"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23.jpeg"/><Relationship Id="rId5" Type="http://schemas.openxmlformats.org/officeDocument/2006/relationships/image" Target="../media/image10.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131.xml"/><Relationship Id="rId4" Type="http://schemas.openxmlformats.org/officeDocument/2006/relationships/image" Target="../media/image15.gif"/></Relationships>
</file>

<file path=ppt/slides/_rels/slide23.xml.rels><?xml version="1.0" encoding="UTF-8" standalone="yes"?>
<Relationships xmlns="http://schemas.openxmlformats.org/package/2006/relationships"><Relationship Id="rId13" Type="http://schemas.openxmlformats.org/officeDocument/2006/relationships/tags" Target="../tags/tag144.xml"/><Relationship Id="rId18" Type="http://schemas.openxmlformats.org/officeDocument/2006/relationships/tags" Target="../tags/tag149.xml"/><Relationship Id="rId26" Type="http://schemas.openxmlformats.org/officeDocument/2006/relationships/tags" Target="../tags/tag157.xml"/><Relationship Id="rId39" Type="http://schemas.openxmlformats.org/officeDocument/2006/relationships/tags" Target="../tags/tag170.xml"/><Relationship Id="rId21" Type="http://schemas.openxmlformats.org/officeDocument/2006/relationships/tags" Target="../tags/tag152.xml"/><Relationship Id="rId34" Type="http://schemas.openxmlformats.org/officeDocument/2006/relationships/tags" Target="../tags/tag165.xml"/><Relationship Id="rId42" Type="http://schemas.openxmlformats.org/officeDocument/2006/relationships/tags" Target="../tags/tag173.xml"/><Relationship Id="rId47" Type="http://schemas.openxmlformats.org/officeDocument/2006/relationships/slideLayout" Target="../slideLayouts/slideLayout1.xml"/><Relationship Id="rId50" Type="http://schemas.openxmlformats.org/officeDocument/2006/relationships/image" Target="../media/image35.emf"/><Relationship Id="rId55" Type="http://schemas.openxmlformats.org/officeDocument/2006/relationships/image" Target="../media/image40.gif"/><Relationship Id="rId63" Type="http://schemas.openxmlformats.org/officeDocument/2006/relationships/image" Target="../media/image48.jpeg"/><Relationship Id="rId7" Type="http://schemas.openxmlformats.org/officeDocument/2006/relationships/tags" Target="../tags/tag138.xml"/><Relationship Id="rId2" Type="http://schemas.openxmlformats.org/officeDocument/2006/relationships/tags" Target="../tags/tag133.xml"/><Relationship Id="rId16" Type="http://schemas.openxmlformats.org/officeDocument/2006/relationships/tags" Target="../tags/tag147.xml"/><Relationship Id="rId29" Type="http://schemas.openxmlformats.org/officeDocument/2006/relationships/tags" Target="../tags/tag160.xml"/><Relationship Id="rId11" Type="http://schemas.openxmlformats.org/officeDocument/2006/relationships/tags" Target="../tags/tag142.xml"/><Relationship Id="rId24" Type="http://schemas.openxmlformats.org/officeDocument/2006/relationships/tags" Target="../tags/tag155.xml"/><Relationship Id="rId32" Type="http://schemas.openxmlformats.org/officeDocument/2006/relationships/tags" Target="../tags/tag163.xml"/><Relationship Id="rId37" Type="http://schemas.openxmlformats.org/officeDocument/2006/relationships/tags" Target="../tags/tag168.xml"/><Relationship Id="rId40" Type="http://schemas.openxmlformats.org/officeDocument/2006/relationships/tags" Target="../tags/tag171.xml"/><Relationship Id="rId45" Type="http://schemas.openxmlformats.org/officeDocument/2006/relationships/tags" Target="../tags/tag176.xml"/><Relationship Id="rId53" Type="http://schemas.openxmlformats.org/officeDocument/2006/relationships/image" Target="../media/image38.gif"/><Relationship Id="rId58" Type="http://schemas.openxmlformats.org/officeDocument/2006/relationships/image" Target="../media/image43.gif"/><Relationship Id="rId5" Type="http://schemas.openxmlformats.org/officeDocument/2006/relationships/tags" Target="../tags/tag136.xml"/><Relationship Id="rId61" Type="http://schemas.openxmlformats.org/officeDocument/2006/relationships/image" Target="../media/image46.gif"/><Relationship Id="rId19" Type="http://schemas.openxmlformats.org/officeDocument/2006/relationships/tags" Target="../tags/tag150.xml"/><Relationship Id="rId14" Type="http://schemas.openxmlformats.org/officeDocument/2006/relationships/tags" Target="../tags/tag145.xml"/><Relationship Id="rId22" Type="http://schemas.openxmlformats.org/officeDocument/2006/relationships/tags" Target="../tags/tag153.xml"/><Relationship Id="rId27" Type="http://schemas.openxmlformats.org/officeDocument/2006/relationships/tags" Target="../tags/tag158.xml"/><Relationship Id="rId30" Type="http://schemas.openxmlformats.org/officeDocument/2006/relationships/tags" Target="../tags/tag161.xml"/><Relationship Id="rId35" Type="http://schemas.openxmlformats.org/officeDocument/2006/relationships/tags" Target="../tags/tag166.xml"/><Relationship Id="rId43" Type="http://schemas.openxmlformats.org/officeDocument/2006/relationships/tags" Target="../tags/tag174.xml"/><Relationship Id="rId48" Type="http://schemas.openxmlformats.org/officeDocument/2006/relationships/notesSlide" Target="../notesSlides/notesSlide3.xml"/><Relationship Id="rId56" Type="http://schemas.openxmlformats.org/officeDocument/2006/relationships/image" Target="../media/image41.gif"/><Relationship Id="rId8" Type="http://schemas.openxmlformats.org/officeDocument/2006/relationships/tags" Target="../tags/tag139.xml"/><Relationship Id="rId51" Type="http://schemas.openxmlformats.org/officeDocument/2006/relationships/image" Target="../media/image36.gif"/><Relationship Id="rId3" Type="http://schemas.openxmlformats.org/officeDocument/2006/relationships/tags" Target="../tags/tag134.xml"/><Relationship Id="rId12" Type="http://schemas.openxmlformats.org/officeDocument/2006/relationships/tags" Target="../tags/tag143.xml"/><Relationship Id="rId17" Type="http://schemas.openxmlformats.org/officeDocument/2006/relationships/tags" Target="../tags/tag148.xml"/><Relationship Id="rId25" Type="http://schemas.openxmlformats.org/officeDocument/2006/relationships/tags" Target="../tags/tag156.xml"/><Relationship Id="rId33" Type="http://schemas.openxmlformats.org/officeDocument/2006/relationships/tags" Target="../tags/tag164.xml"/><Relationship Id="rId38" Type="http://schemas.openxmlformats.org/officeDocument/2006/relationships/tags" Target="../tags/tag169.xml"/><Relationship Id="rId46" Type="http://schemas.openxmlformats.org/officeDocument/2006/relationships/tags" Target="../tags/tag177.xml"/><Relationship Id="rId59" Type="http://schemas.openxmlformats.org/officeDocument/2006/relationships/image" Target="../media/image44.gif"/><Relationship Id="rId20" Type="http://schemas.openxmlformats.org/officeDocument/2006/relationships/tags" Target="../tags/tag151.xml"/><Relationship Id="rId41" Type="http://schemas.openxmlformats.org/officeDocument/2006/relationships/tags" Target="../tags/tag172.xml"/><Relationship Id="rId54" Type="http://schemas.openxmlformats.org/officeDocument/2006/relationships/image" Target="../media/image39.gif"/><Relationship Id="rId62" Type="http://schemas.openxmlformats.org/officeDocument/2006/relationships/image" Target="../media/image47.png"/><Relationship Id="rId1" Type="http://schemas.openxmlformats.org/officeDocument/2006/relationships/tags" Target="../tags/tag132.xml"/><Relationship Id="rId6" Type="http://schemas.openxmlformats.org/officeDocument/2006/relationships/tags" Target="../tags/tag137.xml"/><Relationship Id="rId15" Type="http://schemas.openxmlformats.org/officeDocument/2006/relationships/tags" Target="../tags/tag146.xml"/><Relationship Id="rId23" Type="http://schemas.openxmlformats.org/officeDocument/2006/relationships/tags" Target="../tags/tag154.xml"/><Relationship Id="rId28" Type="http://schemas.openxmlformats.org/officeDocument/2006/relationships/tags" Target="../tags/tag159.xml"/><Relationship Id="rId36" Type="http://schemas.openxmlformats.org/officeDocument/2006/relationships/tags" Target="../tags/tag167.xml"/><Relationship Id="rId49" Type="http://schemas.openxmlformats.org/officeDocument/2006/relationships/image" Target="../media/image34.gif"/><Relationship Id="rId57" Type="http://schemas.openxmlformats.org/officeDocument/2006/relationships/image" Target="../media/image42.gif"/><Relationship Id="rId10" Type="http://schemas.openxmlformats.org/officeDocument/2006/relationships/tags" Target="../tags/tag141.xml"/><Relationship Id="rId31" Type="http://schemas.openxmlformats.org/officeDocument/2006/relationships/tags" Target="../tags/tag162.xml"/><Relationship Id="rId44" Type="http://schemas.openxmlformats.org/officeDocument/2006/relationships/tags" Target="../tags/tag175.xml"/><Relationship Id="rId52" Type="http://schemas.openxmlformats.org/officeDocument/2006/relationships/image" Target="../media/image37.gif"/><Relationship Id="rId60" Type="http://schemas.openxmlformats.org/officeDocument/2006/relationships/image" Target="../media/image45.gif"/><Relationship Id="rId4" Type="http://schemas.openxmlformats.org/officeDocument/2006/relationships/tags" Target="../tags/tag135.xml"/><Relationship Id="rId9" Type="http://schemas.openxmlformats.org/officeDocument/2006/relationships/tags" Target="../tags/tag140.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1.xml"/><Relationship Id="rId7" Type="http://schemas.openxmlformats.org/officeDocument/2006/relationships/image" Target="../media/image1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6.jpeg"/><Relationship Id="rId5" Type="http://schemas.openxmlformats.org/officeDocument/2006/relationships/image" Target="../media/image15.gif"/><Relationship Id="rId10" Type="http://schemas.openxmlformats.org/officeDocument/2006/relationships/image" Target="../media/image19.jpeg"/><Relationship Id="rId4" Type="http://schemas.openxmlformats.org/officeDocument/2006/relationships/image" Target="../media/image10.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hyperlink" Target="http://thieunien.v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26" Type="http://schemas.openxmlformats.org/officeDocument/2006/relationships/tags" Target="../tags/tag28.xml"/><Relationship Id="rId21" Type="http://schemas.openxmlformats.org/officeDocument/2006/relationships/tags" Target="../tags/tag23.xml"/><Relationship Id="rId42" Type="http://schemas.openxmlformats.org/officeDocument/2006/relationships/tags" Target="../tags/tag44.xml"/><Relationship Id="rId47" Type="http://schemas.openxmlformats.org/officeDocument/2006/relationships/tags" Target="../tags/tag49.xml"/><Relationship Id="rId63" Type="http://schemas.openxmlformats.org/officeDocument/2006/relationships/hyperlink" Target="file:///G:\tin%208\TTDD1.ppt" TargetMode="External"/><Relationship Id="rId68" Type="http://schemas.openxmlformats.org/officeDocument/2006/relationships/image" Target="../media/image8.jpeg"/><Relationship Id="rId7" Type="http://schemas.openxmlformats.org/officeDocument/2006/relationships/tags" Target="../tags/tag9.xml"/><Relationship Id="rId2" Type="http://schemas.openxmlformats.org/officeDocument/2006/relationships/tags" Target="../tags/tag4.xml"/><Relationship Id="rId16" Type="http://schemas.openxmlformats.org/officeDocument/2006/relationships/tags" Target="../tags/tag18.xml"/><Relationship Id="rId29" Type="http://schemas.openxmlformats.org/officeDocument/2006/relationships/tags" Target="../tags/tag31.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tags" Target="../tags/tag47.xml"/><Relationship Id="rId53" Type="http://schemas.openxmlformats.org/officeDocument/2006/relationships/tags" Target="../tags/tag55.xml"/><Relationship Id="rId58" Type="http://schemas.openxmlformats.org/officeDocument/2006/relationships/audio" Target="../media/audio1.wav"/><Relationship Id="rId66" Type="http://schemas.openxmlformats.org/officeDocument/2006/relationships/hyperlink" Target="file:///G:\tin%208\TTDD3.ppt" TargetMode="External"/><Relationship Id="rId5" Type="http://schemas.openxmlformats.org/officeDocument/2006/relationships/tags" Target="../tags/tag7.xml"/><Relationship Id="rId61" Type="http://schemas.openxmlformats.org/officeDocument/2006/relationships/slide" Target="slide3.xml"/><Relationship Id="rId19" Type="http://schemas.openxmlformats.org/officeDocument/2006/relationships/tags" Target="../tags/tag2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tags" Target="../tags/tag45.xml"/><Relationship Id="rId48" Type="http://schemas.openxmlformats.org/officeDocument/2006/relationships/tags" Target="../tags/tag50.xml"/><Relationship Id="rId56" Type="http://schemas.openxmlformats.org/officeDocument/2006/relationships/slideLayout" Target="../slideLayouts/slideLayout7.xml"/><Relationship Id="rId64" Type="http://schemas.openxmlformats.org/officeDocument/2006/relationships/hyperlink" Target="file:///G:\tin%208\TTDD2.ppt" TargetMode="External"/><Relationship Id="rId69" Type="http://schemas.openxmlformats.org/officeDocument/2006/relationships/image" Target="../media/image11.jpeg"/><Relationship Id="rId8" Type="http://schemas.openxmlformats.org/officeDocument/2006/relationships/tags" Target="../tags/tag10.xml"/><Relationship Id="rId51" Type="http://schemas.openxmlformats.org/officeDocument/2006/relationships/tags" Target="../tags/tag53.xml"/><Relationship Id="rId3" Type="http://schemas.openxmlformats.org/officeDocument/2006/relationships/tags" Target="../tags/tag5.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tags" Target="../tags/tag48.xml"/><Relationship Id="rId59" Type="http://schemas.openxmlformats.org/officeDocument/2006/relationships/slide" Target="slide2.xml"/><Relationship Id="rId67" Type="http://schemas.openxmlformats.org/officeDocument/2006/relationships/image" Target="../media/image23.jpeg"/><Relationship Id="rId20" Type="http://schemas.openxmlformats.org/officeDocument/2006/relationships/tags" Target="../tags/tag22.xml"/><Relationship Id="rId41" Type="http://schemas.openxmlformats.org/officeDocument/2006/relationships/tags" Target="../tags/tag43.xml"/><Relationship Id="rId54" Type="http://schemas.openxmlformats.org/officeDocument/2006/relationships/tags" Target="../tags/tag56.xml"/><Relationship Id="rId62" Type="http://schemas.openxmlformats.org/officeDocument/2006/relationships/slide" Target="slide5.xml"/><Relationship Id="rId70" Type="http://schemas.openxmlformats.org/officeDocument/2006/relationships/image" Target="../media/image16.jpeg"/><Relationship Id="rId1" Type="http://schemas.openxmlformats.org/officeDocument/2006/relationships/tags" Target="../tags/tag3.xml"/><Relationship Id="rId6" Type="http://schemas.openxmlformats.org/officeDocument/2006/relationships/tags" Target="../tags/tag8.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49" Type="http://schemas.openxmlformats.org/officeDocument/2006/relationships/tags" Target="../tags/tag51.xml"/><Relationship Id="rId57" Type="http://schemas.openxmlformats.org/officeDocument/2006/relationships/notesSlide" Target="../notesSlides/notesSlide1.xml"/><Relationship Id="rId10" Type="http://schemas.openxmlformats.org/officeDocument/2006/relationships/tags" Target="../tags/tag12.xml"/><Relationship Id="rId31" Type="http://schemas.openxmlformats.org/officeDocument/2006/relationships/tags" Target="../tags/tag33.xml"/><Relationship Id="rId44" Type="http://schemas.openxmlformats.org/officeDocument/2006/relationships/tags" Target="../tags/tag46.xml"/><Relationship Id="rId52" Type="http://schemas.openxmlformats.org/officeDocument/2006/relationships/tags" Target="../tags/tag54.xml"/><Relationship Id="rId60" Type="http://schemas.openxmlformats.org/officeDocument/2006/relationships/image" Target="../media/image17.jpeg"/><Relationship Id="rId65" Type="http://schemas.openxmlformats.org/officeDocument/2006/relationships/hyperlink" Target="file:///G:\tin%208\Ngoai%20kh&#243;a1\TT3.ppt" TargetMode="External"/><Relationship Id="rId4" Type="http://schemas.openxmlformats.org/officeDocument/2006/relationships/tags" Target="../tags/tag6.xml"/><Relationship Id="rId9" Type="http://schemas.openxmlformats.org/officeDocument/2006/relationships/tags" Target="../tags/tag11.xml"/><Relationship Id="rId13" Type="http://schemas.openxmlformats.org/officeDocument/2006/relationships/tags" Target="../tags/tag15.xml"/><Relationship Id="rId18" Type="http://schemas.openxmlformats.org/officeDocument/2006/relationships/tags" Target="../tags/tag20.xml"/><Relationship Id="rId39" Type="http://schemas.openxmlformats.org/officeDocument/2006/relationships/tags" Target="../tags/tag41.xml"/><Relationship Id="rId34" Type="http://schemas.openxmlformats.org/officeDocument/2006/relationships/tags" Target="../tags/tag36.xml"/><Relationship Id="rId50" Type="http://schemas.openxmlformats.org/officeDocument/2006/relationships/tags" Target="../tags/tag52.xml"/><Relationship Id="rId55" Type="http://schemas.openxmlformats.org/officeDocument/2006/relationships/tags" Target="../tags/tag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530475"/>
            <a:ext cx="471646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CHUYÊN ĐỀ 3:</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TỔ CHỨC LƯU TRỮ, TÌM KIẾM </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VÀ TRAO ĐỔI THÔNG TIN</a:t>
            </a:r>
          </a:p>
        </p:txBody>
      </p:sp>
      <p:sp>
        <p:nvSpPr>
          <p:cNvPr id="9" name="Rectangle 8"/>
          <p:cNvSpPr/>
          <p:nvPr/>
        </p:nvSpPr>
        <p:spPr>
          <a:xfrm>
            <a:off x="-22417" y="1777371"/>
            <a:ext cx="9339266" cy="584775"/>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565400"/>
            <a:ext cx="46593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6" name="AutoShape 23" descr="White marble"/>
          <p:cNvSpPr>
            <a:spLocks noChangeArrowheads="1"/>
          </p:cNvSpPr>
          <p:nvPr>
            <p:custDataLst>
              <p:tags r:id="rId1"/>
            </p:custDataLst>
          </p:nvPr>
        </p:nvSpPr>
        <p:spPr bwMode="gray">
          <a:xfrm>
            <a:off x="251520" y="1268760"/>
            <a:ext cx="8784976" cy="3600400"/>
          </a:xfrm>
          <a:prstGeom prst="roundRect">
            <a:avLst>
              <a:gd name="adj" fmla="val 50000"/>
            </a:avLst>
          </a:prstGeom>
          <a:blipFill dpi="0" rotWithShape="1">
            <a:blip r:embed="rId5"/>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 name="Text Box 26" descr="White marble"/>
          <p:cNvSpPr txBox="1">
            <a:spLocks noChangeArrowheads="1"/>
          </p:cNvSpPr>
          <p:nvPr>
            <p:custDataLst>
              <p:tags r:id="rId2"/>
            </p:custDataLst>
          </p:nvPr>
        </p:nvSpPr>
        <p:spPr bwMode="gray">
          <a:xfrm>
            <a:off x="932059" y="1603524"/>
            <a:ext cx="76640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solidFill>
                  <a:srgbClr val="FF0000"/>
                </a:solidFill>
                <a:latin typeface="Times New Roman" pitchFamily="18" charset="0"/>
                <a:cs typeface="Times New Roman" pitchFamily="18" charset="0"/>
              </a:rPr>
              <a:t>CÂU 2: ĐỊA CHỈ MỘT SỐ WEBSITE CÓ NỘI DUNG PHỤC VỤ VIỆC HỌC TẬP:</a:t>
            </a:r>
          </a:p>
          <a:p>
            <a:r>
              <a:rPr lang="en-US" sz="2400" b="1">
                <a:latin typeface="Times New Roman" pitchFamily="18" charset="0"/>
                <a:cs typeface="Times New Roman" pitchFamily="18" charset="0"/>
              </a:rPr>
              <a:t>https://hanhtrangso.nxbgd.vn </a:t>
            </a:r>
            <a:endParaRPr lang="vi-VN" sz="2400" b="1">
              <a:latin typeface="Times New Roman" pitchFamily="18" charset="0"/>
              <a:cs typeface="Times New Roman" pitchFamily="18" charset="0"/>
            </a:endParaRPr>
          </a:p>
          <a:p>
            <a:r>
              <a:rPr lang="en-US" sz="2400" b="1">
                <a:latin typeface="Times New Roman" pitchFamily="18" charset="0"/>
                <a:cs typeface="Times New Roman" pitchFamily="18" charset="0"/>
              </a:rPr>
              <a:t>https://taphuan.nxbgd.vn </a:t>
            </a:r>
            <a:endParaRPr lang="vi-VN" sz="2400" b="1">
              <a:latin typeface="Times New Roman" pitchFamily="18" charset="0"/>
              <a:cs typeface="Times New Roman" pitchFamily="18" charset="0"/>
            </a:endParaRPr>
          </a:p>
          <a:p>
            <a:r>
              <a:rPr lang="en-US" sz="2400" b="1">
                <a:latin typeface="Times New Roman" pitchFamily="18" charset="0"/>
                <a:cs typeface="Times New Roman" pitchFamily="18" charset="0"/>
              </a:rPr>
              <a:t>https: //www.google.com </a:t>
            </a:r>
            <a:endParaRPr lang="vi-VN" sz="2400" b="1">
              <a:latin typeface="Times New Roman" pitchFamily="18" charset="0"/>
              <a:cs typeface="Times New Roman" pitchFamily="18" charset="0"/>
            </a:endParaRPr>
          </a:p>
          <a:p>
            <a:r>
              <a:rPr lang="en-US" sz="2400" b="1" u="sng">
                <a:latin typeface="Times New Roman" pitchFamily="18" charset="0"/>
                <a:cs typeface="Times New Roman" pitchFamily="18" charset="0"/>
                <a:hlinkClick r:id="rId6"/>
              </a:rPr>
              <a:t>https://www.youtube.com</a:t>
            </a:r>
            <a:endParaRPr lang="en-US" sz="2400" b="1" u="sng">
              <a:latin typeface="Times New Roman" pitchFamily="18" charset="0"/>
              <a:cs typeface="Times New Roman" pitchFamily="18" charset="0"/>
            </a:endParaRPr>
          </a:p>
          <a:p>
            <a:r>
              <a:rPr lang="en-US" sz="2400" b="1" u="sng">
                <a:latin typeface="Times New Roman" pitchFamily="18" charset="0"/>
                <a:cs typeface="Times New Roman" pitchFamily="18" charset="0"/>
                <a:hlinkClick r:id="rId6"/>
              </a:rPr>
              <a:t>https://www.</a:t>
            </a:r>
            <a:r>
              <a:rPr lang="vi-VN" sz="2400" b="1">
                <a:latin typeface="Times New Roman" pitchFamily="18" charset="0"/>
                <a:cs typeface="Times New Roman" pitchFamily="18" charset="0"/>
              </a:rPr>
              <a:t>Hoc24.com</a:t>
            </a:r>
          </a:p>
          <a:p>
            <a:r>
              <a:rPr lang="en-US" sz="2400" b="1" u="sng">
                <a:latin typeface="Times New Roman" pitchFamily="18" charset="0"/>
                <a:cs typeface="Times New Roman" pitchFamily="18" charset="0"/>
                <a:hlinkClick r:id="rId6"/>
              </a:rPr>
              <a:t>https://www.</a:t>
            </a:r>
            <a:r>
              <a:rPr lang="vi-VN" sz="2400" b="1">
                <a:latin typeface="Times New Roman" pitchFamily="18" charset="0"/>
                <a:cs typeface="Times New Roman" pitchFamily="18" charset="0"/>
              </a:rPr>
              <a:t>Duolingo.com</a:t>
            </a:r>
          </a:p>
          <a:p>
            <a:endParaRPr lang="vi-VN" sz="2400" b="1"/>
          </a:p>
          <a:p>
            <a:endParaRPr lang="en-US" alt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12976410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BÀI 6: MẠNG THÔNG TIN TOÀN CẦU</a:t>
            </a:r>
          </a:p>
        </p:txBody>
      </p:sp>
      <p:sp>
        <p:nvSpPr>
          <p:cNvPr id="3" name="Rounded Rectangle 2"/>
          <p:cNvSpPr/>
          <p:nvPr/>
        </p:nvSpPr>
        <p:spPr>
          <a:xfrm>
            <a:off x="2051721" y="1154363"/>
            <a:ext cx="3301753" cy="720725"/>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THẢO LUẬN NHÓM</a:t>
            </a:r>
            <a:endParaRPr lang="vi-VN" sz="2400" b="1">
              <a:solidFill>
                <a:srgbClr val="FF0000"/>
              </a:solidFill>
              <a:latin typeface="Times New Roman" pitchFamily="18" charset="0"/>
              <a:cs typeface="Times New Roman" pitchFamily="18" charset="0"/>
            </a:endParaRPr>
          </a:p>
        </p:txBody>
      </p:sp>
      <p:pic>
        <p:nvPicPr>
          <p:cNvPr id="4"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727" y="1177489"/>
            <a:ext cx="1035914" cy="866229"/>
          </a:xfrm>
          <a:prstGeom prst="rect">
            <a:avLst/>
          </a:prstGeom>
          <a:noFill/>
          <a:ln>
            <a:noFill/>
          </a:ln>
          <a:extLst/>
        </p:spPr>
      </p:pic>
      <p:pic>
        <p:nvPicPr>
          <p:cNvPr id="5" name="Picture 12" descr="Picture1"/>
          <p:cNvPicPr>
            <a:picLocks noChangeAspect="1" noChangeArrowheads="1" noCrop="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525033" y="1916832"/>
            <a:ext cx="7719376" cy="3312368"/>
          </a:xfrm>
          <a:prstGeom prst="cloudCallout">
            <a:avLst>
              <a:gd name="adj1" fmla="val 39267"/>
              <a:gd name="adj2" fmla="val 79654"/>
            </a:avLst>
          </a:prstGeom>
          <a:blipFill>
            <a:blip r:embed="rId8"/>
            <a:tile tx="0" ty="0" sx="100000" sy="100000" flip="none" algn="tl"/>
          </a:blipFill>
          <a:ln w="12700" cap="flat" cmpd="sng" algn="ctr">
            <a:solidFill>
              <a:srgbClr val="5B9BD5">
                <a:shade val="50000"/>
              </a:srgbClr>
            </a:solidFill>
            <a:prstDash val="solid"/>
            <a:miter lim="800000"/>
          </a:ln>
          <a:effectLst/>
        </p:spPr>
        <p:txBody>
          <a:bodyPr rtlCol="0" anchor="ctr"/>
          <a:lstStyle/>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Em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hãy</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nêu</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một</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trình</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duyệt</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web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mà</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em</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err="1">
                <a:ln>
                  <a:noFill/>
                </a:ln>
                <a:solidFill>
                  <a:sysClr val="windowText" lastClr="000000"/>
                </a:solidFill>
                <a:effectLst/>
                <a:uLnTx/>
                <a:uFillTx/>
                <a:latin typeface="Times New Roman" panose="02020603050405020304" pitchFamily="18" charset="0"/>
                <a:cs typeface="Times New Roman" panose="02020603050405020304" pitchFamily="18" charset="0"/>
              </a:rPr>
              <a:t>biết</a:t>
            </a: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lang="en-US" altLang="en-US" sz="3200" b="1" kern="0" noProof="0">
                <a:solidFill>
                  <a:sysClr val="windowText" lastClr="000000"/>
                </a:solidFill>
                <a:latin typeface="Times New Roman" panose="02020603050405020304" pitchFamily="18" charset="0"/>
                <a:cs typeface="Times New Roman" panose="02020603050405020304" pitchFamily="18" charset="0"/>
              </a:rPr>
              <a:t>Để truy cập một trang web ta cần làm thế nào?</a:t>
            </a: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41503" y="692698"/>
            <a:ext cx="2652362" cy="461665"/>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2. Trình duyệt</a:t>
            </a:r>
          </a:p>
        </p:txBody>
      </p:sp>
    </p:spTree>
    <p:extLst>
      <p:ext uri="{BB962C8B-B14F-4D97-AF65-F5344CB8AC3E}">
        <p14:creationId xmlns:p14="http://schemas.microsoft.com/office/powerpoint/2010/main" val="40841236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5"/>
                                        </p:tgtEl>
                                        <p:attrNameLst>
                                          <p:attrName>ppt_x</p:attrName>
                                        </p:attrNameLst>
                                      </p:cBhvr>
                                      <p:tavLst>
                                        <p:tav tm="0">
                                          <p:val>
                                            <p:strVal val="ppt_x"/>
                                          </p:val>
                                        </p:tav>
                                        <p:tav tm="100000">
                                          <p:val>
                                            <p:strVal val="ppt_x"/>
                                          </p:val>
                                        </p:tav>
                                      </p:tavLst>
                                    </p:anim>
                                    <p:anim calcmode="lin" valueType="num">
                                      <p:cBhvr additive="base">
                                        <p:cTn id="36" dur="500"/>
                                        <p:tgtEl>
                                          <p:spTgt spid="5"/>
                                        </p:tgtEl>
                                        <p:attrNameLst>
                                          <p:attrName>ppt_y</p:attrName>
                                        </p:attrNameLst>
                                      </p:cBhvr>
                                      <p:tavLst>
                                        <p:tav tm="0">
                                          <p:val>
                                            <p:strVal val="ppt_y"/>
                                          </p:val>
                                        </p:tav>
                                        <p:tav tm="100000">
                                          <p:val>
                                            <p:strVal val="1+ppt_h/2"/>
                                          </p:val>
                                        </p:tav>
                                      </p:tavLst>
                                    </p:anim>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10" name="Rectangle 9"/>
          <p:cNvSpPr>
            <a:spLocks noChangeArrowheads="1"/>
          </p:cNvSpPr>
          <p:nvPr/>
        </p:nvSpPr>
        <p:spPr bwMode="auto">
          <a:xfrm>
            <a:off x="462643" y="607832"/>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a:solidFill>
                  <a:srgbClr val="FF0000"/>
                </a:solidFill>
                <a:sym typeface="Wingdings" panose="05000000000000000000" pitchFamily="2" charset="2"/>
              </a:rPr>
              <a:t> </a:t>
            </a:r>
            <a:r>
              <a:rPr lang="en-US" altLang="en-US" sz="2800" b="1" i="1">
                <a:latin typeface="Times New Roman" panose="02020603050405020304" pitchFamily="18" charset="0"/>
                <a:cs typeface="Times New Roman" panose="02020603050405020304" pitchFamily="18" charset="0"/>
              </a:rPr>
              <a:t>1. Một </a:t>
            </a:r>
            <a:r>
              <a:rPr lang="en-US" altLang="en-US" sz="2800" b="1" i="1" dirty="0" err="1">
                <a:latin typeface="Times New Roman" panose="02020603050405020304" pitchFamily="18" charset="0"/>
                <a:cs typeface="Times New Roman" panose="02020603050405020304" pitchFamily="18" charset="0"/>
              </a:rPr>
              <a:t>số</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trình</a:t>
            </a:r>
            <a:r>
              <a:rPr lang="en-US" altLang="en-US" sz="2800" b="1" i="1" dirty="0">
                <a:latin typeface="Times New Roman" panose="02020603050405020304" pitchFamily="18" charset="0"/>
                <a:cs typeface="Times New Roman" panose="02020603050405020304" pitchFamily="18" charset="0"/>
              </a:rPr>
              <a:t> </a:t>
            </a:r>
            <a:r>
              <a:rPr lang="en-US" altLang="en-US" sz="2800" b="1" i="1" err="1">
                <a:latin typeface="Times New Roman" panose="02020603050405020304" pitchFamily="18" charset="0"/>
                <a:cs typeface="Times New Roman" panose="02020603050405020304" pitchFamily="18" charset="0"/>
              </a:rPr>
              <a:t>duyệt</a:t>
            </a:r>
            <a:r>
              <a:rPr lang="en-US" altLang="en-US" sz="2800" b="1" i="1">
                <a:latin typeface="Times New Roman" panose="02020603050405020304" pitchFamily="18" charset="0"/>
                <a:cs typeface="Times New Roman" panose="02020603050405020304" pitchFamily="18" charset="0"/>
              </a:rPr>
              <a:t> web:</a:t>
            </a:r>
            <a:endParaRPr lang="en-US" alt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4" y="1126949"/>
            <a:ext cx="6566842" cy="526732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6355" y="1126949"/>
            <a:ext cx="2397646" cy="2045381"/>
          </a:xfrm>
          <a:prstGeom prst="rect">
            <a:avLst/>
          </a:prstGeom>
        </p:spPr>
      </p:pic>
      <p:sp>
        <p:nvSpPr>
          <p:cNvPr id="17" name="TextBox 16"/>
          <p:cNvSpPr txBox="1"/>
          <p:nvPr/>
        </p:nvSpPr>
        <p:spPr>
          <a:xfrm>
            <a:off x="7614207" y="3172326"/>
            <a:ext cx="1394075" cy="369332"/>
          </a:xfrm>
          <a:prstGeom prst="rect">
            <a:avLst/>
          </a:prstGeom>
          <a:noFill/>
        </p:spPr>
        <p:txBody>
          <a:bodyPr wrap="square" rtlCol="0">
            <a:spAutoFit/>
          </a:bodyPr>
          <a:lstStyle/>
          <a:p>
            <a:r>
              <a:rPr lang="en-US"/>
              <a:t>Cốc cốc</a:t>
            </a:r>
            <a:endParaRPr lang="vi-VN"/>
          </a:p>
        </p:txBody>
      </p:sp>
    </p:spTree>
    <p:extLst>
      <p:ext uri="{BB962C8B-B14F-4D97-AF65-F5344CB8AC3E}">
        <p14:creationId xmlns:p14="http://schemas.microsoft.com/office/powerpoint/2010/main" val="1431067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par>
                                <p:cTn id="15" presetID="21" presetClass="entr" presetSubtype="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80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circle(in)">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5"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0" y="908720"/>
            <a:ext cx="8676456" cy="4921204"/>
          </a:xfrm>
          <a:prstGeom prst="cloudCallout">
            <a:avLst>
              <a:gd name="adj1" fmla="val 30964"/>
              <a:gd name="adj2" fmla="val 53872"/>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a:solidFill>
                  <a:sysClr val="windowText" lastClr="000000"/>
                </a:solidFill>
                <a:latin typeface="Times New Roman" panose="02020603050405020304" pitchFamily="18" charset="0"/>
                <a:cs typeface="Times New Roman" panose="02020603050405020304" pitchFamily="18" charset="0"/>
              </a:rPr>
              <a:t>Trình duyệt là phần mềm giúp người dùng truy cập các trang web trên Internet.</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Người</a:t>
            </a:r>
            <a:r>
              <a:rPr kumimoji="0" lang="en-US" altLang="en-US" sz="3200" b="1" i="0" u="none" strike="noStrike" kern="0" cap="none" spc="0" normalizeH="0" noProof="0">
                <a:ln>
                  <a:noFill/>
                </a:ln>
                <a:solidFill>
                  <a:sysClr val="windowText" lastClr="000000"/>
                </a:solidFill>
                <a:effectLst/>
                <a:uLnTx/>
                <a:uFillTx/>
                <a:latin typeface="Times New Roman" panose="02020603050405020304" pitchFamily="18" charset="0"/>
                <a:cs typeface="Times New Roman" panose="02020603050405020304" pitchFamily="18" charset="0"/>
              </a:rPr>
              <a:t> sử dụng có thể theo các liên kết để khai thác thông tin từ các trang web</a:t>
            </a:r>
            <a:endParaRPr kumimoji="0" lang="en-US" altLang="en-US" sz="32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0666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323529" y="2185346"/>
            <a:ext cx="8568952" cy="2485787"/>
          </a:xfrm>
          <a:prstGeom prst="roundRect">
            <a:avLst>
              <a:gd name="adj" fmla="val 16667"/>
            </a:avLst>
          </a:prstGeom>
          <a:solidFill>
            <a:srgbClr val="CCFFCC"/>
          </a:solidFill>
          <a:ln w="25400" algn="ctr">
            <a:solidFill>
              <a:srgbClr val="085091"/>
            </a:solidFill>
            <a:round/>
            <a:headEnd/>
            <a:tailEnd/>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00" b="1">
                <a:sym typeface="Wingdings" panose="05000000000000000000" pitchFamily="2" charset="2"/>
              </a:rPr>
              <a:t></a:t>
            </a:r>
            <a:r>
              <a:rPr lang="en-US" altLang="en-US" sz="3200" b="1">
                <a:sym typeface="Wingdings" panose="05000000000000000000" pitchFamily="2" charset="2"/>
              </a:rPr>
              <a:t>2. </a:t>
            </a:r>
            <a:r>
              <a:rPr lang="en-US" altLang="en-US" sz="3200" b="1"/>
              <a:t>Cách </a:t>
            </a:r>
            <a:r>
              <a:rPr lang="en-US" altLang="en-US" sz="3200" b="1" dirty="0" err="1"/>
              <a:t>truy</a:t>
            </a:r>
            <a:r>
              <a:rPr lang="en-US" altLang="en-US" sz="3200" b="1" dirty="0"/>
              <a:t> </a:t>
            </a:r>
            <a:r>
              <a:rPr lang="en-US" altLang="en-US" sz="3200" b="1" dirty="0" err="1"/>
              <a:t>cập</a:t>
            </a:r>
            <a:r>
              <a:rPr lang="en-US" altLang="en-US" sz="3200" b="1" dirty="0"/>
              <a:t> </a:t>
            </a:r>
            <a:r>
              <a:rPr lang="en-US" altLang="en-US" sz="3200" b="1" dirty="0" err="1"/>
              <a:t>vào</a:t>
            </a:r>
            <a:r>
              <a:rPr lang="en-US" altLang="en-US" sz="3200" b="1" dirty="0"/>
              <a:t> </a:t>
            </a:r>
            <a:r>
              <a:rPr lang="en-US" altLang="en-US" sz="3200" b="1" dirty="0" err="1"/>
              <a:t>một</a:t>
            </a:r>
            <a:r>
              <a:rPr lang="en-US" altLang="en-US" sz="3200" b="1" dirty="0"/>
              <a:t> </a:t>
            </a:r>
            <a:r>
              <a:rPr lang="en-US" altLang="en-US" sz="3200" b="1" dirty="0" err="1"/>
              <a:t>trang</a:t>
            </a:r>
            <a:r>
              <a:rPr lang="en-US" altLang="en-US" sz="3200" b="1" dirty="0"/>
              <a:t> web:</a:t>
            </a:r>
          </a:p>
          <a:p>
            <a:r>
              <a:rPr lang="en-US" altLang="en-US" sz="3600" dirty="0">
                <a:solidFill>
                  <a:srgbClr val="C00000"/>
                </a:solidFill>
              </a:rPr>
              <a:t>+ </a:t>
            </a:r>
            <a:r>
              <a:rPr lang="en-US" altLang="en-US" sz="3600" dirty="0" err="1">
                <a:solidFill>
                  <a:srgbClr val="C00000"/>
                </a:solidFill>
              </a:rPr>
              <a:t>Nhập</a:t>
            </a:r>
            <a:r>
              <a:rPr lang="en-US" altLang="en-US" sz="3600" dirty="0">
                <a:solidFill>
                  <a:srgbClr val="C00000"/>
                </a:solidFill>
              </a:rPr>
              <a:t> </a:t>
            </a:r>
            <a:r>
              <a:rPr lang="en-US" altLang="en-US" sz="3600" dirty="0" err="1">
                <a:solidFill>
                  <a:srgbClr val="C00000"/>
                </a:solidFill>
              </a:rPr>
              <a:t>địa</a:t>
            </a:r>
            <a:r>
              <a:rPr lang="en-US" altLang="en-US" sz="3600" dirty="0">
                <a:solidFill>
                  <a:srgbClr val="C00000"/>
                </a:solidFill>
              </a:rPr>
              <a:t> </a:t>
            </a:r>
            <a:r>
              <a:rPr lang="en-US" altLang="en-US" sz="3600" dirty="0" err="1">
                <a:solidFill>
                  <a:srgbClr val="C00000"/>
                </a:solidFill>
              </a:rPr>
              <a:t>chỉ</a:t>
            </a:r>
            <a:r>
              <a:rPr lang="en-US" altLang="en-US" sz="3600" dirty="0">
                <a:solidFill>
                  <a:srgbClr val="C00000"/>
                </a:solidFill>
              </a:rPr>
              <a:t> </a:t>
            </a:r>
            <a:r>
              <a:rPr lang="en-US" altLang="en-US" sz="3600" dirty="0" err="1">
                <a:solidFill>
                  <a:srgbClr val="C00000"/>
                </a:solidFill>
              </a:rPr>
              <a:t>của</a:t>
            </a:r>
            <a:r>
              <a:rPr lang="en-US" altLang="en-US" sz="3600" dirty="0">
                <a:solidFill>
                  <a:srgbClr val="C00000"/>
                </a:solidFill>
              </a:rPr>
              <a:t> </a:t>
            </a:r>
            <a:r>
              <a:rPr lang="en-US" altLang="en-US" sz="3600" dirty="0" err="1">
                <a:solidFill>
                  <a:srgbClr val="C00000"/>
                </a:solidFill>
              </a:rPr>
              <a:t>trang</a:t>
            </a:r>
            <a:r>
              <a:rPr lang="en-US" altLang="en-US" sz="3600" dirty="0">
                <a:solidFill>
                  <a:srgbClr val="C00000"/>
                </a:solidFill>
              </a:rPr>
              <a:t> web </a:t>
            </a:r>
            <a:r>
              <a:rPr lang="en-US" altLang="en-US" sz="3600" err="1">
                <a:solidFill>
                  <a:srgbClr val="C00000"/>
                </a:solidFill>
              </a:rPr>
              <a:t>vào</a:t>
            </a:r>
            <a:r>
              <a:rPr lang="en-US" altLang="en-US" sz="3600">
                <a:solidFill>
                  <a:srgbClr val="C00000"/>
                </a:solidFill>
              </a:rPr>
              <a:t> thanh địa chỉ của trình duyệt.</a:t>
            </a:r>
            <a:endParaRPr lang="en-US" altLang="en-US" sz="3600" dirty="0">
              <a:solidFill>
                <a:srgbClr val="C00000"/>
              </a:solidFill>
            </a:endParaRPr>
          </a:p>
          <a:p>
            <a:r>
              <a:rPr lang="en-US" altLang="en-US" sz="3600" dirty="0">
                <a:solidFill>
                  <a:srgbClr val="C00000"/>
                </a:solidFill>
              </a:rPr>
              <a:t>+ </a:t>
            </a:r>
            <a:r>
              <a:rPr lang="en-US" altLang="en-US" sz="3600" dirty="0" err="1">
                <a:solidFill>
                  <a:srgbClr val="C00000"/>
                </a:solidFill>
              </a:rPr>
              <a:t>Nhấn</a:t>
            </a:r>
            <a:r>
              <a:rPr lang="en-US" altLang="en-US" sz="3600" dirty="0">
                <a:solidFill>
                  <a:srgbClr val="C00000"/>
                </a:solidFill>
              </a:rPr>
              <a:t> Enter.</a:t>
            </a:r>
          </a:p>
        </p:txBody>
      </p:sp>
      <p:sp>
        <p:nvSpPr>
          <p:cNvPr id="2" name="Oval Callout 1"/>
          <p:cNvSpPr/>
          <p:nvPr/>
        </p:nvSpPr>
        <p:spPr>
          <a:xfrm>
            <a:off x="7236298" y="639122"/>
            <a:ext cx="1800200" cy="1512168"/>
          </a:xfrm>
          <a:prstGeom prst="wedgeEllipseCallout">
            <a:avLst>
              <a:gd name="adj1" fmla="val -273906"/>
              <a:gd name="adj2" fmla="val -538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a:solidFill>
                  <a:schemeClr val="tx1"/>
                </a:solidFill>
                <a:latin typeface="Times New Roman" pitchFamily="18" charset="0"/>
                <a:cs typeface="Times New Roman" pitchFamily="18" charset="0"/>
              </a:rPr>
              <a:t>Nhập địa chỉ của trang web</a:t>
            </a:r>
            <a:endParaRPr lang="vi-VN"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23420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5" name="Rectangle 4"/>
          <p:cNvSpPr/>
          <p:nvPr/>
        </p:nvSpPr>
        <p:spPr>
          <a:xfrm>
            <a:off x="-27864" y="695430"/>
            <a:ext cx="9156700" cy="46166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3. Thực hành khai thác thông tin trên internet</a:t>
            </a: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179512" y="1968762"/>
            <a:ext cx="7348604" cy="3570782"/>
          </a:xfrm>
          <a:prstGeom prst="cloudCallout">
            <a:avLst>
              <a:gd name="adj1" fmla="val 46567"/>
              <a:gd name="adj2" fmla="val 70614"/>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 Nháy</a:t>
            </a:r>
            <a:r>
              <a:rPr kumimoji="0" lang="en-US" altLang="en-US" sz="3200" b="1" i="0" u="none" strike="noStrike" kern="0" cap="none" spc="0" normalizeH="0" noProof="0">
                <a:ln>
                  <a:noFill/>
                </a:ln>
                <a:solidFill>
                  <a:sysClr val="windowText" lastClr="000000"/>
                </a:solidFill>
                <a:effectLst/>
                <a:uLnTx/>
                <a:uFillTx/>
                <a:latin typeface="Times New Roman" panose="02020603050405020304" pitchFamily="18" charset="0"/>
                <a:cs typeface="Times New Roman" panose="02020603050405020304" pitchFamily="18" charset="0"/>
              </a:rPr>
              <a:t> đúp chuột vào biểu tượng trình duyệt</a:t>
            </a:r>
            <a:endPar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Nhập</a:t>
            </a:r>
            <a:r>
              <a:rPr kumimoji="0" lang="en-US" altLang="en-US" sz="3200" b="1" i="0" u="none" strike="noStrike" kern="0" cap="none" spc="0" normalizeH="0" noProof="0">
                <a:ln>
                  <a:noFill/>
                </a:ln>
                <a:solidFill>
                  <a:sysClr val="windowText" lastClr="000000"/>
                </a:solidFill>
                <a:effectLst/>
                <a:uLnTx/>
                <a:uFillTx/>
                <a:latin typeface="Times New Roman" panose="02020603050405020304" pitchFamily="18" charset="0"/>
                <a:cs typeface="Times New Roman" panose="02020603050405020304" pitchFamily="18" charset="0"/>
              </a:rPr>
              <a:t> địa chỉ trang web vào ô địa chỉ</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a:solidFill>
                  <a:sysClr val="windowText" lastClr="000000"/>
                </a:solidFill>
                <a:latin typeface="Times New Roman" panose="02020603050405020304" pitchFamily="18" charset="0"/>
                <a:cs typeface="Times New Roman" panose="02020603050405020304" pitchFamily="18" charset="0"/>
              </a:rPr>
              <a:t>Nhấn phím Enter</a:t>
            </a:r>
            <a:endParaRPr kumimoji="0" lang="en-US" altLang="en-US" sz="3200" b="1" i="0" u="none" strike="noStrike" kern="0" cap="none" spc="0" normalizeH="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262642" y="1239838"/>
            <a:ext cx="3888432" cy="461665"/>
          </a:xfrm>
          <a:prstGeom prst="rect">
            <a:avLst/>
          </a:prstGeom>
          <a:noFill/>
        </p:spPr>
        <p:txBody>
          <a:bodyPr wrap="square" rtlCol="0">
            <a:spAutoFit/>
          </a:bodyPr>
          <a:lstStyle/>
          <a:p>
            <a:r>
              <a:rPr lang="en-US" sz="2400" b="1">
                <a:solidFill>
                  <a:srgbClr val="FF0000"/>
                </a:solidFill>
                <a:latin typeface="Times New Roman" pitchFamily="18" charset="0"/>
                <a:cs typeface="Times New Roman" pitchFamily="18" charset="0"/>
              </a:rPr>
              <a:t>a. Truy cập trang web:</a:t>
            </a:r>
            <a:endParaRPr lang="vi-VN" sz="2400" b="1">
              <a:solidFill>
                <a:srgbClr val="FF0000"/>
              </a:solidFill>
              <a:latin typeface="Times New Roman" pitchFamily="18" charset="0"/>
              <a:cs typeface="Times New Roman" pitchFamily="18" charset="0"/>
            </a:endParaRPr>
          </a:p>
        </p:txBody>
      </p:sp>
      <p:sp>
        <p:nvSpPr>
          <p:cNvPr id="10" name="TextBox 9"/>
          <p:cNvSpPr txBox="1"/>
          <p:nvPr/>
        </p:nvSpPr>
        <p:spPr>
          <a:xfrm>
            <a:off x="262643" y="1701503"/>
            <a:ext cx="5245462" cy="461665"/>
          </a:xfrm>
          <a:prstGeom prst="rect">
            <a:avLst/>
          </a:prstGeom>
          <a:noFill/>
        </p:spPr>
        <p:txBody>
          <a:bodyPr wrap="square" rtlCol="0">
            <a:spAutoFit/>
          </a:bodyPr>
          <a:lstStyle/>
          <a:p>
            <a:r>
              <a:rPr lang="en-US" sz="2400" b="1">
                <a:solidFill>
                  <a:srgbClr val="FF0000"/>
                </a:solidFill>
                <a:latin typeface="Times New Roman" pitchFamily="18" charset="0"/>
                <a:cs typeface="Times New Roman" pitchFamily="18" charset="0"/>
              </a:rPr>
              <a:t>b. Xem bản tin thời tiết, thời sự:</a:t>
            </a:r>
            <a:endParaRPr lang="vi-VN" sz="2400" b="1">
              <a:solidFill>
                <a:srgbClr val="FF0000"/>
              </a:solidFill>
              <a:latin typeface="Times New Roman" pitchFamily="18" charset="0"/>
              <a:cs typeface="Times New Roman" pitchFamily="18" charset="0"/>
            </a:endParaRPr>
          </a:p>
        </p:txBody>
      </p:sp>
      <p:sp>
        <p:nvSpPr>
          <p:cNvPr id="11" name="Rectangle 10"/>
          <p:cNvSpPr/>
          <p:nvPr/>
        </p:nvSpPr>
        <p:spPr>
          <a:xfrm>
            <a:off x="69876" y="2397907"/>
            <a:ext cx="745824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7"/>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
        <p:nvSpPr>
          <p:cNvPr id="12" name="Rectangle 11"/>
          <p:cNvSpPr/>
          <p:nvPr/>
        </p:nvSpPr>
        <p:spPr>
          <a:xfrm>
            <a:off x="1001407" y="3258733"/>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8"/>
              </a:rPr>
              <a:t>http://khituongvietnam.gov.vn</a:t>
            </a:r>
            <a:endParaRPr lang="vi-VN" sz="3200" b="1">
              <a:solidFill>
                <a:srgbClr val="FF0000"/>
              </a:solidFill>
              <a:latin typeface="Times New Roman" pitchFamily="18" charset="0"/>
              <a:cs typeface="Times New Roman" pitchFamily="18" charset="0"/>
            </a:endParaRPr>
          </a:p>
        </p:txBody>
      </p:sp>
      <p:sp>
        <p:nvSpPr>
          <p:cNvPr id="13" name="Rectangle 12"/>
          <p:cNvSpPr/>
          <p:nvPr/>
        </p:nvSpPr>
        <p:spPr>
          <a:xfrm>
            <a:off x="844721" y="4171135"/>
            <a:ext cx="474758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9"/>
              </a:rPr>
              <a:t>http://vtvgo.vn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340915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4"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3" name="Picture 2"/>
          <p:cNvPicPr/>
          <p:nvPr/>
        </p:nvPicPr>
        <p:blipFill>
          <a:blip r:embed="rId3"/>
          <a:stretch>
            <a:fillRect/>
          </a:stretch>
        </p:blipFill>
        <p:spPr>
          <a:xfrm>
            <a:off x="179512" y="1124744"/>
            <a:ext cx="8964488" cy="5544616"/>
          </a:xfrm>
          <a:prstGeom prst="rect">
            <a:avLst/>
          </a:prstGeom>
        </p:spPr>
      </p:pic>
      <p:sp>
        <p:nvSpPr>
          <p:cNvPr id="2" name="Rectangle 1"/>
          <p:cNvSpPr/>
          <p:nvPr/>
        </p:nvSpPr>
        <p:spPr>
          <a:xfrm>
            <a:off x="93382" y="460763"/>
            <a:ext cx="8943114"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281340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3181760836"/>
              </p:ext>
            </p:extLst>
          </p:nvPr>
        </p:nvGraphicFramePr>
        <p:xfrm>
          <a:off x="179512" y="764704"/>
          <a:ext cx="8712968" cy="5904656"/>
        </p:xfrm>
        <a:graphic>
          <a:graphicData uri="http://schemas.openxmlformats.org/presentationml/2006/ole">
            <mc:AlternateContent xmlns:mc="http://schemas.openxmlformats.org/markup-compatibility/2006">
              <mc:Choice xmlns:v="urn:schemas-microsoft-com:vml" Requires="v">
                <p:oleObj spid="_x0000_s1123" name="Bitmap Image" r:id="rId4" imgW="4877481" imgH="3677163" progId="Paint.Picture">
                  <p:embed/>
                </p:oleObj>
              </mc:Choice>
              <mc:Fallback>
                <p:oleObj name="Bitmap Image" r:id="rId4" imgW="4877481" imgH="3677163"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764704"/>
                        <a:ext cx="8712968" cy="5904656"/>
                      </a:xfrm>
                      <a:prstGeom prst="rect">
                        <a:avLst/>
                      </a:prstGeom>
                      <a:noFill/>
                    </p:spPr>
                  </p:pic>
                </p:oleObj>
              </mc:Fallback>
            </mc:AlternateContent>
          </a:graphicData>
        </a:graphic>
      </p:graphicFrame>
      <p:sp>
        <p:nvSpPr>
          <p:cNvPr id="5" name="Rectangle 4"/>
          <p:cNvSpPr/>
          <p:nvPr/>
        </p:nvSpPr>
        <p:spPr>
          <a:xfrm>
            <a:off x="-26376" y="584778"/>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6"/>
              </a:rPr>
              <a:t>http://khituongvietnam.gov.vn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5363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4" name="Picture 3"/>
          <p:cNvPicPr/>
          <p:nvPr/>
        </p:nvPicPr>
        <p:blipFill>
          <a:blip r:embed="rId3"/>
          <a:stretch>
            <a:fillRect/>
          </a:stretch>
        </p:blipFill>
        <p:spPr>
          <a:xfrm>
            <a:off x="17304" y="908720"/>
            <a:ext cx="9156700" cy="5949280"/>
          </a:xfrm>
          <a:prstGeom prst="rect">
            <a:avLst/>
          </a:prstGeom>
        </p:spPr>
      </p:pic>
      <p:sp>
        <p:nvSpPr>
          <p:cNvPr id="5" name="Rectangle 4"/>
          <p:cNvSpPr/>
          <p:nvPr/>
        </p:nvSpPr>
        <p:spPr>
          <a:xfrm>
            <a:off x="539553" y="490681"/>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301146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725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1331642" y="4293097"/>
            <a:ext cx="4321175" cy="1872208"/>
          </a:xfrm>
          <a:prstGeom prst="cloudCallout">
            <a:avLst>
              <a:gd name="adj1" fmla="val -15294"/>
              <a:gd name="adj2" fmla="val -10786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solidFill>
                <a:srgbClr val="FF0000"/>
              </a:solidFill>
              <a:latin typeface="Times New Roman" pitchFamily="18" charset="0"/>
              <a:cs typeface="Times New Roman" pitchFamily="18" charset="0"/>
            </a:endParaRPr>
          </a:p>
          <a:p>
            <a:pPr algn="ctr">
              <a:defRPr/>
            </a:pPr>
            <a:r>
              <a:rPr lang="en-US" sz="3200" b="1">
                <a:solidFill>
                  <a:srgbClr val="FF0000"/>
                </a:solidFill>
                <a:latin typeface="Times New Roman" pitchFamily="18" charset="0"/>
                <a:cs typeface="Times New Roman" pitchFamily="18" charset="0"/>
              </a:rPr>
              <a:t>Hình ảnh trên cho ta thông điệp gì?</a:t>
            </a:r>
          </a:p>
          <a:p>
            <a:pPr algn="ctr">
              <a:defRPr/>
            </a:pPr>
            <a:endParaRPr lang="vi-VN" sz="3200">
              <a:solidFill>
                <a:srgbClr val="FF0000"/>
              </a:solidFill>
            </a:endParaRPr>
          </a:p>
        </p:txBody>
      </p:sp>
      <p:sp>
        <p:nvSpPr>
          <p:cNvPr id="4" name="Horizontal Scroll 3"/>
          <p:cNvSpPr/>
          <p:nvPr/>
        </p:nvSpPr>
        <p:spPr>
          <a:xfrm>
            <a:off x="395288" y="2895600"/>
            <a:ext cx="8497887" cy="3962400"/>
          </a:xfrm>
          <a:prstGeom prst="horizontalScroll">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en-US" sz="2800" b="1">
                <a:solidFill>
                  <a:srgbClr val="FF0000"/>
                </a:solidFill>
                <a:latin typeface="Times New Roman" pitchFamily="18" charset="0"/>
                <a:cs typeface="Times New Roman" pitchFamily="18" charset="0"/>
              </a:rPr>
              <a:t>- Toàn bộ thế giới có thể được khám phá chỉ bằng  cách nháy chuột.</a:t>
            </a:r>
          </a:p>
          <a:p>
            <a:pPr algn="just">
              <a:defRPr/>
            </a:pPr>
            <a:r>
              <a:rPr lang="en-US" altLang="en-US" sz="2800" b="1">
                <a:solidFill>
                  <a:srgbClr val="FF0000"/>
                </a:solidFill>
                <a:latin typeface="Times New Roman" pitchFamily="18" charset="0"/>
                <a:cs typeface="Times New Roman" pitchFamily="18" charset="0"/>
              </a:rPr>
              <a:t>- Công nghệ giúp chúng ta làm được điều đó là World Wide Web (viết tắt WWW hoặc Web) hay mạng thông tin toàn cầu. Đây chính là một dịch vụ trên Internet.</a:t>
            </a:r>
            <a:endParaRPr lang="vi-VN" sz="2800" b="1">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6"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Tương tự như thông tin trong cuốn sách.</a:t>
            </a:r>
            <a:endParaRPr lang="vi-VN" sz="2400" b="1">
              <a:latin typeface="Times New Roman" pitchFamily="18" charset="0"/>
              <a:cs typeface="Times New Roman" pitchFamily="18" charset="0"/>
            </a:endParaRPr>
          </a:p>
        </p:txBody>
      </p:sp>
      <p:sp>
        <p:nvSpPr>
          <p:cNvPr id="6187" name="AutoShape 43" descr="Bouquet">
            <a:hlinkClick r:id="rId68" action="ppaction://hlinksldjump"/>
          </p:cNvPr>
          <p:cNvSpPr>
            <a:spLocks noChangeArrowheads="1"/>
          </p:cNvSpPr>
          <p:nvPr>
            <p:custDataLst>
              <p:tags r:id="rId2"/>
            </p:custDataLst>
          </p:nvPr>
        </p:nvSpPr>
        <p:spPr bwMode="gray">
          <a:xfrm>
            <a:off x="2784477" y="4464050"/>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a:latin typeface="Times New Roman" pitchFamily="18" charset="0"/>
              <a:cs typeface="Times New Roman" pitchFamily="18" charset="0"/>
            </a:endParaRPr>
          </a:p>
          <a:p>
            <a:r>
              <a:rPr lang="en-US" sz="2400" b="1">
                <a:latin typeface="Times New Roman" pitchFamily="18" charset="0"/>
                <a:cs typeface="Times New Roman" pitchFamily="18" charset="0"/>
              </a:rPr>
              <a:t>Thành các trang siêu văn bản kết nối với nhau </a:t>
            </a:r>
          </a:p>
          <a:p>
            <a:r>
              <a:rPr lang="en-US" sz="2400" b="1">
                <a:latin typeface="Times New Roman" pitchFamily="18" charset="0"/>
                <a:cs typeface="Times New Roman" pitchFamily="18" charset="0"/>
              </a:rPr>
              <a:t>bời các liên kết</a:t>
            </a:r>
            <a:endParaRPr lang="vi-VN" sz="2400" b="1">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
        <p:nvSpPr>
          <p:cNvPr id="6" name="AutoShape 43" descr="Bouquet">
            <a:hlinkClick r:id="rId69"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Thành từng văn bản rời rạc.</a:t>
            </a:r>
            <a:endParaRPr lang="vi-VN" sz="2400" b="1">
              <a:latin typeface="Times New Roman" pitchFamily="18" charset="0"/>
              <a:cs typeface="Times New Roman" pitchFamily="18" charset="0"/>
            </a:endParaRPr>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6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6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53"/>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54"/>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55"/>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56"/>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70" action="ppaction://hlinkpres?slideindex=1&amp;slidetitle="/>
              </p:cNvPr>
              <p:cNvSpPr>
                <a:spLocks noChangeArrowheads="1"/>
              </p:cNvSpPr>
              <p:nvPr>
                <p:custDataLst>
                  <p:tags r:id="rId57"/>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8"/>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9"/>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60"/>
                </p:custDataLst>
              </p:nvPr>
            </p:nvSpPr>
            <p:spPr bwMode="gray">
              <a:xfrm>
                <a:off x="2229" y="2066"/>
                <a:ext cx="1317" cy="1102"/>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61"/>
                </p:custDataLst>
              </p:nvPr>
            </p:nvSpPr>
            <p:spPr bwMode="gray">
              <a:xfrm>
                <a:off x="2232" y="2082"/>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70" action="ppaction://hlinkpres?slideindex=1&amp;slidetitle="/>
            </p:cNvPr>
            <p:cNvSpPr>
              <a:spLocks noChangeArrowheads="1" noChangeShapeType="1" noTextEdit="1"/>
            </p:cNvSpPr>
            <p:nvPr>
              <p:custDataLst>
                <p:tags r:id="rId5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44"/>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4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46"/>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71" action="ppaction://hlinkpres?slideindex=1&amp;slidetitle="/>
              </p:cNvPr>
              <p:cNvSpPr>
                <a:spLocks noChangeArrowheads="1"/>
              </p:cNvSpPr>
              <p:nvPr>
                <p:custDataLst>
                  <p:tags r:id="rId47"/>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8"/>
                </p:custDataLst>
              </p:nvPr>
            </p:nvSpPr>
            <p:spPr bwMode="gray">
              <a:xfrm>
                <a:off x="2229" y="2067"/>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9"/>
                </p:custDataLst>
              </p:nvPr>
            </p:nvSpPr>
            <p:spPr bwMode="gray">
              <a:xfrm>
                <a:off x="2232" y="2083"/>
                <a:ext cx="1317" cy="109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71" action="ppaction://hlinkpres?slideindex=1&amp;slidetitle="/>
            </p:cNvPr>
            <p:cNvSpPr>
              <a:spLocks noChangeArrowheads="1" noChangeShapeType="1" noTextEdit="1"/>
            </p:cNvSpPr>
            <p:nvPr>
              <p:custDataLst>
                <p:tags r:id="rId40"/>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31"/>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32"/>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33"/>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34"/>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3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36"/>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72" action="ppaction://hlinkpres?slideindex=1&amp;slidetitle="/>
              </p:cNvPr>
              <p:cNvSpPr>
                <a:spLocks noChangeArrowheads="1"/>
              </p:cNvSpPr>
              <p:nvPr>
                <p:custDataLst>
                  <p:tags r:id="rId37"/>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8"/>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9"/>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73" action="ppaction://hlinkpres?slideindex=1&amp;slidetitle="/>
            </p:cNvPr>
            <p:cNvSpPr>
              <a:spLocks noChangeArrowheads="1" noChangeShapeType="1" noTextEdit="1"/>
            </p:cNvSpPr>
            <p:nvPr>
              <p:custDataLst>
                <p:tags r:id="rId30"/>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p>
          </p:txBody>
        </p:sp>
      </p:grpSp>
      <p:grpSp>
        <p:nvGrpSpPr>
          <p:cNvPr id="3" name="Group 2"/>
          <p:cNvGrpSpPr/>
          <p:nvPr/>
        </p:nvGrpSpPr>
        <p:grpSpPr>
          <a:xfrm>
            <a:off x="1509243" y="80290"/>
            <a:ext cx="7558557" cy="958850"/>
            <a:chOff x="1296545" y="161413"/>
            <a:chExt cx="7772400" cy="958850"/>
          </a:xfrm>
        </p:grpSpPr>
        <p:sp>
          <p:nvSpPr>
            <p:cNvPr id="17422" name="AutoShape 23" descr="White marble"/>
            <p:cNvSpPr>
              <a:spLocks noChangeArrowheads="1"/>
            </p:cNvSpPr>
            <p:nvPr>
              <p:custDataLst>
                <p:tags r:id="rId28"/>
              </p:custDataLst>
            </p:nvPr>
          </p:nvSpPr>
          <p:spPr bwMode="gray">
            <a:xfrm>
              <a:off x="1296545" y="161413"/>
              <a:ext cx="7772400" cy="958850"/>
            </a:xfrm>
            <a:prstGeom prst="roundRect">
              <a:avLst>
                <a:gd name="adj" fmla="val 50000"/>
              </a:avLst>
            </a:prstGeom>
            <a:blipFill dpi="0" rotWithShape="1">
              <a:blip r:embed="rId74"/>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9"/>
              </p:custDataLst>
            </p:nvPr>
          </p:nvSpPr>
          <p:spPr bwMode="gray">
            <a:xfrm>
              <a:off x="1406974" y="382965"/>
              <a:ext cx="766197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lnSpc>
                  <a:spcPct val="90000"/>
                </a:lnSpc>
                <a:spcBef>
                  <a:spcPts val="1000"/>
                </a:spcBef>
              </a:pPr>
              <a:r>
                <a:rPr lang="en-US" altLang="en-US" sz="3200" b="1">
                  <a:solidFill>
                    <a:srgbClr val="FF0000"/>
                  </a:solidFill>
                  <a:latin typeface="Times New Roman" pitchFamily="18" charset="0"/>
                  <a:cs typeface="Times New Roman" pitchFamily="18" charset="0"/>
                </a:rPr>
                <a:t>1.</a:t>
              </a:r>
              <a:r>
                <a:rPr lang="en-US" altLang="en-US" sz="2400" b="1">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Thông tin trên Internet được tổ chức như thế nào?</a:t>
              </a:r>
              <a:endParaRPr lang="en-US" altLang="en-US" sz="2400" b="1" dirty="0">
                <a:solidFill>
                  <a:srgbClr val="FF0000"/>
                </a:solidFill>
                <a:latin typeface="Arial"/>
              </a:endParaRPr>
            </a:p>
          </p:txBody>
        </p:sp>
      </p:grpSp>
      <p:sp>
        <p:nvSpPr>
          <p:cNvPr id="79" name="Rounded Rectangle 78"/>
          <p:cNvSpPr/>
          <p:nvPr/>
        </p:nvSpPr>
        <p:spPr>
          <a:xfrm>
            <a:off x="2" y="-22814"/>
            <a:ext cx="1509241" cy="1381158"/>
          </a:xfrm>
          <a:prstGeom prst="roundRect">
            <a:avLst>
              <a:gd name="adj" fmla="val 49847"/>
            </a:avLst>
          </a:prstGeom>
          <a:blipFill>
            <a:blip r:embed="rId7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2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2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sp>
        <p:nvSpPr>
          <p:cNvPr id="93" name="AutoShape 43" descr="Bouquet">
            <a:hlinkClick r:id="rId69" action="ppaction://hlinksldjump"/>
          </p:cNvPr>
          <p:cNvSpPr>
            <a:spLocks noChangeArrowheads="1"/>
          </p:cNvSpPr>
          <p:nvPr>
            <p:custDataLst>
              <p:tags r:id="rId10"/>
            </p:custDataLst>
          </p:nvPr>
        </p:nvSpPr>
        <p:spPr bwMode="gray">
          <a:xfrm>
            <a:off x="2846772" y="5738616"/>
            <a:ext cx="6221028" cy="838200"/>
          </a:xfrm>
          <a:prstGeom prst="roundRect">
            <a:avLst>
              <a:gd name="adj" fmla="val 50000"/>
            </a:avLst>
          </a:prstGeom>
          <a:blipFill>
            <a:blip r:embed="rId67"/>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Một cách tuỳ ý</a:t>
            </a:r>
            <a:endParaRPr lang="vi-VN" sz="2400">
              <a:solidFill>
                <a:srgbClr val="FF0000"/>
              </a:solidFill>
            </a:endParaRPr>
          </a:p>
        </p:txBody>
      </p:sp>
      <p:grpSp>
        <p:nvGrpSpPr>
          <p:cNvPr id="82" name="Group 40"/>
          <p:cNvGrpSpPr>
            <a:grpSpLocks/>
          </p:cNvGrpSpPr>
          <p:nvPr>
            <p:custDataLst>
              <p:tags r:id="rId11"/>
            </p:custDataLst>
          </p:nvPr>
        </p:nvGrpSpPr>
        <p:grpSpPr bwMode="auto">
          <a:xfrm rot="5400000">
            <a:off x="2237794" y="5519491"/>
            <a:ext cx="586581" cy="120795"/>
            <a:chOff x="0" y="1896"/>
            <a:chExt cx="5760" cy="120"/>
          </a:xfrm>
        </p:grpSpPr>
        <p:sp>
          <p:nvSpPr>
            <p:cNvPr id="83" name="Rectangle 41"/>
            <p:cNvSpPr>
              <a:spLocks noChangeArrowheads="1"/>
            </p:cNvSpPr>
            <p:nvPr>
              <p:custDataLst>
                <p:tags r:id="rId2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94" name="Rectangle 42"/>
            <p:cNvSpPr>
              <a:spLocks noChangeArrowheads="1"/>
            </p:cNvSpPr>
            <p:nvPr>
              <p:custDataLst>
                <p:tags r:id="rId2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5" name="Group 57"/>
          <p:cNvGrpSpPr>
            <a:grpSpLocks/>
          </p:cNvGrpSpPr>
          <p:nvPr>
            <p:custDataLst>
              <p:tags r:id="rId12"/>
            </p:custDataLst>
          </p:nvPr>
        </p:nvGrpSpPr>
        <p:grpSpPr bwMode="auto">
          <a:xfrm>
            <a:off x="1970882" y="5658035"/>
            <a:ext cx="922338" cy="989013"/>
            <a:chOff x="3247" y="2515"/>
            <a:chExt cx="581" cy="623"/>
          </a:xfrm>
        </p:grpSpPr>
        <p:grpSp>
          <p:nvGrpSpPr>
            <p:cNvPr id="96" name="Group 58"/>
            <p:cNvGrpSpPr>
              <a:grpSpLocks/>
            </p:cNvGrpSpPr>
            <p:nvPr/>
          </p:nvGrpSpPr>
          <p:grpSpPr bwMode="auto">
            <a:xfrm rot="5400000">
              <a:off x="3226" y="2536"/>
              <a:ext cx="623" cy="581"/>
              <a:chOff x="1871" y="1824"/>
              <a:chExt cx="2007" cy="1807"/>
            </a:xfrm>
          </p:grpSpPr>
          <p:sp>
            <p:nvSpPr>
              <p:cNvPr id="98" name="AutoShape 59"/>
              <p:cNvSpPr>
                <a:spLocks noChangeArrowheads="1"/>
              </p:cNvSpPr>
              <p:nvPr>
                <p:custDataLst>
                  <p:tags r:id="rId15"/>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99" name="AutoShape 60"/>
              <p:cNvSpPr>
                <a:spLocks noChangeArrowheads="1"/>
              </p:cNvSpPr>
              <p:nvPr>
                <p:custDataLst>
                  <p:tags r:id="rId16"/>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00" name="AutoShape 61"/>
              <p:cNvSpPr>
                <a:spLocks noChangeArrowheads="1"/>
              </p:cNvSpPr>
              <p:nvPr>
                <p:custDataLst>
                  <p:tags r:id="rId17"/>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01" name="Oval 62"/>
              <p:cNvSpPr>
                <a:spLocks noChangeArrowheads="1"/>
              </p:cNvSpPr>
              <p:nvPr>
                <p:custDataLst>
                  <p:tags r:id="rId18"/>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2" name="Oval 63" descr="Bouquet"/>
              <p:cNvSpPr>
                <a:spLocks noChangeArrowheads="1"/>
              </p:cNvSpPr>
              <p:nvPr>
                <p:custDataLst>
                  <p:tags r:id="rId19"/>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3" name="Oval 64"/>
              <p:cNvSpPr>
                <a:spLocks noChangeArrowheads="1"/>
              </p:cNvSpPr>
              <p:nvPr>
                <p:custDataLst>
                  <p:tags r:id="rId20"/>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04" name="Oval 65">
                <a:hlinkClick r:id="rId72" action="ppaction://hlinkpres?slideindex=1&amp;slidetitle="/>
              </p:cNvPr>
              <p:cNvSpPr>
                <a:spLocks noChangeArrowheads="1"/>
              </p:cNvSpPr>
              <p:nvPr>
                <p:custDataLst>
                  <p:tags r:id="rId21"/>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05" name="Oval 66"/>
              <p:cNvSpPr>
                <a:spLocks noChangeArrowheads="1"/>
              </p:cNvSpPr>
              <p:nvPr>
                <p:custDataLst>
                  <p:tags r:id="rId22"/>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06" name="Oval 67" descr="Bouquet"/>
              <p:cNvSpPr>
                <a:spLocks noChangeArrowheads="1"/>
              </p:cNvSpPr>
              <p:nvPr>
                <p:custDataLst>
                  <p:tags r:id="rId23"/>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97" name="WordArt 68">
              <a:hlinkClick r:id="rId73" action="ppaction://hlinkpres?slideindex=1&amp;slidetitle="/>
            </p:cNvPr>
            <p:cNvSpPr>
              <a:spLocks noChangeArrowheads="1" noChangeShapeType="1" noTextEdit="1"/>
            </p:cNvSpPr>
            <p:nvPr>
              <p:custDataLst>
                <p:tags r:id="rId14"/>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D</a:t>
              </a:r>
            </a:p>
          </p:txBody>
        </p:sp>
      </p:grpSp>
      <p:sp>
        <p:nvSpPr>
          <p:cNvPr id="107" name="AutoShape 43" descr="Bouquet">
            <a:hlinkClick r:id="rId68" action="ppaction://hlinksldjump"/>
          </p:cNvPr>
          <p:cNvSpPr>
            <a:spLocks noChangeArrowheads="1"/>
          </p:cNvSpPr>
          <p:nvPr>
            <p:custDataLst>
              <p:tags r:id="rId13"/>
            </p:custDataLst>
          </p:nvPr>
        </p:nvSpPr>
        <p:spPr bwMode="gray">
          <a:xfrm>
            <a:off x="2794074" y="4487829"/>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a:latin typeface="Times New Roman" pitchFamily="18" charset="0"/>
              <a:cs typeface="Times New Roman" pitchFamily="18" charset="0"/>
            </a:endParaRPr>
          </a:p>
          <a:p>
            <a:r>
              <a:rPr lang="en-US" sz="2400" b="1">
                <a:solidFill>
                  <a:srgbClr val="FF0000"/>
                </a:solidFill>
                <a:latin typeface="Times New Roman" pitchFamily="18" charset="0"/>
                <a:cs typeface="Times New Roman" pitchFamily="18" charset="0"/>
              </a:rPr>
              <a:t>Thành các trang siêu văn bản kết nối với nhau </a:t>
            </a:r>
          </a:p>
          <a:p>
            <a:r>
              <a:rPr lang="en-US" sz="2400" b="1">
                <a:solidFill>
                  <a:srgbClr val="FF0000"/>
                </a:solidFill>
                <a:latin typeface="Times New Roman" pitchFamily="18" charset="0"/>
                <a:cs typeface="Times New Roman" pitchFamily="18" charset="0"/>
              </a:rPr>
              <a:t>bời các liên kết</a:t>
            </a:r>
            <a:endParaRPr lang="vi-VN" sz="2400" b="1">
              <a:solidFill>
                <a:srgbClr val="FF0000"/>
              </a:solidFill>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Tree>
    <p:extLst>
      <p:ext uri="{BB962C8B-B14F-4D97-AF65-F5344CB8AC3E}">
        <p14:creationId xmlns:p14="http://schemas.microsoft.com/office/powerpoint/2010/main" val="37781933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circle(in)">
                                      <p:cBhvr>
                                        <p:cTn id="49" dur="2000"/>
                                        <p:tgtEl>
                                          <p:spTgt spid="93"/>
                                        </p:tgtEl>
                                      </p:cBhvr>
                                    </p:animEffect>
                                  </p:childTnLst>
                                </p:cTn>
                              </p:par>
                              <p:par>
                                <p:cTn id="50" presetID="6" presetClass="entr" presetSubtype="16"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circle(in)">
                                      <p:cBhvr>
                                        <p:cTn id="52" dur="2000"/>
                                        <p:tgtEl>
                                          <p:spTgt spid="82"/>
                                        </p:tgtEl>
                                      </p:cBhvr>
                                    </p:animEffect>
                                  </p:childTnLst>
                                </p:cTn>
                              </p:par>
                              <p:par>
                                <p:cTn id="53" presetID="6" presetClass="entr" presetSubtype="16"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circle(in)">
                                      <p:cBhvr>
                                        <p:cTn id="55" dur="2000"/>
                                        <p:tgtEl>
                                          <p:spTgt spid="9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strips(downLeft)">
                                      <p:cBhvr>
                                        <p:cTn id="6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P spid="10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840556"/>
              </p:ext>
            </p:extLst>
          </p:nvPr>
        </p:nvGraphicFramePr>
        <p:xfrm>
          <a:off x="223993" y="1358345"/>
          <a:ext cx="8683314" cy="4446919"/>
        </p:xfrm>
        <a:graphic>
          <a:graphicData uri="http://schemas.openxmlformats.org/drawingml/2006/table">
            <a:tbl>
              <a:tblPr firstRow="1" bandRow="1">
                <a:tableStyleId>{5C22544A-7EE6-4342-B048-85BDC9FD1C3A}</a:tableStyleId>
              </a:tblPr>
              <a:tblGrid>
                <a:gridCol w="4924071">
                  <a:extLst>
                    <a:ext uri="{9D8B030D-6E8A-4147-A177-3AD203B41FA5}">
                      <a16:colId xmlns:a16="http://schemas.microsoft.com/office/drawing/2014/main" val="20000"/>
                    </a:ext>
                  </a:extLst>
                </a:gridCol>
                <a:gridCol w="3759243">
                  <a:extLst>
                    <a:ext uri="{9D8B030D-6E8A-4147-A177-3AD203B41FA5}">
                      <a16:colId xmlns:a16="http://schemas.microsoft.com/office/drawing/2014/main" val="20001"/>
                    </a:ext>
                  </a:extLst>
                </a:gridCol>
              </a:tblGrid>
              <a:tr h="486479">
                <a:tc>
                  <a:txBody>
                    <a:bodyPr/>
                    <a:lstStyle/>
                    <a:p>
                      <a:pPr algn="ctr"/>
                      <a:r>
                        <a:rPr lang="en-US" sz="3600" dirty="0">
                          <a:solidFill>
                            <a:srgbClr val="FF0000"/>
                          </a:solidFill>
                          <a:latin typeface="Times New Roman" pitchFamily="18" charset="0"/>
                          <a:cs typeface="Times New Roman" pitchFamily="18" charset="0"/>
                        </a:rPr>
                        <a:t>A</a:t>
                      </a:r>
                      <a:endParaRPr lang="vi-VN" sz="3600" dirty="0">
                        <a:solidFill>
                          <a:srgbClr val="FF0000"/>
                        </a:solidFill>
                        <a:latin typeface="Times New Roman" pitchFamily="18" charset="0"/>
                        <a:cs typeface="Times New Roman" pitchFamily="18" charset="0"/>
                      </a:endParaRPr>
                    </a:p>
                  </a:txBody>
                  <a:tcPr>
                    <a:blipFill>
                      <a:blip r:embed="rId4"/>
                      <a:tile tx="0" ty="0" sx="100000" sy="100000" flip="none" algn="tl"/>
                    </a:blipFill>
                  </a:tcPr>
                </a:tc>
                <a:tc>
                  <a:txBody>
                    <a:bodyPr/>
                    <a:lstStyle/>
                    <a:p>
                      <a:pPr algn="ctr"/>
                      <a:r>
                        <a:rPr lang="en-US" sz="3600">
                          <a:solidFill>
                            <a:srgbClr val="FF0000"/>
                          </a:solidFill>
                          <a:latin typeface="Times New Roman" pitchFamily="18" charset="0"/>
                          <a:cs typeface="Times New Roman" pitchFamily="18" charset="0"/>
                        </a:rPr>
                        <a:t>B</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0"/>
                  </a:ext>
                </a:extLst>
              </a:tr>
              <a:tr h="494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dirty="0">
                          <a:effectLst/>
                          <a:latin typeface="Times New Roman" pitchFamily="18" charset="0"/>
                          <a:cs typeface="Times New Roman" pitchFamily="18" charset="0"/>
                        </a:rPr>
                        <a:t>1) Website là tập hợp</a:t>
                      </a:r>
                      <a:endParaRPr lang="vi-VN" sz="2400" b="1" dirty="0">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a:latin typeface="Times New Roman" pitchFamily="18" charset="0"/>
                          <a:cs typeface="Times New Roman" pitchFamily="18" charset="0"/>
                        </a:rPr>
                        <a:t>a) Sử</a:t>
                      </a:r>
                      <a:r>
                        <a:rPr lang="en-US" sz="2400" b="1" baseline="0">
                          <a:latin typeface="Times New Roman" pitchFamily="18" charset="0"/>
                          <a:cs typeface="Times New Roman" pitchFamily="18" charset="0"/>
                        </a:rPr>
                        <a:t> dụng trình duyệt web</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1"/>
                  </a:ext>
                </a:extLst>
              </a:tr>
              <a:tr h="1299600">
                <a:tc>
                  <a:txBody>
                    <a:bodyPr/>
                    <a:lstStyle/>
                    <a:p>
                      <a:pPr algn="just"/>
                      <a:r>
                        <a:rPr lang="vi-VN" sz="2400" b="1" dirty="0">
                          <a:latin typeface="Times New Roman" pitchFamily="18" charset="0"/>
                          <a:cs typeface="Times New Roman" pitchFamily="18" charset="0"/>
                        </a:rPr>
                        <a:t>2) Khi trình</a:t>
                      </a:r>
                      <a:r>
                        <a:rPr lang="vi-VN" sz="2400" b="1" baseline="0" dirty="0">
                          <a:latin typeface="Times New Roman" pitchFamily="18" charset="0"/>
                          <a:cs typeface="Times New Roman" pitchFamily="18" charset="0"/>
                        </a:rPr>
                        <a:t> duyệt web, muốn chuyển đến một nội dung hoặc một trang web khác thì ta nháy chuột vào.</a:t>
                      </a:r>
                      <a:endParaRPr lang="vi-VN" sz="2400" b="1" dirty="0">
                        <a:latin typeface="Times New Roman" pitchFamily="18" charset="0"/>
                        <a:cs typeface="Times New Roman" pitchFamily="18" charset="0"/>
                      </a:endParaRPr>
                    </a:p>
                  </a:txBody>
                  <a:tcPr>
                    <a:blipFill>
                      <a:blip r:embed="rId4"/>
                      <a:tile tx="0" ty="0" sx="100000" sy="100000" flip="none" algn="tl"/>
                    </a:blipFill>
                  </a:tcPr>
                </a:tc>
                <a:tc>
                  <a:txBody>
                    <a:bodyPr/>
                    <a:lstStyle/>
                    <a:p>
                      <a:endParaRPr lang="en-US" sz="2400" b="1" dirty="0">
                        <a:latin typeface="Times New Roman" pitchFamily="18" charset="0"/>
                        <a:cs typeface="Times New Roman" pitchFamily="18" charset="0"/>
                      </a:endParaRPr>
                    </a:p>
                    <a:p>
                      <a:r>
                        <a:rPr lang="en-US" sz="2400" b="1" dirty="0">
                          <a:latin typeface="Times New Roman" pitchFamily="18" charset="0"/>
                          <a:cs typeface="Times New Roman" pitchFamily="18" charset="0"/>
                        </a:rPr>
                        <a:t>b)</a:t>
                      </a:r>
                      <a:r>
                        <a:rPr lang="en-US" sz="2400" b="1" baseline="0" dirty="0">
                          <a:latin typeface="Times New Roman" pitchFamily="18" charset="0"/>
                          <a:cs typeface="Times New Roman" pitchFamily="18" charset="0"/>
                        </a:rPr>
                        <a:t> Website </a:t>
                      </a:r>
                      <a:r>
                        <a:rPr lang="en-US" sz="2400" b="1" baseline="0" dirty="0" err="1">
                          <a:latin typeface="Times New Roman" pitchFamily="18" charset="0"/>
                          <a:cs typeface="Times New Roman" pitchFamily="18" charset="0"/>
                        </a:rPr>
                        <a:t>trên</a:t>
                      </a:r>
                      <a:r>
                        <a:rPr lang="en-US" sz="2400" b="1" baseline="0" dirty="0">
                          <a:latin typeface="Times New Roman" pitchFamily="18" charset="0"/>
                          <a:cs typeface="Times New Roman" pitchFamily="18" charset="0"/>
                        </a:rPr>
                        <a:t> Internet</a:t>
                      </a:r>
                      <a:endParaRPr lang="vi-VN" sz="2400" b="1" dirty="0">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2"/>
                  </a:ext>
                </a:extLst>
              </a:tr>
              <a:tr h="129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400" b="1" u="none" strike="noStrike" spc="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a:effectLst/>
                          <a:latin typeface="Times New Roman" pitchFamily="18" charset="0"/>
                          <a:cs typeface="Times New Roman" pitchFamily="18" charset="0"/>
                        </a:rPr>
                        <a:t>3) Để truy cập các trang </a:t>
                      </a:r>
                      <a:r>
                        <a:rPr lang="es-ES" sz="2400" b="1" u="none" strike="noStrike" spc="0">
                          <a:effectLst/>
                          <a:latin typeface="Times New Roman" pitchFamily="18" charset="0"/>
                          <a:cs typeface="Times New Roman" pitchFamily="18" charset="0"/>
                        </a:rPr>
                        <a:t>web </a:t>
                      </a:r>
                      <a:r>
                        <a:rPr lang="vi-VN" sz="2400" b="1" u="none" strike="noStrike" spc="0">
                          <a:effectLst/>
                          <a:latin typeface="Times New Roman" pitchFamily="18" charset="0"/>
                          <a:cs typeface="Times New Roman" pitchFamily="18" charset="0"/>
                        </a:rPr>
                        <a:t>ta cần</a:t>
                      </a:r>
                      <a:endParaRPr lang="vi-VN" sz="2400" b="1">
                        <a:effectLst/>
                        <a:latin typeface="Times New Roman" pitchFamily="18" charset="0"/>
                        <a:ea typeface="Arial"/>
                        <a:cs typeface="Times New Roman" pitchFamily="18" charset="0"/>
                      </a:endParaRPr>
                    </a:p>
                    <a:p>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dirty="0">
                          <a:latin typeface="Times New Roman" pitchFamily="18" charset="0"/>
                          <a:cs typeface="Times New Roman" pitchFamily="18" charset="0"/>
                        </a:rPr>
                        <a:t>c)</a:t>
                      </a:r>
                      <a:r>
                        <a:rPr lang="en-US" sz="2400" b="1" baseline="0" dirty="0">
                          <a:latin typeface="Times New Roman" pitchFamily="18" charset="0"/>
                          <a:cs typeface="Times New Roman" pitchFamily="18" charset="0"/>
                        </a:rPr>
                        <a:t> </a:t>
                      </a:r>
                      <a:r>
                        <a:rPr lang="en-US" sz="2400" b="1" baseline="0" dirty="0" err="1">
                          <a:latin typeface="Times New Roman" pitchFamily="18" charset="0"/>
                          <a:cs typeface="Times New Roman" pitchFamily="18" charset="0"/>
                        </a:rPr>
                        <a:t>Các</a:t>
                      </a:r>
                      <a:r>
                        <a:rPr lang="en-US" sz="2400" b="1" baseline="0" dirty="0">
                          <a:latin typeface="Times New Roman" pitchFamily="18" charset="0"/>
                          <a:cs typeface="Times New Roman" pitchFamily="18" charset="0"/>
                        </a:rPr>
                        <a:t> </a:t>
                      </a:r>
                      <a:r>
                        <a:rPr lang="en-US" sz="2400" b="1" baseline="0" dirty="0" err="1">
                          <a:latin typeface="Times New Roman" pitchFamily="18" charset="0"/>
                          <a:cs typeface="Times New Roman" pitchFamily="18" charset="0"/>
                        </a:rPr>
                        <a:t>trang</a:t>
                      </a:r>
                      <a:r>
                        <a:rPr lang="en-US" sz="2400" b="1" baseline="0" dirty="0">
                          <a:latin typeface="Times New Roman" pitchFamily="18" charset="0"/>
                          <a:cs typeface="Times New Roman" pitchFamily="18" charset="0"/>
                        </a:rPr>
                        <a:t> web </a:t>
                      </a:r>
                      <a:r>
                        <a:rPr lang="en-US" sz="2400" b="1" baseline="0" dirty="0" err="1">
                          <a:latin typeface="Times New Roman" pitchFamily="18" charset="0"/>
                          <a:cs typeface="Times New Roman" pitchFamily="18" charset="0"/>
                        </a:rPr>
                        <a:t>liên</a:t>
                      </a:r>
                      <a:r>
                        <a:rPr lang="en-US" sz="2400" b="1" baseline="0" dirty="0">
                          <a:latin typeface="Times New Roman" pitchFamily="18" charset="0"/>
                          <a:cs typeface="Times New Roman" pitchFamily="18" charset="0"/>
                        </a:rPr>
                        <a:t> </a:t>
                      </a:r>
                      <a:r>
                        <a:rPr lang="en-US" sz="2400" b="1" baseline="0" dirty="0" err="1">
                          <a:latin typeface="Times New Roman" pitchFamily="18" charset="0"/>
                          <a:cs typeface="Times New Roman" pitchFamily="18" charset="0"/>
                        </a:rPr>
                        <a:t>quan</a:t>
                      </a:r>
                      <a:r>
                        <a:rPr lang="en-US" sz="2400" b="1" baseline="0" dirty="0">
                          <a:latin typeface="Times New Roman" pitchFamily="18" charset="0"/>
                          <a:cs typeface="Times New Roman" pitchFamily="18" charset="0"/>
                        </a:rPr>
                        <a:t> </a:t>
                      </a:r>
                      <a:r>
                        <a:rPr lang="en-US" sz="2400" b="1" baseline="0" dirty="0" err="1">
                          <a:latin typeface="Times New Roman" pitchFamily="18" charset="0"/>
                          <a:cs typeface="Times New Roman" pitchFamily="18" charset="0"/>
                        </a:rPr>
                        <a:t>được</a:t>
                      </a:r>
                      <a:r>
                        <a:rPr lang="en-US" sz="2400" b="1" baseline="0" dirty="0">
                          <a:latin typeface="Times New Roman" pitchFamily="18" charset="0"/>
                          <a:cs typeface="Times New Roman" pitchFamily="18" charset="0"/>
                        </a:rPr>
                        <a:t> </a:t>
                      </a:r>
                      <a:r>
                        <a:rPr lang="en-US" sz="2400" b="1" baseline="0" dirty="0" err="1">
                          <a:latin typeface="Times New Roman" pitchFamily="18" charset="0"/>
                          <a:cs typeface="Times New Roman" pitchFamily="18" charset="0"/>
                        </a:rPr>
                        <a:t>truy</a:t>
                      </a:r>
                      <a:r>
                        <a:rPr lang="en-US" sz="2400" b="1" baseline="0" dirty="0">
                          <a:latin typeface="Times New Roman" pitchFamily="18" charset="0"/>
                          <a:cs typeface="Times New Roman" pitchFamily="18" charset="0"/>
                        </a:rPr>
                        <a:t> </a:t>
                      </a:r>
                      <a:r>
                        <a:rPr lang="en-US" sz="2400" b="1" baseline="0" dirty="0" err="1">
                          <a:latin typeface="Times New Roman" pitchFamily="18" charset="0"/>
                          <a:cs typeface="Times New Roman" pitchFamily="18" charset="0"/>
                        </a:rPr>
                        <a:t>cập</a:t>
                      </a:r>
                      <a:r>
                        <a:rPr lang="en-US" sz="2400" b="1" baseline="0" dirty="0">
                          <a:latin typeface="Times New Roman" pitchFamily="18" charset="0"/>
                          <a:cs typeface="Times New Roman" pitchFamily="18" charset="0"/>
                        </a:rPr>
                        <a:t> </a:t>
                      </a:r>
                      <a:r>
                        <a:rPr lang="en-US" sz="2400" b="1" baseline="0" dirty="0" err="1">
                          <a:latin typeface="Times New Roman" pitchFamily="18" charset="0"/>
                          <a:cs typeface="Times New Roman" pitchFamily="18" charset="0"/>
                        </a:rPr>
                        <a:t>thông</a:t>
                      </a:r>
                      <a:r>
                        <a:rPr lang="en-US" sz="2400" b="1" baseline="0" dirty="0">
                          <a:latin typeface="Times New Roman" pitchFamily="18" charset="0"/>
                          <a:cs typeface="Times New Roman" pitchFamily="18" charset="0"/>
                        </a:rPr>
                        <a:t> qua </a:t>
                      </a:r>
                      <a:r>
                        <a:rPr lang="en-US" sz="2400" b="1" baseline="0" dirty="0" err="1">
                          <a:latin typeface="Times New Roman" pitchFamily="18" charset="0"/>
                          <a:cs typeface="Times New Roman" pitchFamily="18" charset="0"/>
                        </a:rPr>
                        <a:t>một</a:t>
                      </a:r>
                      <a:r>
                        <a:rPr lang="en-US" sz="2400" b="1" baseline="0" dirty="0">
                          <a:latin typeface="Times New Roman" pitchFamily="18" charset="0"/>
                          <a:cs typeface="Times New Roman" pitchFamily="18" charset="0"/>
                        </a:rPr>
                        <a:t> </a:t>
                      </a:r>
                      <a:r>
                        <a:rPr lang="en-US" sz="2400" b="1" baseline="0" dirty="0" err="1">
                          <a:latin typeface="Times New Roman" pitchFamily="18" charset="0"/>
                          <a:cs typeface="Times New Roman" pitchFamily="18" charset="0"/>
                        </a:rPr>
                        <a:t>địa</a:t>
                      </a:r>
                      <a:r>
                        <a:rPr lang="en-US" sz="2400" b="1" baseline="0" dirty="0">
                          <a:latin typeface="Times New Roman" pitchFamily="18" charset="0"/>
                          <a:cs typeface="Times New Roman" pitchFamily="18" charset="0"/>
                        </a:rPr>
                        <a:t> </a:t>
                      </a:r>
                      <a:r>
                        <a:rPr lang="en-US" sz="2400" b="1" baseline="0" dirty="0" err="1">
                          <a:latin typeface="Times New Roman" pitchFamily="18" charset="0"/>
                          <a:cs typeface="Times New Roman" pitchFamily="18" charset="0"/>
                        </a:rPr>
                        <a:t>chỉ</a:t>
                      </a:r>
                      <a:endParaRPr lang="vi-VN" sz="2400" b="1" dirty="0">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3"/>
                  </a:ext>
                </a:extLst>
              </a:tr>
              <a:tr h="458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a:effectLst/>
                          <a:latin typeface="Times New Roman" pitchFamily="18" charset="0"/>
                          <a:cs typeface="Times New Roman" pitchFamily="18" charset="0"/>
                        </a:rPr>
                        <a:t>4) </a:t>
                      </a:r>
                      <a:r>
                        <a:rPr lang="es-ES" sz="2400" b="1" u="none" strike="noStrike" spc="0">
                          <a:effectLst/>
                          <a:latin typeface="Times New Roman" pitchFamily="18" charset="0"/>
                          <a:cs typeface="Times New Roman" pitchFamily="18" charset="0"/>
                        </a:rPr>
                        <a:t>WWW </a:t>
                      </a:r>
                      <a:r>
                        <a:rPr lang="vi-VN" sz="2400" b="1" u="none" strike="noStrike" spc="0">
                          <a:effectLst/>
                          <a:latin typeface="Times New Roman" pitchFamily="18" charset="0"/>
                          <a:cs typeface="Times New Roman" pitchFamily="18" charset="0"/>
                        </a:rPr>
                        <a:t>là hệ thống các</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dirty="0">
                          <a:latin typeface="Times New Roman" pitchFamily="18" charset="0"/>
                          <a:cs typeface="Times New Roman" pitchFamily="18" charset="0"/>
                        </a:rPr>
                        <a:t>d) </a:t>
                      </a:r>
                      <a:r>
                        <a:rPr lang="en-US" sz="2400" b="1" dirty="0" err="1">
                          <a:latin typeface="Times New Roman" pitchFamily="18" charset="0"/>
                          <a:cs typeface="Times New Roman" pitchFamily="18" charset="0"/>
                        </a:rPr>
                        <a:t>Liên</a:t>
                      </a:r>
                      <a:r>
                        <a:rPr lang="en-US" sz="2400" b="1" baseline="0" dirty="0">
                          <a:latin typeface="Times New Roman" pitchFamily="18" charset="0"/>
                          <a:cs typeface="Times New Roman" pitchFamily="18" charset="0"/>
                        </a:rPr>
                        <a:t> </a:t>
                      </a:r>
                      <a:r>
                        <a:rPr lang="en-US" sz="2400" b="1" baseline="0" dirty="0" err="1">
                          <a:latin typeface="Times New Roman" pitchFamily="18" charset="0"/>
                          <a:cs typeface="Times New Roman" pitchFamily="18" charset="0"/>
                        </a:rPr>
                        <a:t>kết</a:t>
                      </a:r>
                      <a:r>
                        <a:rPr lang="en-US" sz="2400" b="1" baseline="0" dirty="0">
                          <a:latin typeface="Times New Roman" pitchFamily="18" charset="0"/>
                          <a:cs typeface="Times New Roman" pitchFamily="18" charset="0"/>
                        </a:rPr>
                        <a:t> </a:t>
                      </a:r>
                      <a:r>
                        <a:rPr lang="en-US" sz="2400" b="1" baseline="0" dirty="0" err="1">
                          <a:latin typeface="Times New Roman" pitchFamily="18" charset="0"/>
                          <a:cs typeface="Times New Roman" pitchFamily="18" charset="0"/>
                        </a:rPr>
                        <a:t>trỏ</a:t>
                      </a:r>
                      <a:r>
                        <a:rPr lang="en-US" sz="2400" b="1" baseline="0" dirty="0">
                          <a:latin typeface="Times New Roman" pitchFamily="18" charset="0"/>
                          <a:cs typeface="Times New Roman" pitchFamily="18" charset="0"/>
                        </a:rPr>
                        <a:t> </a:t>
                      </a:r>
                      <a:r>
                        <a:rPr lang="en-US" sz="2400" b="1" baseline="0" dirty="0" err="1">
                          <a:latin typeface="Times New Roman" pitchFamily="18" charset="0"/>
                          <a:cs typeface="Times New Roman" pitchFamily="18" charset="0"/>
                        </a:rPr>
                        <a:t>đến</a:t>
                      </a:r>
                      <a:r>
                        <a:rPr lang="en-US" sz="2400" b="1" baseline="0" dirty="0">
                          <a:latin typeface="Times New Roman" pitchFamily="18" charset="0"/>
                          <a:cs typeface="Times New Roman" pitchFamily="18" charset="0"/>
                        </a:rPr>
                        <a:t> </a:t>
                      </a:r>
                      <a:r>
                        <a:rPr lang="en-US" sz="2400" b="1" baseline="0" dirty="0" err="1">
                          <a:latin typeface="Times New Roman" pitchFamily="18" charset="0"/>
                          <a:cs typeface="Times New Roman" pitchFamily="18" charset="0"/>
                        </a:rPr>
                        <a:t>đó</a:t>
                      </a:r>
                      <a:endParaRPr lang="vi-VN" sz="2400" b="1" dirty="0">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4"/>
                  </a:ext>
                </a:extLst>
              </a:tr>
            </a:tbl>
          </a:graphicData>
        </a:graphic>
      </p:graphicFrame>
      <p:sp>
        <p:nvSpPr>
          <p:cNvPr id="5" name="Rounded Rectangle 4"/>
          <p:cNvSpPr/>
          <p:nvPr/>
        </p:nvSpPr>
        <p:spPr>
          <a:xfrm>
            <a:off x="971600" y="6093296"/>
            <a:ext cx="7344816" cy="620688"/>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rPr>
              <a:t>1 -  c          2 - d         3 – a        4 - b  </a:t>
            </a:r>
            <a:endParaRPr lang="vi-VN" sz="4000" b="1">
              <a:solidFill>
                <a:srgbClr val="FF0000"/>
              </a:solidFill>
            </a:endParaRPr>
          </a:p>
        </p:txBody>
      </p:sp>
      <p:grpSp>
        <p:nvGrpSpPr>
          <p:cNvPr id="19" name="Group 18"/>
          <p:cNvGrpSpPr/>
          <p:nvPr/>
        </p:nvGrpSpPr>
        <p:grpSpPr>
          <a:xfrm>
            <a:off x="1509243" y="66307"/>
            <a:ext cx="7558557" cy="972833"/>
            <a:chOff x="1296545" y="147430"/>
            <a:chExt cx="7772400" cy="972833"/>
          </a:xfrm>
        </p:grpSpPr>
        <p:sp>
          <p:nvSpPr>
            <p:cNvPr id="20" name="AutoShape 23" descr="White marble"/>
            <p:cNvSpPr>
              <a:spLocks noChangeArrowheads="1"/>
            </p:cNvSpPr>
            <p:nvPr>
              <p:custDataLst>
                <p:tags r:id="rId1"/>
              </p:custDataLst>
            </p:nvPr>
          </p:nvSpPr>
          <p:spPr bwMode="gray">
            <a:xfrm>
              <a:off x="1296545" y="161413"/>
              <a:ext cx="7772400" cy="958850"/>
            </a:xfrm>
            <a:prstGeom prst="roundRect">
              <a:avLst>
                <a:gd name="adj" fmla="val 50000"/>
              </a:avLst>
            </a:prstGeom>
            <a:blipFill dpi="0" rotWithShape="1">
              <a:blip r:embed="rId6"/>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21" name="Text Box 26" descr="White marble"/>
            <p:cNvSpPr txBox="1">
              <a:spLocks noChangeArrowheads="1"/>
            </p:cNvSpPr>
            <p:nvPr>
              <p:custDataLst>
                <p:tags r:id="rId2"/>
              </p:custDataLst>
            </p:nvPr>
          </p:nvSpPr>
          <p:spPr bwMode="gray">
            <a:xfrm>
              <a:off x="1406974" y="147430"/>
              <a:ext cx="76619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0" eaLnBrk="1" hangingPunct="1"/>
              <a:r>
                <a:rPr lang="en-US" altLang="en-US" sz="3200" b="1">
                  <a:solidFill>
                    <a:srgbClr val="FF0000"/>
                  </a:solidFill>
                  <a:latin typeface="Times New Roman" pitchFamily="18" charset="0"/>
                  <a:cs typeface="Times New Roman" pitchFamily="18" charset="0"/>
                </a:rPr>
                <a:t>2.</a:t>
              </a:r>
              <a:r>
                <a:rPr lang="en-US" altLang="en-US" sz="2400" b="1">
                  <a:latin typeface="Times New Roman" pitchFamily="18" charset="0"/>
                  <a:cs typeface="Times New Roman" pitchFamily="18" charset="0"/>
                </a:rPr>
                <a:t> </a:t>
              </a:r>
              <a:r>
                <a:rPr lang="en-US" sz="2400" b="1">
                  <a:solidFill>
                    <a:srgbClr val="FF0000"/>
                  </a:solidFill>
                  <a:latin typeface="Times New Roman" pitchFamily="18" charset="0"/>
                  <a:ea typeface="Calibri" pitchFamily="34" charset="0"/>
                  <a:cs typeface="Times New Roman" pitchFamily="18" charset="0"/>
                </a:rPr>
                <a:t>Em hãy ghép mỗi nội dung ở cột A với một nội dung phù hợp ở cột B.</a:t>
              </a:r>
              <a:endParaRPr lang="vi-VN" sz="2400" b="1">
                <a:latin typeface="Times New Roman" pitchFamily="18" charset="0"/>
                <a:cs typeface="Times New Roman" pitchFamily="18" charset="0"/>
              </a:endParaRPr>
            </a:p>
          </p:txBody>
        </p:sp>
      </p:grpSp>
      <p:sp>
        <p:nvSpPr>
          <p:cNvPr id="22" name="Rounded Rectangle 21"/>
          <p:cNvSpPr/>
          <p:nvPr/>
        </p:nvSpPr>
        <p:spPr>
          <a:xfrm>
            <a:off x="2" y="-22814"/>
            <a:ext cx="1509241" cy="1381158"/>
          </a:xfrm>
          <a:prstGeom prst="roundRect">
            <a:avLst>
              <a:gd name="adj" fmla="val 49847"/>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61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Vận dụng </a:t>
            </a:r>
          </a:p>
        </p:txBody>
      </p:sp>
      <p:pic>
        <p:nvPicPr>
          <p:cNvPr id="6" name="Picture 12" descr="Picture1"/>
          <p:cNvPicPr>
            <a:picLocks noChangeAspect="1" noChangeArrowheads="1" noCrop="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9A5FAD-7803-42D9-8BBD-B4C1DBCFA6D8}"/>
              </a:ext>
            </a:extLst>
          </p:cNvPr>
          <p:cNvSpPr txBox="1"/>
          <p:nvPr/>
        </p:nvSpPr>
        <p:spPr>
          <a:xfrm>
            <a:off x="827584" y="1484784"/>
            <a:ext cx="7992888" cy="3447098"/>
          </a:xfrm>
          <a:prstGeom prst="rect">
            <a:avLst/>
          </a:prstGeom>
          <a:noFill/>
        </p:spPr>
        <p:txBody>
          <a:bodyPr wrap="square" rtlCol="0">
            <a:spAutoFit/>
          </a:bodyPr>
          <a:lstStyle/>
          <a:p>
            <a:pPr marR="0" lvl="0" algn="just" defTabSz="914400" eaLnBrk="1" fontAlgn="auto" latinLnBrk="0" hangingPunct="1">
              <a:lnSpc>
                <a:spcPct val="100000"/>
              </a:lnSpc>
              <a:spcBef>
                <a:spcPts val="0"/>
              </a:spcBef>
              <a:spcAft>
                <a:spcPts val="0"/>
              </a:spcAft>
              <a:buClrTx/>
              <a:buSzTx/>
              <a:tabLst/>
              <a:defRPr/>
            </a:pPr>
            <a:r>
              <a:rPr lang="en-US" altLang="en-US" sz="40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4000" b="1" kern="0" dirty="0" err="1">
                <a:solidFill>
                  <a:sysClr val="windowText" lastClr="000000"/>
                </a:solidFill>
                <a:latin typeface="Times New Roman" panose="02020603050405020304" pitchFamily="18" charset="0"/>
                <a:cs typeface="Times New Roman" panose="02020603050405020304" pitchFamily="18" charset="0"/>
              </a:rPr>
              <a:t>Em</a:t>
            </a:r>
            <a:r>
              <a:rPr lang="en-US" altLang="en-US" sz="40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4000" b="1" kern="0" dirty="0" err="1">
                <a:solidFill>
                  <a:sysClr val="windowText" lastClr="000000"/>
                </a:solidFill>
                <a:latin typeface="Times New Roman" panose="02020603050405020304" pitchFamily="18" charset="0"/>
                <a:cs typeface="Times New Roman" panose="02020603050405020304" pitchFamily="18" charset="0"/>
              </a:rPr>
              <a:t>hãy</a:t>
            </a:r>
            <a:r>
              <a:rPr lang="en-US" altLang="en-US" sz="40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4000" b="1" kern="0" dirty="0" err="1">
                <a:solidFill>
                  <a:sysClr val="windowText" lastClr="000000"/>
                </a:solidFill>
                <a:latin typeface="Times New Roman" panose="02020603050405020304" pitchFamily="18" charset="0"/>
                <a:cs typeface="Times New Roman" panose="02020603050405020304" pitchFamily="18" charset="0"/>
              </a:rPr>
              <a:t>sử</a:t>
            </a:r>
            <a:r>
              <a:rPr lang="en-US" altLang="en-US" sz="40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4000" b="1" kern="0" dirty="0" err="1">
                <a:solidFill>
                  <a:sysClr val="windowText" lastClr="000000"/>
                </a:solidFill>
                <a:latin typeface="Times New Roman" panose="02020603050405020304" pitchFamily="18" charset="0"/>
                <a:cs typeface="Times New Roman" panose="02020603050405020304" pitchFamily="18" charset="0"/>
              </a:rPr>
              <a:t>dụng</a:t>
            </a:r>
            <a:r>
              <a:rPr lang="en-US" altLang="en-US" sz="40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4000" b="1" kern="0" dirty="0" err="1">
                <a:solidFill>
                  <a:sysClr val="windowText" lastClr="000000"/>
                </a:solidFill>
                <a:latin typeface="Times New Roman" panose="02020603050405020304" pitchFamily="18" charset="0"/>
                <a:cs typeface="Times New Roman" panose="02020603050405020304" pitchFamily="18" charset="0"/>
              </a:rPr>
              <a:t>trình</a:t>
            </a:r>
            <a:r>
              <a:rPr lang="en-US" altLang="en-US" sz="40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4000" b="1" kern="0" dirty="0" err="1">
                <a:solidFill>
                  <a:sysClr val="windowText" lastClr="000000"/>
                </a:solidFill>
                <a:latin typeface="Times New Roman" panose="02020603050405020304" pitchFamily="18" charset="0"/>
                <a:cs typeface="Times New Roman" panose="02020603050405020304" pitchFamily="18" charset="0"/>
              </a:rPr>
              <a:t>duyệt</a:t>
            </a:r>
            <a:r>
              <a:rPr lang="en-US" altLang="en-US" sz="4000" b="1" kern="0" dirty="0">
                <a:solidFill>
                  <a:sysClr val="windowText" lastClr="000000"/>
                </a:solidFill>
                <a:latin typeface="Times New Roman" panose="02020603050405020304" pitchFamily="18" charset="0"/>
                <a:cs typeface="Times New Roman" panose="02020603050405020304" pitchFamily="18" charset="0"/>
              </a:rPr>
              <a:t> web </a:t>
            </a:r>
            <a:r>
              <a:rPr lang="en-US" altLang="en-US" sz="4000" b="1" kern="0" dirty="0" err="1">
                <a:solidFill>
                  <a:sysClr val="windowText" lastClr="000000"/>
                </a:solidFill>
                <a:latin typeface="Times New Roman" panose="02020603050405020304" pitchFamily="18" charset="0"/>
                <a:cs typeface="Times New Roman" panose="02020603050405020304" pitchFamily="18" charset="0"/>
              </a:rPr>
              <a:t>để</a:t>
            </a:r>
            <a:r>
              <a:rPr lang="en-US" altLang="en-US" sz="40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4000" b="1" kern="0" dirty="0" err="1">
                <a:solidFill>
                  <a:sysClr val="windowText" lastClr="000000"/>
                </a:solidFill>
                <a:latin typeface="Times New Roman" panose="02020603050405020304" pitchFamily="18" charset="0"/>
                <a:cs typeface="Times New Roman" panose="02020603050405020304" pitchFamily="18" charset="0"/>
              </a:rPr>
              <a:t>truy</a:t>
            </a:r>
            <a:r>
              <a:rPr lang="en-US" altLang="en-US" sz="40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4000" b="1" kern="0" dirty="0" err="1">
                <a:solidFill>
                  <a:sysClr val="windowText" lastClr="000000"/>
                </a:solidFill>
                <a:latin typeface="Times New Roman" panose="02020603050405020304" pitchFamily="18" charset="0"/>
                <a:cs typeface="Times New Roman" panose="02020603050405020304" pitchFamily="18" charset="0"/>
              </a:rPr>
              <a:t>cập</a:t>
            </a:r>
            <a:r>
              <a:rPr lang="en-US" altLang="en-US" sz="40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4000" b="1" kern="0" dirty="0" err="1">
                <a:solidFill>
                  <a:sysClr val="windowText" lastClr="000000"/>
                </a:solidFill>
                <a:latin typeface="Times New Roman" panose="02020603050405020304" pitchFamily="18" charset="0"/>
                <a:cs typeface="Times New Roman" panose="02020603050405020304" pitchFamily="18" charset="0"/>
              </a:rPr>
              <a:t>vào</a:t>
            </a:r>
            <a:r>
              <a:rPr lang="en-US" altLang="en-US" sz="40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4000" b="1" kern="0" dirty="0" err="1">
                <a:solidFill>
                  <a:sysClr val="windowText" lastClr="000000"/>
                </a:solidFill>
                <a:latin typeface="Times New Roman" panose="02020603050405020304" pitchFamily="18" charset="0"/>
                <a:cs typeface="Times New Roman" panose="02020603050405020304" pitchFamily="18" charset="0"/>
              </a:rPr>
              <a:t>trang</a:t>
            </a:r>
            <a:r>
              <a:rPr lang="en-US" altLang="en-US" sz="4000" b="1" kern="0" dirty="0">
                <a:solidFill>
                  <a:sysClr val="windowText" lastClr="000000"/>
                </a:solidFill>
                <a:latin typeface="Times New Roman" panose="02020603050405020304" pitchFamily="18" charset="0"/>
                <a:cs typeface="Times New Roman" panose="02020603050405020304" pitchFamily="18" charset="0"/>
              </a:rPr>
              <a:t> web </a:t>
            </a:r>
            <a:r>
              <a:rPr lang="en-US" altLang="en-US" sz="4000" b="1" kern="0" dirty="0" err="1">
                <a:solidFill>
                  <a:sysClr val="windowText" lastClr="000000"/>
                </a:solidFill>
                <a:latin typeface="Times New Roman" panose="02020603050405020304" pitchFamily="18" charset="0"/>
                <a:cs typeface="Times New Roman" panose="02020603050405020304" pitchFamily="18" charset="0"/>
              </a:rPr>
              <a:t>có</a:t>
            </a:r>
            <a:r>
              <a:rPr lang="en-US" altLang="en-US" sz="40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4000" b="1" kern="0" dirty="0" err="1">
                <a:solidFill>
                  <a:sysClr val="windowText" lastClr="000000"/>
                </a:solidFill>
                <a:latin typeface="Times New Roman" panose="02020603050405020304" pitchFamily="18" charset="0"/>
                <a:cs typeface="Times New Roman" panose="02020603050405020304" pitchFamily="18" charset="0"/>
              </a:rPr>
              <a:t>địa</a:t>
            </a:r>
            <a:r>
              <a:rPr lang="en-US" altLang="en-US" sz="4000" b="1" kern="0" dirty="0">
                <a:solidFill>
                  <a:sysClr val="windowText" lastClr="000000"/>
                </a:solidFill>
                <a:latin typeface="Times New Roman" panose="02020603050405020304" pitchFamily="18" charset="0"/>
                <a:cs typeface="Times New Roman" panose="02020603050405020304" pitchFamily="18" charset="0"/>
              </a:rPr>
              <a:t> </a:t>
            </a:r>
            <a:r>
              <a:rPr lang="en-US" altLang="en-US" sz="4000" b="1" kern="0" dirty="0" err="1">
                <a:solidFill>
                  <a:sysClr val="windowText" lastClr="000000"/>
                </a:solidFill>
                <a:latin typeface="Times New Roman" panose="02020603050405020304" pitchFamily="18" charset="0"/>
                <a:cs typeface="Times New Roman" panose="02020603050405020304" pitchFamily="18" charset="0"/>
              </a:rPr>
              <a:t>chỉ</a:t>
            </a:r>
            <a:r>
              <a:rPr lang="en-US" altLang="en-US" sz="4000" b="1" kern="0" dirty="0">
                <a:solidFill>
                  <a:sysClr val="windowText" lastClr="000000"/>
                </a:solidFill>
                <a:latin typeface="Times New Roman" panose="02020603050405020304" pitchFamily="18" charset="0"/>
                <a:cs typeface="Times New Roman" panose="02020603050405020304" pitchFamily="18" charset="0"/>
              </a:rPr>
              <a:t>:</a:t>
            </a:r>
          </a:p>
          <a:p>
            <a:pPr marR="0" lvl="0" algn="just" defTabSz="914400" eaLnBrk="1" fontAlgn="auto" latinLnBrk="0" hangingPunct="1">
              <a:lnSpc>
                <a:spcPct val="100000"/>
              </a:lnSpc>
              <a:spcBef>
                <a:spcPts val="0"/>
              </a:spcBef>
              <a:spcAft>
                <a:spcPts val="0"/>
              </a:spcAft>
              <a:buClrTx/>
              <a:buSzTx/>
              <a:tabLst/>
              <a:defRPr/>
            </a:pPr>
            <a:r>
              <a:rPr lang="en-US" altLang="en-US" sz="4000" b="1" kern="0" dirty="0">
                <a:solidFill>
                  <a:sysClr val="windowText" lastClr="000000"/>
                </a:solidFill>
                <a:latin typeface="Times New Roman" panose="02020603050405020304" pitchFamily="18" charset="0"/>
                <a:cs typeface="Times New Roman" panose="02020603050405020304" pitchFamily="18" charset="0"/>
              </a:rPr>
              <a:t>1. </a:t>
            </a:r>
            <a:r>
              <a:rPr lang="en-US" altLang="en-US" sz="4000" b="1" u="sng" kern="0" dirty="0">
                <a:solidFill>
                  <a:srgbClr val="0000FF"/>
                </a:solidFill>
                <a:latin typeface="Times New Roman" panose="02020603050405020304" pitchFamily="18" charset="0"/>
                <a:cs typeface="Times New Roman" panose="02020603050405020304" pitchFamily="18" charset="0"/>
              </a:rPr>
              <a:t>https://hoahoctro.tienphong.vn</a:t>
            </a:r>
          </a:p>
          <a:p>
            <a:pPr algn="just" fontAlgn="auto">
              <a:spcBef>
                <a:spcPts val="0"/>
              </a:spcBef>
              <a:spcAft>
                <a:spcPts val="0"/>
              </a:spcAft>
              <a:defRPr/>
            </a:pPr>
            <a:r>
              <a:rPr lang="en-US" altLang="en-US" sz="4000" b="1" kern="0" dirty="0">
                <a:solidFill>
                  <a:sysClr val="windowText" lastClr="000000"/>
                </a:solidFill>
                <a:latin typeface="Times New Roman" panose="02020603050405020304" pitchFamily="18" charset="0"/>
                <a:cs typeface="Times New Roman" panose="02020603050405020304" pitchFamily="18" charset="0"/>
              </a:rPr>
              <a:t>2. </a:t>
            </a:r>
            <a:r>
              <a:rPr lang="en-US" altLang="en-US" sz="4000" b="1" u="sng" kern="0" dirty="0">
                <a:solidFill>
                  <a:srgbClr val="0000FF"/>
                </a:solidFill>
                <a:latin typeface="Times New Roman" panose="02020603050405020304" pitchFamily="18" charset="0"/>
                <a:cs typeface="Times New Roman" panose="02020603050405020304" pitchFamily="18" charset="0"/>
              </a:rPr>
              <a:t>https://vtv7.vtv.vn</a:t>
            </a:r>
            <a:endParaRPr lang="en-US" altLang="en-US" sz="4000" u="sng" kern="0" dirty="0">
              <a:solidFill>
                <a:srgbClr val="0000FF"/>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1088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xit" presetSubtype="4" fill="hold" nodeType="with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CHÚC CÁC EM HỌC TỐT</a:t>
            </a:r>
          </a:p>
        </p:txBody>
      </p:sp>
    </p:spTree>
    <p:extLst>
      <p:ext uri="{BB962C8B-B14F-4D97-AF65-F5344CB8AC3E}">
        <p14:creationId xmlns:p14="http://schemas.microsoft.com/office/powerpoint/2010/main" val="301473708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2" name="Rounded Rectangle 1"/>
          <p:cNvSpPr/>
          <p:nvPr/>
        </p:nvSpPr>
        <p:spPr>
          <a:xfrm>
            <a:off x="1042989" y="690567"/>
            <a:ext cx="3384550" cy="72072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THẢO LUẬN NHÓM</a:t>
            </a:r>
            <a:endParaRPr lang="vi-VN" sz="2400" b="1">
              <a:solidFill>
                <a:srgbClr val="FF0000"/>
              </a:solidFill>
              <a:latin typeface="Times New Roman" pitchFamily="18" charset="0"/>
              <a:cs typeface="Times New Roman" pitchFamily="18" charset="0"/>
            </a:endParaRPr>
          </a:p>
        </p:txBody>
      </p:sp>
      <p:sp>
        <p:nvSpPr>
          <p:cNvPr id="10" name="Horizontal Scroll 9"/>
          <p:cNvSpPr/>
          <p:nvPr/>
        </p:nvSpPr>
        <p:spPr bwMode="auto">
          <a:xfrm>
            <a:off x="250827" y="1412879"/>
            <a:ext cx="4283075" cy="2149475"/>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algn="ctr" fontAlgn="auto">
              <a:spcBef>
                <a:spcPts val="0"/>
              </a:spcBef>
              <a:spcAft>
                <a:spcPts val="0"/>
              </a:spcAft>
              <a:defRPr/>
            </a:pPr>
            <a:r>
              <a:rPr lang="en-US" altLang="en-US" sz="2800" kern="0">
                <a:solidFill>
                  <a:srgbClr val="000000"/>
                </a:solidFill>
                <a:latin typeface="Times New Roman" pitchFamily="18" charset="0"/>
                <a:cs typeface="Times New Roman" pitchFamily="18" charset="0"/>
              </a:rPr>
              <a:t>1.Thông tin trong một cuốn sách được tổ chức như thế nào?</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p:nvPr/>
        </p:nvSpPr>
        <p:spPr bwMode="auto">
          <a:xfrm>
            <a:off x="174627" y="3716338"/>
            <a:ext cx="4359275" cy="2736850"/>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eaLnBrk="0" fontAlgn="auto" hangingPunct="0">
              <a:spcBef>
                <a:spcPts val="0"/>
              </a:spcBef>
              <a:spcAft>
                <a:spcPts val="0"/>
              </a:spcAft>
              <a:defRPr/>
            </a:pPr>
            <a:r>
              <a:rPr lang="en-US" altLang="en-US" sz="2800" kern="0">
                <a:solidFill>
                  <a:srgbClr val="000000"/>
                </a:solidFill>
                <a:latin typeface="Times New Roman" pitchFamily="18" charset="0"/>
                <a:cs typeface="Times New Roman" pitchFamily="18" charset="0"/>
              </a:rPr>
              <a:t>   2. Em đã xem thông tin trên Internet chưa? </a:t>
            </a:r>
            <a:r>
              <a:rPr lang="pt-BR" altLang="en-US" sz="2800" kern="0">
                <a:solidFill>
                  <a:srgbClr val="000000"/>
                </a:solidFill>
                <a:latin typeface="Times New Roman" pitchFamily="18" charset="0"/>
                <a:cs typeface="Times New Roman" pitchFamily="18" charset="0"/>
              </a:rPr>
              <a:t>Trên Internet có những dạng thông tin gì?</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3" name="Picture 12" descr="yahoov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12" y="661992"/>
            <a:ext cx="912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10" name="Horizontal Scroll 9"/>
          <p:cNvSpPr>
            <a:spLocks noChangeArrowheads="1"/>
          </p:cNvSpPr>
          <p:nvPr/>
        </p:nvSpPr>
        <p:spPr bwMode="auto">
          <a:xfrm>
            <a:off x="250827" y="1412879"/>
            <a:ext cx="4283075" cy="2149475"/>
          </a:xfrm>
          <a:prstGeom prst="horizontalScroll">
            <a:avLst>
              <a:gd name="adj" fmla="val 12500"/>
            </a:avLst>
          </a:prstGeom>
          <a:solidFill>
            <a:srgbClr val="BBE0E3"/>
          </a:solidFill>
          <a:ln w="9525" algn="ctr">
            <a:solidFill>
              <a:srgbClr val="FF0000"/>
            </a:solidFill>
            <a:round/>
            <a:headEnd/>
            <a:tailEnd/>
          </a:ln>
        </p:spPr>
        <p:txBody>
          <a:bodyPr/>
          <a:lstStyle/>
          <a:p>
            <a:pPr>
              <a:spcBef>
                <a:spcPts val="300"/>
              </a:spcBef>
              <a:spcAft>
                <a:spcPts val="300"/>
              </a:spcAft>
            </a:pPr>
            <a:r>
              <a:rPr lang="en-US" sz="2800">
                <a:latin typeface="Times New Roman" pitchFamily="18" charset="0"/>
                <a:cs typeface="Times New Roman" pitchFamily="18" charset="0"/>
              </a:rPr>
              <a:t>1. Trong một cuốn sách, thông tin được sắp xếp tuần tự.</a:t>
            </a:r>
            <a:endParaRPr lang="vi-VN" sz="2800">
              <a:latin typeface="VNI-Times" pitchFamily="2" charset="0"/>
              <a:cs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a:spLocks noChangeArrowheads="1"/>
          </p:cNvSpPr>
          <p:nvPr/>
        </p:nvSpPr>
        <p:spPr bwMode="auto">
          <a:xfrm>
            <a:off x="174627" y="3716338"/>
            <a:ext cx="4359275" cy="2736850"/>
          </a:xfrm>
          <a:prstGeom prst="horizontalScroll">
            <a:avLst>
              <a:gd name="adj" fmla="val 12500"/>
            </a:avLst>
          </a:prstGeom>
          <a:solidFill>
            <a:srgbClr val="BBE0E3"/>
          </a:solidFill>
          <a:ln w="9525" algn="ctr">
            <a:solidFill>
              <a:srgbClr val="FF0000"/>
            </a:solidFill>
            <a:round/>
            <a:headEnd/>
            <a:tailEnd/>
          </a:ln>
        </p:spPr>
        <p:txBody>
          <a:bodyPr/>
          <a:lstStyle/>
          <a:p>
            <a:pPr algn="just"/>
            <a:r>
              <a:rPr lang="en-US" altLang="en-US" sz="2800">
                <a:latin typeface="Times New Roman" pitchFamily="18" charset="0"/>
                <a:cs typeface="Times New Roman" pitchFamily="18" charset="0"/>
              </a:rPr>
              <a:t> 2. </a:t>
            </a:r>
            <a:r>
              <a:rPr lang="en-US" sz="2800">
                <a:latin typeface="Times New Roman" pitchFamily="18" charset="0"/>
                <a:cs typeface="Times New Roman" pitchFamily="18" charset="0"/>
              </a:rPr>
              <a:t>Trên Internet có thông tin ở các dạng: văn bản, hình ảnh, âm thanh, các phần mềm, các liên kết.</a:t>
            </a:r>
            <a:endParaRPr lang="vi-VN" sz="2800">
              <a:latin typeface="Times New Roman" pitchFamily="18" charset="0"/>
              <a:cs typeface="Times New Roman" pitchFamily="18" charset="0"/>
            </a:endParaRPr>
          </a:p>
          <a:p>
            <a:pPr algn="ctr"/>
            <a:endParaRPr lang="vi-VN" sz="2800" b="1">
              <a:solidFill>
                <a:srgbClr val="0000FF"/>
              </a:solidFill>
              <a:latin typeface="Arial" charset="0"/>
            </a:endParaRPr>
          </a:p>
        </p:txBody>
      </p:sp>
      <p:pic>
        <p:nvPicPr>
          <p:cNvPr id="13" name="Picture 12" descr="yahoov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4"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012161" y="4068979"/>
            <a:ext cx="2899827" cy="274516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custDataLst>
              <p:tags r:id="rId2"/>
            </p:custDataLst>
          </p:nvPr>
        </p:nvSpPr>
        <p:spPr>
          <a:xfrm>
            <a:off x="1115616" y="980732"/>
            <a:ext cx="6048672" cy="2717001"/>
          </a:xfrm>
          <a:prstGeom prst="cloudCallout">
            <a:avLst>
              <a:gd name="adj1" fmla="val 42696"/>
              <a:gd name="adj2" fmla="val 99029"/>
            </a:avLst>
          </a:prstGeom>
          <a:blipFill>
            <a:blip r:embed="rId6"/>
            <a:tile tx="0" ty="0" sx="100000" sy="100000" flip="none" algn="tl"/>
          </a:blip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Vậy cách tổ chức thông tin trên Internet như thế nào?</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99091" y="764704"/>
            <a:ext cx="8588458" cy="2025936"/>
          </a:xfrm>
          <a:prstGeom prst="round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Trang siêu văn bản (Hypertex) là trang văn bản đặc biệt, tích hợp nhiều dạng dữ liệu khác nhau như: văn bản, hình ảnh, âm thanh, video …và các liên kết đến vị trí khác trong trang hay các trang web khác. Mỗi trang web là một trang siêu văn bản </a:t>
            </a:r>
            <a:endParaRPr lang="en-US" altLang="en-US" sz="2400" b="1" dirty="0">
              <a:solidFill>
                <a:schemeClr val="tx1"/>
              </a:solidFill>
              <a:latin typeface="Times New Roman" pitchFamily="18" charset="0"/>
              <a:cs typeface="Times New Roman" pitchFamily="18" charset="0"/>
            </a:endParaRPr>
          </a:p>
        </p:txBody>
      </p:sp>
      <p:sp>
        <p:nvSpPr>
          <p:cNvPr id="3" name="Right Arrow 2"/>
          <p:cNvSpPr/>
          <p:nvPr/>
        </p:nvSpPr>
        <p:spPr>
          <a:xfrm>
            <a:off x="354181" y="797780"/>
            <a:ext cx="648072" cy="3658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ounded Rectangle 6"/>
          <p:cNvSpPr/>
          <p:nvPr/>
        </p:nvSpPr>
        <p:spPr>
          <a:xfrm>
            <a:off x="271422" y="2986738"/>
            <a:ext cx="8588458" cy="1082243"/>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Thông tin trên Internet được tạo nên từ nhiều trang web kết nối với nhau bởi các liên kết. Mỗi trang web có địa chỉ truy cập riêng</a:t>
            </a:r>
            <a:endParaRPr lang="en-US" altLang="en-US" sz="2400" b="1" dirty="0">
              <a:solidFill>
                <a:schemeClr val="tx1"/>
              </a:solidFill>
              <a:latin typeface="Times New Roman" pitchFamily="18" charset="0"/>
              <a:cs typeface="Times New Roman" pitchFamily="18" charset="0"/>
            </a:endParaRPr>
          </a:p>
        </p:txBody>
      </p:sp>
      <p:sp>
        <p:nvSpPr>
          <p:cNvPr id="8" name="Right Arrow 7"/>
          <p:cNvSpPr/>
          <p:nvPr/>
        </p:nvSpPr>
        <p:spPr>
          <a:xfrm>
            <a:off x="323528" y="30590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p:cNvSpPr/>
          <p:nvPr/>
        </p:nvSpPr>
        <p:spPr>
          <a:xfrm>
            <a:off x="243890" y="4279502"/>
            <a:ext cx="8671218" cy="1220475"/>
          </a:xfrm>
          <a:prstGeom prst="roundRect">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Website là tập hợp các trang web liên quan và được truy cập thông qua một địa chỉ. Địa chỉ trang chủ chính là địa chỉ của website</a:t>
            </a:r>
            <a:endParaRPr lang="en-US" altLang="en-US" sz="2400" b="1" dirty="0">
              <a:solidFill>
                <a:schemeClr val="tx1"/>
              </a:solidFill>
              <a:latin typeface="Times New Roman" pitchFamily="18" charset="0"/>
              <a:cs typeface="Times New Roman" pitchFamily="18" charset="0"/>
            </a:endParaRPr>
          </a:p>
        </p:txBody>
      </p:sp>
      <p:sp>
        <p:nvSpPr>
          <p:cNvPr id="11" name="Right Arrow 10"/>
          <p:cNvSpPr/>
          <p:nvPr/>
        </p:nvSpPr>
        <p:spPr>
          <a:xfrm>
            <a:off x="354181" y="4279498"/>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ounded Rectangle 11"/>
          <p:cNvSpPr/>
          <p:nvPr/>
        </p:nvSpPr>
        <p:spPr>
          <a:xfrm>
            <a:off x="271423" y="5793391"/>
            <a:ext cx="8622487" cy="1020756"/>
          </a:xfrm>
          <a:prstGeom prst="roundRect">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World Wide Web là mạng thông tin toàn cầu, liên kết các website trên Internet.</a:t>
            </a:r>
            <a:endParaRPr lang="en-US" altLang="en-US" sz="2400" b="1" dirty="0">
              <a:solidFill>
                <a:schemeClr val="tx1"/>
              </a:solidFill>
              <a:latin typeface="Times New Roman" pitchFamily="18" charset="0"/>
              <a:cs typeface="Times New Roman" pitchFamily="18" charset="0"/>
            </a:endParaRPr>
          </a:p>
        </p:txBody>
      </p:sp>
      <p:sp>
        <p:nvSpPr>
          <p:cNvPr id="13" name="Right Arrow 12"/>
          <p:cNvSpPr/>
          <p:nvPr/>
        </p:nvSpPr>
        <p:spPr>
          <a:xfrm>
            <a:off x="323528" y="57933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3" grpId="0" animBg="1"/>
      <p:bldP spid="7" grpId="0" animBg="1"/>
      <p:bldP spid="8"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70" y="1124744"/>
            <a:ext cx="8892480" cy="5733256"/>
          </a:xfrm>
          <a:prstGeom prst="rect">
            <a:avLst/>
          </a:prstGeom>
        </p:spPr>
      </p:pic>
      <p:sp>
        <p:nvSpPr>
          <p:cNvPr id="5" name="TextBox 4"/>
          <p:cNvSpPr txBox="1"/>
          <p:nvPr/>
        </p:nvSpPr>
        <p:spPr>
          <a:xfrm>
            <a:off x="0" y="584779"/>
            <a:ext cx="9144000" cy="461665"/>
          </a:xfrm>
          <a:prstGeom prst="rect">
            <a:avLst/>
          </a:prstGeom>
          <a:noFill/>
        </p:spPr>
        <p:txBody>
          <a:bodyPr wrap="square" rtlCol="0">
            <a:spAutoFit/>
          </a:bodyPr>
          <a:lstStyle/>
          <a:p>
            <a:r>
              <a:rPr lang="en-US" sz="2400" b="1">
                <a:hlinkClick r:id="rId4"/>
              </a:rPr>
              <a:t>http://thieunien.vn</a:t>
            </a:r>
            <a:r>
              <a:rPr lang="en-US" sz="2400" b="1"/>
              <a:t> – Là địa chỉ của Website báo thiếu niên tiền phong</a:t>
            </a:r>
            <a:endParaRPr lang="vi-VN" sz="2400" b="1"/>
          </a:p>
        </p:txBody>
      </p:sp>
    </p:spTree>
    <p:extLst>
      <p:ext uri="{BB962C8B-B14F-4D97-AF65-F5344CB8AC3E}">
        <p14:creationId xmlns:p14="http://schemas.microsoft.com/office/powerpoint/2010/main" val="10588379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a:hlinkClick r:id="rId3"/>
              </a:rPr>
              <a:t>http://vi.wikipedia.org</a:t>
            </a:r>
            <a:r>
              <a:rPr lang="en-US" sz="2400" b="1"/>
              <a:t> – Là địa chỉ trang chủ của Website Bách khoa toàn thư mở tiếng việt</a:t>
            </a:r>
            <a:endParaRPr lang="vi-VN" sz="2400" b="1"/>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5773"/>
            <a:ext cx="9144000" cy="5442228"/>
          </a:xfrm>
          <a:prstGeom prst="rect">
            <a:avLst/>
          </a:prstGeom>
        </p:spPr>
      </p:pic>
    </p:spTree>
    <p:extLst>
      <p:ext uri="{BB962C8B-B14F-4D97-AF65-F5344CB8AC3E}">
        <p14:creationId xmlns:p14="http://schemas.microsoft.com/office/powerpoint/2010/main" val="238799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u="sng">
                <a:hlinkClick r:id="rId3"/>
              </a:rPr>
              <a:t>http://vi.wikipedia.o</a:t>
            </a:r>
            <a:r>
              <a:rPr lang="en-US" sz="2400" b="1" u="sng">
                <a:solidFill>
                  <a:schemeClr val="tx2"/>
                </a:solidFill>
                <a:hlinkClick r:id="rId3"/>
              </a:rPr>
              <a:t>r</a:t>
            </a:r>
            <a:r>
              <a:rPr lang="en-US" sz="2400" b="1" u="sng">
                <a:solidFill>
                  <a:srgbClr val="0000FF"/>
                </a:solidFill>
                <a:hlinkClick r:id="rId3"/>
              </a:rPr>
              <a:t>g</a:t>
            </a:r>
            <a:r>
              <a:rPr lang="en-US" sz="2400" b="1" u="sng">
                <a:solidFill>
                  <a:srgbClr val="0000FF"/>
                </a:solidFill>
              </a:rPr>
              <a:t>/wiki/Internet</a:t>
            </a:r>
            <a:r>
              <a:rPr lang="en-US" sz="2400" b="1" u="sng"/>
              <a:t> </a:t>
            </a:r>
            <a:r>
              <a:rPr lang="en-US" sz="2400" b="1"/>
              <a:t>– Là địa chỉ trang web về internet trong Website Bách khoa toàn thư mở tiếng việt</a:t>
            </a:r>
            <a:endParaRPr lang="vi-VN" sz="2400" b="1"/>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85" y="1415775"/>
            <a:ext cx="9144000" cy="5442227"/>
          </a:xfrm>
          <a:prstGeom prst="rect">
            <a:avLst/>
          </a:prstGeom>
        </p:spPr>
      </p:pic>
    </p:spTree>
    <p:extLst>
      <p:ext uri="{BB962C8B-B14F-4D97-AF65-F5344CB8AC3E}">
        <p14:creationId xmlns:p14="http://schemas.microsoft.com/office/powerpoint/2010/main" val="1145329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5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thường không chứa liên kết</a:t>
            </a:r>
            <a:endParaRPr lang="en-US" altLang="en-US" sz="2000" b="1">
              <a:solidFill>
                <a:srgbClr val="0000FF"/>
              </a:solidFill>
              <a:latin typeface="Arial" charset="0"/>
            </a:endParaRPr>
          </a:p>
        </p:txBody>
      </p:sp>
      <p:sp>
        <p:nvSpPr>
          <p:cNvPr id="6187" name="AutoShape 43" descr="Bouquet">
            <a:hlinkClick r:id="rId6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đặc biệt tích hợp nhiều  dạng dữ </a:t>
            </a:r>
          </a:p>
          <a:p>
            <a:r>
              <a:rPr lang="en-US" sz="2000" b="1">
                <a:solidFill>
                  <a:srgbClr val="0000FF"/>
                </a:solidFill>
                <a:latin typeface="Arial" charset="0"/>
              </a:rPr>
              <a:t>liệu khác nhau và không chứa các liên kết.   </a:t>
            </a:r>
            <a:endParaRPr lang="vi-VN" sz="2000" b="1">
              <a:solidFill>
                <a:srgbClr val="0000FF"/>
              </a:solidFill>
              <a:latin typeface="Arial" charset="0"/>
            </a:endParaRPr>
          </a:p>
        </p:txBody>
      </p:sp>
      <p:sp>
        <p:nvSpPr>
          <p:cNvPr id="6" name="AutoShape 43" descr="Bouquet">
            <a:hlinkClick r:id="rId6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đặc biệt tích hợp nhiều dạng dữ </a:t>
            </a:r>
          </a:p>
          <a:p>
            <a:r>
              <a:rPr lang="en-US" sz="2000" b="1">
                <a:solidFill>
                  <a:srgbClr val="0000FF"/>
                </a:solidFill>
                <a:latin typeface="Arial" charset="0"/>
              </a:rPr>
              <a:t>liệu khác nhau và chứa các liên kết</a:t>
            </a:r>
            <a:r>
              <a:rPr lang="en-US" sz="2400"/>
              <a:t>.   </a:t>
            </a:r>
            <a:endParaRPr lang="vi-VN" sz="2400"/>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5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5"/>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46"/>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47"/>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48"/>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63" action="ppaction://hlinkpres?slideindex=1&amp;slidetitle="/>
              </p:cNvPr>
              <p:cNvSpPr>
                <a:spLocks noChangeArrowheads="1"/>
              </p:cNvSpPr>
              <p:nvPr>
                <p:custDataLst>
                  <p:tags r:id="rId49"/>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0"/>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1"/>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52"/>
                </p:custDataLst>
              </p:nvPr>
            </p:nvSpPr>
            <p:spPr bwMode="gray">
              <a:xfrm>
                <a:off x="2229" y="2066"/>
                <a:ext cx="1317" cy="1102"/>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53"/>
                </p:custDataLst>
              </p:nvPr>
            </p:nvSpPr>
            <p:spPr bwMode="gray">
              <a:xfrm>
                <a:off x="2232" y="2082"/>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63" action="ppaction://hlinkpres?slideindex=1&amp;slidetitle="/>
            </p:cNvPr>
            <p:cNvSpPr>
              <a:spLocks noChangeArrowheads="1" noChangeShapeType="1" noTextEdit="1"/>
            </p:cNvSpPr>
            <p:nvPr>
              <p:custDataLst>
                <p:tags r:id="rId44"/>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4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4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33"/>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34"/>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35"/>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36"/>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3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38"/>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64" action="ppaction://hlinkpres?slideindex=1&amp;slidetitle="/>
              </p:cNvPr>
              <p:cNvSpPr>
                <a:spLocks noChangeArrowheads="1"/>
              </p:cNvSpPr>
              <p:nvPr>
                <p:custDataLst>
                  <p:tags r:id="rId39"/>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0"/>
                </p:custDataLst>
              </p:nvPr>
            </p:nvSpPr>
            <p:spPr bwMode="gray">
              <a:xfrm>
                <a:off x="2229" y="2067"/>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1"/>
                </p:custDataLst>
              </p:nvPr>
            </p:nvSpPr>
            <p:spPr bwMode="gray">
              <a:xfrm>
                <a:off x="2232" y="2083"/>
                <a:ext cx="1317" cy="109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64" action="ppaction://hlinkpres?slideindex=1&amp;slidetitle="/>
            </p:cNvPr>
            <p:cNvSpPr>
              <a:spLocks noChangeArrowheads="1" noChangeShapeType="1" noTextEdit="1"/>
            </p:cNvSpPr>
            <p:nvPr>
              <p:custDataLst>
                <p:tags r:id="rId32"/>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23"/>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24"/>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25"/>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26"/>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2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28"/>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65" action="ppaction://hlinkpres?slideindex=1&amp;slidetitle="/>
              </p:cNvPr>
              <p:cNvSpPr>
                <a:spLocks noChangeArrowheads="1"/>
              </p:cNvSpPr>
              <p:nvPr>
                <p:custDataLst>
                  <p:tags r:id="rId29"/>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0"/>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1"/>
                </p:custDataLst>
              </p:nvPr>
            </p:nvSpPr>
            <p:spPr bwMode="gray">
              <a:xfrm>
                <a:off x="2232" y="2082"/>
                <a:ext cx="1317" cy="1101"/>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66" action="ppaction://hlinkpres?slideindex=1&amp;slidetitle="/>
            </p:cNvPr>
            <p:cNvSpPr>
              <a:spLocks noChangeArrowheads="1" noChangeShapeType="1" noTextEdit="1"/>
            </p:cNvSpPr>
            <p:nvPr>
              <p:custDataLst>
                <p:tags r:id="rId22"/>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p>
          </p:txBody>
        </p:sp>
      </p:grpSp>
      <p:grpSp>
        <p:nvGrpSpPr>
          <p:cNvPr id="3" name="Group 2"/>
          <p:cNvGrpSpPr/>
          <p:nvPr/>
        </p:nvGrpSpPr>
        <p:grpSpPr>
          <a:xfrm>
            <a:off x="1296545" y="161413"/>
            <a:ext cx="7772400" cy="958850"/>
            <a:chOff x="1296545" y="161413"/>
            <a:chExt cx="7772400" cy="958850"/>
          </a:xfrm>
        </p:grpSpPr>
        <p:sp>
          <p:nvSpPr>
            <p:cNvPr id="17422" name="AutoShape 23" descr="White marble"/>
            <p:cNvSpPr>
              <a:spLocks noChangeArrowheads="1"/>
            </p:cNvSpPr>
            <p:nvPr>
              <p:custDataLst>
                <p:tags r:id="rId20"/>
              </p:custDataLst>
            </p:nvPr>
          </p:nvSpPr>
          <p:spPr bwMode="gray">
            <a:xfrm>
              <a:off x="1296545" y="161413"/>
              <a:ext cx="7772400" cy="958850"/>
            </a:xfrm>
            <a:prstGeom prst="roundRect">
              <a:avLst>
                <a:gd name="adj" fmla="val 50000"/>
              </a:avLst>
            </a:prstGeom>
            <a:blipFill dpi="0" rotWithShape="1">
              <a:blip r:embed="rId67"/>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1"/>
              </p:custDataLst>
            </p:nvPr>
          </p:nvSpPr>
          <p:spPr bwMode="gray">
            <a:xfrm>
              <a:off x="1509243" y="382965"/>
              <a:ext cx="5457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latin typeface="Times New Roman" pitchFamily="18" charset="0"/>
                  <a:cs typeface="Times New Roman" pitchFamily="18" charset="0"/>
                </a:rPr>
                <a:t>CÂU 1: TRANG SIÊU VĂN BẢN LÀ: </a:t>
              </a:r>
            </a:p>
          </p:txBody>
        </p:sp>
      </p:grpSp>
      <p:grpSp>
        <p:nvGrpSpPr>
          <p:cNvPr id="4" name="Group 3"/>
          <p:cNvGrpSpPr/>
          <p:nvPr/>
        </p:nvGrpSpPr>
        <p:grpSpPr>
          <a:xfrm>
            <a:off x="1115616" y="5661248"/>
            <a:ext cx="8028384" cy="1048812"/>
            <a:chOff x="1115616" y="5661248"/>
            <a:chExt cx="8028384" cy="1048812"/>
          </a:xfrm>
        </p:grpSpPr>
        <p:sp>
          <p:nvSpPr>
            <p:cNvPr id="77" name="AutoShape 23" descr="White marble"/>
            <p:cNvSpPr>
              <a:spLocks noChangeArrowheads="1"/>
            </p:cNvSpPr>
            <p:nvPr>
              <p:custDataLst>
                <p:tags r:id="rId18"/>
              </p:custDataLst>
            </p:nvPr>
          </p:nvSpPr>
          <p:spPr bwMode="gray">
            <a:xfrm>
              <a:off x="1115616" y="5661248"/>
              <a:ext cx="8028384" cy="1048812"/>
            </a:xfrm>
            <a:prstGeom prst="roundRect">
              <a:avLst>
                <a:gd name="adj" fmla="val 50000"/>
              </a:avLst>
            </a:prstGeom>
            <a:blipFill dpi="0" rotWithShape="1">
              <a:blip r:embed="rId68"/>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8" name="Text Box 26" descr="White marble"/>
            <p:cNvSpPr txBox="1">
              <a:spLocks noChangeArrowheads="1"/>
            </p:cNvSpPr>
            <p:nvPr>
              <p:custDataLst>
                <p:tags r:id="rId19"/>
              </p:custDataLst>
            </p:nvPr>
          </p:nvSpPr>
          <p:spPr bwMode="gray">
            <a:xfrm>
              <a:off x="1295400" y="5842239"/>
              <a:ext cx="7519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latin typeface="Times New Roman" pitchFamily="18" charset="0"/>
                  <a:cs typeface="Times New Roman" pitchFamily="18" charset="0"/>
                </a:rPr>
                <a:t>CÂU 2: HÃY NÊU ĐỊA CHỈ MỘT SỐ WEBSITE CÓ NỘI DUNG PHỤC VỤ VIỆC HỌC TẬP  </a:t>
              </a:r>
            </a:p>
          </p:txBody>
        </p:sp>
      </p:grpSp>
      <p:sp>
        <p:nvSpPr>
          <p:cNvPr id="79" name="Rounded Rectangle 78"/>
          <p:cNvSpPr/>
          <p:nvPr/>
        </p:nvSpPr>
        <p:spPr>
          <a:xfrm>
            <a:off x="2" y="-22814"/>
            <a:ext cx="1341513" cy="1381158"/>
          </a:xfrm>
          <a:prstGeom prst="roundRect">
            <a:avLst>
              <a:gd name="adj" fmla="val 49847"/>
            </a:avLst>
          </a:prstGeom>
          <a:blipFill>
            <a:blip r:embed="rId6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FF0000"/>
                </a:solidFill>
                <a:latin typeface="Times New Roman" pitchFamily="18" charset="0"/>
                <a:cs typeface="Times New Roman" pitchFamily="18" charset="0"/>
              </a:rPr>
              <a:t>THẢO LUẬN NHÓM</a:t>
            </a:r>
            <a:endParaRPr lang="vi-VN"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1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1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87" name="Group 24"/>
          <p:cNvGrpSpPr>
            <a:grpSpLocks/>
          </p:cNvGrpSpPr>
          <p:nvPr>
            <p:custDataLst>
              <p:tags r:id="rId10"/>
            </p:custDataLst>
          </p:nvPr>
        </p:nvGrpSpPr>
        <p:grpSpPr bwMode="auto">
          <a:xfrm rot="5400000">
            <a:off x="-1836669" y="3680913"/>
            <a:ext cx="4818485" cy="191003"/>
            <a:chOff x="0" y="1896"/>
            <a:chExt cx="5760" cy="120"/>
          </a:xfrm>
        </p:grpSpPr>
        <p:sp>
          <p:nvSpPr>
            <p:cNvPr id="88" name="Rectangle 25"/>
            <p:cNvSpPr>
              <a:spLocks noChangeArrowheads="1"/>
            </p:cNvSpPr>
            <p:nvPr>
              <p:custDataLst>
                <p:tags r:id="rId1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9" name="Rectangle 26"/>
            <p:cNvSpPr>
              <a:spLocks noChangeArrowheads="1"/>
            </p:cNvSpPr>
            <p:nvPr>
              <p:custDataLst>
                <p:tags r:id="rId1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0" name="Group 7"/>
          <p:cNvGrpSpPr>
            <a:grpSpLocks/>
          </p:cNvGrpSpPr>
          <p:nvPr/>
        </p:nvGrpSpPr>
        <p:grpSpPr bwMode="auto">
          <a:xfrm>
            <a:off x="477070" y="6156136"/>
            <a:ext cx="638546" cy="205565"/>
            <a:chOff x="0" y="1896"/>
            <a:chExt cx="5760" cy="120"/>
          </a:xfrm>
        </p:grpSpPr>
        <p:sp>
          <p:nvSpPr>
            <p:cNvPr id="91" name="Rectangle 8"/>
            <p:cNvSpPr>
              <a:spLocks noChangeArrowheads="1"/>
            </p:cNvSpPr>
            <p:nvPr>
              <p:custDataLst>
                <p:tags r:id="rId1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92" name="Rectangle 9"/>
            <p:cNvSpPr>
              <a:spLocks noChangeArrowheads="1"/>
            </p:cNvSpPr>
            <p:nvPr>
              <p:custDataLst>
                <p:tags r:id="rId1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sp>
        <p:nvSpPr>
          <p:cNvPr id="93" name="AutoShape 43" descr="Bouquet">
            <a:hlinkClick r:id="rId62" action="ppaction://hlinksldjump"/>
          </p:cNvPr>
          <p:cNvSpPr>
            <a:spLocks noChangeArrowheads="1"/>
          </p:cNvSpPr>
          <p:nvPr>
            <p:custDataLst>
              <p:tags r:id="rId11"/>
            </p:custDataLst>
          </p:nvPr>
        </p:nvSpPr>
        <p:spPr bwMode="gray">
          <a:xfrm>
            <a:off x="2815785" y="3109574"/>
            <a:ext cx="6253162" cy="838200"/>
          </a:xfrm>
          <a:prstGeom prst="roundRect">
            <a:avLst>
              <a:gd name="adj" fmla="val 50000"/>
            </a:avLst>
          </a:prstGeom>
          <a:blipFill>
            <a:blip r:embed="rId70"/>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FF0000"/>
                </a:solidFill>
                <a:latin typeface="Arial" charset="0"/>
              </a:rPr>
              <a:t>Trang văn bản đặc biệt tích hợp nhiều dạng dữ </a:t>
            </a:r>
          </a:p>
          <a:p>
            <a:r>
              <a:rPr lang="en-US" sz="2000" b="1">
                <a:solidFill>
                  <a:srgbClr val="FF0000"/>
                </a:solidFill>
                <a:latin typeface="Arial" charset="0"/>
              </a:rPr>
              <a:t>liệu khác nhau và chứa các liên kết</a:t>
            </a:r>
            <a:r>
              <a:rPr lang="en-US" sz="2400">
                <a:solidFill>
                  <a:srgbClr val="FF0000"/>
                </a:solidFill>
              </a:rPr>
              <a:t>.   </a:t>
            </a:r>
            <a:endParaRPr lang="vi-VN" sz="2400">
              <a:solidFill>
                <a:srgbClr val="FF0000"/>
              </a:solidFill>
            </a:endParaRPr>
          </a:p>
        </p:txBody>
      </p:sp>
    </p:spTree>
    <p:extLst>
      <p:ext uri="{BB962C8B-B14F-4D97-AF65-F5344CB8AC3E}">
        <p14:creationId xmlns:p14="http://schemas.microsoft.com/office/powerpoint/2010/main" val="42398776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22" presetClass="entr" presetSubtype="8"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par>
                                <p:cTn id="50" presetID="22" presetClass="entr" presetSubtype="8"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wipe(left)">
                                      <p:cBhvr>
                                        <p:cTn id="52" dur="500"/>
                                        <p:tgtEl>
                                          <p:spTgt spid="90"/>
                                        </p:tgtEl>
                                      </p:cBhvr>
                                    </p:animEffect>
                                  </p:childTnLst>
                                  <p:subTnLst>
                                    <p:audio>
                                      <p:cMediaNode>
                                        <p:cTn display="0" masterRel="sameClick">
                                          <p:stCondLst>
                                            <p:cond evt="begin" delay="0">
                                              <p:tn val="50"/>
                                            </p:cond>
                                          </p:stCondLst>
                                          <p:endCondLst>
                                            <p:cond evt="onStopAudio" delay="0">
                                              <p:tgtEl>
                                                <p:sldTgt/>
                                              </p:tgtEl>
                                            </p:cond>
                                          </p:endCondLst>
                                        </p:cTn>
                                        <p:tgtEl>
                                          <p:sndTgt r:embed="rId58" name="chimes.wav"/>
                                        </p:tgtEl>
                                      </p:cMediaNode>
                                    </p:audio>
                                  </p:subTnLst>
                                </p:cTn>
                              </p:par>
                              <p:par>
                                <p:cTn id="53" presetID="21" presetClass="entr" presetSubtype="1"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heel(1)">
                                      <p:cBhvr>
                                        <p:cTn id="55" dur="2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heel(1)">
                                      <p:cBhvr>
                                        <p:cTn id="60"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8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9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TotalTime>
  <Words>1117</Words>
  <Application>Microsoft Office PowerPoint</Application>
  <PresentationFormat>On-screen Show (4:3)</PresentationFormat>
  <Paragraphs>119</Paragraphs>
  <Slides>23</Slides>
  <Notes>3</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23</vt:i4>
      </vt:variant>
    </vt:vector>
  </HeadingPairs>
  <TitlesOfParts>
    <vt:vector size="36" baseType="lpstr">
      <vt:lpstr>Arial</vt:lpstr>
      <vt:lpstr>Arial Black</vt:lpstr>
      <vt:lpstr>Arial Unicode MS</vt:lpstr>
      <vt:lpstr>Calibri</vt:lpstr>
      <vt:lpstr>Times New Roman</vt:lpstr>
      <vt:lpstr>VNI-Times</vt:lpstr>
      <vt:lpstr>Wingdings</vt:lpstr>
      <vt:lpstr>Office Theme</vt:lpstr>
      <vt:lpstr>28_MAU</vt:lpstr>
      <vt:lpstr>5_Default Design</vt:lpstr>
      <vt:lpstr>29_MAU</vt:lpstr>
      <vt:lpstr>6_Default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Administrator</cp:lastModifiedBy>
  <cp:revision>174</cp:revision>
  <dcterms:created xsi:type="dcterms:W3CDTF">2021-07-17T09:45:20Z</dcterms:created>
  <dcterms:modified xsi:type="dcterms:W3CDTF">2022-11-26T10:04:04Z</dcterms:modified>
</cp:coreProperties>
</file>