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3"/>
  </p:notesMasterIdLst>
  <p:sldIdLst>
    <p:sldId id="288" r:id="rId2"/>
    <p:sldId id="257" r:id="rId3"/>
    <p:sldId id="259" r:id="rId4"/>
    <p:sldId id="261" r:id="rId5"/>
    <p:sldId id="265" r:id="rId6"/>
    <p:sldId id="289" r:id="rId7"/>
    <p:sldId id="267" r:id="rId8"/>
    <p:sldId id="263" r:id="rId9"/>
    <p:sldId id="268" r:id="rId10"/>
    <p:sldId id="269" r:id="rId11"/>
    <p:sldId id="270" r:id="rId12"/>
    <p:sldId id="271" r:id="rId13"/>
    <p:sldId id="273" r:id="rId14"/>
    <p:sldId id="274" r:id="rId15"/>
    <p:sldId id="275" r:id="rId16"/>
    <p:sldId id="276" r:id="rId17"/>
    <p:sldId id="277" r:id="rId18"/>
    <p:sldId id="293" r:id="rId19"/>
    <p:sldId id="294" r:id="rId20"/>
    <p:sldId id="285" r:id="rId21"/>
    <p:sldId id="278" r:id="rId22"/>
    <p:sldId id="279" r:id="rId23"/>
    <p:sldId id="280" r:id="rId24"/>
    <p:sldId id="282" r:id="rId25"/>
    <p:sldId id="281" r:id="rId26"/>
    <p:sldId id="283" r:id="rId27"/>
    <p:sldId id="286" r:id="rId28"/>
    <p:sldId id="290" r:id="rId29"/>
    <p:sldId id="287" r:id="rId30"/>
    <p:sldId id="291" r:id="rId31"/>
    <p:sldId id="29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pt>
    <dgm:pt modelId="{25192298-984D-4753-B791-B57526632F03}" type="pres">
      <dgm:prSet presAssocID="{BC28FE4F-DAB4-4FC9-816E-934AACFB3D6B}" presName="node" presStyleLbl="node1" presStyleIdx="0" presStyleCnt="1" custScaleX="774291">
        <dgm:presLayoutVars>
          <dgm:bulletEnabled val="1"/>
        </dgm:presLayoutVars>
      </dgm:prSet>
      <dgm:spPr/>
    </dgm:pt>
  </dgm:ptLst>
  <dgm:cxnLst>
    <dgm:cxn modelId="{3E9943C4-14E4-4E86-B353-151646E2A378}" srcId="{034C8CCC-1C1A-42E0-8104-2CEAC8B35DA0}" destId="{BC28FE4F-DAB4-4FC9-816E-934AACFB3D6B}" srcOrd="0" destOrd="0" parTransId="{EAD6F36F-A3BC-4209-A247-220015E93B5B}" sibTransId="{B856ED60-3AB3-4E9F-87F5-D423821F8D41}"/>
    <dgm:cxn modelId="{A1CFE0D2-97E7-4E10-B5C1-2664697D9DDD}" type="presOf" srcId="{034C8CCC-1C1A-42E0-8104-2CEAC8B35DA0}" destId="{74B07693-635E-4C50-9A6F-8298377DF7DA}" srcOrd="0" destOrd="0" presId="urn:microsoft.com/office/officeart/2005/8/layout/cycle2"/>
    <dgm:cxn modelId="{6F888BFC-86DC-450C-9DED-C012BE495091}" type="presOf" srcId="{BC28FE4F-DAB4-4FC9-816E-934AACFB3D6B}" destId="{25192298-984D-4753-B791-B57526632F03}" srcOrd="0" destOrd="0" presId="urn:microsoft.com/office/officeart/2005/8/layout/cycle2"/>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b="1" i="1" kern="120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4/2/2023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4/2/2023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4/2/2023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4/2/2023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4/2/2023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4/2/2023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4.gif"/><Relationship Id="rId5" Type="http://schemas.openxmlformats.org/officeDocument/2006/relationships/slide" Target="slide24.xml"/><Relationship Id="rId10" Type="http://schemas.openxmlformats.org/officeDocument/2006/relationships/slide" Target="slide28.xml"/><Relationship Id="rId4" Type="http://schemas.openxmlformats.org/officeDocument/2006/relationships/slide" Target="slide23.xml"/><Relationship Id="rId9"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9"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0070C0"/>
                </a:solidFill>
                <a:latin typeface="Times New Roman" pitchFamily="18" charset="0"/>
                <a:cs typeface="Times New Roman" pitchFamily="18" charset="0"/>
              </a:rPr>
              <a:t>Câu</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Thuật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toán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gì</a:t>
            </a:r>
            <a:r>
              <a:rPr lang="en-US" sz="2400" b="1" dirty="0">
                <a:solidFill>
                  <a:srgbClr val="0070C0"/>
                </a:solidFill>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endParaRPr lang="en-US" sz="2400" dirty="0">
              <a:latin typeface="Times New Roman" pitchFamily="18" charset="0"/>
              <a:cs typeface="Times New Roman" pitchFamily="18" charset="0"/>
            </a:endParaRPr>
          </a:p>
          <a:p>
            <a:pPr eaLnBrk="1" hangingPunct="1"/>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động</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thời</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gian</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10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phút</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74AF-EBC1-4C21-9A13-038B670C53FE}"/>
              </a:ext>
            </a:extLst>
          </p:cNvPr>
          <p:cNvSpPr>
            <a:spLocks noGrp="1"/>
          </p:cNvSpPr>
          <p:nvPr>
            <p:ph type="title"/>
          </p:nvPr>
        </p:nvSpPr>
        <p:spPr>
          <a:xfrm>
            <a:off x="408289" y="30448"/>
            <a:ext cx="8229600" cy="1143000"/>
          </a:xfrm>
        </p:spPr>
        <p:txBody>
          <a:bodyPr/>
          <a:lstStyle/>
          <a:p>
            <a:r>
              <a:rPr lang="en-US" dirty="0">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0CD84D09-2A60-40C1-8C7C-3017CE03DD30}"/>
              </a:ext>
            </a:extLst>
          </p:cNvPr>
          <p:cNvSpPr>
            <a:spLocks noGrp="1"/>
          </p:cNvSpPr>
          <p:nvPr>
            <p:ph idx="1"/>
          </p:nvPr>
        </p:nvSpPr>
        <p:spPr>
          <a:xfrm>
            <a:off x="408289" y="1166018"/>
            <a:ext cx="8735711" cy="4525963"/>
          </a:xfrm>
        </p:spPr>
        <p:txBody>
          <a:bodyPr>
            <a:normAutofit lnSpcReduction="10000"/>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 </a:t>
            </a:r>
          </a:p>
          <a:p>
            <a:pPr marL="0" indent="0">
              <a:buNone/>
            </a:pPr>
            <a:r>
              <a:rPr lang="vi-VN" dirty="0">
                <a:latin typeface="Times New Roman" panose="02020603050405020304" pitchFamily="18" charset="0"/>
                <a:cs typeface="Times New Roman" panose="02020603050405020304" pitchFamily="18" charset="0"/>
              </a:rPr>
              <a:t>a) Thuật toán tính trung bình cộng của hai số a, b.</a:t>
            </a:r>
          </a:p>
          <a:p>
            <a:pPr marL="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Đầu vào: hai số a, b.</a:t>
            </a:r>
          </a:p>
          <a:p>
            <a:pPr marL="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Đầu ra: trung bình cộng của hai số a, b.</a:t>
            </a:r>
          </a:p>
          <a:p>
            <a:pPr marL="0" indent="0">
              <a:buNone/>
            </a:pPr>
            <a:r>
              <a:rPr lang="vi-VN" dirty="0">
                <a:latin typeface="Times New Roman" panose="02020603050405020304" pitchFamily="18" charset="0"/>
                <a:cs typeface="Times New Roman" panose="02020603050405020304" pitchFamily="18" charset="0"/>
              </a:rPr>
              <a:t>b) Thuật toán tìm ước chung lớn nhất của hai số tự nhiên a và b.</a:t>
            </a:r>
          </a:p>
          <a:p>
            <a:pPr marL="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Đầu vào: hai số tự nhiên a và b.</a:t>
            </a:r>
          </a:p>
          <a:p>
            <a:pPr marL="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Đầu ra: </a:t>
            </a:r>
            <a:r>
              <a:rPr lang="en-US" dirty="0">
                <a:latin typeface="Times New Roman" panose="02020603050405020304" pitchFamily="18" charset="0"/>
                <a:cs typeface="Times New Roman" panose="02020603050405020304" pitchFamily="18" charset="0"/>
              </a:rPr>
              <a:t>UCLN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a và b.</a:t>
            </a:r>
          </a:p>
          <a:p>
            <a:pPr marL="0" indent="0">
              <a:buNone/>
            </a:pPr>
            <a:endParaRPr lang="en-US" dirty="0"/>
          </a:p>
        </p:txBody>
      </p:sp>
    </p:spTree>
    <p:extLst>
      <p:ext uri="{BB962C8B-B14F-4D97-AF65-F5344CB8AC3E}">
        <p14:creationId xmlns:p14="http://schemas.microsoft.com/office/powerpoint/2010/main" val="262713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74AF-EBC1-4C21-9A13-038B670C53FE}"/>
              </a:ext>
            </a:extLst>
          </p:cNvPr>
          <p:cNvSpPr>
            <a:spLocks noGrp="1"/>
          </p:cNvSpPr>
          <p:nvPr>
            <p:ph type="title"/>
          </p:nvPr>
        </p:nvSpPr>
        <p:spPr>
          <a:xfrm>
            <a:off x="408289" y="30448"/>
            <a:ext cx="8229600" cy="1143000"/>
          </a:xfrm>
        </p:spPr>
        <p:txBody>
          <a:bodyPr/>
          <a:lstStyle/>
          <a:p>
            <a:r>
              <a:rPr lang="en-US" dirty="0">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0CD84D09-2A60-40C1-8C7C-3017CE03DD30}"/>
              </a:ext>
            </a:extLst>
          </p:cNvPr>
          <p:cNvSpPr>
            <a:spLocks noGrp="1"/>
          </p:cNvSpPr>
          <p:nvPr>
            <p:ph idx="1"/>
          </p:nvPr>
        </p:nvSpPr>
        <p:spPr>
          <a:xfrm>
            <a:off x="408289" y="1166018"/>
            <a:ext cx="8735711" cy="4525963"/>
          </a:xfrm>
        </p:spPr>
        <p:txBody>
          <a:bodyPr>
            <a:normAutofit fontScale="92500"/>
          </a:bodyPr>
          <a:lstStyle/>
          <a:p>
            <a:pPr marL="0" indent="0">
              <a:buNone/>
            </a:pPr>
            <a:r>
              <a:rPr lang="en-US" sz="3100" b="1" dirty="0" err="1">
                <a:latin typeface="Times New Roman" panose="02020603050405020304" pitchFamily="18" charset="0"/>
                <a:cs typeface="Times New Roman" panose="02020603050405020304" pitchFamily="18" charset="0"/>
              </a:rPr>
              <a:t>Câu</a:t>
            </a:r>
            <a:r>
              <a:rPr lang="en-US" sz="3100" b="1" dirty="0">
                <a:latin typeface="Times New Roman" panose="02020603050405020304" pitchFamily="18" charset="0"/>
                <a:cs typeface="Times New Roman" panose="02020603050405020304" pitchFamily="18" charset="0"/>
              </a:rPr>
              <a:t> 2. </a:t>
            </a:r>
          </a:p>
          <a:p>
            <a:pPr marL="0" indent="0">
              <a:buNone/>
            </a:pPr>
            <a:r>
              <a:rPr lang="en-US" sz="3100" dirty="0">
                <a:latin typeface="+mj-lt"/>
              </a:rPr>
              <a:t>* </a:t>
            </a:r>
            <a:r>
              <a:rPr lang="vi-VN" sz="3100" dirty="0">
                <a:latin typeface="+mj-lt"/>
              </a:rPr>
              <a:t>Sơ đồ khối mô tả thuật toán tính tổng của hai số a và b.</a:t>
            </a:r>
          </a:p>
          <a:p>
            <a:pPr>
              <a:buFontTx/>
              <a:buChar char="-"/>
            </a:pPr>
            <a:r>
              <a:rPr lang="vi-VN" sz="3100" dirty="0">
                <a:latin typeface="+mj-lt"/>
              </a:rPr>
              <a:t>Đầu vào: hai số a và b.</a:t>
            </a:r>
            <a:endParaRPr lang="en-US" sz="3100" dirty="0">
              <a:latin typeface="+mj-lt"/>
            </a:endParaRPr>
          </a:p>
          <a:p>
            <a:pPr>
              <a:buFontTx/>
              <a:buChar char="-"/>
            </a:pPr>
            <a:r>
              <a:rPr lang="vi-VN" sz="3100" dirty="0">
                <a:latin typeface="+mj-lt"/>
              </a:rPr>
              <a:t>Đầu ra: tổng hai số a và b.</a:t>
            </a:r>
          </a:p>
          <a:p>
            <a:pPr marL="0" indent="0">
              <a:buNone/>
            </a:pPr>
            <a:r>
              <a:rPr lang="en-US" sz="3100" dirty="0">
                <a:latin typeface="+mj-lt"/>
              </a:rPr>
              <a:t>* </a:t>
            </a:r>
            <a:r>
              <a:rPr lang="vi-VN" sz="3100" dirty="0">
                <a:latin typeface="+mj-lt"/>
              </a:rPr>
              <a:t>Mô tả thuật toán theo cách liệt kê là:</a:t>
            </a:r>
          </a:p>
          <a:p>
            <a:pPr marL="0" indent="0">
              <a:buNone/>
            </a:pPr>
            <a:r>
              <a:rPr lang="vi-VN" sz="3100" dirty="0">
                <a:latin typeface="+mj-lt"/>
              </a:rPr>
              <a:t>+ Nhập giá trị a, giá trị b</a:t>
            </a:r>
          </a:p>
          <a:p>
            <a:pPr marL="0" indent="0">
              <a:buNone/>
            </a:pPr>
            <a:r>
              <a:rPr lang="vi-VN" sz="3100" dirty="0">
                <a:latin typeface="+mj-lt"/>
              </a:rPr>
              <a:t>+ Tính Tổng ← a + b.</a:t>
            </a:r>
          </a:p>
          <a:p>
            <a:pPr marL="0" indent="0">
              <a:buNone/>
            </a:pPr>
            <a:r>
              <a:rPr lang="vi-VN" sz="3100" dirty="0">
                <a:latin typeface="+mj-lt"/>
              </a:rPr>
              <a:t>In ra màn hình giá trị Tổng.</a:t>
            </a:r>
          </a:p>
          <a:p>
            <a:pPr marL="0" indent="0">
              <a:buNone/>
            </a:pPr>
            <a:endParaRPr lang="en-US" dirty="0"/>
          </a:p>
        </p:txBody>
      </p:sp>
    </p:spTree>
    <p:extLst>
      <p:ext uri="{BB962C8B-B14F-4D97-AF65-F5344CB8AC3E}">
        <p14:creationId xmlns:p14="http://schemas.microsoft.com/office/powerpoint/2010/main" val="4847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a:solidFill>
                  <a:srgbClr val="FF0000"/>
                </a:solidFill>
                <a:latin typeface="Times New Roman" pitchFamily="18" charset="0"/>
                <a:cs typeface="Times New Roman" pitchFamily="18" charset="0"/>
              </a:rPr>
              <a:t>TRÒ CHƠI </a:t>
            </a:r>
            <a:br>
              <a:rPr lang="en-US" b="1">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ĐÔNG – TÂY – NAM – BẮC</a:t>
            </a:r>
          </a:p>
        </p:txBody>
      </p:sp>
      <p:sp>
        <p:nvSpPr>
          <p:cNvPr id="10243" name="TextBox 4"/>
          <p:cNvSpPr txBox="1">
            <a:spLocks noChangeArrowheads="1"/>
          </p:cNvSpPr>
          <p:nvPr/>
        </p:nvSpPr>
        <p:spPr bwMode="auto">
          <a:xfrm>
            <a:off x="214313" y="2428875"/>
            <a:ext cx="85725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Sau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ra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bổ</a:t>
            </a:r>
            <a:r>
              <a:rPr lang="en-US" sz="2800" dirty="0">
                <a:latin typeface="Times New Roman" pitchFamily="18" charset="0"/>
                <a:cs typeface="Times New Roman" pitchFamily="18" charset="0"/>
              </a:rPr>
              <a:t> sung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dirty="0" err="1">
                <a:latin typeface="Times New Roman" pitchFamily="18" charset="0"/>
                <a:cs typeface="Times New Roman" pitchFamily="18" charset="0"/>
              </a:rPr>
              <a:t>Câu</a:t>
            </a:r>
            <a:r>
              <a:rPr lang="en-US" sz="2800" b="1" u="sng"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a:t>
            </a:r>
          </a:p>
          <a:p>
            <a:pPr algn="just" eaLnBrk="1" hangingPunct="1">
              <a:spcBef>
                <a:spcPts val="600"/>
              </a:spcBef>
              <a:spcAft>
                <a:spcPts val="600"/>
              </a:spcAft>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endParaRPr lang="en-US" sz="2800" dirty="0">
              <a:latin typeface="Times New Roman" pitchFamily="18" charset="0"/>
              <a:cs typeface="Times New Roman" pitchFamily="18" charset="0"/>
            </a:endParaRPr>
          </a:p>
          <a:p>
            <a:pPr algn="just" eaLnBrk="1" hangingPunct="1">
              <a:spcBef>
                <a:spcPts val="600"/>
              </a:spcBef>
              <a:spcAft>
                <a:spcPts val="600"/>
              </a:spcAft>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endParaRPr lang="en-US" sz="2800" dirty="0">
              <a:latin typeface="Times New Roman" pitchFamily="18" charset="0"/>
              <a:cs typeface="Times New Roman" pitchFamily="18" charset="0"/>
            </a:endParaRP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dirty="0"/>
                    </a:p>
                  </a:txBody>
                  <a:tcPr marL="91439" marR="91439">
                    <a:noFill/>
                  </a:tcPr>
                </a:tc>
                <a:tc>
                  <a:txBody>
                    <a:bodyPr/>
                    <a:lstStyle/>
                    <a:p>
                      <a:pPr algn="ctr"/>
                      <a:endParaRPr lang="en-US" sz="1800" dirty="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endParaRPr lang="en-US" sz="2800" dirty="0">
              <a:latin typeface="Times New Roman" pitchFamily="18" charset="0"/>
              <a:cs typeface="Times New Roman" pitchFamily="18" charset="0"/>
            </a:endParaRP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a:t>
            </a:r>
          </a:p>
          <a:p>
            <a:pPr algn="just" eaLnBrk="1" hangingPunct="1"/>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a:t>
            </a:r>
          </a:p>
          <a:p>
            <a:pPr algn="just" eaLnBrk="1" hangingPunct="1"/>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a:t>
            </a:r>
          </a:p>
          <a:p>
            <a:pPr algn="just" eaLnBrk="1" hangingPunct="1"/>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ton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47064" y="836712"/>
            <a:ext cx="5286375" cy="4524375"/>
          </a:xfrm>
          <a:prstGeom prst="rect">
            <a:avLst/>
          </a:prstGeom>
          <a:noFill/>
        </p:spPr>
        <p:txBody>
          <a:bodyPr>
            <a:spAutoFit/>
          </a:bodyPr>
          <a:lstStyle/>
          <a:p>
            <a:pPr algn="just">
              <a:defRPr/>
            </a:pPr>
            <a:r>
              <a:rPr lang="vi-VN" sz="2400" b="1" dirty="0">
                <a:latin typeface="+mj-lt"/>
              </a:rPr>
              <a:t>Alan Mathison Turing</a:t>
            </a:r>
            <a:r>
              <a:rPr lang="vi-VN" sz="2400" dirty="0">
                <a:latin typeface="+mj-lt"/>
              </a:rPr>
              <a:t> </a:t>
            </a:r>
            <a:r>
              <a:rPr lang="en-US" sz="2400" dirty="0">
                <a:latin typeface="+mj-lt"/>
              </a:rPr>
              <a:t>( 23/6/1912 – 7/6/1954) </a:t>
            </a:r>
            <a:r>
              <a:rPr lang="en-US" sz="2400" dirty="0" err="1">
                <a:latin typeface="+mj-lt"/>
              </a:rPr>
              <a:t>là</a:t>
            </a:r>
            <a:r>
              <a:rPr lang="en-US" sz="2400" dirty="0">
                <a:latin typeface="+mj-lt"/>
              </a:rPr>
              <a:t> </a:t>
            </a:r>
            <a:r>
              <a:rPr lang="en-US" sz="2400" dirty="0" err="1">
                <a:latin typeface="+mj-lt"/>
              </a:rPr>
              <a:t>một</a:t>
            </a:r>
            <a:r>
              <a:rPr lang="en-US" sz="2400" dirty="0">
                <a:latin typeface="+mj-lt"/>
              </a:rPr>
              <a:t> </a:t>
            </a:r>
            <a:r>
              <a:rPr lang="en-US" sz="2400" dirty="0" err="1">
                <a:latin typeface="+mj-lt"/>
              </a:rPr>
              <a:t>nhà</a:t>
            </a:r>
            <a:r>
              <a:rPr lang="en-US" sz="2400" dirty="0">
                <a:latin typeface="+mj-lt"/>
              </a:rPr>
              <a:t> </a:t>
            </a:r>
            <a:r>
              <a:rPr lang="en-US" sz="2400" dirty="0" err="1">
                <a:latin typeface="+mj-lt"/>
              </a:rPr>
              <a:t>toán</a:t>
            </a:r>
            <a:r>
              <a:rPr lang="en-US" sz="2400" dirty="0">
                <a:latin typeface="+mj-lt"/>
              </a:rPr>
              <a:t> </a:t>
            </a:r>
            <a:r>
              <a:rPr lang="en-US" sz="2400" dirty="0" err="1">
                <a:latin typeface="+mj-lt"/>
              </a:rPr>
              <a:t>học</a:t>
            </a:r>
            <a:r>
              <a:rPr lang="en-US" sz="2400" dirty="0">
                <a:latin typeface="+mj-lt"/>
              </a:rPr>
              <a:t>, logic </a:t>
            </a:r>
            <a:r>
              <a:rPr lang="en-US" sz="2400" dirty="0" err="1">
                <a:latin typeface="+mj-lt"/>
              </a:rPr>
              <a:t>học</a:t>
            </a:r>
            <a:r>
              <a:rPr lang="en-US" sz="2400" dirty="0">
                <a:latin typeface="+mj-lt"/>
              </a:rPr>
              <a:t> </a:t>
            </a:r>
            <a:r>
              <a:rPr lang="en-US" sz="2400" dirty="0" err="1">
                <a:latin typeface="+mj-lt"/>
              </a:rPr>
              <a:t>và</a:t>
            </a:r>
            <a:r>
              <a:rPr lang="en-US" sz="2400" dirty="0">
                <a:latin typeface="+mj-lt"/>
              </a:rPr>
              <a:t> </a:t>
            </a:r>
            <a:r>
              <a:rPr lang="en-US" sz="2400" dirty="0" err="1">
                <a:latin typeface="+mj-lt"/>
              </a:rPr>
              <a:t>mật</a:t>
            </a:r>
            <a:r>
              <a:rPr lang="en-US" sz="2400" dirty="0">
                <a:latin typeface="+mj-lt"/>
              </a:rPr>
              <a:t> </a:t>
            </a:r>
            <a:r>
              <a:rPr lang="en-US" sz="2400" dirty="0" err="1">
                <a:latin typeface="+mj-lt"/>
              </a:rPr>
              <a:t>mã</a:t>
            </a:r>
            <a:r>
              <a:rPr lang="en-US" sz="2400" dirty="0">
                <a:latin typeface="+mj-lt"/>
              </a:rPr>
              <a:t> </a:t>
            </a:r>
            <a:r>
              <a:rPr lang="en-US" sz="2400" dirty="0" err="1">
                <a:latin typeface="+mj-lt"/>
              </a:rPr>
              <a:t>học</a:t>
            </a:r>
            <a:r>
              <a:rPr lang="en-US" sz="2400" dirty="0">
                <a:latin typeface="+mj-lt"/>
              </a:rPr>
              <a:t> </a:t>
            </a:r>
            <a:r>
              <a:rPr lang="en-US" sz="2400" dirty="0" err="1">
                <a:latin typeface="+mj-lt"/>
              </a:rPr>
              <a:t>người</a:t>
            </a:r>
            <a:r>
              <a:rPr lang="en-US" sz="2400" dirty="0">
                <a:latin typeface="+mj-lt"/>
              </a:rPr>
              <a:t> Anh, </a:t>
            </a:r>
            <a:r>
              <a:rPr lang="en-US" sz="2400" dirty="0" err="1">
                <a:latin typeface="+mj-lt"/>
              </a:rPr>
              <a:t>được</a:t>
            </a:r>
            <a:r>
              <a:rPr lang="en-US" sz="2400" dirty="0">
                <a:latin typeface="+mj-lt"/>
              </a:rPr>
              <a:t> </a:t>
            </a:r>
            <a:r>
              <a:rPr lang="en-US" sz="2400" dirty="0" err="1">
                <a:latin typeface="+mj-lt"/>
              </a:rPr>
              <a:t>coi</a:t>
            </a:r>
            <a:r>
              <a:rPr lang="en-US" sz="2400" dirty="0">
                <a:latin typeface="+mj-lt"/>
              </a:rPr>
              <a:t> </a:t>
            </a:r>
            <a:r>
              <a:rPr lang="en-US" sz="2400" dirty="0" err="1">
                <a:latin typeface="+mj-lt"/>
              </a:rPr>
              <a:t>là</a:t>
            </a:r>
            <a:r>
              <a:rPr lang="en-US" sz="2400" dirty="0">
                <a:latin typeface="+mj-lt"/>
              </a:rPr>
              <a:t> cha </a:t>
            </a:r>
            <a:r>
              <a:rPr lang="en-US" sz="2400" dirty="0" err="1">
                <a:latin typeface="+mj-lt"/>
              </a:rPr>
              <a:t>đẻ</a:t>
            </a:r>
            <a:r>
              <a:rPr lang="en-US" sz="2400" dirty="0">
                <a:latin typeface="+mj-lt"/>
              </a:rPr>
              <a:t> </a:t>
            </a:r>
            <a:r>
              <a:rPr lang="en-US" sz="2400" dirty="0" err="1">
                <a:latin typeface="+mj-lt"/>
              </a:rPr>
              <a:t>của</a:t>
            </a:r>
            <a:r>
              <a:rPr lang="en-US" sz="2400" dirty="0">
                <a:latin typeface="+mj-lt"/>
              </a:rPr>
              <a:t> </a:t>
            </a:r>
            <a:r>
              <a:rPr lang="en-US" sz="2400" dirty="0" err="1">
                <a:latin typeface="+mj-lt"/>
              </a:rPr>
              <a:t>ngành</a:t>
            </a:r>
            <a:r>
              <a:rPr lang="en-US" sz="2400" dirty="0">
                <a:latin typeface="+mj-lt"/>
              </a:rPr>
              <a:t> khoa </a:t>
            </a:r>
            <a:r>
              <a:rPr lang="en-US" sz="2400" dirty="0" err="1">
                <a:latin typeface="+mj-lt"/>
              </a:rPr>
              <a:t>học</a:t>
            </a:r>
            <a:r>
              <a:rPr lang="en-US" sz="2400" dirty="0">
                <a:latin typeface="+mj-lt"/>
              </a:rPr>
              <a:t> </a:t>
            </a:r>
            <a:r>
              <a:rPr lang="en-US" sz="2400" dirty="0" err="1">
                <a:latin typeface="+mj-lt"/>
              </a:rPr>
              <a:t>máy</a:t>
            </a:r>
            <a:r>
              <a:rPr lang="en-US" sz="2400" dirty="0">
                <a:latin typeface="+mj-lt"/>
              </a:rPr>
              <a:t> </a:t>
            </a:r>
            <a:r>
              <a:rPr lang="en-US" sz="2400" dirty="0" err="1">
                <a:latin typeface="+mj-lt"/>
              </a:rPr>
              <a:t>tính</a:t>
            </a:r>
            <a:r>
              <a:rPr lang="vi-VN" sz="2400" dirty="0">
                <a:latin typeface="+mj-lt"/>
              </a:rPr>
              <a:t>. Ông đã hình thức hóa khái niệm</a:t>
            </a:r>
            <a:r>
              <a:rPr lang="en-US" sz="2400" dirty="0">
                <a:latin typeface="+mj-lt"/>
              </a:rPr>
              <a:t> </a:t>
            </a:r>
            <a:r>
              <a:rPr lang="en-US" sz="2400" dirty="0" err="1">
                <a:latin typeface="+mj-lt"/>
              </a:rPr>
              <a:t>thuật</a:t>
            </a:r>
            <a:r>
              <a:rPr lang="en-US" sz="2400" dirty="0">
                <a:latin typeface="+mj-lt"/>
              </a:rPr>
              <a:t> </a:t>
            </a:r>
            <a:r>
              <a:rPr lang="en-US" sz="2400" dirty="0" err="1">
                <a:latin typeface="+mj-lt"/>
              </a:rPr>
              <a:t>toán</a:t>
            </a:r>
            <a:r>
              <a:rPr lang="vi-VN" sz="2400" dirty="0">
                <a:latin typeface="+mj-lt"/>
              </a:rPr>
              <a:t> và tính toán với</a:t>
            </a:r>
            <a:r>
              <a:rPr lang="en-US" sz="2400" dirty="0">
                <a:latin typeface="+mj-lt"/>
              </a:rPr>
              <a:t> </a:t>
            </a:r>
            <a:r>
              <a:rPr lang="en-US" sz="2400" dirty="0" err="1">
                <a:latin typeface="+mj-lt"/>
              </a:rPr>
              <a:t>máy</a:t>
            </a:r>
            <a:r>
              <a:rPr lang="en-US" sz="2400" dirty="0">
                <a:latin typeface="+mj-lt"/>
              </a:rPr>
              <a:t> Turing</a:t>
            </a:r>
            <a:r>
              <a:rPr lang="vi-VN" sz="2400" dirty="0">
                <a:latin typeface="+mj-lt"/>
              </a:rPr>
              <a:t>, đồng thời đưa ra phiên bản của "Turing", mà ngày nay được đông đảo công chúng chấp nhận, về</a:t>
            </a:r>
            <a:r>
              <a:rPr lang="en-US" sz="2400" dirty="0">
                <a:latin typeface="+mj-lt"/>
              </a:rPr>
              <a:t> </a:t>
            </a:r>
            <a:r>
              <a:rPr lang="en-US" sz="2400" dirty="0" err="1">
                <a:latin typeface="+mj-lt"/>
              </a:rPr>
              <a:t>luận</a:t>
            </a:r>
            <a:r>
              <a:rPr lang="en-US" sz="2400" dirty="0">
                <a:latin typeface="+mj-lt"/>
              </a:rPr>
              <a:t> </a:t>
            </a:r>
            <a:r>
              <a:rPr lang="en-US" sz="2400" dirty="0" err="1">
                <a:latin typeface="+mj-lt"/>
              </a:rPr>
              <a:t>đề</a:t>
            </a:r>
            <a:r>
              <a:rPr lang="en-US" sz="2400" dirty="0">
                <a:latin typeface="+mj-lt"/>
              </a:rPr>
              <a:t> Church – Turing</a:t>
            </a:r>
            <a:r>
              <a:rPr lang="vi-VN" sz="2400" dirty="0">
                <a:latin typeface="+mj-lt"/>
              </a:rPr>
              <a:t>, một luận đề nói rằng tất cả những gì tính được bằng thuật toán đều có thể tính được bằng</a:t>
            </a:r>
            <a:r>
              <a:rPr lang="en-US" sz="2400" dirty="0">
                <a:latin typeface="+mj-lt"/>
              </a:rPr>
              <a:t> </a:t>
            </a:r>
            <a:r>
              <a:rPr lang="en-US" sz="2400" dirty="0" err="1">
                <a:latin typeface="+mj-lt"/>
              </a:rPr>
              <a:t>máy</a:t>
            </a:r>
            <a:r>
              <a:rPr lang="en-US" sz="2400" dirty="0">
                <a:latin typeface="+mj-lt"/>
              </a:rPr>
              <a:t> Turing.</a:t>
            </a:r>
            <a:endParaRPr lang="en-US" sz="2400" dirty="0">
              <a:latin typeface="+mj-lt"/>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1816701" y="0"/>
            <a:ext cx="5297797" cy="584775"/>
          </a:xfrm>
          <a:prstGeom prst="rect">
            <a:avLst/>
          </a:prstGeom>
          <a:noFill/>
        </p:spPr>
        <p:txBody>
          <a:bodyPr wrap="none">
            <a:spAutoFit/>
          </a:bodyPr>
          <a:lstStyle/>
          <a:p>
            <a:pPr algn="ctr">
              <a:defRPr/>
            </a:pP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28 -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Bài</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15 –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Thuật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toán</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 Nam -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endParaRPr lang="en-US" sz="2400" dirty="0">
              <a:latin typeface="Times New Roman" pitchFamily="18" charset="0"/>
              <a:cs typeface="Times New Roman" pitchFamily="18" charset="0"/>
            </a:endParaRPr>
          </a:p>
          <a:p>
            <a:pPr algn="just" eaLnBrk="1" hangingPunct="1"/>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Sau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imes New Roman" pitchFamily="18" charset="0"/>
                <a:cs typeface="Times New Roman" pitchFamily="18" charset="0"/>
              </a:rPr>
              <a:t>PHIẾU HỌC TẬP</a:t>
            </a:r>
          </a:p>
        </p:txBody>
      </p:sp>
      <p:sp>
        <p:nvSpPr>
          <p:cNvPr id="8" name="TextBox 15"/>
          <p:cNvSpPr txBox="1">
            <a:spLocks noChangeArrowheads="1"/>
          </p:cNvSpPr>
          <p:nvPr/>
        </p:nvSpPr>
        <p:spPr bwMode="auto">
          <a:xfrm>
            <a:off x="285750" y="4870311"/>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Sau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 Nam –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a:t>
            </a:r>
          </a:p>
        </p:txBody>
      </p:sp>
      <p:sp>
        <p:nvSpPr>
          <p:cNvPr id="10" name="TextBox 15"/>
          <p:cNvSpPr txBox="1">
            <a:spLocks noChangeArrowheads="1"/>
          </p:cNvSpPr>
          <p:nvPr/>
        </p:nvSpPr>
        <p:spPr bwMode="auto">
          <a:xfrm>
            <a:off x="353602" y="2060848"/>
            <a:ext cx="864393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Hoạt</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phút</a:t>
            </a:r>
            <a:r>
              <a:rPr lang="en-US" sz="2800" b="1" dirty="0">
                <a:latin typeface="Times New Roman" pitchFamily="18" charset="0"/>
                <a:cs typeface="Times New Roman" pitchFamily="18" charset="0"/>
              </a:rPr>
              <a:t>)</a:t>
            </a:r>
          </a:p>
          <a:p>
            <a:pPr algn="just">
              <a:spcBef>
                <a:spcPts val="600"/>
              </a:spcBef>
              <a:spcAft>
                <a:spcPts val="600"/>
              </a:spcAft>
            </a:pP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a:p>
            <a:pPr algn="just">
              <a:spcBef>
                <a:spcPts val="600"/>
              </a:spcBef>
              <a:spcAft>
                <a:spcPts val="600"/>
              </a:spcAft>
            </a:pP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p>
          <a:p>
            <a:pPr algn="just" eaLnBrk="1" hangingPunct="1">
              <a:buFontTx/>
              <a:buChar char="-"/>
            </a:pPr>
            <a:r>
              <a:rPr lang="en-US" sz="2800" dirty="0" err="1">
                <a:latin typeface="Times New Roman" pitchFamily="18" charset="0"/>
                <a:cs typeface="Times New Roman" pitchFamily="18" charset="0"/>
              </a:rPr>
              <a:t>Tờ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 Input)</a:t>
            </a:r>
          </a:p>
          <a:p>
            <a:pPr algn="just"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ra ( Output).</a:t>
            </a:r>
          </a:p>
          <a:p>
            <a:pPr algn="just"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a:t>
            </a:r>
          </a:p>
          <a:p>
            <a:pPr algn="just"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(Input)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ra (Output)</a:t>
            </a:r>
          </a:p>
          <a:p>
            <a:pPr algn="just" eaLnBrk="1" hangingPunct="1"/>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TotalTime>
  <Words>2597</Words>
  <Application>Microsoft Office PowerPoint</Application>
  <PresentationFormat>On-screen Show (4:3)</PresentationFormat>
  <Paragraphs>235</Paragraphs>
  <Slides>31</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Tahoma</vt:lpstr>
      <vt:lpstr>Times New Roman</vt:lpstr>
      <vt:lpstr>Office Theme</vt:lpstr>
      <vt:lpstr>Clip</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104</cp:revision>
  <dcterms:created xsi:type="dcterms:W3CDTF">2021-07-15T14:58:57Z</dcterms:created>
  <dcterms:modified xsi:type="dcterms:W3CDTF">2023-04-02T14:30:42Z</dcterms:modified>
</cp:coreProperties>
</file>