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6" r:id="rId2"/>
    <p:sldId id="257" r:id="rId3"/>
    <p:sldId id="310" r:id="rId4"/>
    <p:sldId id="274" r:id="rId5"/>
    <p:sldId id="268" r:id="rId6"/>
    <p:sldId id="275" r:id="rId7"/>
    <p:sldId id="276" r:id="rId8"/>
    <p:sldId id="306" r:id="rId9"/>
    <p:sldId id="277" r:id="rId10"/>
    <p:sldId id="278" r:id="rId11"/>
    <p:sldId id="279" r:id="rId12"/>
    <p:sldId id="280" r:id="rId13"/>
    <p:sldId id="281" r:id="rId14"/>
    <p:sldId id="307" r:id="rId15"/>
    <p:sldId id="308" r:id="rId16"/>
    <p:sldId id="267" r:id="rId17"/>
    <p:sldId id="269" r:id="rId18"/>
    <p:sldId id="282" r:id="rId19"/>
    <p:sldId id="284" r:id="rId20"/>
    <p:sldId id="285" r:id="rId21"/>
    <p:sldId id="292" r:id="rId22"/>
    <p:sldId id="294" r:id="rId23"/>
    <p:sldId id="296" r:id="rId24"/>
    <p:sldId id="309" r:id="rId25"/>
    <p:sldId id="262" r:id="rId26"/>
    <p:sldId id="300" r:id="rId27"/>
    <p:sldId id="301" r:id="rId28"/>
    <p:sldId id="271" r:id="rId29"/>
    <p:sldId id="303" r:id="rId30"/>
    <p:sldId id="304" r:id="rId31"/>
    <p:sldId id="25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13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028B9-7D27-4776-AD2E-513BAF47270E}" type="datetimeFigureOut">
              <a:rPr lang="en-US" smtClean="0"/>
              <a:t>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CFA69-B5CE-4D77-B598-113CCC1C5C68}" type="slidenum">
              <a:rPr lang="en-US" smtClean="0"/>
              <a:t>‹#›</a:t>
            </a:fld>
            <a:endParaRPr lang="en-US"/>
          </a:p>
        </p:txBody>
      </p:sp>
    </p:spTree>
    <p:extLst>
      <p:ext uri="{BB962C8B-B14F-4D97-AF65-F5344CB8AC3E}">
        <p14:creationId xmlns:p14="http://schemas.microsoft.com/office/powerpoint/2010/main" val="1622905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933CD4-2F55-4452-B597-535A896AE09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189073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9905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46218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933CD4-2F55-4452-B597-535A896AE09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38631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933CD4-2F55-4452-B597-535A896AE092}" type="datetimeFigureOut">
              <a:rPr lang="en-US" smtClean="0"/>
              <a:t>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85651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933CD4-2F55-4452-B597-535A896AE09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40520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933CD4-2F55-4452-B597-535A896AE092}" type="datetimeFigureOut">
              <a:rPr lang="en-US" smtClean="0"/>
              <a:t>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4204482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933CD4-2F55-4452-B597-535A896AE092}" type="datetimeFigureOut">
              <a:rPr lang="en-US" smtClean="0"/>
              <a:t>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337118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33CD4-2F55-4452-B597-535A896AE092}" type="datetimeFigureOut">
              <a:rPr lang="en-US" smtClean="0"/>
              <a:t>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142178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33CD4-2F55-4452-B597-535A896AE09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234713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933CD4-2F55-4452-B597-535A896AE092}" type="datetimeFigureOut">
              <a:rPr lang="en-US" smtClean="0"/>
              <a:t>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E6D4C8-E523-420F-8D76-312F83B4FF54}" type="slidenum">
              <a:rPr lang="en-US" smtClean="0"/>
              <a:t>‹#›</a:t>
            </a:fld>
            <a:endParaRPr lang="en-US"/>
          </a:p>
        </p:txBody>
      </p:sp>
    </p:spTree>
    <p:extLst>
      <p:ext uri="{BB962C8B-B14F-4D97-AF65-F5344CB8AC3E}">
        <p14:creationId xmlns:p14="http://schemas.microsoft.com/office/powerpoint/2010/main" val="43231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33CD4-2F55-4452-B597-535A896AE092}" type="datetimeFigureOut">
              <a:rPr lang="en-US" smtClean="0"/>
              <a:t>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6D4C8-E523-420F-8D76-312F83B4FF54}" type="slidenum">
              <a:rPr lang="en-US" smtClean="0"/>
              <a:t>‹#›</a:t>
            </a:fld>
            <a:endParaRPr lang="en-US"/>
          </a:p>
        </p:txBody>
      </p:sp>
    </p:spTree>
    <p:extLst>
      <p:ext uri="{BB962C8B-B14F-4D97-AF65-F5344CB8AC3E}">
        <p14:creationId xmlns:p14="http://schemas.microsoft.com/office/powerpoint/2010/main" val="3663968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1.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14.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18.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2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0.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46.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57.png"/><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4" Type="http://schemas.microsoft.com/office/2007/relationships/hdphoto" Target="../media/hdphoto2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7.wdp"/><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7.wdp"/><Relationship Id="rId7"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6274" t="21594" r="11904" b="16661"/>
          <a:stretch/>
        </p:blipFill>
        <p:spPr>
          <a:xfrm>
            <a:off x="-1" y="0"/>
            <a:ext cx="12192001" cy="6858000"/>
          </a:xfrm>
          <a:prstGeom prst="rect">
            <a:avLst/>
          </a:prstGeom>
        </p:spPr>
      </p:pic>
      <p:sp>
        <p:nvSpPr>
          <p:cNvPr id="5" name="TextBox 4"/>
          <p:cNvSpPr txBox="1"/>
          <p:nvPr/>
        </p:nvSpPr>
        <p:spPr>
          <a:xfrm>
            <a:off x="513707" y="1936956"/>
            <a:ext cx="11164584" cy="1938992"/>
          </a:xfrm>
          <a:prstGeom prst="rect">
            <a:avLst/>
          </a:prstGeom>
          <a:noFill/>
        </p:spPr>
        <p:txBody>
          <a:bodyPr wrap="square" rtlCol="0">
            <a:spAutoFit/>
          </a:bodyPr>
          <a:lstStyle/>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CHÀO MỪNG CÁC EM </a:t>
            </a:r>
          </a:p>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ĐẾN VỚI TIẾT HỌC NGÀY HÔM NAY!</a:t>
            </a:r>
          </a:p>
        </p:txBody>
      </p:sp>
    </p:spTree>
    <p:extLst>
      <p:ext uri="{BB962C8B-B14F-4D97-AF65-F5344CB8AC3E}">
        <p14:creationId xmlns:p14="http://schemas.microsoft.com/office/powerpoint/2010/main" val="25510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103169" y="1219089"/>
            <a:ext cx="4445699" cy="4126877"/>
          </a:xfrm>
          <a:prstGeom prst="rect">
            <a:avLst/>
          </a:prstGeom>
        </p:spPr>
      </p:pic>
      <p:sp>
        <p:nvSpPr>
          <p:cNvPr id="10" name="TextBox 9"/>
          <p:cNvSpPr txBox="1"/>
          <p:nvPr/>
        </p:nvSpPr>
        <p:spPr>
          <a:xfrm>
            <a:off x="7952947" y="5660614"/>
            <a:ext cx="3174399"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Sư tử thời Lý </a:t>
            </a:r>
          </a:p>
          <a:p>
            <a:pPr algn="ctr"/>
            <a:r>
              <a:rPr lang="vi-VN" sz="2400" b="1" dirty="0">
                <a:latin typeface="Times New Roman" panose="02020603050405020304" pitchFamily="18" charset="0"/>
                <a:cs typeface="Times New Roman" panose="02020603050405020304" pitchFamily="18" charset="0"/>
              </a:rPr>
              <a:t>thế kỉ VI-VIII</a:t>
            </a: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679636" y="2435066"/>
            <a:ext cx="5769735"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Tượng sư tử quỳ trên bệ hình chữ nhật, màu đỏ gạch, cao 16,4cm. Đây là tượng đất nung thời Lý, rât hiếm còn lại đến ngày nay. Ta thấy xung quanh thân sư tử có các chấm dài.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2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3508" y="5139365"/>
            <a:ext cx="4115873"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Voi, văn hóa Chăm-pa thế kỉ X</a:t>
            </a:r>
            <a:endParaRPr lang="en-US" sz="2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2"/>
          <a:srcRect l="11278"/>
          <a:stretch/>
        </p:blipFill>
        <p:spPr>
          <a:xfrm>
            <a:off x="699285" y="1120462"/>
            <a:ext cx="4120096" cy="3812302"/>
          </a:xfrm>
          <a:prstGeom prst="rect">
            <a:avLst/>
          </a:prstGeom>
        </p:spPr>
      </p:pic>
      <p:sp>
        <p:nvSpPr>
          <p:cNvPr id="7" name="TextBox 6"/>
          <p:cNvSpPr txBox="1"/>
          <p:nvPr/>
        </p:nvSpPr>
        <p:spPr>
          <a:xfrm>
            <a:off x="5799221" y="2207316"/>
            <a:ext cx="5769735" cy="2246769"/>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Đối với văn hóa Chăm-pa, voi là linh vật được thể hiện khá phổ biến trong nghệ thuật điêu khắc, mang giá trị nghệ thuật cao, được trang trí ở các công trình kiến trúc đền tháp.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9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4718"/>
          <a:stretch/>
        </p:blipFill>
        <p:spPr>
          <a:xfrm>
            <a:off x="6814066" y="1321291"/>
            <a:ext cx="4870971" cy="3778743"/>
          </a:xfrm>
          <a:prstGeom prst="rect">
            <a:avLst/>
          </a:prstGeom>
        </p:spPr>
      </p:pic>
      <p:sp>
        <p:nvSpPr>
          <p:cNvPr id="5" name="TextBox 4"/>
          <p:cNvSpPr txBox="1"/>
          <p:nvPr/>
        </p:nvSpPr>
        <p:spPr>
          <a:xfrm>
            <a:off x="6749115" y="5419768"/>
            <a:ext cx="4935922"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Tượng Chim ó, nhà mồ Tây Nguyên</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29389" y="2087277"/>
            <a:ext cx="5769735" cy="2677656"/>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Nhà mồ và tượng mồ là mảng đặc sắc của văn hóa Tây Nguyên. Trong thời gian gần đây, truyền thống dựng nhà mồ – tượng mồ chỉ còn tập trung ở  các dân tộc Ba-na, Ê đê, Gia rai, Xơ đăng.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55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5374" y="1223493"/>
            <a:ext cx="4912777" cy="3966693"/>
          </a:xfrm>
          <a:prstGeom prst="rect">
            <a:avLst/>
          </a:prstGeom>
        </p:spPr>
      </p:pic>
      <p:sp>
        <p:nvSpPr>
          <p:cNvPr id="5" name="TextBox 4"/>
          <p:cNvSpPr txBox="1"/>
          <p:nvPr/>
        </p:nvSpPr>
        <p:spPr>
          <a:xfrm>
            <a:off x="684601" y="5559900"/>
            <a:ext cx="4654324"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Nhóm tượng linh thú, thời Lý</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919537" y="2298898"/>
            <a:ext cx="5769735"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Nhóm tượng 10 linh thú là một trong ba nhóm cổ vật của tỉnh Bắc Ninh được công nhận là bảo vật quốc gia đợt 6, năm 1017.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48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358" y="395472"/>
            <a:ext cx="10468503" cy="830997"/>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10 linh thú nghìn tuổi chùa Phật Tích (Bắc Ninh) gồm 5 cặp ngựa, tê giác, trâu, voi, sư tử.</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1527" y="1226469"/>
            <a:ext cx="8667482" cy="55349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527" y="1226468"/>
            <a:ext cx="8667482" cy="55349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28" y="1226468"/>
            <a:ext cx="8667482" cy="55349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527" y="1226468"/>
            <a:ext cx="8667482" cy="55349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1529" y="1226468"/>
            <a:ext cx="8667480" cy="5534941"/>
          </a:xfrm>
          <a:prstGeom prst="rect">
            <a:avLst/>
          </a:prstGeom>
        </p:spPr>
      </p:pic>
    </p:spTree>
    <p:extLst>
      <p:ext uri="{BB962C8B-B14F-4D97-AF65-F5344CB8AC3E}">
        <p14:creationId xmlns:p14="http://schemas.microsoft.com/office/powerpoint/2010/main" val="5551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6285" y="395472"/>
            <a:ext cx="4144977"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Một số chất liệu tạc tượng thú</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130" y="1030310"/>
            <a:ext cx="4495899" cy="562162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951" y="1030309"/>
            <a:ext cx="4520483" cy="56216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130" y="1030309"/>
            <a:ext cx="9324303" cy="562163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131" y="1030310"/>
            <a:ext cx="9324302" cy="562162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2131" y="1030308"/>
            <a:ext cx="9324302" cy="5621631"/>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2131" y="1030308"/>
            <a:ext cx="9324303" cy="562163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132" y="1030308"/>
            <a:ext cx="9324302" cy="5621631"/>
          </a:xfrm>
          <a:prstGeom prst="rect">
            <a:avLst/>
          </a:prstGeom>
        </p:spPr>
      </p:pic>
    </p:spTree>
    <p:extLst>
      <p:ext uri="{BB962C8B-B14F-4D97-AF65-F5344CB8AC3E}">
        <p14:creationId xmlns:p14="http://schemas.microsoft.com/office/powerpoint/2010/main" val="228819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25471" t="21344" r="10361" b="14387"/>
          <a:stretch/>
        </p:blipFill>
        <p:spPr>
          <a:xfrm>
            <a:off x="0" y="0"/>
            <a:ext cx="12192000"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28227" t="24120" r="13355" b="20034"/>
          <a:stretch/>
        </p:blipFill>
        <p:spPr>
          <a:xfrm>
            <a:off x="592429" y="486220"/>
            <a:ext cx="11011436" cy="5824427"/>
          </a:xfrm>
          <a:prstGeom prst="rect">
            <a:avLst/>
          </a:prstGeom>
        </p:spPr>
      </p:pic>
      <p:sp>
        <p:nvSpPr>
          <p:cNvPr id="6" name="TextBox 5"/>
          <p:cNvSpPr txBox="1"/>
          <p:nvPr/>
        </p:nvSpPr>
        <p:spPr>
          <a:xfrm>
            <a:off x="1581952" y="2228216"/>
            <a:ext cx="9081755" cy="124649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 Một số con vật được con người tưởng tượng, sáng tạo và sử dụng như những biểu tượng để truyền đạt ý tưởng, niềm tin hay đặc trưng của mỗi nền văn hóa hoặc tôn giáo khác nhau.</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543315" y="3622148"/>
            <a:ext cx="9120392" cy="1631216"/>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 Trong nghệ thuật điêu khắc dân gian Việt Nam, tượng con thú có nhiều nét tạo hình độc dáo. Điêu khắc gỗ thường có chi tiết tinh xảo. Điêu khắc đá thường cô đọng, đơn giản về hình khối. Điêu khắc đình, làng Bắc Bộ và tượng nhà mồ Tây Nguyên lại có nét mộc mạc, dân dã.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2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310" t="10695" r="21724" b="17613"/>
          <a:stretch/>
        </p:blipFill>
        <p:spPr>
          <a:xfrm>
            <a:off x="-90154" y="0"/>
            <a:ext cx="12282154" cy="6912556"/>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6114" t="22313" r="60219" b="66190"/>
          <a:stretch/>
        </p:blipFill>
        <p:spPr>
          <a:xfrm>
            <a:off x="-90155" y="1307395"/>
            <a:ext cx="2833355" cy="882013"/>
          </a:xfrm>
          <a:prstGeom prst="rect">
            <a:avLst/>
          </a:prstGeom>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27314" t="38567" r="22062" b="25054"/>
          <a:stretch/>
        </p:blipFill>
        <p:spPr>
          <a:xfrm>
            <a:off x="311771" y="3256907"/>
            <a:ext cx="11099981" cy="3054993"/>
          </a:xfrm>
          <a:prstGeom prst="rect">
            <a:avLst/>
          </a:prstGeom>
        </p:spPr>
      </p:pic>
      <p:sp>
        <p:nvSpPr>
          <p:cNvPr id="10" name="TextBox 9"/>
          <p:cNvSpPr txBox="1"/>
          <p:nvPr/>
        </p:nvSpPr>
        <p:spPr>
          <a:xfrm>
            <a:off x="1674299" y="3496803"/>
            <a:ext cx="237637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Xác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581485" y="4302727"/>
            <a:ext cx="3794335"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Chọn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hình</a:t>
            </a:r>
            <a:endParaRPr lang="en-US" sz="2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242479" y="2164171"/>
            <a:ext cx="363775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Bước</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Xác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19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sp>
        <p:nvSpPr>
          <p:cNvPr id="8" name="TextBox 7"/>
          <p:cNvSpPr txBox="1"/>
          <p:nvPr/>
        </p:nvSpPr>
        <p:spPr>
          <a:xfrm>
            <a:off x="1168420" y="5657671"/>
            <a:ext cx="3970250" cy="1200329"/>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Bước 1: Cắt khối phù hợp với ý tưởng</a:t>
            </a:r>
          </a:p>
          <a:p>
            <a:pPr algn="ctr"/>
            <a:r>
              <a:rPr lang="vi-VN" sz="2400" b="1"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838200" y="1133194"/>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4"/>
          <a:srcRect l="56759" t="65517" r="27727" b="15775"/>
          <a:stretch/>
        </p:blipFill>
        <p:spPr>
          <a:xfrm>
            <a:off x="550231" y="1873251"/>
            <a:ext cx="5206623" cy="3738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5"/>
          <a:srcRect l="77737" t="65190" r="6597" b="16477"/>
          <a:stretch/>
        </p:blipFill>
        <p:spPr>
          <a:xfrm>
            <a:off x="6635849" y="1873251"/>
            <a:ext cx="4956590" cy="3738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6890197" y="5666190"/>
            <a:ext cx="4702242" cy="1200329"/>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Bước 2: Tạo mặt phẳng hai bên và vẽ phác hình con thú</a:t>
            </a:r>
            <a:endParaRPr lang="en-US" sz="2400" b="1" dirty="0">
              <a:latin typeface="Times New Roman" panose="02020603050405020304" pitchFamily="18" charset="0"/>
              <a:cs typeface="Times New Roman" panose="02020603050405020304" pitchFamily="18" charset="0"/>
            </a:endParaRPr>
          </a:p>
          <a:p>
            <a:pPr algn="ctr"/>
            <a:r>
              <a:rPr lang="vi-VN"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5897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sp>
        <p:nvSpPr>
          <p:cNvPr id="9" name="TextBox 8"/>
          <p:cNvSpPr txBox="1"/>
          <p:nvPr/>
        </p:nvSpPr>
        <p:spPr>
          <a:xfrm>
            <a:off x="838200" y="1120315"/>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37445" y="5991970"/>
            <a:ext cx="3534517"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3: Cắt gọt cơ bản</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7672" t="36363" r="67558" b="44741"/>
          <a:stretch/>
        </p:blipFill>
        <p:spPr>
          <a:xfrm>
            <a:off x="471414" y="1873251"/>
            <a:ext cx="5319064" cy="38258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7993" t="36729" r="46491" b="44959"/>
          <a:stretch/>
        </p:blipFill>
        <p:spPr>
          <a:xfrm>
            <a:off x="6249062" y="1873251"/>
            <a:ext cx="5161668" cy="3782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6800045" y="5815823"/>
            <a:ext cx="4417454"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4: Tạo hình phần đầu và phần thân tượng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đơn giản [TẢI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3555"/>
            <a:ext cx="12192000" cy="6896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97861" y="2322731"/>
            <a:ext cx="8796271" cy="707886"/>
          </a:xfrm>
          <a:prstGeom prst="rect">
            <a:avLst/>
          </a:prstGeom>
          <a:noFill/>
        </p:spPr>
        <p:txBody>
          <a:bodyPr wrap="square" rtlCol="0">
            <a:spAutoFit/>
          </a:bodyPr>
          <a:lstStyle/>
          <a:p>
            <a:pPr algn="ctr"/>
            <a:r>
              <a:rPr lang="vi-VN" sz="4000" b="1" dirty="0">
                <a:solidFill>
                  <a:srgbClr val="002060"/>
                </a:solidFill>
                <a:latin typeface="+mj-lt"/>
              </a:rPr>
              <a:t>Chủ đề </a:t>
            </a:r>
            <a:r>
              <a:rPr lang="en-US" sz="4000" b="1" dirty="0">
                <a:solidFill>
                  <a:srgbClr val="002060"/>
                </a:solidFill>
                <a:latin typeface="Times New Roman" panose="02020603050405020304" pitchFamily="18" charset="0"/>
                <a:cs typeface="Times New Roman" panose="02020603050405020304" pitchFamily="18" charset="0"/>
              </a:rPr>
              <a:t>4</a:t>
            </a:r>
            <a:r>
              <a:rPr lang="vi-VN"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Động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vật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quanh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em</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45650" y="3452028"/>
            <a:ext cx="9300694" cy="846386"/>
          </a:xfrm>
          <a:prstGeom prst="rect">
            <a:avLst/>
          </a:prstGeom>
          <a:noFill/>
        </p:spPr>
        <p:txBody>
          <a:bodyPr wrap="square" rtlCol="0">
            <a:spAutoFit/>
          </a:bodyPr>
          <a:lstStyle/>
          <a:p>
            <a:pPr algn="ctr"/>
            <a:r>
              <a:rPr lang="vi-VN" sz="4900" b="1" dirty="0">
                <a:solidFill>
                  <a:srgbClr val="FF0000"/>
                </a:solidFill>
                <a:latin typeface="Times New Roman" panose="02020603050405020304" pitchFamily="18" charset="0"/>
                <a:cs typeface="Times New Roman" panose="02020603050405020304" pitchFamily="18" charset="0"/>
              </a:rPr>
              <a:t>Bài 1</a:t>
            </a:r>
            <a:r>
              <a:rPr lang="en-US" sz="4900" b="1" dirty="0">
                <a:solidFill>
                  <a:srgbClr val="FF0000"/>
                </a:solidFill>
                <a:latin typeface="Times New Roman" panose="02020603050405020304" pitchFamily="18" charset="0"/>
                <a:cs typeface="Times New Roman" panose="02020603050405020304" pitchFamily="18" charset="0"/>
              </a:rPr>
              <a:t>0</a:t>
            </a:r>
            <a:r>
              <a:rPr lang="vi-VN"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Tượng</a:t>
            </a:r>
            <a:r>
              <a:rPr lang="en-US" sz="4900" b="1" dirty="0">
                <a:solidFill>
                  <a:srgbClr val="FF0000"/>
                </a:solidFill>
                <a:latin typeface="Times New Roman" panose="02020603050405020304" pitchFamily="18" charset="0"/>
                <a:cs typeface="Times New Roman" panose="02020603050405020304" pitchFamily="18" charset="0"/>
              </a:rPr>
              <a:t> </a:t>
            </a:r>
            <a:r>
              <a:rPr lang="en-US" sz="4900" b="1" dirty="0" err="1">
                <a:solidFill>
                  <a:srgbClr val="FF0000"/>
                </a:solidFill>
                <a:latin typeface="Times New Roman" panose="02020603050405020304" pitchFamily="18" charset="0"/>
                <a:cs typeface="Times New Roman" panose="02020603050405020304" pitchFamily="18" charset="0"/>
              </a:rPr>
              <a:t>th</a:t>
            </a:r>
            <a:r>
              <a:rPr lang="vi-VN" sz="4900" b="1" dirty="0">
                <a:solidFill>
                  <a:srgbClr val="FF0000"/>
                </a:solidFill>
                <a:latin typeface="Times New Roman" panose="02020603050405020304" pitchFamily="18" charset="0"/>
                <a:cs typeface="Times New Roman" panose="02020603050405020304" pitchFamily="18" charset="0"/>
              </a:rPr>
              <a:t>ú (2 tiết)</a:t>
            </a:r>
            <a:endParaRPr lang="en-US" sz="49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5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1" t="10929" r="21594" b="68701"/>
          <a:stretch/>
        </p:blipFill>
        <p:spPr>
          <a:xfrm>
            <a:off x="17172" y="182563"/>
            <a:ext cx="12174828" cy="1690688"/>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21521" r="34291" b="18019"/>
          <a:stretch/>
        </p:blipFill>
        <p:spPr>
          <a:xfrm>
            <a:off x="0" y="1813802"/>
            <a:ext cx="12192000" cy="503237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270" t="51231" r="34291" b="29696"/>
          <a:stretch/>
        </p:blipFill>
        <p:spPr>
          <a:xfrm>
            <a:off x="0" y="1"/>
            <a:ext cx="12192000" cy="230187"/>
          </a:xfrm>
          <a:prstGeom prst="rect">
            <a:avLst/>
          </a:prstGeom>
        </p:spPr>
      </p:pic>
      <p:pic>
        <p:nvPicPr>
          <p:cNvPr id="7" name="Picture 6"/>
          <p:cNvPicPr>
            <a:picLocks noChangeAspect="1"/>
          </p:cNvPicPr>
          <p:nvPr/>
        </p:nvPicPr>
        <p:blipFill rotWithShape="1">
          <a:blip r:embed="rId4"/>
          <a:srcRect l="19014" t="34823" r="74648" b="52332"/>
          <a:stretch/>
        </p:blipFill>
        <p:spPr>
          <a:xfrm>
            <a:off x="2532504" y="2815882"/>
            <a:ext cx="1275007" cy="1106154"/>
          </a:xfrm>
          <a:prstGeom prst="rect">
            <a:avLst/>
          </a:prstGeom>
        </p:spPr>
      </p:pic>
      <p:sp>
        <p:nvSpPr>
          <p:cNvPr id="8" name="TextBox 7"/>
          <p:cNvSpPr txBox="1"/>
          <p:nvPr/>
        </p:nvSpPr>
        <p:spPr>
          <a:xfrm>
            <a:off x="1837047" y="4108634"/>
            <a:ext cx="2856569"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Bước 5: </a:t>
            </a:r>
          </a:p>
        </p:txBody>
      </p:sp>
      <p:sp>
        <p:nvSpPr>
          <p:cNvPr id="10" name="TextBox 9"/>
          <p:cNvSpPr txBox="1"/>
          <p:nvPr/>
        </p:nvSpPr>
        <p:spPr>
          <a:xfrm>
            <a:off x="1655520" y="4754968"/>
            <a:ext cx="3219621"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Hoàn thiện sản phẩm</a:t>
            </a:r>
            <a:endParaRPr lang="en-US" sz="2400" b="1"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4305" t="60252" r="48543" b="18589"/>
          <a:stretch/>
        </p:blipFill>
        <p:spPr>
          <a:xfrm>
            <a:off x="5692461" y="2311822"/>
            <a:ext cx="5572986" cy="3865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838200" y="1352137"/>
            <a:ext cx="7095186" cy="523220"/>
          </a:xfrm>
          <a:prstGeom prst="rect">
            <a:avLst/>
          </a:prstGeom>
          <a:noFill/>
        </p:spPr>
        <p:txBody>
          <a:bodyPr wrap="square" rtlCol="0">
            <a:spAutoFit/>
          </a:bodyPr>
          <a:lstStyle/>
          <a:p>
            <a:r>
              <a:rPr lang="vi-VN" sz="2800" b="1" dirty="0">
                <a:solidFill>
                  <a:srgbClr val="FF0000"/>
                </a:solidFill>
                <a:latin typeface="Times New Roman" panose="02020603050405020304" pitchFamily="18" charset="0"/>
                <a:cs typeface="Times New Roman" panose="02020603050405020304" pitchFamily="18" charset="0"/>
              </a:rPr>
              <a:t>Cách 1: Tạo hình tượng con thú từ củ, quả</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4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sp>
        <p:nvSpPr>
          <p:cNvPr id="13" name="TextBox 12"/>
          <p:cNvSpPr txBox="1"/>
          <p:nvPr/>
        </p:nvSpPr>
        <p:spPr>
          <a:xfrm>
            <a:off x="838200" y="1030162"/>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38200" y="5772409"/>
            <a:ext cx="4393793"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1: Tạo khối đất theo ý tưởng, làm dụng cụ cắt đất sét</a:t>
            </a:r>
            <a:endParaRPr lang="en-US" sz="2400" b="1" dirty="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9223" t="60631" r="24675" b="19804"/>
          <a:stretch/>
        </p:blipFill>
        <p:spPr>
          <a:xfrm>
            <a:off x="412124" y="1722465"/>
            <a:ext cx="5168405" cy="3789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77902" t="60921" r="5589" b="18971"/>
          <a:stretch/>
        </p:blipFill>
        <p:spPr>
          <a:xfrm>
            <a:off x="6414620" y="1722465"/>
            <a:ext cx="5472580" cy="3789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Box 15"/>
          <p:cNvSpPr txBox="1"/>
          <p:nvPr/>
        </p:nvSpPr>
        <p:spPr>
          <a:xfrm>
            <a:off x="7234665" y="5772409"/>
            <a:ext cx="3832490"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2: Dùng tăm vẽ hình con thú muốn tạo hình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91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sp>
        <p:nvSpPr>
          <p:cNvPr id="8" name="TextBox 7"/>
          <p:cNvSpPr txBox="1"/>
          <p:nvPr/>
        </p:nvSpPr>
        <p:spPr>
          <a:xfrm>
            <a:off x="838200" y="1069750"/>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89078" y="5763493"/>
            <a:ext cx="4524616"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3: Sử dụng dụng cụ cắt theo hình</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8436" t="67713" r="23291" b="11393"/>
          <a:stretch/>
        </p:blipFill>
        <p:spPr>
          <a:xfrm flipV="1">
            <a:off x="399217" y="1739506"/>
            <a:ext cx="5342678" cy="3834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79143" t="66974" r="5670" b="12117"/>
          <a:stretch/>
        </p:blipFill>
        <p:spPr>
          <a:xfrm>
            <a:off x="6386763" y="1739507"/>
            <a:ext cx="5325625" cy="3834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7562456" y="5763493"/>
            <a:ext cx="2974237"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Bước 4: Gọt và tạo hình từng bộ phận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51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155" t="10951" r="22069" b="18392"/>
          <a:stretch/>
        </p:blipFill>
        <p:spPr>
          <a:xfrm>
            <a:off x="0" y="0"/>
            <a:ext cx="12191999" cy="6825172"/>
          </a:xfrm>
          <a:prstGeom prst="rect">
            <a:avLst/>
          </a:prstGeom>
        </p:spPr>
      </p:pic>
      <p:pic>
        <p:nvPicPr>
          <p:cNvPr id="6" name="Picture 5"/>
          <p:cNvPicPr>
            <a:picLocks noChangeAspect="1"/>
          </p:cNvPicPr>
          <p:nvPr/>
        </p:nvPicPr>
        <p:blipFill rotWithShape="1">
          <a:blip r:embed="rId4"/>
          <a:srcRect l="19014" t="34823" r="74648" b="52332"/>
          <a:stretch/>
        </p:blipFill>
        <p:spPr>
          <a:xfrm>
            <a:off x="2532504" y="2815882"/>
            <a:ext cx="1275007" cy="1106154"/>
          </a:xfrm>
          <a:prstGeom prst="rect">
            <a:avLst/>
          </a:prstGeom>
        </p:spPr>
      </p:pic>
      <p:sp>
        <p:nvSpPr>
          <p:cNvPr id="7" name="TextBox 6"/>
          <p:cNvSpPr txBox="1"/>
          <p:nvPr/>
        </p:nvSpPr>
        <p:spPr>
          <a:xfrm>
            <a:off x="1837047" y="4108634"/>
            <a:ext cx="2856569"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Bước 5: </a:t>
            </a:r>
          </a:p>
        </p:txBody>
      </p:sp>
      <p:sp>
        <p:nvSpPr>
          <p:cNvPr id="8" name="TextBox 7"/>
          <p:cNvSpPr txBox="1"/>
          <p:nvPr/>
        </p:nvSpPr>
        <p:spPr>
          <a:xfrm>
            <a:off x="838200" y="1352137"/>
            <a:ext cx="11554326" cy="523220"/>
          </a:xfrm>
          <a:prstGeom prst="rect">
            <a:avLst/>
          </a:prstGeom>
          <a:noFill/>
        </p:spPr>
        <p:txBody>
          <a:bodyPr wrap="square" rtlCol="0">
            <a:spAutoFit/>
          </a:bodyPr>
          <a:lstStyle/>
          <a:p>
            <a:r>
              <a:rPr lang="vi-VN" sz="2800" b="1" dirty="0">
                <a:solidFill>
                  <a:srgbClr val="0070C0"/>
                </a:solidFill>
                <a:latin typeface="Times New Roman" panose="02020603050405020304" pitchFamily="18" charset="0"/>
                <a:cs typeface="Times New Roman" panose="02020603050405020304" pitchFamily="18" charset="0"/>
              </a:rPr>
              <a:t>Cách 2: Tạo hình tượng con thú từ đất sét kết hợp vật liệu sẵn có</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178352" y="4754968"/>
            <a:ext cx="4524616" cy="461665"/>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Hoàn thiện sản phẩm</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8940" t="54235" r="24415" b="24673"/>
          <a:stretch/>
        </p:blipFill>
        <p:spPr>
          <a:xfrm>
            <a:off x="5298141" y="2084295"/>
            <a:ext cx="5883281" cy="4276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80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889" y="187338"/>
            <a:ext cx="7810250" cy="65447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102" y="193220"/>
            <a:ext cx="8111824" cy="65447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102" y="187338"/>
            <a:ext cx="8111824" cy="654476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103" y="187338"/>
            <a:ext cx="8111824" cy="655064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103" y="187338"/>
            <a:ext cx="8111823" cy="65447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102" y="193220"/>
            <a:ext cx="8111824" cy="653888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7796" y="187338"/>
            <a:ext cx="7936408" cy="655064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 y="193220"/>
            <a:ext cx="10058400" cy="6538883"/>
          </a:xfrm>
          <a:prstGeom prst="rect">
            <a:avLst/>
          </a:prstGeom>
        </p:spPr>
      </p:pic>
    </p:spTree>
    <p:extLst>
      <p:ext uri="{BB962C8B-B14F-4D97-AF65-F5344CB8AC3E}">
        <p14:creationId xmlns:p14="http://schemas.microsoft.com/office/powerpoint/2010/main" val="137658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99+ Hình nền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6568" y="1111825"/>
            <a:ext cx="12192000" cy="646331"/>
          </a:xfrm>
          <a:prstGeom prst="rect">
            <a:avLst/>
          </a:prstGeom>
          <a:noFill/>
        </p:spPr>
        <p:txBody>
          <a:bodyPr wrap="square" rtlCol="0">
            <a:spAutoFit/>
          </a:bodyPr>
          <a:lstStyle/>
          <a:p>
            <a:pPr algn="ctr"/>
            <a:r>
              <a:rPr lang="vi-VN" sz="3600" b="1" dirty="0">
                <a:solidFill>
                  <a:srgbClr val="FF0000"/>
                </a:solidFill>
                <a:latin typeface="+mj-lt"/>
              </a:rPr>
              <a:t>LUYỆN TẬP</a:t>
            </a:r>
            <a:endParaRPr lang="en-US" sz="3600" b="1" dirty="0">
              <a:solidFill>
                <a:srgbClr val="FF0000"/>
              </a:solidFill>
              <a:latin typeface="+mj-lt"/>
            </a:endParaRPr>
          </a:p>
        </p:txBody>
      </p:sp>
      <p:sp>
        <p:nvSpPr>
          <p:cNvPr id="9" name="TextBox 8"/>
          <p:cNvSpPr txBox="1"/>
          <p:nvPr/>
        </p:nvSpPr>
        <p:spPr>
          <a:xfrm>
            <a:off x="1369611" y="2027802"/>
            <a:ext cx="9452778" cy="954107"/>
          </a:xfrm>
          <a:prstGeom prst="rect">
            <a:avLst/>
          </a:prstGeom>
          <a:noFill/>
        </p:spPr>
        <p:txBody>
          <a:bodyPr wrap="square" rtlCol="0">
            <a:spAutoFit/>
          </a:bodyPr>
          <a:lstStyle/>
          <a:p>
            <a:pPr algn="ctr"/>
            <a:r>
              <a:rPr lang="vi-VN" sz="2800" b="1" dirty="0">
                <a:solidFill>
                  <a:srgbClr val="002060"/>
                </a:solidFill>
                <a:latin typeface="+mj-lt"/>
              </a:rPr>
              <a:t>Em hãy tạo hình con thú yêu thích kết hợp các bức tượng và đặt tên chủ đề nghệ thuật</a:t>
            </a:r>
            <a:endParaRPr lang="en-US" sz="2800" b="1" dirty="0">
              <a:solidFill>
                <a:srgbClr val="002060"/>
              </a:solidFill>
              <a:latin typeface="+mj-lt"/>
            </a:endParaRPr>
          </a:p>
        </p:txBody>
      </p:sp>
      <p:sp>
        <p:nvSpPr>
          <p:cNvPr id="10" name="TextBox 9"/>
          <p:cNvSpPr txBox="1"/>
          <p:nvPr/>
        </p:nvSpPr>
        <p:spPr>
          <a:xfrm>
            <a:off x="2143540" y="3356374"/>
            <a:ext cx="2614411" cy="461665"/>
          </a:xfrm>
          <a:prstGeom prst="rect">
            <a:avLst/>
          </a:prstGeom>
          <a:noFill/>
        </p:spPr>
        <p:txBody>
          <a:bodyPr wrap="square" rtlCol="0">
            <a:spAutoFit/>
          </a:bodyPr>
          <a:lstStyle/>
          <a:p>
            <a:r>
              <a:rPr lang="vi-VN" sz="2400" b="1" dirty="0">
                <a:latin typeface="+mj-lt"/>
              </a:rPr>
              <a:t>Yêu cầu</a:t>
            </a:r>
            <a:r>
              <a:rPr lang="vi-VN" sz="2400" dirty="0">
                <a:latin typeface="+mj-lt"/>
              </a:rPr>
              <a:t>:</a:t>
            </a:r>
            <a:endParaRPr lang="en-US" sz="2400" dirty="0">
              <a:latin typeface="+mj-lt"/>
            </a:endParaRPr>
          </a:p>
        </p:txBody>
      </p:sp>
      <p:sp>
        <p:nvSpPr>
          <p:cNvPr id="5" name="TextBox 4"/>
          <p:cNvSpPr txBox="1"/>
          <p:nvPr/>
        </p:nvSpPr>
        <p:spPr>
          <a:xfrm>
            <a:off x="3510504" y="3356374"/>
            <a:ext cx="5396248"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Lựa chọn củ, quả hoặc đất nặn, đất sét.</a:t>
            </a:r>
            <a:endParaRPr lang="en-US" sz="2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550024" y="3844933"/>
            <a:ext cx="6469171"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Thực hiện được các bức tượng bằng cách cắt gọt.</a:t>
            </a:r>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550023" y="4347173"/>
            <a:ext cx="7272365"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Trình bày được ý tưởng, cách làm tượng một con thú.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6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604" t="19720" r="36981" b="11209"/>
          <a:stretch/>
        </p:blipFill>
        <p:spPr>
          <a:xfrm>
            <a:off x="-1" y="0"/>
            <a:ext cx="12192001" cy="6898339"/>
          </a:xfrm>
          <a:prstGeom prst="rect">
            <a:avLst/>
          </a:prstGeom>
        </p:spPr>
      </p:pic>
      <p:sp>
        <p:nvSpPr>
          <p:cNvPr id="5" name="TextBox 4"/>
          <p:cNvSpPr txBox="1"/>
          <p:nvPr/>
        </p:nvSpPr>
        <p:spPr>
          <a:xfrm>
            <a:off x="1068946" y="1957588"/>
            <a:ext cx="7495505"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Trưng bày và chia sẻ sản phẩm:</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944710" y="2768958"/>
            <a:ext cx="7405352"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Ý tưởng tạo hình bức tượng con thú.</a:t>
            </a:r>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44710" y="3544419"/>
            <a:ext cx="7405352"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Cách tạo ra sản phẩm.</a:t>
            </a:r>
            <a:endParaRPr lang="en-US" sz="2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944710" y="4325012"/>
            <a:ext cx="9504608" cy="492443"/>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 Thông điệp bảo vệ động vật hoang dã được thể hiện qua sản phẩm.</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76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75213" y="520838"/>
            <a:ext cx="5217459" cy="584775"/>
          </a:xfrm>
          <a:prstGeom prst="rect">
            <a:avLst/>
          </a:prstGeom>
          <a:noFill/>
        </p:spPr>
        <p:txBody>
          <a:bodyPr wrap="square" rtlCol="0">
            <a:spAutoFit/>
          </a:bodyPr>
          <a:lstStyle/>
          <a:p>
            <a:pPr algn="ctr"/>
            <a:r>
              <a:rPr lang="vi-VN" sz="3200" b="1" u="sng" dirty="0">
                <a:solidFill>
                  <a:srgbClr val="FF0000"/>
                </a:solidFill>
                <a:latin typeface="+mj-lt"/>
              </a:rPr>
              <a:t>NHẬN XÉT, ĐÁNH GIÁ</a:t>
            </a:r>
            <a:endParaRPr lang="en-US" sz="3200" b="1" u="sng" dirty="0">
              <a:solidFill>
                <a:srgbClr val="FF0000"/>
              </a:solidFill>
              <a:latin typeface="+mj-lt"/>
            </a:endParaRPr>
          </a:p>
        </p:txBody>
      </p:sp>
      <p:sp>
        <p:nvSpPr>
          <p:cNvPr id="6" name="Rectangle 5"/>
          <p:cNvSpPr/>
          <p:nvPr/>
        </p:nvSpPr>
        <p:spPr>
          <a:xfrm>
            <a:off x="1072923" y="1497801"/>
            <a:ext cx="4541564" cy="523220"/>
          </a:xfrm>
          <a:prstGeom prst="rect">
            <a:avLst/>
          </a:prstGeom>
        </p:spPr>
        <p:txBody>
          <a:bodyPr wrap="none">
            <a:spAutoFit/>
          </a:bodyPr>
          <a:lstStyle/>
          <a:p>
            <a:pPr>
              <a:spcAft>
                <a:spcPts val="0"/>
              </a:spcAft>
            </a:pPr>
            <a:r>
              <a:rPr lang="vi-VN" sz="2800" b="1" dirty="0">
                <a:latin typeface="Times New Roman" panose="02020603050405020304" pitchFamily="18" charset="0"/>
                <a:ea typeface="Calibri" panose="020F0502020204030204" pitchFamily="34" charset="0"/>
                <a:cs typeface="Times New Roman" panose="02020603050405020304" pitchFamily="18" charset="0"/>
              </a:rPr>
              <a:t>Tiêu chí đánh giá sản phẩm: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3082014" y="2704692"/>
            <a:ext cx="3711388" cy="430887"/>
          </a:xfrm>
          <a:prstGeom prst="rect">
            <a:avLst/>
          </a:prstGeom>
          <a:noFill/>
        </p:spPr>
        <p:txBody>
          <a:bodyPr wrap="square" rtlCol="0">
            <a:spAutoFit/>
          </a:bodyPr>
          <a:lstStyle/>
          <a:p>
            <a:pPr algn="ctr"/>
            <a:r>
              <a:rPr lang="vi-VN" sz="2200" b="1" dirty="0">
                <a:latin typeface="+mj-lt"/>
              </a:rPr>
              <a:t>ĐẠT</a:t>
            </a:r>
            <a:endParaRPr lang="en-US" sz="2200" b="1" dirty="0">
              <a:latin typeface="+mj-lt"/>
            </a:endParaRPr>
          </a:p>
        </p:txBody>
      </p:sp>
      <p:sp>
        <p:nvSpPr>
          <p:cNvPr id="8" name="TextBox 7"/>
          <p:cNvSpPr txBox="1"/>
          <p:nvPr/>
        </p:nvSpPr>
        <p:spPr>
          <a:xfrm>
            <a:off x="7163284" y="2655842"/>
            <a:ext cx="3671046" cy="430887"/>
          </a:xfrm>
          <a:prstGeom prst="rect">
            <a:avLst/>
          </a:prstGeom>
          <a:noFill/>
        </p:spPr>
        <p:txBody>
          <a:bodyPr wrap="square" rtlCol="0">
            <a:spAutoFit/>
          </a:bodyPr>
          <a:lstStyle/>
          <a:p>
            <a:pPr algn="ctr"/>
            <a:r>
              <a:rPr lang="vi-VN" sz="2200" b="1" dirty="0">
                <a:latin typeface="+mj-lt"/>
              </a:rPr>
              <a:t>CHƯA ĐẠT</a:t>
            </a:r>
            <a:endParaRPr lang="en-US" sz="2200" b="1" dirty="0">
              <a:latin typeface="+mj-lt"/>
            </a:endParaRPr>
          </a:p>
        </p:txBody>
      </p:sp>
      <p:sp>
        <p:nvSpPr>
          <p:cNvPr id="10" name="Rectangle 9"/>
          <p:cNvSpPr/>
          <p:nvPr/>
        </p:nvSpPr>
        <p:spPr>
          <a:xfrm>
            <a:off x="3082014" y="5581833"/>
            <a:ext cx="4368584" cy="430887"/>
          </a:xfrm>
          <a:prstGeom prst="rect">
            <a:avLst/>
          </a:prstGeom>
        </p:spPr>
        <p:txBody>
          <a:bodyPr wrap="square">
            <a:spAutoFit/>
          </a:bodyPr>
          <a:lstStyle/>
          <a:p>
            <a:pPr algn="just"/>
            <a:r>
              <a:rPr lang="vi-VN" sz="2200" dirty="0">
                <a:latin typeface="Times New Roman" panose="02020603050405020304" pitchFamily="18" charset="0"/>
                <a:ea typeface="Calibri" panose="020F0502020204030204" pitchFamily="34" charset="0"/>
              </a:rPr>
              <a:t>Rõ đặc điểm hình tượng con thú. </a:t>
            </a:r>
          </a:p>
        </p:txBody>
      </p:sp>
      <p:sp>
        <p:nvSpPr>
          <p:cNvPr id="12" name="Rectangle 11"/>
          <p:cNvSpPr/>
          <p:nvPr/>
        </p:nvSpPr>
        <p:spPr>
          <a:xfrm>
            <a:off x="7238392" y="4435270"/>
            <a:ext cx="4082603" cy="871008"/>
          </a:xfrm>
          <a:prstGeom prst="rect">
            <a:avLst/>
          </a:prstGeom>
        </p:spPr>
        <p:txBody>
          <a:bodyPr wrap="square">
            <a:spAutoFit/>
          </a:bodyPr>
          <a:lstStyle/>
          <a:p>
            <a:pPr lvl="0" algn="just">
              <a:lnSpc>
                <a:spcPct val="115000"/>
              </a:lnSpc>
              <a:spcAft>
                <a:spcPts val="0"/>
              </a:spcAft>
            </a:pPr>
            <a:r>
              <a:rPr lang="vi-VN" sz="2200" dirty="0">
                <a:latin typeface="Times New Roman" panose="02020603050405020304" pitchFamily="18" charset="0"/>
                <a:ea typeface="Calibri" panose="020F0502020204030204" pitchFamily="34" charset="0"/>
                <a:cs typeface="Times New Roman" panose="02020603050405020304" pitchFamily="18" charset="0"/>
              </a:rPr>
              <a:t>Chọn vật liệu chưa phù hợp để tạo hình tượng con thú.</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86895106"/>
              </p:ext>
            </p:extLst>
          </p:nvPr>
        </p:nvGraphicFramePr>
        <p:xfrm>
          <a:off x="953817" y="2351789"/>
          <a:ext cx="10444366" cy="3928362"/>
        </p:xfrm>
        <a:graphic>
          <a:graphicData uri="http://schemas.openxmlformats.org/drawingml/2006/table">
            <a:tbl>
              <a:tblPr firstRow="1" bandRow="1">
                <a:tableStyleId>{5940675A-B579-460E-94D1-54222C63F5DA}</a:tableStyleId>
              </a:tblPr>
              <a:tblGrid>
                <a:gridCol w="2050571">
                  <a:extLst>
                    <a:ext uri="{9D8B030D-6E8A-4147-A177-3AD203B41FA5}">
                      <a16:colId xmlns:a16="http://schemas.microsoft.com/office/drawing/2014/main" val="360541119"/>
                    </a:ext>
                  </a:extLst>
                </a:gridCol>
                <a:gridCol w="4162894">
                  <a:extLst>
                    <a:ext uri="{9D8B030D-6E8A-4147-A177-3AD203B41FA5}">
                      <a16:colId xmlns:a16="http://schemas.microsoft.com/office/drawing/2014/main" val="4130506438"/>
                    </a:ext>
                  </a:extLst>
                </a:gridCol>
                <a:gridCol w="4230901">
                  <a:extLst>
                    <a:ext uri="{9D8B030D-6E8A-4147-A177-3AD203B41FA5}">
                      <a16:colId xmlns:a16="http://schemas.microsoft.com/office/drawing/2014/main" val="3441092655"/>
                    </a:ext>
                  </a:extLst>
                </a:gridCol>
              </a:tblGrid>
              <a:tr h="1083389">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34446896"/>
                  </a:ext>
                </a:extLst>
              </a:tr>
              <a:tr h="100547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828275"/>
                  </a:ext>
                </a:extLst>
              </a:tr>
              <a:tr h="940158">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046398289"/>
                  </a:ext>
                </a:extLst>
              </a:tr>
              <a:tr h="89934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33334346"/>
                  </a:ext>
                </a:extLst>
              </a:tr>
            </a:tbl>
          </a:graphicData>
        </a:graphic>
      </p:graphicFrame>
      <p:sp>
        <p:nvSpPr>
          <p:cNvPr id="14" name="TextBox 13"/>
          <p:cNvSpPr txBox="1"/>
          <p:nvPr/>
        </p:nvSpPr>
        <p:spPr>
          <a:xfrm>
            <a:off x="1046029" y="4455277"/>
            <a:ext cx="1794721" cy="830997"/>
          </a:xfrm>
          <a:prstGeom prst="rect">
            <a:avLst/>
          </a:prstGeom>
          <a:noFill/>
        </p:spPr>
        <p:txBody>
          <a:bodyPr wrap="square" rtlCol="0">
            <a:spAutoFit/>
          </a:bodyPr>
          <a:lstStyle/>
          <a:p>
            <a:pPr algn="ctr"/>
            <a:r>
              <a:rPr lang="vi-VN" sz="2400" dirty="0">
                <a:latin typeface="+mj-lt"/>
              </a:rPr>
              <a:t>Vật liệu </a:t>
            </a:r>
          </a:p>
          <a:p>
            <a:pPr algn="ctr"/>
            <a:r>
              <a:rPr lang="vi-VN" sz="2400" dirty="0">
                <a:latin typeface="+mj-lt"/>
              </a:rPr>
              <a:t>tạo hình</a:t>
            </a:r>
            <a:endParaRPr lang="en-US" sz="2400" dirty="0">
              <a:latin typeface="+mj-lt"/>
            </a:endParaRPr>
          </a:p>
        </p:txBody>
      </p:sp>
      <p:sp>
        <p:nvSpPr>
          <p:cNvPr id="16" name="Rectangle 15"/>
          <p:cNvSpPr/>
          <p:nvPr/>
        </p:nvSpPr>
        <p:spPr>
          <a:xfrm>
            <a:off x="3082014" y="4470665"/>
            <a:ext cx="4079191" cy="800219"/>
          </a:xfrm>
          <a:prstGeom prst="rect">
            <a:avLst/>
          </a:prstGeom>
        </p:spPr>
        <p:txBody>
          <a:bodyPr wrap="square">
            <a:spAutoFit/>
          </a:bodyPr>
          <a:lstStyle/>
          <a:p>
            <a:pPr algn="just"/>
            <a:r>
              <a:rPr lang="vi-VN" sz="2300" dirty="0">
                <a:latin typeface="Times New Roman" panose="02020603050405020304" pitchFamily="18" charset="0"/>
                <a:ea typeface="Times New Roman" panose="02020603050405020304" pitchFamily="18" charset="0"/>
              </a:rPr>
              <a:t>Chọn vật liệu phù hợp để tạo hình tượng con thú theo chủ đề.</a:t>
            </a:r>
            <a:endParaRPr lang="en-US" sz="2300" dirty="0"/>
          </a:p>
        </p:txBody>
      </p:sp>
      <p:sp>
        <p:nvSpPr>
          <p:cNvPr id="20" name="TextBox 19"/>
          <p:cNvSpPr txBox="1"/>
          <p:nvPr/>
        </p:nvSpPr>
        <p:spPr>
          <a:xfrm>
            <a:off x="1099817" y="5369468"/>
            <a:ext cx="1780897" cy="800219"/>
          </a:xfrm>
          <a:prstGeom prst="rect">
            <a:avLst/>
          </a:prstGeom>
          <a:noFill/>
        </p:spPr>
        <p:txBody>
          <a:bodyPr wrap="square" rtlCol="0">
            <a:spAutoFit/>
          </a:bodyPr>
          <a:lstStyle/>
          <a:p>
            <a:pPr algn="ctr"/>
            <a:r>
              <a:rPr lang="vi-VN" sz="2300" dirty="0">
                <a:latin typeface="+mj-lt"/>
              </a:rPr>
              <a:t>Cách </a:t>
            </a:r>
          </a:p>
          <a:p>
            <a:pPr algn="ctr"/>
            <a:r>
              <a:rPr lang="vi-VN" sz="2300" dirty="0">
                <a:latin typeface="+mj-lt"/>
              </a:rPr>
              <a:t>tạo hình</a:t>
            </a:r>
            <a:endParaRPr lang="en-US" sz="2300" dirty="0">
              <a:latin typeface="+mj-lt"/>
            </a:endParaRPr>
          </a:p>
        </p:txBody>
      </p:sp>
      <p:sp>
        <p:nvSpPr>
          <p:cNvPr id="13" name="Rectangle 12"/>
          <p:cNvSpPr/>
          <p:nvPr/>
        </p:nvSpPr>
        <p:spPr>
          <a:xfrm>
            <a:off x="7238392" y="5412555"/>
            <a:ext cx="4082603" cy="769441"/>
          </a:xfrm>
          <a:prstGeom prst="rect">
            <a:avLst/>
          </a:prstGeom>
        </p:spPr>
        <p:txBody>
          <a:bodyPr wrap="square">
            <a:spAutoFit/>
          </a:bodyPr>
          <a:lstStyle/>
          <a:p>
            <a:pPr algn="just"/>
            <a:r>
              <a:rPr lang="vi-VN" sz="2200" dirty="0">
                <a:latin typeface="Times New Roman" panose="02020603050405020304" pitchFamily="18" charset="0"/>
                <a:ea typeface="Calibri" panose="020F0502020204030204" pitchFamily="34" charset="0"/>
              </a:rPr>
              <a:t>Chưa rõ đặc điểm hình tượng con thú. </a:t>
            </a:r>
          </a:p>
        </p:txBody>
      </p:sp>
      <p:sp>
        <p:nvSpPr>
          <p:cNvPr id="3" name="TextBox 2"/>
          <p:cNvSpPr txBox="1"/>
          <p:nvPr/>
        </p:nvSpPr>
        <p:spPr>
          <a:xfrm>
            <a:off x="1317812" y="3690113"/>
            <a:ext cx="1425388" cy="461665"/>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Chủ đề</a:t>
            </a:r>
            <a:endParaRPr lang="en-US" sz="23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3082014" y="3515751"/>
            <a:ext cx="4234899" cy="800219"/>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Hình tượng các con thú thể hiện cùng nội dung chủ đề</a:t>
            </a:r>
            <a:endParaRPr lang="en-US" sz="23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7163284" y="3535688"/>
            <a:ext cx="4234899" cy="800219"/>
          </a:xfrm>
          <a:prstGeom prst="rect">
            <a:avLst/>
          </a:prstGeom>
          <a:noFill/>
        </p:spPr>
        <p:txBody>
          <a:bodyPr wrap="square" rtlCol="0">
            <a:spAutoFit/>
          </a:bodyPr>
          <a:lstStyle/>
          <a:p>
            <a:r>
              <a:rPr lang="vi-VN" sz="2300" dirty="0">
                <a:latin typeface="Times New Roman" panose="02020603050405020304" pitchFamily="18" charset="0"/>
                <a:cs typeface="Times New Roman" panose="02020603050405020304" pitchFamily="18" charset="0"/>
              </a:rPr>
              <a:t>Hình tượng các con thú không thể hiện cùng nội dung chủ đề</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57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810" t="15884" r="21069" b="12669"/>
          <a:stretch/>
        </p:blipFill>
        <p:spPr>
          <a:xfrm>
            <a:off x="0" y="0"/>
            <a:ext cx="12192000" cy="6858000"/>
          </a:xfrm>
          <a:prstGeom prst="rect">
            <a:avLst/>
          </a:prstGeom>
        </p:spPr>
      </p:pic>
      <p:sp>
        <p:nvSpPr>
          <p:cNvPr id="5" name="TextBox 4"/>
          <p:cNvSpPr txBox="1"/>
          <p:nvPr/>
        </p:nvSpPr>
        <p:spPr>
          <a:xfrm>
            <a:off x="6982650" y="1927365"/>
            <a:ext cx="3683358" cy="1938992"/>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Sản phẩm tạo hình tượng có thể sử dụng để trang trí trong phòng khách, tủ kình,... trong ngôi nhà của em.</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002123" y="4001294"/>
            <a:ext cx="3592669" cy="1569660"/>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Vận dụng cách tạo hình tượng con thú để tạo ra các sản phẩm đồ chơi hoặc tặng bạn bè và người thân.</a:t>
            </a: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05" t="39457" r="59465" b="12030"/>
          <a:stretch/>
        </p:blipFill>
        <p:spPr>
          <a:xfrm>
            <a:off x="439948" y="1762735"/>
            <a:ext cx="5930801" cy="4321671"/>
          </a:xfrm>
          <a:prstGeom prst="rect">
            <a:avLst/>
          </a:prstGeom>
        </p:spPr>
      </p:pic>
    </p:spTree>
    <p:extLst>
      <p:ext uri="{BB962C8B-B14F-4D97-AF65-F5344CB8AC3E}">
        <p14:creationId xmlns:p14="http://schemas.microsoft.com/office/powerpoint/2010/main" val="42643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6" descr="99+ Hình nền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26895" t="14217" r="36766" b="72715"/>
          <a:stretch/>
        </p:blipFill>
        <p:spPr>
          <a:xfrm>
            <a:off x="3955959" y="1069482"/>
            <a:ext cx="4172756" cy="775808"/>
          </a:xfrm>
          <a:prstGeom prst="rect">
            <a:avLst/>
          </a:prstGeom>
        </p:spPr>
      </p:pic>
      <p:sp>
        <p:nvSpPr>
          <p:cNvPr id="6" name="TextBox 5"/>
          <p:cNvSpPr txBox="1"/>
          <p:nvPr/>
        </p:nvSpPr>
        <p:spPr>
          <a:xfrm>
            <a:off x="1485362" y="2164496"/>
            <a:ext cx="9221273"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Nghệ thuật điêu khắc dân gian Việt Nam rất phong phú và đa dạng, với ngôn ngữ biểu đạt mang bản sắc riên của từng vùng miền, từng thời kì.</a:t>
            </a:r>
          </a:p>
        </p:txBody>
      </p:sp>
      <p:sp>
        <p:nvSpPr>
          <p:cNvPr id="7" name="TextBox 6"/>
          <p:cNvSpPr txBox="1"/>
          <p:nvPr/>
        </p:nvSpPr>
        <p:spPr>
          <a:xfrm>
            <a:off x="1485362" y="3130430"/>
            <a:ext cx="9113950" cy="83099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Có thể sử dụng nhiều chất liệu tạo hình tượng con thú như:  đất sét, gỗ, đá, gốm, đá ong,...</a:t>
            </a:r>
            <a:endParaRPr 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485362" y="4060120"/>
            <a:ext cx="9221273" cy="461665"/>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Các bức tượng đều có ý nghĩa riêng, phù hợp với văn hóa, tín ngưỡng.</a:t>
            </a:r>
          </a:p>
        </p:txBody>
      </p:sp>
      <p:sp>
        <p:nvSpPr>
          <p:cNvPr id="16" name="TextBox 15"/>
          <p:cNvSpPr txBox="1"/>
          <p:nvPr/>
        </p:nvSpPr>
        <p:spPr>
          <a:xfrm>
            <a:off x="1485362" y="4638856"/>
            <a:ext cx="8959404" cy="83099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Em có thể tạo hình bức tượng con thú bằng nhiều hình thức khác nhau, việc kết hợp các chất liệu sẽ tạo nên sản phẩm độc đáo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28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49251" y="1505609"/>
            <a:ext cx="92727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en-US" altLang="en-US" sz="3600" b="1" dirty="0" err="1">
                <a:latin typeface="Times New Roman" pitchFamily="18" charset="0"/>
                <a:cs typeface="Times New Roman" pitchFamily="18" charset="0"/>
              </a:rPr>
              <a:t>Yêu</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cầu</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cần</a:t>
            </a:r>
            <a:r>
              <a:rPr lang="en-US" altLang="en-US" sz="3600" b="1" dirty="0">
                <a:latin typeface="Times New Roman" pitchFamily="18" charset="0"/>
                <a:cs typeface="Times New Roman" pitchFamily="18" charset="0"/>
              </a:rPr>
              <a:t> </a:t>
            </a:r>
            <a:r>
              <a:rPr lang="en-US" altLang="en-US" sz="3600" b="1" dirty="0" err="1">
                <a:latin typeface="Times New Roman" pitchFamily="18" charset="0"/>
                <a:cs typeface="Times New Roman" pitchFamily="18" charset="0"/>
              </a:rPr>
              <a:t>đạt</a:t>
            </a:r>
            <a:endParaRPr lang="en-US" altLang="en-US" sz="3600" b="1" dirty="0">
              <a:latin typeface="Times New Roman" pitchFamily="18" charset="0"/>
              <a:cs typeface="Times New Roman" pitchFamily="18" charset="0"/>
            </a:endParaRPr>
          </a:p>
          <a:p>
            <a:pPr>
              <a:lnSpc>
                <a:spcPct val="150000"/>
              </a:lnSpc>
            </a:pPr>
            <a:r>
              <a:rPr lang="en-US" altLang="en-US" sz="2400" b="1"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hình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liệu</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thú</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điêu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khắc</a:t>
            </a:r>
            <a:endParaRPr lang="en-US" altLang="en-US" sz="2400" dirty="0">
              <a:latin typeface="Times New Roman" pitchFamily="18" charset="0"/>
              <a:cs typeface="Times New Roman" pitchFamily="18" charset="0"/>
            </a:endParaRPr>
          </a:p>
          <a:p>
            <a:pPr>
              <a:lnSpc>
                <a:spcPct val="150000"/>
              </a:lnSpc>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đầu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hiểu</a:t>
            </a:r>
            <a:r>
              <a:rPr lang="en-US" altLang="en-US" sz="2400" dirty="0">
                <a:latin typeface="Times New Roman" pitchFamily="18" charset="0"/>
                <a:cs typeface="Times New Roman" pitchFamily="18" charset="0"/>
              </a:rPr>
              <a:t> ý </a:t>
            </a:r>
            <a:r>
              <a:rPr lang="en-US" altLang="en-US" sz="2400" dirty="0" err="1">
                <a:latin typeface="Times New Roman" pitchFamily="18" charset="0"/>
                <a:cs typeface="Times New Roman" pitchFamily="18" charset="0"/>
              </a:rPr>
              <a:t>nghĩa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một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bức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tượng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Việt</a:t>
            </a:r>
            <a:r>
              <a:rPr lang="en-US" altLang="en-US" sz="2400" dirty="0">
                <a:latin typeface="Times New Roman" pitchFamily="18" charset="0"/>
                <a:cs typeface="Times New Roman" pitchFamily="18" charset="0"/>
              </a:rPr>
              <a:t> Nam.</a:t>
            </a:r>
          </a:p>
          <a:p>
            <a:pPr>
              <a:lnSpc>
                <a:spcPct val="150000"/>
              </a:lnSpc>
            </a:pP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xét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cảm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sản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phẩm</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0223439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l="19208" t="27788" r="29361" b="15509"/>
          <a:stretch/>
        </p:blipFill>
        <p:spPr>
          <a:xfrm>
            <a:off x="0" y="0"/>
            <a:ext cx="12192000" cy="6858000"/>
          </a:xfrm>
          <a:prstGeom prst="rect">
            <a:avLst/>
          </a:prstGeom>
        </p:spPr>
      </p:pic>
      <p:pic>
        <p:nvPicPr>
          <p:cNvPr id="5" name="Picture 4"/>
          <p:cNvPicPr>
            <a:picLocks noChangeAspect="1"/>
          </p:cNvPicPr>
          <p:nvPr/>
        </p:nvPicPr>
        <p:blipFill rotWithShape="1">
          <a:blip r:embed="rId4"/>
          <a:srcRect l="26213" t="14316" r="36966" b="74776"/>
          <a:stretch/>
        </p:blipFill>
        <p:spPr>
          <a:xfrm>
            <a:off x="2702417" y="558129"/>
            <a:ext cx="6787166" cy="916033"/>
          </a:xfrm>
          <a:prstGeom prst="rect">
            <a:avLst/>
          </a:prstGeom>
        </p:spPr>
      </p:pic>
      <p:sp>
        <p:nvSpPr>
          <p:cNvPr id="6" name="TextBox 5"/>
          <p:cNvSpPr txBox="1"/>
          <p:nvPr/>
        </p:nvSpPr>
        <p:spPr>
          <a:xfrm>
            <a:off x="1455312" y="2137895"/>
            <a:ext cx="9401578" cy="954107"/>
          </a:xfrm>
          <a:prstGeom prst="rect">
            <a:avLst/>
          </a:prstGeom>
          <a:noFill/>
        </p:spPr>
        <p:txBody>
          <a:bodyPr wrap="square" rtlCol="0">
            <a:spAutoFit/>
          </a:bodyPr>
          <a:lstStyle/>
          <a:p>
            <a:r>
              <a:rPr lang="vi-VN" sz="2800" dirty="0">
                <a:latin typeface="+mj-lt"/>
              </a:rPr>
              <a:t>- Xem trước nội dung bài In tranh tĩnh vật với vật liệu sẵn có, trang 48 SGK Mĩ thuật 7.</a:t>
            </a:r>
            <a:endParaRPr lang="en-US" sz="2800" dirty="0">
              <a:latin typeface="+mj-lt"/>
            </a:endParaRPr>
          </a:p>
        </p:txBody>
      </p:sp>
      <p:sp>
        <p:nvSpPr>
          <p:cNvPr id="7" name="TextBox 6"/>
          <p:cNvSpPr txBox="1"/>
          <p:nvPr/>
        </p:nvSpPr>
        <p:spPr>
          <a:xfrm>
            <a:off x="1455312" y="3348509"/>
            <a:ext cx="9092485" cy="954107"/>
          </a:xfrm>
          <a:prstGeom prst="rect">
            <a:avLst/>
          </a:prstGeom>
          <a:noFill/>
        </p:spPr>
        <p:txBody>
          <a:bodyPr wrap="square" rtlCol="0">
            <a:spAutoFit/>
          </a:bodyPr>
          <a:lstStyle/>
          <a:p>
            <a:pPr algn="just"/>
            <a:r>
              <a:rPr lang="vi-VN" sz="2800" dirty="0">
                <a:latin typeface="+mj-lt"/>
              </a:rPr>
              <a:t>- Chuẩn bị đồ dùng học tập giờ sau: SGK Mĩ thuật 7, vở thực hành Mĩ thuật, vở ghi chép.</a:t>
            </a:r>
            <a:endParaRPr lang="en-US" sz="2800" dirty="0">
              <a:latin typeface="+mj-lt"/>
            </a:endParaRPr>
          </a:p>
        </p:txBody>
      </p:sp>
    </p:spTree>
    <p:extLst>
      <p:ext uri="{BB962C8B-B14F-4D97-AF65-F5344CB8AC3E}">
        <p14:creationId xmlns:p14="http://schemas.microsoft.com/office/powerpoint/2010/main" val="22322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947" t="21586" r="10247" b="14404"/>
          <a:stretch/>
        </p:blipFill>
        <p:spPr>
          <a:xfrm>
            <a:off x="0" y="0"/>
            <a:ext cx="12192000" cy="6858000"/>
          </a:xfrm>
          <a:prstGeom prst="rect">
            <a:avLst/>
          </a:prstGeom>
        </p:spPr>
      </p:pic>
      <p:sp>
        <p:nvSpPr>
          <p:cNvPr id="5" name="TextBox 4"/>
          <p:cNvSpPr txBox="1"/>
          <p:nvPr/>
        </p:nvSpPr>
        <p:spPr>
          <a:xfrm>
            <a:off x="1234351" y="2055813"/>
            <a:ext cx="9287687" cy="2123658"/>
          </a:xfrm>
          <a:prstGeom prst="rect">
            <a:avLst/>
          </a:prstGeom>
          <a:noFill/>
        </p:spPr>
        <p:txBody>
          <a:bodyPr wrap="square" rtlCol="0">
            <a:spAutoFit/>
          </a:bodyPr>
          <a:lstStyle/>
          <a:p>
            <a:pPr algn="ctr">
              <a:lnSpc>
                <a:spcPct val="150000"/>
              </a:lnSpc>
            </a:pPr>
            <a:r>
              <a:rPr lang="en-US" sz="4500" b="1" dirty="0">
                <a:latin typeface="Times New Roman" panose="02020603050405020304" pitchFamily="18" charset="0"/>
                <a:cs typeface="Times New Roman" panose="02020603050405020304" pitchFamily="18" charset="0"/>
              </a:rPr>
              <a:t>CẢM ƠN CÁC EM </a:t>
            </a:r>
          </a:p>
          <a:p>
            <a:pPr algn="ctr">
              <a:lnSpc>
                <a:spcPct val="150000"/>
              </a:lnSpc>
            </a:pPr>
            <a:r>
              <a:rPr lang="en-US" sz="4500" b="1" dirty="0">
                <a:latin typeface="Times New Roman" panose="02020603050405020304" pitchFamily="18" charset="0"/>
                <a:cs typeface="Times New Roman" panose="02020603050405020304" pitchFamily="18" charset="0"/>
              </a:rPr>
              <a:t>ĐÃ LẮNG NGHE BÀI GIẢNG!</a:t>
            </a:r>
          </a:p>
        </p:txBody>
      </p:sp>
    </p:spTree>
    <p:extLst>
      <p:ext uri="{BB962C8B-B14F-4D97-AF65-F5344CB8AC3E}">
        <p14:creationId xmlns:p14="http://schemas.microsoft.com/office/powerpoint/2010/main" val="19675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952" t="32743" r="26574" b="13624"/>
          <a:stretch/>
        </p:blipFill>
        <p:spPr>
          <a:xfrm>
            <a:off x="0" y="0"/>
            <a:ext cx="12192000" cy="6857999"/>
          </a:xfrm>
          <a:prstGeom prst="rect">
            <a:avLst/>
          </a:prstGeom>
        </p:spPr>
      </p:pic>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26882" t="20833" r="51905" b="54713"/>
          <a:stretch/>
        </p:blipFill>
        <p:spPr>
          <a:xfrm>
            <a:off x="1712239" y="771145"/>
            <a:ext cx="3284763" cy="2129013"/>
          </a:xfrm>
          <a:prstGeom prst="rect">
            <a:avLst/>
          </a:prstGeom>
        </p:spPr>
      </p:pic>
      <p:pic>
        <p:nvPicPr>
          <p:cNvPr id="21" name="Picture 20"/>
          <p:cNvPicPr>
            <a:picLocks noChangeAspect="1"/>
          </p:cNvPicPr>
          <p:nvPr/>
        </p:nvPicPr>
        <p:blipFill rotWithShape="1">
          <a:blip r:embed="rId6"/>
          <a:srcRect l="33446" t="45520" r="34551" b="46452"/>
          <a:stretch/>
        </p:blipFill>
        <p:spPr>
          <a:xfrm>
            <a:off x="3534334" y="2945849"/>
            <a:ext cx="5123330" cy="766483"/>
          </a:xfrm>
          <a:prstGeom prst="rect">
            <a:avLst/>
          </a:prstGeom>
        </p:spPr>
      </p:pic>
      <p:grpSp>
        <p:nvGrpSpPr>
          <p:cNvPr id="31" name="Group 30"/>
          <p:cNvGrpSpPr/>
          <p:nvPr/>
        </p:nvGrpSpPr>
        <p:grpSpPr>
          <a:xfrm>
            <a:off x="6955626" y="3666641"/>
            <a:ext cx="3437625" cy="2172516"/>
            <a:chOff x="6955626" y="3666641"/>
            <a:chExt cx="3437625" cy="2172516"/>
          </a:xfrm>
        </p:grpSpPr>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rcRect l="51771" t="53635" r="27362" b="22613"/>
            <a:stretch/>
          </p:blipFill>
          <p:spPr>
            <a:xfrm>
              <a:off x="6955626" y="3801578"/>
              <a:ext cx="3340913" cy="2037579"/>
            </a:xfrm>
            <a:prstGeom prst="rect">
              <a:avLst/>
            </a:prstGeom>
          </p:spPr>
        </p:pic>
        <p:pic>
          <p:nvPicPr>
            <p:cNvPr id="26" name="Picture 2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558" t="62331" r="26574" b="29644"/>
            <a:stretch/>
          </p:blipFill>
          <p:spPr>
            <a:xfrm>
              <a:off x="8081363" y="3666641"/>
              <a:ext cx="2311888" cy="1278005"/>
            </a:xfrm>
            <a:prstGeom prst="rect">
              <a:avLst/>
            </a:prstGeom>
          </p:spPr>
        </p:pic>
      </p:grpSp>
      <p:grpSp>
        <p:nvGrpSpPr>
          <p:cNvPr id="32" name="Group 31"/>
          <p:cNvGrpSpPr/>
          <p:nvPr/>
        </p:nvGrpSpPr>
        <p:grpSpPr>
          <a:xfrm>
            <a:off x="1633930" y="3666640"/>
            <a:ext cx="3381475" cy="2172517"/>
            <a:chOff x="1633930" y="3666640"/>
            <a:chExt cx="3381475" cy="2172517"/>
          </a:xfrm>
        </p:grpSpPr>
        <p:pic>
          <p:nvPicPr>
            <p:cNvPr id="23" name="Picture 22"/>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brightnessContrast contrast="20000"/>
                      </a14:imgEffect>
                    </a14:imgLayer>
                  </a14:imgProps>
                </a:ext>
              </a:extLst>
            </a:blip>
            <a:srcRect l="27061" t="53794" r="51899" b="22552"/>
            <a:stretch/>
          </p:blipFill>
          <p:spPr>
            <a:xfrm>
              <a:off x="1730642" y="3801579"/>
              <a:ext cx="3284763" cy="2037578"/>
            </a:xfrm>
            <a:prstGeom prst="rect">
              <a:avLst/>
            </a:prstGeom>
          </p:spPr>
        </p:pic>
        <p:pic>
          <p:nvPicPr>
            <p:cNvPr id="27" name="Picture 2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558" t="62331" r="26574" b="29644"/>
            <a:stretch/>
          </p:blipFill>
          <p:spPr>
            <a:xfrm>
              <a:off x="1633930" y="3666640"/>
              <a:ext cx="2311888" cy="1278005"/>
            </a:xfrm>
            <a:prstGeom prst="rect">
              <a:avLst/>
            </a:prstGeom>
          </p:spPr>
        </p:pic>
      </p:grpSp>
      <p:grpSp>
        <p:nvGrpSpPr>
          <p:cNvPr id="30" name="Group 29"/>
          <p:cNvGrpSpPr/>
          <p:nvPr/>
        </p:nvGrpSpPr>
        <p:grpSpPr>
          <a:xfrm>
            <a:off x="6955626" y="761118"/>
            <a:ext cx="3340913" cy="2174704"/>
            <a:chOff x="6955626" y="761118"/>
            <a:chExt cx="3340913" cy="2174704"/>
          </a:xfrm>
        </p:grpSpPr>
        <p:pic>
          <p:nvPicPr>
            <p:cNvPr id="22" name="Picture 21"/>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Layer>
                  </a14:imgProps>
                </a:ext>
              </a:extLst>
            </a:blip>
            <a:srcRect l="51970" t="20886" r="27206" b="54421"/>
            <a:stretch/>
          </p:blipFill>
          <p:spPr>
            <a:xfrm>
              <a:off x="6955626" y="761118"/>
              <a:ext cx="3277749" cy="2129013"/>
            </a:xfrm>
            <a:prstGeom prst="rect">
              <a:avLst/>
            </a:prstGeom>
          </p:spPr>
        </p:pic>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603" t="62847" r="26574" b="29644"/>
            <a:stretch/>
          </p:blipFill>
          <p:spPr>
            <a:xfrm>
              <a:off x="7997780" y="1660800"/>
              <a:ext cx="2298759" cy="1275022"/>
            </a:xfrm>
            <a:prstGeom prst="rect">
              <a:avLst/>
            </a:prstGeom>
          </p:spPr>
        </p:pic>
      </p:grpSp>
      <p:pic>
        <p:nvPicPr>
          <p:cNvPr id="29" name="Picture 28"/>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5603" t="62847" r="26574" b="29644"/>
          <a:stretch/>
        </p:blipFill>
        <p:spPr>
          <a:xfrm>
            <a:off x="1647059" y="1660799"/>
            <a:ext cx="2298759" cy="1275023"/>
          </a:xfrm>
          <a:prstGeom prst="rect">
            <a:avLst/>
          </a:prstGeom>
        </p:spPr>
      </p:pic>
    </p:spTree>
    <p:extLst>
      <p:ext uri="{BB962C8B-B14F-4D97-AF65-F5344CB8AC3E}">
        <p14:creationId xmlns:p14="http://schemas.microsoft.com/office/powerpoint/2010/main" val="226314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90197"/>
            <a:chOff x="0" y="0"/>
            <a:chExt cx="12192001" cy="6890197"/>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880" t="11056" r="21473" b="20350"/>
            <a:stretch/>
          </p:blipFill>
          <p:spPr>
            <a:xfrm>
              <a:off x="0" y="0"/>
              <a:ext cx="12192001" cy="6890197"/>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0" y="4136644"/>
              <a:ext cx="1976718" cy="2753553"/>
            </a:xfrm>
            <a:prstGeom prst="rect">
              <a:avLst/>
            </a:prstGeom>
          </p:spPr>
        </p:pic>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10215283" y="1674633"/>
              <a:ext cx="1976718" cy="2717063"/>
            </a:xfrm>
            <a:prstGeom prst="rect">
              <a:avLst/>
            </a:prstGeom>
          </p:spPr>
        </p:pic>
      </p:grpSp>
      <p:pic>
        <p:nvPicPr>
          <p:cNvPr id="7" name="Picture 6"/>
          <p:cNvPicPr>
            <a:picLocks noChangeAspect="1"/>
          </p:cNvPicPr>
          <p:nvPr/>
        </p:nvPicPr>
        <p:blipFill>
          <a:blip r:embed="rId4"/>
          <a:stretch>
            <a:fillRect/>
          </a:stretch>
        </p:blipFill>
        <p:spPr>
          <a:xfrm>
            <a:off x="541241" y="2270885"/>
            <a:ext cx="2437030" cy="3550503"/>
          </a:xfrm>
          <a:prstGeom prst="rect">
            <a:avLst/>
          </a:prstGeom>
        </p:spPr>
      </p:pic>
      <p:pic>
        <p:nvPicPr>
          <p:cNvPr id="8" name="Picture 7"/>
          <p:cNvPicPr>
            <a:picLocks noChangeAspect="1"/>
          </p:cNvPicPr>
          <p:nvPr/>
        </p:nvPicPr>
        <p:blipFill>
          <a:blip r:embed="rId5"/>
          <a:stretch>
            <a:fillRect/>
          </a:stretch>
        </p:blipFill>
        <p:spPr>
          <a:xfrm>
            <a:off x="3627249" y="2270885"/>
            <a:ext cx="3824797" cy="3550503"/>
          </a:xfrm>
          <a:prstGeom prst="rect">
            <a:avLst/>
          </a:prstGeom>
        </p:spPr>
      </p:pic>
      <p:pic>
        <p:nvPicPr>
          <p:cNvPr id="9" name="Picture 8"/>
          <p:cNvPicPr>
            <a:picLocks noChangeAspect="1"/>
          </p:cNvPicPr>
          <p:nvPr/>
        </p:nvPicPr>
        <p:blipFill rotWithShape="1">
          <a:blip r:embed="rId6"/>
          <a:srcRect l="11278"/>
          <a:stretch/>
        </p:blipFill>
        <p:spPr>
          <a:xfrm>
            <a:off x="8101024" y="2262251"/>
            <a:ext cx="3846491" cy="3559137"/>
          </a:xfrm>
          <a:prstGeom prst="rect">
            <a:avLst/>
          </a:prstGeom>
        </p:spPr>
      </p:pic>
      <p:sp>
        <p:nvSpPr>
          <p:cNvPr id="12" name="TextBox 11"/>
          <p:cNvSpPr txBox="1"/>
          <p:nvPr/>
        </p:nvSpPr>
        <p:spPr>
          <a:xfrm>
            <a:off x="8491683" y="6104514"/>
            <a:ext cx="3065172"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Voi, văn hóa Chăm-pa thế kỉ X</a:t>
            </a:r>
            <a:endParaRPr lang="en-US"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48238" y="1611268"/>
            <a:ext cx="6317276"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Quan sát các hình ảnh sau:</a:t>
            </a:r>
            <a:endParaRPr lang="en-US"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541241" y="2279519"/>
            <a:ext cx="2437030" cy="3550503"/>
          </a:xfrm>
          <a:prstGeom prst="rect">
            <a:avLst/>
          </a:prstGeom>
        </p:spPr>
      </p:pic>
      <p:pic>
        <p:nvPicPr>
          <p:cNvPr id="17" name="Picture 16"/>
          <p:cNvPicPr>
            <a:picLocks noChangeAspect="1"/>
          </p:cNvPicPr>
          <p:nvPr/>
        </p:nvPicPr>
        <p:blipFill>
          <a:blip r:embed="rId5"/>
          <a:stretch>
            <a:fillRect/>
          </a:stretch>
        </p:blipFill>
        <p:spPr>
          <a:xfrm>
            <a:off x="3627249" y="2279519"/>
            <a:ext cx="3824797" cy="3550503"/>
          </a:xfrm>
          <a:prstGeom prst="rect">
            <a:avLst/>
          </a:prstGeom>
        </p:spPr>
      </p:pic>
      <p:pic>
        <p:nvPicPr>
          <p:cNvPr id="18" name="Picture 17"/>
          <p:cNvPicPr>
            <a:picLocks noChangeAspect="1"/>
          </p:cNvPicPr>
          <p:nvPr/>
        </p:nvPicPr>
        <p:blipFill rotWithShape="1">
          <a:blip r:embed="rId6"/>
          <a:srcRect l="11278"/>
          <a:stretch/>
        </p:blipFill>
        <p:spPr>
          <a:xfrm>
            <a:off x="8101024" y="2270885"/>
            <a:ext cx="3846491" cy="3559137"/>
          </a:xfrm>
          <a:prstGeom prst="rect">
            <a:avLst/>
          </a:prstGeom>
        </p:spPr>
      </p:pic>
      <p:sp>
        <p:nvSpPr>
          <p:cNvPr id="19" name="TextBox 18"/>
          <p:cNvSpPr txBox="1"/>
          <p:nvPr/>
        </p:nvSpPr>
        <p:spPr>
          <a:xfrm>
            <a:off x="433396" y="6078792"/>
            <a:ext cx="2652720"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Khỉ bịt tai thời Lý thế kỉ VI-VIII</a:t>
            </a:r>
            <a:endParaRPr lang="en-US"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321105" y="6078792"/>
            <a:ext cx="2652720" cy="646331"/>
          </a:xfrm>
          <a:prstGeom prst="rect">
            <a:avLst/>
          </a:prstGeom>
          <a:noFill/>
        </p:spPr>
        <p:txBody>
          <a:bodyPr wrap="square" rtlCol="0">
            <a:spAutoFit/>
          </a:bodyPr>
          <a:lstStyle/>
          <a:p>
            <a:pPr algn="ctr"/>
            <a:r>
              <a:rPr lang="vi-VN" dirty="0">
                <a:latin typeface="Times New Roman" panose="02020603050405020304" pitchFamily="18" charset="0"/>
                <a:cs typeface="Times New Roman" panose="02020603050405020304" pitchFamily="18" charset="0"/>
              </a:rPr>
              <a:t>Tượng Sư tử thời Lý thế kỉ VI-VIII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0" y="-32197"/>
            <a:ext cx="12192001" cy="6890197"/>
            <a:chOff x="0" y="0"/>
            <a:chExt cx="12192001" cy="6890197"/>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880" t="11056" r="21473" b="20350"/>
            <a:stretch/>
          </p:blipFill>
          <p:spPr>
            <a:xfrm>
              <a:off x="0" y="0"/>
              <a:ext cx="12192001" cy="6890197"/>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0" y="4136644"/>
              <a:ext cx="1976718" cy="2753553"/>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9184" t="52238" r="62280" b="20350"/>
            <a:stretch/>
          </p:blipFill>
          <p:spPr>
            <a:xfrm>
              <a:off x="10215283" y="1674633"/>
              <a:ext cx="1976718" cy="2717063"/>
            </a:xfrm>
            <a:prstGeom prst="rect">
              <a:avLst/>
            </a:prstGeom>
          </p:spPr>
        </p:pic>
      </p:grpSp>
      <p:sp>
        <p:nvSpPr>
          <p:cNvPr id="8" name="TextBox 7"/>
          <p:cNvSpPr txBox="1"/>
          <p:nvPr/>
        </p:nvSpPr>
        <p:spPr>
          <a:xfrm>
            <a:off x="648238" y="1611268"/>
            <a:ext cx="6317276" cy="461665"/>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Quan sát các hình ảnh sau:</a:t>
            </a:r>
            <a:endParaRPr lang="en-US"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a:srcRect r="14718"/>
          <a:stretch/>
        </p:blipFill>
        <p:spPr>
          <a:xfrm>
            <a:off x="852784" y="2441754"/>
            <a:ext cx="4673958" cy="3366388"/>
          </a:xfrm>
          <a:prstGeom prst="rect">
            <a:avLst/>
          </a:prstGeom>
        </p:spPr>
      </p:pic>
      <p:pic>
        <p:nvPicPr>
          <p:cNvPr id="11" name="Picture 10"/>
          <p:cNvPicPr>
            <a:picLocks noChangeAspect="1"/>
          </p:cNvPicPr>
          <p:nvPr/>
        </p:nvPicPr>
        <p:blipFill>
          <a:blip r:embed="rId5"/>
          <a:stretch>
            <a:fillRect/>
          </a:stretch>
        </p:blipFill>
        <p:spPr>
          <a:xfrm>
            <a:off x="6665258" y="2467354"/>
            <a:ext cx="4500725" cy="3340787"/>
          </a:xfrm>
          <a:prstGeom prst="rect">
            <a:avLst/>
          </a:prstGeom>
        </p:spPr>
      </p:pic>
      <p:sp>
        <p:nvSpPr>
          <p:cNvPr id="12" name="TextBox 11"/>
          <p:cNvSpPr txBox="1"/>
          <p:nvPr/>
        </p:nvSpPr>
        <p:spPr>
          <a:xfrm>
            <a:off x="988359" y="5986439"/>
            <a:ext cx="4654324" cy="446276"/>
          </a:xfrm>
          <a:prstGeom prst="rect">
            <a:avLst/>
          </a:prstGeom>
          <a:noFill/>
        </p:spPr>
        <p:txBody>
          <a:bodyPr wrap="square" rtlCol="0">
            <a:spAutoFit/>
          </a:bodyPr>
          <a:lstStyle/>
          <a:p>
            <a:r>
              <a:rPr lang="vi-VN" sz="2200" dirty="0">
                <a:latin typeface="Times New Roman" panose="02020603050405020304" pitchFamily="18" charset="0"/>
                <a:cs typeface="Times New Roman" panose="02020603050405020304" pitchFamily="18" charset="0"/>
              </a:rPr>
              <a:t>Tượng Chim ó, nhà mồ Tây Nguyên</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699476" y="5986439"/>
            <a:ext cx="4654324" cy="430887"/>
          </a:xfrm>
          <a:prstGeom prst="rect">
            <a:avLst/>
          </a:prstGeom>
          <a:noFill/>
        </p:spPr>
        <p:txBody>
          <a:bodyPr wrap="square" rtlCol="0">
            <a:spAutoFit/>
          </a:bodyPr>
          <a:lstStyle/>
          <a:p>
            <a:pPr algn="ctr"/>
            <a:r>
              <a:rPr lang="vi-VN" sz="2200" dirty="0">
                <a:latin typeface="Times New Roman" panose="02020603050405020304" pitchFamily="18" charset="0"/>
                <a:cs typeface="Times New Roman" panose="02020603050405020304" pitchFamily="18" charset="0"/>
              </a:rPr>
              <a:t>Nhóm tượng linh thú, thời Lý</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0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567" t="15256" r="21566" b="15665"/>
          <a:stretch/>
        </p:blipFill>
        <p:spPr>
          <a:xfrm>
            <a:off x="-1" y="0"/>
            <a:ext cx="12192001" cy="6858000"/>
          </a:xfrm>
          <a:prstGeom prst="rect">
            <a:avLst/>
          </a:prstGeom>
        </p:spPr>
      </p:pic>
      <p:sp>
        <p:nvSpPr>
          <p:cNvPr id="6" name="TextBox 5"/>
          <p:cNvSpPr txBox="1"/>
          <p:nvPr/>
        </p:nvSpPr>
        <p:spPr>
          <a:xfrm>
            <a:off x="3694409" y="5086321"/>
            <a:ext cx="969940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110981" y="1637451"/>
            <a:ext cx="1758342" cy="2895911"/>
          </a:xfrm>
          <a:prstGeom prst="rect">
            <a:avLst/>
          </a:prstGeom>
        </p:spPr>
      </p:pic>
      <p:pic>
        <p:nvPicPr>
          <p:cNvPr id="9" name="Picture 8"/>
          <p:cNvPicPr>
            <a:picLocks noChangeAspect="1"/>
          </p:cNvPicPr>
          <p:nvPr/>
        </p:nvPicPr>
        <p:blipFill>
          <a:blip r:embed="rId5"/>
          <a:stretch>
            <a:fillRect/>
          </a:stretch>
        </p:blipFill>
        <p:spPr>
          <a:xfrm>
            <a:off x="2031821" y="1637451"/>
            <a:ext cx="2643273" cy="2895911"/>
          </a:xfrm>
          <a:prstGeom prst="rect">
            <a:avLst/>
          </a:prstGeom>
        </p:spPr>
      </p:pic>
      <p:pic>
        <p:nvPicPr>
          <p:cNvPr id="10" name="Picture 9"/>
          <p:cNvPicPr>
            <a:picLocks noChangeAspect="1"/>
          </p:cNvPicPr>
          <p:nvPr/>
        </p:nvPicPr>
        <p:blipFill rotWithShape="1">
          <a:blip r:embed="rId6"/>
          <a:srcRect l="11278"/>
          <a:stretch/>
        </p:blipFill>
        <p:spPr>
          <a:xfrm>
            <a:off x="4856933" y="1650957"/>
            <a:ext cx="2682404" cy="2882406"/>
          </a:xfrm>
          <a:prstGeom prst="rect">
            <a:avLst/>
          </a:prstGeom>
        </p:spPr>
      </p:pic>
      <p:pic>
        <p:nvPicPr>
          <p:cNvPr id="11" name="Picture 10"/>
          <p:cNvPicPr>
            <a:picLocks noChangeAspect="1"/>
          </p:cNvPicPr>
          <p:nvPr/>
        </p:nvPicPr>
        <p:blipFill rotWithShape="1">
          <a:blip r:embed="rId7"/>
          <a:srcRect l="26549" r="14718"/>
          <a:stretch/>
        </p:blipFill>
        <p:spPr>
          <a:xfrm>
            <a:off x="7692186" y="1650957"/>
            <a:ext cx="1556540" cy="2882406"/>
          </a:xfrm>
          <a:prstGeom prst="rect">
            <a:avLst/>
          </a:prstGeom>
        </p:spPr>
      </p:pic>
      <p:pic>
        <p:nvPicPr>
          <p:cNvPr id="12" name="Picture 11"/>
          <p:cNvPicPr>
            <a:picLocks noChangeAspect="1"/>
          </p:cNvPicPr>
          <p:nvPr/>
        </p:nvPicPr>
        <p:blipFill>
          <a:blip r:embed="rId8"/>
          <a:stretch>
            <a:fillRect/>
          </a:stretch>
        </p:blipFill>
        <p:spPr>
          <a:xfrm>
            <a:off x="9401576" y="1637453"/>
            <a:ext cx="2679443" cy="2895910"/>
          </a:xfrm>
          <a:prstGeom prst="rect">
            <a:avLst/>
          </a:prstGeom>
        </p:spPr>
      </p:pic>
      <p:pic>
        <p:nvPicPr>
          <p:cNvPr id="13" name="Content Placeholder 10" descr="Digit 12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152" y="4996752"/>
            <a:ext cx="2212264" cy="101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12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567" t="15256" r="21566" b="15665"/>
          <a:stretch/>
        </p:blipFill>
        <p:spPr>
          <a:xfrm>
            <a:off x="-1" y="0"/>
            <a:ext cx="12192001" cy="6858000"/>
          </a:xfrm>
          <a:prstGeom prst="rect">
            <a:avLst/>
          </a:prstGeom>
        </p:spPr>
      </p:pic>
      <p:sp>
        <p:nvSpPr>
          <p:cNvPr id="6" name="TextBox 5"/>
          <p:cNvSpPr txBox="1"/>
          <p:nvPr/>
        </p:nvSpPr>
        <p:spPr>
          <a:xfrm>
            <a:off x="110981" y="4609267"/>
            <a:ext cx="9699401"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110981" y="1395405"/>
            <a:ext cx="1758342" cy="2895911"/>
          </a:xfrm>
          <a:prstGeom prst="rect">
            <a:avLst/>
          </a:prstGeom>
        </p:spPr>
      </p:pic>
      <p:pic>
        <p:nvPicPr>
          <p:cNvPr id="9" name="Picture 8"/>
          <p:cNvPicPr>
            <a:picLocks noChangeAspect="1"/>
          </p:cNvPicPr>
          <p:nvPr/>
        </p:nvPicPr>
        <p:blipFill>
          <a:blip r:embed="rId5"/>
          <a:stretch>
            <a:fillRect/>
          </a:stretch>
        </p:blipFill>
        <p:spPr>
          <a:xfrm>
            <a:off x="2031821" y="1395405"/>
            <a:ext cx="2643273" cy="2895911"/>
          </a:xfrm>
          <a:prstGeom prst="rect">
            <a:avLst/>
          </a:prstGeom>
        </p:spPr>
      </p:pic>
      <p:pic>
        <p:nvPicPr>
          <p:cNvPr id="10" name="Picture 9"/>
          <p:cNvPicPr>
            <a:picLocks noChangeAspect="1"/>
          </p:cNvPicPr>
          <p:nvPr/>
        </p:nvPicPr>
        <p:blipFill rotWithShape="1">
          <a:blip r:embed="rId6"/>
          <a:srcRect l="11278"/>
          <a:stretch/>
        </p:blipFill>
        <p:spPr>
          <a:xfrm>
            <a:off x="4856933" y="1408911"/>
            <a:ext cx="2682404" cy="2882406"/>
          </a:xfrm>
          <a:prstGeom prst="rect">
            <a:avLst/>
          </a:prstGeom>
        </p:spPr>
      </p:pic>
      <p:pic>
        <p:nvPicPr>
          <p:cNvPr id="11" name="Picture 10"/>
          <p:cNvPicPr>
            <a:picLocks noChangeAspect="1"/>
          </p:cNvPicPr>
          <p:nvPr/>
        </p:nvPicPr>
        <p:blipFill rotWithShape="1">
          <a:blip r:embed="rId7"/>
          <a:srcRect l="26549" r="14718"/>
          <a:stretch/>
        </p:blipFill>
        <p:spPr>
          <a:xfrm>
            <a:off x="7692186" y="1408911"/>
            <a:ext cx="1556540" cy="2882406"/>
          </a:xfrm>
          <a:prstGeom prst="rect">
            <a:avLst/>
          </a:prstGeom>
        </p:spPr>
      </p:pic>
      <p:pic>
        <p:nvPicPr>
          <p:cNvPr id="12" name="Picture 11"/>
          <p:cNvPicPr>
            <a:picLocks noChangeAspect="1"/>
          </p:cNvPicPr>
          <p:nvPr/>
        </p:nvPicPr>
        <p:blipFill>
          <a:blip r:embed="rId8"/>
          <a:stretch>
            <a:fillRect/>
          </a:stretch>
        </p:blipFill>
        <p:spPr>
          <a:xfrm>
            <a:off x="9401576" y="1395407"/>
            <a:ext cx="2679443" cy="2895910"/>
          </a:xfrm>
          <a:prstGeom prst="rect">
            <a:avLst/>
          </a:prstGeom>
        </p:spPr>
      </p:pic>
    </p:spTree>
    <p:extLst>
      <p:ext uri="{BB962C8B-B14F-4D97-AF65-F5344CB8AC3E}">
        <p14:creationId xmlns:p14="http://schemas.microsoft.com/office/powerpoint/2010/main" val="38928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0114" y="617572"/>
            <a:ext cx="3173956" cy="4624129"/>
          </a:xfrm>
          <a:prstGeom prst="rect">
            <a:avLst/>
          </a:prstGeom>
        </p:spPr>
      </p:pic>
      <p:sp>
        <p:nvSpPr>
          <p:cNvPr id="6" name="TextBox 5"/>
          <p:cNvSpPr txBox="1"/>
          <p:nvPr/>
        </p:nvSpPr>
        <p:spPr>
          <a:xfrm>
            <a:off x="582135" y="5563638"/>
            <a:ext cx="3783801" cy="830997"/>
          </a:xfrm>
          <a:prstGeom prst="rect">
            <a:avLst/>
          </a:prstGeom>
          <a:noFill/>
        </p:spPr>
        <p:txBody>
          <a:bodyPr wrap="square" rtlCol="0">
            <a:spAutoFit/>
          </a:bodyPr>
          <a:lstStyle/>
          <a:p>
            <a:pPr algn="ctr"/>
            <a:r>
              <a:rPr lang="vi-VN" sz="2400" b="1" dirty="0">
                <a:latin typeface="Times New Roman" panose="02020603050405020304" pitchFamily="18" charset="0"/>
                <a:cs typeface="Times New Roman" panose="02020603050405020304" pitchFamily="18" charset="0"/>
              </a:rPr>
              <a:t>Tượng Khỉ bịt tai thời Lý thế kỉ VI-VIII</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486400" y="1316979"/>
            <a:ext cx="5769735" cy="440120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    Đây là một trong bộ tượng “Khỉ tam không”. Mỗi chú khỉ có ba hành động khác nhau: che tai, che mắt, che miệng, biểu trưng cho không nghe, không thấy và không nói. </a:t>
            </a:r>
          </a:p>
          <a:p>
            <a:pPr algn="just"/>
            <a:r>
              <a:rPr lang="vi-VN" sz="2800" dirty="0">
                <a:latin typeface="Times New Roman" panose="02020603050405020304" pitchFamily="18" charset="0"/>
                <a:cs typeface="Times New Roman" panose="02020603050405020304" pitchFamily="18" charset="0"/>
              </a:rPr>
              <a:t>   Bộ tượng tam không thể hiện triết lý sâu sắc, gia tăng giá trị trong kiến trúc Phật giáo, mang ý nghĩa tâm linh, thể hiện rõ ràng sự giáo dưỡng trong đạo làm người.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6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1255</Words>
  <Application>Microsoft Office PowerPoint</Application>
  <PresentationFormat>Widescreen</PresentationFormat>
  <Paragraphs>93</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bos</dc:creator>
  <cp:lastModifiedBy>Ngô Huyền</cp:lastModifiedBy>
  <cp:revision>62</cp:revision>
  <dcterms:created xsi:type="dcterms:W3CDTF">2022-10-13T10:39:50Z</dcterms:created>
  <dcterms:modified xsi:type="dcterms:W3CDTF">2023-02-06T04:24:41Z</dcterms:modified>
</cp:coreProperties>
</file>