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5" r:id="rId7"/>
    <p:sldId id="262" r:id="rId8"/>
    <p:sldId id="263" r:id="rId9"/>
    <p:sldId id="264" r:id="rId10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860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9FD06-E8FF-4520-8146-BD3F99143D8B}" type="datetimeFigureOut">
              <a:rPr lang="en-US"/>
              <a:pPr>
                <a:defRPr/>
              </a:pPr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C0195-7300-4DFB-8D60-9E071977AC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89D31-9D46-4107-9311-922AC404BD4D}" type="datetimeFigureOut">
              <a:rPr lang="en-US"/>
              <a:pPr>
                <a:defRPr/>
              </a:pPr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D5900-7378-407C-A64D-080D006FF3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D3F9E-DE88-45EF-88C5-B34625461F79}" type="datetimeFigureOut">
              <a:rPr lang="en-US"/>
              <a:pPr>
                <a:defRPr/>
              </a:pPr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E5994-618A-4C86-A353-79CD61259A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75669-7004-40F4-80D0-09E17E28124E}" type="datetimeFigureOut">
              <a:rPr lang="en-US"/>
              <a:pPr>
                <a:defRPr/>
              </a:pPr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D5F70-0879-4197-9809-D7FCDE7ECD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D86ED-6FE4-45DC-BDF7-1935F1BA954A}" type="datetimeFigureOut">
              <a:rPr lang="en-US"/>
              <a:pPr>
                <a:defRPr/>
              </a:pPr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E4066-4811-4BFB-9256-69A5C193BA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5C121-CE03-4298-B0F2-FD0AD31189B4}" type="datetimeFigureOut">
              <a:rPr lang="en-US"/>
              <a:pPr>
                <a:defRPr/>
              </a:pPr>
              <a:t>12/6/2018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8F507-C70E-4258-ADBF-475BE71B38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1226B-0373-44A1-9FED-98F609A2CA1E}" type="datetimeFigureOut">
              <a:rPr lang="en-US"/>
              <a:pPr>
                <a:defRPr/>
              </a:pPr>
              <a:t>12/6/2018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E6F74-8A85-453A-942C-53D5C39E3E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D4529-9E76-4741-8D35-398A4A39FD49}" type="datetimeFigureOut">
              <a:rPr lang="en-US"/>
              <a:pPr>
                <a:defRPr/>
              </a:pPr>
              <a:t>12/6/2018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6A0B3-30C0-4939-B7BA-5DDDC2CFD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7070F-21EC-4226-824C-BCCC90DADD62}" type="datetimeFigureOut">
              <a:rPr lang="en-US"/>
              <a:pPr>
                <a:defRPr/>
              </a:pPr>
              <a:t>12/6/2018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3546E-71F3-4364-9413-BC255757DF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4BA82-129D-45A1-B76A-B1B555323F65}" type="datetimeFigureOut">
              <a:rPr lang="en-US"/>
              <a:pPr>
                <a:defRPr/>
              </a:pPr>
              <a:t>12/6/2018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22BEA-4506-48B7-8C6E-1439EA041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35766-7550-478A-9FD6-AA0CCBBB8A14}" type="datetimeFigureOut">
              <a:rPr lang="en-US"/>
              <a:pPr>
                <a:defRPr/>
              </a:pPr>
              <a:t>12/6/2018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7E392-011E-4181-803D-8134DCAF4A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E7B231-D501-482D-861A-D3F3A9A107ED}" type="datetimeFigureOut">
              <a:rPr lang="en-US"/>
              <a:pPr>
                <a:defRPr/>
              </a:pPr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31FB93-5A9D-4CFE-B8A3-8AA8922C5B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ChangeArrowheads="1"/>
          </p:cNvSpPr>
          <p:nvPr/>
        </p:nvSpPr>
        <p:spPr bwMode="auto">
          <a:xfrm>
            <a:off x="685800" y="152400"/>
            <a:ext cx="8001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Kiểm tra bài cũ</a:t>
            </a:r>
          </a:p>
          <a:p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Hãy điền từ thích hợp vào chỗ trống ?</a:t>
            </a:r>
            <a:r>
              <a:rPr lang="en-US" sz="1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38200" y="3962400"/>
            <a:ext cx="54102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B. son, sa, ses</a:t>
            </a: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-   C'est …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…..fille</a:t>
            </a: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-   Ce sont…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……chats</a:t>
            </a: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-    C'est ……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…..père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38200" y="1604963"/>
            <a:ext cx="624840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 A. mon, ma, mes</a:t>
            </a: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 - Ce sont …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….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……parents </a:t>
            </a: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- C'est …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…….livre </a:t>
            </a: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- C'est …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…. moto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003550" y="1993900"/>
            <a:ext cx="9969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mes</a:t>
            </a:r>
            <a:endParaRPr lang="en-US" sz="3400">
              <a:latin typeface="Calibri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620963" y="2514600"/>
            <a:ext cx="96043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mon</a:t>
            </a:r>
            <a:endParaRPr lang="en-US" sz="3400">
              <a:latin typeface="Calibri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63813" y="2974975"/>
            <a:ext cx="71913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</a:t>
            </a:r>
            <a:endParaRPr lang="en-US" sz="3400">
              <a:latin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733675" y="4362450"/>
            <a:ext cx="54927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endParaRPr lang="en-US" sz="3400">
              <a:latin typeface="Calibri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011488" y="4876800"/>
            <a:ext cx="71913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ses</a:t>
            </a:r>
            <a:endParaRPr lang="en-US" sz="3400">
              <a:latin typeface="Calibri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971800" y="5334000"/>
            <a:ext cx="79057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son</a:t>
            </a:r>
            <a:endParaRPr lang="en-US" sz="3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  <p:bldP spid="3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4339" name="Picture 2" descr="C:\Users\Admin\Desktop\New folder\Anh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5363" name="Picture 2" descr="C:\Users\Admin\Desktop\New folder\Anh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229600" cy="4525963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smtClean="0"/>
              <a:t>Nice, le 15 aout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         Chers amis,   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         Merci pour votre belle carte du lac Hoàn kiếm. Nous sommes contents de notre séjour à Nice.</a:t>
            </a:r>
          </a:p>
          <a:p>
            <a:pPr marL="0" indent="0" algn="r">
              <a:buFont typeface="Arial" charset="0"/>
              <a:buNone/>
            </a:pPr>
            <a:r>
              <a:rPr lang="en-US" smtClean="0"/>
              <a:t>Nos amis vont bien!          Sophie et Paul</a:t>
            </a:r>
          </a:p>
          <a:p>
            <a:pPr marL="0" indent="0" algn="r">
              <a:buFont typeface="Arial" charset="0"/>
              <a:buNone/>
            </a:pPr>
            <a:r>
              <a:rPr lang="en-US" smtClean="0"/>
              <a:t>Amitiés                     401, rue Bà Triệu</a:t>
            </a:r>
          </a:p>
          <a:p>
            <a:pPr marL="0" indent="0" algn="r">
              <a:buFont typeface="Arial" charset="0"/>
              <a:buNone/>
            </a:pPr>
            <a:r>
              <a:rPr lang="en-US" smtClean="0"/>
              <a:t>Laurence                             Hanoi</a:t>
            </a:r>
          </a:p>
          <a:p>
            <a:pPr marL="0" indent="0"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7410" name="Picture 2" descr="C:\Users\Admin\Desktop\New folder\Anh 4.jpg"/>
          <p:cNvPicPr>
            <a:picLocks noChangeAspect="1" noChangeArrowheads="1"/>
          </p:cNvPicPr>
          <p:nvPr/>
        </p:nvPicPr>
        <p:blipFill>
          <a:blip r:embed="rId2"/>
          <a:srcRect b="7143"/>
          <a:stretch>
            <a:fillRect/>
          </a:stretch>
        </p:blipFill>
        <p:spPr bwMode="auto">
          <a:xfrm>
            <a:off x="66675" y="76200"/>
            <a:ext cx="900112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4495800" y="5734050"/>
            <a:ext cx="457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3200">
                <a:solidFill>
                  <a:srgbClr val="0000FF"/>
                </a:solidFill>
              </a:rPr>
              <a:t>Ce sont nos maisons</a:t>
            </a:r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-95250" y="5734050"/>
            <a:ext cx="457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C’est notre appartement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5"/>
          <p:cNvSpPr txBox="1">
            <a:spLocks noChangeArrowheads="1"/>
          </p:cNvSpPr>
          <p:nvPr/>
        </p:nvSpPr>
        <p:spPr bwMode="auto">
          <a:xfrm>
            <a:off x="4533900" y="5783263"/>
            <a:ext cx="4572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3200">
                <a:solidFill>
                  <a:srgbClr val="0000FF"/>
                </a:solidFill>
              </a:rPr>
              <a:t>Ce sont vos chats?</a:t>
            </a:r>
          </a:p>
        </p:txBody>
      </p:sp>
      <p:sp>
        <p:nvSpPr>
          <p:cNvPr id="18434" name="TextBox 6"/>
          <p:cNvSpPr txBox="1">
            <a:spLocks noChangeArrowheads="1"/>
          </p:cNvSpPr>
          <p:nvPr/>
        </p:nvSpPr>
        <p:spPr bwMode="auto">
          <a:xfrm>
            <a:off x="38100" y="5745163"/>
            <a:ext cx="4572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C’est votre chat?</a:t>
            </a:r>
          </a:p>
        </p:txBody>
      </p:sp>
      <p:pic>
        <p:nvPicPr>
          <p:cNvPr id="18435" name="Picture 3" descr="C:\Users\Admin\Desktop\6.png"/>
          <p:cNvPicPr>
            <a:picLocks noChangeAspect="1" noChangeArrowheads="1"/>
          </p:cNvPicPr>
          <p:nvPr/>
        </p:nvPicPr>
        <p:blipFill>
          <a:blip r:embed="rId2"/>
          <a:srcRect b="20258"/>
          <a:stretch>
            <a:fillRect/>
          </a:stretch>
        </p:blipFill>
        <p:spPr bwMode="auto">
          <a:xfrm>
            <a:off x="-76200" y="304800"/>
            <a:ext cx="9220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9459" name="Picture 2" descr="C:\Users\Admin\Desktop\New folder\IMG20181205084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381000"/>
            <a:ext cx="9032875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525963"/>
          </a:xfrm>
        </p:spPr>
        <p:txBody>
          <a:bodyPr/>
          <a:lstStyle/>
          <a:p>
            <a:r>
              <a:rPr lang="en-US" smtClean="0"/>
              <a:t>- C'est  le chien de Monsieur et Madame Colin?</a:t>
            </a:r>
          </a:p>
          <a:p>
            <a:r>
              <a:rPr lang="en-US" smtClean="0"/>
              <a:t>        Oui, c'est………………chien.</a:t>
            </a:r>
          </a:p>
          <a:p>
            <a:r>
              <a:rPr lang="en-US" smtClean="0"/>
              <a:t>       - C'est……………..classe?</a:t>
            </a:r>
          </a:p>
          <a:p>
            <a:r>
              <a:rPr lang="en-US" smtClean="0"/>
              <a:t>         Oui, c'est……………….classe.</a:t>
            </a:r>
          </a:p>
          <a:p>
            <a:r>
              <a:rPr lang="en-US" smtClean="0"/>
              <a:t>       - C'est la table de Nam et de Ba?</a:t>
            </a:r>
          </a:p>
          <a:p>
            <a:r>
              <a:rPr lang="en-US" smtClean="0"/>
              <a:t>         Oui,  c'est …………….table.</a:t>
            </a:r>
          </a:p>
        </p:txBody>
      </p:sp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304800" y="304800"/>
            <a:ext cx="8305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Calibri" pitchFamily="34" charset="0"/>
              </a:rPr>
              <a:t>III. Exercice</a:t>
            </a:r>
          </a:p>
          <a:p>
            <a:r>
              <a:rPr lang="en-US" sz="2800" b="1">
                <a:solidFill>
                  <a:srgbClr val="0000FF"/>
                </a:solidFill>
                <a:latin typeface="Calibri" pitchFamily="34" charset="0"/>
              </a:rPr>
              <a:t>  1.   Hãy điền vào chỗ trống các từ  notre, votre, leur.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535363" y="2514600"/>
            <a:ext cx="9223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Calibri" pitchFamily="34" charset="0"/>
              </a:rPr>
              <a:t>leur</a:t>
            </a:r>
            <a:endParaRPr lang="en-US" sz="3600">
              <a:latin typeface="Calibri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43200" y="3124200"/>
            <a:ext cx="11699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Calibri" pitchFamily="34" charset="0"/>
              </a:rPr>
              <a:t>votre</a:t>
            </a:r>
            <a:endParaRPr lang="en-US" sz="3600">
              <a:latin typeface="Calibri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505200" y="3697288"/>
            <a:ext cx="12080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Calibri" pitchFamily="34" charset="0"/>
              </a:rPr>
              <a:t>notre</a:t>
            </a:r>
            <a:endParaRPr lang="en-US" sz="3600">
              <a:latin typeface="Calibri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621088" y="4876800"/>
            <a:ext cx="9223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Calibri" pitchFamily="34" charset="0"/>
              </a:rPr>
              <a:t>leur</a:t>
            </a:r>
            <a:endParaRPr lang="en-US" sz="3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372600" cy="1143000"/>
          </a:xfrm>
        </p:spPr>
        <p:txBody>
          <a:bodyPr/>
          <a:lstStyle/>
          <a:p>
            <a:pPr algn="l"/>
            <a:r>
              <a:rPr lang="en-US" sz="3600" smtClean="0"/>
              <a:t> </a:t>
            </a:r>
            <a:r>
              <a:rPr lang="en-US" sz="3600" smtClean="0">
                <a:solidFill>
                  <a:srgbClr val="0000FF"/>
                </a:solidFill>
              </a:rPr>
              <a:t>2. Hãy điền vào chỗ trống các từ  nos, vos, leurs.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876800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mtClean="0"/>
              <a:t>-  </a:t>
            </a:r>
            <a:r>
              <a:rPr lang="en-US"/>
              <a:t>Ce sont les chats de Lan et de Nam?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mtClean="0"/>
              <a:t>      Oui</a:t>
            </a:r>
            <a:r>
              <a:rPr lang="en-US"/>
              <a:t>, ce sont</a:t>
            </a:r>
            <a:r>
              <a:rPr lang="en-US" smtClean="0"/>
              <a:t>…..</a:t>
            </a:r>
            <a:r>
              <a:rPr lang="en-US" smtClean="0">
                <a:solidFill>
                  <a:srgbClr val="FF0000"/>
                </a:solidFill>
              </a:rPr>
              <a:t>……</a:t>
            </a:r>
            <a:r>
              <a:rPr lang="en-US" smtClean="0"/>
              <a:t>…..…</a:t>
            </a:r>
            <a:r>
              <a:rPr lang="en-US"/>
              <a:t>chats</a:t>
            </a:r>
            <a:r>
              <a:rPr lang="en-US" smtClean="0"/>
              <a:t>.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mtClean="0"/>
              <a:t>-  </a:t>
            </a:r>
            <a:r>
              <a:rPr lang="en-US"/>
              <a:t>Ce sont</a:t>
            </a:r>
            <a:r>
              <a:rPr lang="en-US" smtClean="0"/>
              <a:t>………</a:t>
            </a:r>
            <a:r>
              <a:rPr lang="en-US" smtClean="0">
                <a:solidFill>
                  <a:srgbClr val="FF0000"/>
                </a:solidFill>
              </a:rPr>
              <a:t>….</a:t>
            </a:r>
            <a:r>
              <a:rPr lang="en-US" smtClean="0"/>
              <a:t>…...</a:t>
            </a:r>
            <a:r>
              <a:rPr lang="en-US"/>
              <a:t>livres</a:t>
            </a:r>
            <a:r>
              <a:rPr lang="en-US" smtClean="0"/>
              <a:t>?</a:t>
            </a:r>
            <a:endParaRPr lang="en-US"/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mtClean="0"/>
              <a:t>       </a:t>
            </a:r>
            <a:r>
              <a:rPr lang="en-US"/>
              <a:t>Oui, ce sont</a:t>
            </a:r>
            <a:r>
              <a:rPr lang="en-US" smtClean="0"/>
              <a:t>……</a:t>
            </a:r>
            <a:r>
              <a:rPr lang="en-US" smtClean="0">
                <a:solidFill>
                  <a:srgbClr val="FF0000"/>
                </a:solidFill>
              </a:rPr>
              <a:t>…..</a:t>
            </a:r>
            <a:r>
              <a:rPr lang="en-US" smtClean="0"/>
              <a:t>…..</a:t>
            </a:r>
            <a:r>
              <a:rPr lang="en-US"/>
              <a:t>livres.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mtClean="0"/>
              <a:t>-  </a:t>
            </a:r>
            <a:r>
              <a:rPr lang="en-US"/>
              <a:t>Ce sont les amis de Sophie et de Paul?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mtClean="0"/>
              <a:t>      </a:t>
            </a:r>
            <a:r>
              <a:rPr lang="en-US"/>
              <a:t>Oui, ce sont</a:t>
            </a:r>
            <a:r>
              <a:rPr lang="en-US" smtClean="0"/>
              <a:t>……</a:t>
            </a:r>
            <a:r>
              <a:rPr lang="en-US" smtClean="0">
                <a:solidFill>
                  <a:srgbClr val="FF0000"/>
                </a:solidFill>
              </a:rPr>
              <a:t>……..</a:t>
            </a:r>
            <a:r>
              <a:rPr lang="en-US" smtClean="0"/>
              <a:t>……..</a:t>
            </a:r>
            <a:r>
              <a:rPr lang="en-US"/>
              <a:t>amis</a:t>
            </a:r>
            <a:r>
              <a:rPr lang="en-US" smtClean="0"/>
              <a:t>.</a:t>
            </a: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375025" y="2095500"/>
            <a:ext cx="1196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Calibri" pitchFamily="34" charset="0"/>
              </a:rPr>
              <a:t>leurs</a:t>
            </a:r>
            <a:endParaRPr lang="en-US" sz="4000">
              <a:latin typeface="Calibri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582863" y="2876550"/>
            <a:ext cx="8842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Calibri" pitchFamily="34" charset="0"/>
              </a:rPr>
              <a:t>vos</a:t>
            </a:r>
            <a:endParaRPr lang="en-US" sz="4000">
              <a:latin typeface="Calibri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303588" y="3657600"/>
            <a:ext cx="9255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Calibri" pitchFamily="34" charset="0"/>
              </a:rPr>
              <a:t>nos</a:t>
            </a:r>
            <a:endParaRPr lang="en-US" sz="4000">
              <a:latin typeface="Calibri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352800" y="5235575"/>
            <a:ext cx="1196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Calibri" pitchFamily="34" charset="0"/>
              </a:rPr>
              <a:t>leurs</a:t>
            </a:r>
            <a:endParaRPr lang="en-US" sz="4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63&quot;&gt;&lt;property id=&quot;20148&quot; value=&quot;5&quot;/&gt;&lt;property id=&quot;20300&quot; value=&quot;Slide 5&quot;/&gt;&lt;property id=&quot;20307&quot; value=&quot;261&quot;/&gt;&lt;/object&gt;&lt;object type=&quot;3&quot; unique_id=&quot;10152&quot;&gt;&lt;property id=&quot;20148&quot; value=&quot;5&quot;/&gt;&lt;property id=&quot;20300&quot; value=&quot;Slide 7&quot;/&gt;&lt;property id=&quot;20307&quot; value=&quot;262&quot;/&gt;&lt;/object&gt;&lt;object type=&quot;3&quot; unique_id=&quot;10153&quot;&gt;&lt;property id=&quot;20148&quot; value=&quot;5&quot;/&gt;&lt;property id=&quot;20300&quot; value=&quot;Slide 8&quot;/&gt;&lt;property id=&quot;20307&quot; value=&quot;263&quot;/&gt;&lt;/object&gt;&lt;object type=&quot;3&quot; unique_id=&quot;10154&quot;&gt;&lt;property id=&quot;20148&quot; value=&quot;5&quot;/&gt;&lt;property id=&quot;20300&quot; value=&quot;Slide 9 - &amp;quot; 2. Hãy điền vào chỗ trống các từ  nos, vos, leurs.&amp;quot;&quot;/&gt;&lt;property id=&quot;20307&quot; value=&quot;264&quot;/&gt;&lt;/object&gt;&lt;object type=&quot;3&quot; unique_id=&quot;10188&quot;&gt;&lt;property id=&quot;20148&quot; value=&quot;5&quot;/&gt;&lt;property id=&quot;20300&quot; value=&quot;Slide 6&quot;/&gt;&lt;property id=&quot;20307&quot; value=&quot;26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183</Words>
  <Application>Microsoft Office PowerPoint</Application>
  <PresentationFormat>On-screen Show (4:3)</PresentationFormat>
  <Paragraphs>49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Arial</vt:lpstr>
      <vt:lpstr>Times New Roman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 2. Hãy điền vào chỗ trống các từ  nos, vos, leurs.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ComputerLongHải</cp:lastModifiedBy>
  <cp:revision>34</cp:revision>
  <dcterms:created xsi:type="dcterms:W3CDTF">2018-12-05T01:24:36Z</dcterms:created>
  <dcterms:modified xsi:type="dcterms:W3CDTF">2018-12-06T03:34:15Z</dcterms:modified>
</cp:coreProperties>
</file>