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
  </p:notesMasterIdLst>
  <p:sldIdLst>
    <p:sldId id="408" r:id="rId2"/>
    <p:sldId id="406" r:id="rId3"/>
    <p:sldId id="407" r:id="rId4"/>
    <p:sldId id="410" r:id="rId5"/>
    <p:sldId id="409" r:id="rId6"/>
    <p:sldId id="412" r:id="rId7"/>
    <p:sldId id="411" r:id="rId8"/>
    <p:sldId id="414" r:id="rId9"/>
    <p:sldId id="413" r:id="rId10"/>
    <p:sldId id="417" r:id="rId11"/>
    <p:sldId id="415" r:id="rId12"/>
  </p:sldIdLst>
  <p:sldSz cx="9144000" cy="6858000" type="screen4x3"/>
  <p:notesSz cx="6858000" cy="9144000"/>
  <p:custDataLst>
    <p:tags r:id="rId1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0066"/>
    <a:srgbClr val="FFFF99"/>
    <a:srgbClr val="FFFF00"/>
    <a:srgbClr val="CC00FF"/>
    <a:srgbClr val="3399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1" autoAdjust="0"/>
    <p:restoredTop sz="94498" autoAdjust="0"/>
  </p:normalViewPr>
  <p:slideViewPr>
    <p:cSldViewPr>
      <p:cViewPr>
        <p:scale>
          <a:sx n="74" d="100"/>
          <a:sy n="74" d="100"/>
        </p:scale>
        <p:origin x="-69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200">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defRPr sz="120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cs typeface="+mn-cs"/>
              </a:defRPr>
            </a:lvl1pPr>
          </a:lstStyle>
          <a:p>
            <a:pPr>
              <a:defRPr/>
            </a:pPr>
            <a:fld id="{EBE5E09A-9D0F-411C-A61B-75C692E775A1}" type="slidenum">
              <a:rPr lang="en-US"/>
              <a:pPr>
                <a:defRPr/>
              </a:pPr>
              <a:t>‹#›</a:t>
            </a:fld>
            <a:endParaRPr lang="en-US"/>
          </a:p>
        </p:txBody>
      </p:sp>
    </p:spTree>
    <p:extLst>
      <p:ext uri="{BB962C8B-B14F-4D97-AF65-F5344CB8AC3E}">
        <p14:creationId xmlns:p14="http://schemas.microsoft.com/office/powerpoint/2010/main" val="1561051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4E05D-CADC-4392-BAAA-C911DE9B21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7856F-357F-49EF-98CE-FB16FAF66C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545BEF-C388-4B23-8621-F0497FB4AB0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AA51C4-2B3D-4DF3-92F8-0BD5154835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A35C24-4D82-4D54-9097-A3171C1E01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44065B-9916-4DE0-A5E1-1E9D723356A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780E97-AEDC-4B9C-8549-00A854D384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8F70351-1C3A-45E0-A1D9-9AA0948BA7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FBBAED-6716-44B3-AED9-A6075CE6B19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E199C1-EC1C-4005-8F4C-EB0530EB8C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7E0B56-FE5B-4887-BA3A-D9E26DBD0F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B7BB32-1660-4F39-9D59-0A3F494584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a:cs typeface="+mn-cs"/>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cs typeface="+mn-cs"/>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a:cs typeface="+mn-cs"/>
              </a:defRPr>
            </a:lvl1pPr>
          </a:lstStyle>
          <a:p>
            <a:pPr>
              <a:defRPr/>
            </a:pPr>
            <a:fld id="{3A1B9631-C431-4E8E-A4DB-89D68E1E65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2"/>
          <p:cNvSpPr txBox="1">
            <a:spLocks noChangeArrowheads="1"/>
          </p:cNvSpPr>
          <p:nvPr/>
        </p:nvSpPr>
        <p:spPr bwMode="auto">
          <a:xfrm>
            <a:off x="2362200" y="223838"/>
            <a:ext cx="5486400" cy="954087"/>
          </a:xfrm>
          <a:prstGeom prst="rect">
            <a:avLst/>
          </a:prstGeom>
          <a:solidFill>
            <a:srgbClr val="C00000"/>
          </a:solidFill>
          <a:ln w="9525">
            <a:noFill/>
            <a:miter lim="800000"/>
            <a:headEnd/>
            <a:tailEnd/>
          </a:ln>
        </p:spPr>
        <p:txBody>
          <a:bodyPr>
            <a:spAutoFit/>
          </a:bodyPr>
          <a:lstStyle/>
          <a:p>
            <a:r>
              <a:rPr lang="en-US" sz="2800" b="1">
                <a:solidFill>
                  <a:schemeClr val="bg1"/>
                </a:solidFill>
                <a:latin typeface="Times New Roman" pitchFamily="18" charset="0"/>
                <a:cs typeface="Times New Roman" pitchFamily="18" charset="0"/>
              </a:rPr>
              <a:t>*Match adjectives (1-5) in column A to definitions (a-e) in column B.</a:t>
            </a:r>
          </a:p>
        </p:txBody>
      </p:sp>
      <p:sp>
        <p:nvSpPr>
          <p:cNvPr id="15362" name="Rectangle 3"/>
          <p:cNvSpPr>
            <a:spLocks noChangeArrowheads="1"/>
          </p:cNvSpPr>
          <p:nvPr/>
        </p:nvSpPr>
        <p:spPr bwMode="auto">
          <a:xfrm>
            <a:off x="3987800" y="1835150"/>
            <a:ext cx="4851400" cy="831850"/>
          </a:xfrm>
          <a:prstGeom prst="rect">
            <a:avLst/>
          </a:prstGeom>
          <a:noFill/>
          <a:ln w="28575" algn="ctr">
            <a:solidFill>
              <a:srgbClr val="00B050"/>
            </a:solidFill>
            <a:miter lim="800000"/>
            <a:headEnd/>
            <a:tailEnd/>
          </a:ln>
        </p:spPr>
        <p:txBody>
          <a:bodyPr anchor="ctr">
            <a:spAutoFit/>
          </a:bodyPr>
          <a:lstStyle/>
          <a:p>
            <a:pPr marL="342900" indent="-342900" eaLnBrk="0" hangingPunct="0">
              <a:buFontTx/>
              <a:buAutoNum type="alphaLcPeriod"/>
            </a:pPr>
            <a:r>
              <a:rPr lang="en-US" sz="2400">
                <a:solidFill>
                  <a:srgbClr val="FF0000"/>
                </a:solidFill>
                <a:latin typeface="Times New Roman" pitchFamily="18" charset="0"/>
                <a:cs typeface="Times New Roman" pitchFamily="18" charset="0"/>
              </a:rPr>
              <a:t>so surprising that it is difficult</a:t>
            </a:r>
            <a:br>
              <a:rPr lang="en-US" sz="2400">
                <a:solidFill>
                  <a:srgbClr val="FF0000"/>
                </a:solidFill>
                <a:latin typeface="Times New Roman" pitchFamily="18" charset="0"/>
                <a:cs typeface="Times New Roman" pitchFamily="18" charset="0"/>
              </a:rPr>
            </a:br>
            <a:r>
              <a:rPr lang="en-US" sz="2400">
                <a:solidFill>
                  <a:srgbClr val="FF0000"/>
                </a:solidFill>
                <a:latin typeface="Times New Roman" pitchFamily="18" charset="0"/>
                <a:cs typeface="Times New Roman" pitchFamily="18" charset="0"/>
              </a:rPr>
              <a:t>to believe</a:t>
            </a:r>
          </a:p>
        </p:txBody>
      </p:sp>
      <p:sp>
        <p:nvSpPr>
          <p:cNvPr id="15363" name="Text Box 4"/>
          <p:cNvSpPr txBox="1">
            <a:spLocks noChangeArrowheads="1"/>
          </p:cNvSpPr>
          <p:nvPr/>
        </p:nvSpPr>
        <p:spPr bwMode="auto">
          <a:xfrm>
            <a:off x="685800" y="2057400"/>
            <a:ext cx="2133600" cy="461963"/>
          </a:xfrm>
          <a:prstGeom prst="rect">
            <a:avLst/>
          </a:prstGeom>
          <a:noFill/>
          <a:ln w="19050" algn="ctr">
            <a:solidFill>
              <a:srgbClr val="FF0000"/>
            </a:solidFill>
            <a:miter lim="800000"/>
            <a:headEnd/>
            <a:tailEnd/>
          </a:ln>
        </p:spPr>
        <p:txBody>
          <a:bodyPr>
            <a:spAutoFit/>
          </a:bodyPr>
          <a:lstStyle/>
          <a:p>
            <a:pPr>
              <a:spcBef>
                <a:spcPct val="50000"/>
              </a:spcBef>
            </a:pPr>
            <a:r>
              <a:rPr lang="en-US" sz="2400">
                <a:solidFill>
                  <a:srgbClr val="002060"/>
                </a:solidFill>
                <a:latin typeface="Times New Roman" pitchFamily="18" charset="0"/>
                <a:cs typeface="Times New Roman" pitchFamily="18" charset="0"/>
              </a:rPr>
              <a:t>1. located</a:t>
            </a:r>
          </a:p>
        </p:txBody>
      </p:sp>
      <p:sp>
        <p:nvSpPr>
          <p:cNvPr id="15364" name="Text Box 5"/>
          <p:cNvSpPr txBox="1">
            <a:spLocks noChangeArrowheads="1"/>
          </p:cNvSpPr>
          <p:nvPr/>
        </p:nvSpPr>
        <p:spPr bwMode="auto">
          <a:xfrm>
            <a:off x="685800" y="2921000"/>
            <a:ext cx="2133600" cy="461963"/>
          </a:xfrm>
          <a:prstGeom prst="rect">
            <a:avLst/>
          </a:prstGeom>
          <a:noFill/>
          <a:ln w="19050" algn="ctr">
            <a:solidFill>
              <a:srgbClr val="FF0000"/>
            </a:solidFill>
            <a:miter lim="800000"/>
            <a:headEnd/>
            <a:tailEnd/>
          </a:ln>
        </p:spPr>
        <p:txBody>
          <a:bodyPr>
            <a:spAutoFit/>
          </a:bodyPr>
          <a:lstStyle/>
          <a:p>
            <a:pPr>
              <a:spcBef>
                <a:spcPct val="50000"/>
              </a:spcBef>
            </a:pPr>
            <a:r>
              <a:rPr lang="en-US" sz="2400">
                <a:solidFill>
                  <a:srgbClr val="002060"/>
                </a:solidFill>
                <a:latin typeface="Times New Roman" pitchFamily="18" charset="0"/>
                <a:cs typeface="Times New Roman" pitchFamily="18" charset="0"/>
              </a:rPr>
              <a:t>2. picturesque</a:t>
            </a:r>
          </a:p>
        </p:txBody>
      </p:sp>
      <p:sp>
        <p:nvSpPr>
          <p:cNvPr id="15365" name="Text Box 6"/>
          <p:cNvSpPr txBox="1">
            <a:spLocks noChangeArrowheads="1"/>
          </p:cNvSpPr>
          <p:nvPr/>
        </p:nvSpPr>
        <p:spPr bwMode="auto">
          <a:xfrm>
            <a:off x="685800" y="3810000"/>
            <a:ext cx="2133600" cy="461963"/>
          </a:xfrm>
          <a:prstGeom prst="rect">
            <a:avLst/>
          </a:prstGeom>
          <a:noFill/>
          <a:ln w="19050" algn="ctr">
            <a:solidFill>
              <a:srgbClr val="FF0000"/>
            </a:solidFill>
            <a:miter lim="800000"/>
            <a:headEnd/>
            <a:tailEnd/>
          </a:ln>
        </p:spPr>
        <p:txBody>
          <a:bodyPr>
            <a:spAutoFit/>
          </a:bodyPr>
          <a:lstStyle/>
          <a:p>
            <a:pPr>
              <a:spcBef>
                <a:spcPct val="50000"/>
              </a:spcBef>
            </a:pPr>
            <a:r>
              <a:rPr lang="en-US" sz="2400">
                <a:solidFill>
                  <a:srgbClr val="002060"/>
                </a:solidFill>
                <a:latin typeface="Times New Roman" pitchFamily="18" charset="0"/>
                <a:cs typeface="Times New Roman" pitchFamily="18" charset="0"/>
              </a:rPr>
              <a:t>3. astounding</a:t>
            </a:r>
          </a:p>
        </p:txBody>
      </p:sp>
      <p:sp>
        <p:nvSpPr>
          <p:cNvPr id="15366" name="Text Box 7"/>
          <p:cNvSpPr txBox="1">
            <a:spLocks noChangeArrowheads="1"/>
          </p:cNvSpPr>
          <p:nvPr/>
        </p:nvSpPr>
        <p:spPr bwMode="auto">
          <a:xfrm>
            <a:off x="685800" y="4699000"/>
            <a:ext cx="2133600" cy="461963"/>
          </a:xfrm>
          <a:prstGeom prst="rect">
            <a:avLst/>
          </a:prstGeom>
          <a:noFill/>
          <a:ln w="19050" algn="ctr">
            <a:solidFill>
              <a:srgbClr val="FF0000"/>
            </a:solidFill>
            <a:miter lim="800000"/>
            <a:headEnd/>
            <a:tailEnd/>
          </a:ln>
        </p:spPr>
        <p:txBody>
          <a:bodyPr>
            <a:spAutoFit/>
          </a:bodyPr>
          <a:lstStyle/>
          <a:p>
            <a:pPr>
              <a:spcBef>
                <a:spcPct val="50000"/>
              </a:spcBef>
            </a:pPr>
            <a:r>
              <a:rPr lang="en-US" sz="2400">
                <a:solidFill>
                  <a:srgbClr val="002060"/>
                </a:solidFill>
                <a:latin typeface="Times New Roman" pitchFamily="18" charset="0"/>
                <a:cs typeface="Times New Roman" pitchFamily="18" charset="0"/>
              </a:rPr>
              <a:t>4. geological</a:t>
            </a:r>
          </a:p>
        </p:txBody>
      </p:sp>
      <p:sp>
        <p:nvSpPr>
          <p:cNvPr id="15367" name="Text Box 8"/>
          <p:cNvSpPr txBox="1">
            <a:spLocks noChangeArrowheads="1"/>
          </p:cNvSpPr>
          <p:nvPr/>
        </p:nvSpPr>
        <p:spPr bwMode="auto">
          <a:xfrm>
            <a:off x="685800" y="5562600"/>
            <a:ext cx="2133600" cy="830263"/>
          </a:xfrm>
          <a:prstGeom prst="rect">
            <a:avLst/>
          </a:prstGeom>
          <a:noFill/>
          <a:ln w="19050" algn="ctr">
            <a:solidFill>
              <a:srgbClr val="FF0000"/>
            </a:solidFill>
            <a:miter lim="800000"/>
            <a:headEnd/>
            <a:tailEnd/>
          </a:ln>
        </p:spPr>
        <p:txBody>
          <a:bodyPr>
            <a:spAutoFit/>
          </a:bodyPr>
          <a:lstStyle/>
          <a:p>
            <a:pPr>
              <a:spcBef>
                <a:spcPct val="50000"/>
              </a:spcBef>
            </a:pPr>
            <a:r>
              <a:rPr lang="en-US" sz="2400">
                <a:solidFill>
                  <a:srgbClr val="002060"/>
                </a:solidFill>
                <a:latin typeface="Times New Roman" pitchFamily="18" charset="0"/>
                <a:cs typeface="Times New Roman" pitchFamily="18" charset="0"/>
              </a:rPr>
              <a:t>5. administrative</a:t>
            </a:r>
          </a:p>
        </p:txBody>
      </p:sp>
      <p:sp>
        <p:nvSpPr>
          <p:cNvPr id="15368" name="Rectangle 9"/>
          <p:cNvSpPr>
            <a:spLocks noChangeArrowheads="1"/>
          </p:cNvSpPr>
          <p:nvPr/>
        </p:nvSpPr>
        <p:spPr bwMode="auto">
          <a:xfrm>
            <a:off x="3962400" y="2819400"/>
            <a:ext cx="4851400" cy="461963"/>
          </a:xfrm>
          <a:prstGeom prst="rect">
            <a:avLst/>
          </a:prstGeom>
          <a:noFill/>
          <a:ln w="28575" algn="ctr">
            <a:solidFill>
              <a:srgbClr val="00B050"/>
            </a:solidFill>
            <a:miter lim="800000"/>
            <a:headEnd/>
            <a:tailEnd/>
          </a:ln>
        </p:spPr>
        <p:txBody>
          <a:bodyPr anchor="ctr">
            <a:spAutoFit/>
          </a:bodyPr>
          <a:lstStyle/>
          <a:p>
            <a:pPr marL="342900" indent="-342900" eaLnBrk="0" hangingPunct="0"/>
            <a:r>
              <a:rPr lang="en-US" sz="2400">
                <a:solidFill>
                  <a:srgbClr val="FF0000"/>
                </a:solidFill>
                <a:latin typeface="Times New Roman" pitchFamily="18" charset="0"/>
                <a:cs typeface="Times New Roman" pitchFamily="18" charset="0"/>
              </a:rPr>
              <a:t>b.  in a particular position or place</a:t>
            </a:r>
          </a:p>
        </p:txBody>
      </p:sp>
      <p:sp>
        <p:nvSpPr>
          <p:cNvPr id="15369" name="Rectangle 10"/>
          <p:cNvSpPr>
            <a:spLocks noChangeArrowheads="1"/>
          </p:cNvSpPr>
          <p:nvPr/>
        </p:nvSpPr>
        <p:spPr bwMode="auto">
          <a:xfrm>
            <a:off x="3987800" y="3613150"/>
            <a:ext cx="4851400" cy="831850"/>
          </a:xfrm>
          <a:prstGeom prst="rect">
            <a:avLst/>
          </a:prstGeom>
          <a:noFill/>
          <a:ln w="28575" algn="ctr">
            <a:solidFill>
              <a:srgbClr val="00B050"/>
            </a:solidFill>
            <a:miter lim="800000"/>
            <a:headEnd/>
            <a:tailEnd/>
          </a:ln>
        </p:spPr>
        <p:txBody>
          <a:bodyPr anchor="ctr">
            <a:spAutoFit/>
          </a:bodyPr>
          <a:lstStyle/>
          <a:p>
            <a:pPr marL="342900" indent="-342900" eaLnBrk="0" hangingPunct="0"/>
            <a:r>
              <a:rPr lang="en-US" sz="2400">
                <a:solidFill>
                  <a:srgbClr val="FF0000"/>
                </a:solidFill>
                <a:latin typeface="Times New Roman" pitchFamily="18" charset="0"/>
                <a:cs typeface="Times New Roman" pitchFamily="18" charset="0"/>
              </a:rPr>
              <a:t>c.  relating to the work of managing</a:t>
            </a:r>
            <a:br>
              <a:rPr lang="en-US" sz="2400">
                <a:solidFill>
                  <a:srgbClr val="FF0000"/>
                </a:solidFill>
                <a:latin typeface="Times New Roman" pitchFamily="18" charset="0"/>
                <a:cs typeface="Times New Roman" pitchFamily="18" charset="0"/>
              </a:rPr>
            </a:br>
            <a:r>
              <a:rPr lang="en-US" sz="2400">
                <a:solidFill>
                  <a:srgbClr val="FF0000"/>
                </a:solidFill>
                <a:latin typeface="Times New Roman" pitchFamily="18" charset="0"/>
                <a:cs typeface="Times New Roman" pitchFamily="18" charset="0"/>
              </a:rPr>
              <a:t>a country or an institution</a:t>
            </a:r>
          </a:p>
        </p:txBody>
      </p:sp>
      <p:sp>
        <p:nvSpPr>
          <p:cNvPr id="15370" name="Rectangle 11"/>
          <p:cNvSpPr>
            <a:spLocks noChangeArrowheads="1"/>
          </p:cNvSpPr>
          <p:nvPr/>
        </p:nvSpPr>
        <p:spPr bwMode="auto">
          <a:xfrm>
            <a:off x="4038600" y="4795838"/>
            <a:ext cx="4800600" cy="461962"/>
          </a:xfrm>
          <a:prstGeom prst="rect">
            <a:avLst/>
          </a:prstGeom>
          <a:noFill/>
          <a:ln w="28575" algn="ctr">
            <a:solidFill>
              <a:srgbClr val="00B050"/>
            </a:solidFill>
            <a:miter lim="800000"/>
            <a:headEnd/>
            <a:tailEnd/>
          </a:ln>
        </p:spPr>
        <p:txBody>
          <a:bodyPr anchor="ctr">
            <a:spAutoFit/>
          </a:bodyPr>
          <a:lstStyle/>
          <a:p>
            <a:pPr marL="342900" indent="-342900" eaLnBrk="0" hangingPunct="0"/>
            <a:r>
              <a:rPr lang="en-US" sz="2400">
                <a:solidFill>
                  <a:srgbClr val="FF0000"/>
                </a:solidFill>
                <a:latin typeface="Times New Roman" pitchFamily="18" charset="0"/>
                <a:cs typeface="Times New Roman" pitchFamily="18" charset="0"/>
              </a:rPr>
              <a:t>d.  pretty and unchanged by time</a:t>
            </a:r>
          </a:p>
        </p:txBody>
      </p:sp>
      <p:sp>
        <p:nvSpPr>
          <p:cNvPr id="15371" name="Rectangle 12"/>
          <p:cNvSpPr>
            <a:spLocks noChangeArrowheads="1"/>
          </p:cNvSpPr>
          <p:nvPr/>
        </p:nvSpPr>
        <p:spPr bwMode="auto">
          <a:xfrm>
            <a:off x="4038600" y="5426075"/>
            <a:ext cx="4800600" cy="831850"/>
          </a:xfrm>
          <a:prstGeom prst="rect">
            <a:avLst/>
          </a:prstGeom>
          <a:noFill/>
          <a:ln w="28575" algn="ctr">
            <a:solidFill>
              <a:srgbClr val="00B050"/>
            </a:solidFill>
            <a:miter lim="800000"/>
            <a:headEnd/>
            <a:tailEnd/>
          </a:ln>
        </p:spPr>
        <p:txBody>
          <a:bodyPr anchor="ctr">
            <a:spAutoFit/>
          </a:bodyPr>
          <a:lstStyle/>
          <a:p>
            <a:pPr marL="342900" indent="-342900" eaLnBrk="0" hangingPunct="0"/>
            <a:r>
              <a:rPr lang="en-US" sz="2400">
                <a:solidFill>
                  <a:srgbClr val="FF0000"/>
                </a:solidFill>
                <a:latin typeface="Times New Roman" pitchFamily="18" charset="0"/>
                <a:cs typeface="Times New Roman" pitchFamily="18" charset="0"/>
              </a:rPr>
              <a:t>e.  relating to the rocks that make</a:t>
            </a:r>
            <a:br>
              <a:rPr lang="en-US" sz="2400">
                <a:solidFill>
                  <a:srgbClr val="FF0000"/>
                </a:solidFill>
                <a:latin typeface="Times New Roman" pitchFamily="18" charset="0"/>
                <a:cs typeface="Times New Roman" pitchFamily="18" charset="0"/>
              </a:rPr>
            </a:br>
            <a:r>
              <a:rPr lang="en-US" sz="2400">
                <a:solidFill>
                  <a:srgbClr val="FF0000"/>
                </a:solidFill>
                <a:latin typeface="Times New Roman" pitchFamily="18" charset="0"/>
                <a:cs typeface="Times New Roman" pitchFamily="18" charset="0"/>
              </a:rPr>
              <a:t>up the Earth's surface</a:t>
            </a:r>
          </a:p>
        </p:txBody>
      </p:sp>
      <p:sp>
        <p:nvSpPr>
          <p:cNvPr id="15372" name="AutoShape 13"/>
          <p:cNvSpPr>
            <a:spLocks noChangeArrowheads="1"/>
          </p:cNvSpPr>
          <p:nvPr/>
        </p:nvSpPr>
        <p:spPr bwMode="auto">
          <a:xfrm>
            <a:off x="4038600" y="1243013"/>
            <a:ext cx="4343400" cy="409575"/>
          </a:xfrm>
          <a:prstGeom prst="flowChartAlternateProcess">
            <a:avLst/>
          </a:prstGeom>
          <a:noFill/>
          <a:ln w="9525" algn="ctr">
            <a:noFill/>
            <a:miter lim="800000"/>
            <a:headEnd/>
            <a:tailEnd/>
          </a:ln>
        </p:spPr>
        <p:txBody>
          <a:bodyPr anchor="ctr">
            <a:spAutoFit/>
          </a:bodyPr>
          <a:lstStyle/>
          <a:p>
            <a:pPr>
              <a:spcBef>
                <a:spcPct val="50000"/>
              </a:spcBef>
            </a:pPr>
            <a:endParaRPr lang="en-US">
              <a:latin typeface="Times New Roman" pitchFamily="18" charset="0"/>
              <a:cs typeface="Times New Roman" pitchFamily="18" charset="0"/>
            </a:endParaRPr>
          </a:p>
        </p:txBody>
      </p:sp>
      <p:sp>
        <p:nvSpPr>
          <p:cNvPr id="15373" name="AutoShape 14"/>
          <p:cNvSpPr>
            <a:spLocks noChangeArrowheads="1"/>
          </p:cNvSpPr>
          <p:nvPr/>
        </p:nvSpPr>
        <p:spPr bwMode="auto">
          <a:xfrm>
            <a:off x="685800" y="1293813"/>
            <a:ext cx="2133600" cy="409575"/>
          </a:xfrm>
          <a:prstGeom prst="flowChartAlternateProcess">
            <a:avLst/>
          </a:prstGeom>
          <a:noFill/>
          <a:ln w="9525" algn="ctr">
            <a:noFill/>
            <a:miter lim="800000"/>
            <a:headEnd/>
            <a:tailEnd/>
          </a:ln>
        </p:spPr>
        <p:txBody>
          <a:bodyPr anchor="ctr">
            <a:spAutoFit/>
          </a:bodyPr>
          <a:lstStyle/>
          <a:p>
            <a:pPr>
              <a:spcBef>
                <a:spcPct val="50000"/>
              </a:spcBef>
            </a:pPr>
            <a:endParaRPr lang="en-US">
              <a:latin typeface="Times New Roman" pitchFamily="18" charset="0"/>
              <a:cs typeface="Times New Roman" pitchFamily="18" charset="0"/>
            </a:endParaRPr>
          </a:p>
        </p:txBody>
      </p:sp>
      <p:sp>
        <p:nvSpPr>
          <p:cNvPr id="15374" name="Text Box 15"/>
          <p:cNvSpPr txBox="1">
            <a:spLocks noChangeArrowheads="1"/>
          </p:cNvSpPr>
          <p:nvPr/>
        </p:nvSpPr>
        <p:spPr bwMode="auto">
          <a:xfrm>
            <a:off x="1192213" y="1536700"/>
            <a:ext cx="533400" cy="461963"/>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Times New Roman" pitchFamily="18" charset="0"/>
                <a:cs typeface="Times New Roman" pitchFamily="18" charset="0"/>
              </a:rPr>
              <a:t>A</a:t>
            </a:r>
          </a:p>
        </p:txBody>
      </p:sp>
      <p:sp>
        <p:nvSpPr>
          <p:cNvPr id="15375" name="Text Box 16"/>
          <p:cNvSpPr txBox="1">
            <a:spLocks noChangeArrowheads="1"/>
          </p:cNvSpPr>
          <p:nvPr/>
        </p:nvSpPr>
        <p:spPr bwMode="auto">
          <a:xfrm>
            <a:off x="5854700" y="1325563"/>
            <a:ext cx="533400" cy="461962"/>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latin typeface="Times New Roman" pitchFamily="18" charset="0"/>
                <a:cs typeface="Times New Roman" pitchFamily="18" charset="0"/>
              </a:rPr>
              <a:t>B</a:t>
            </a:r>
          </a:p>
        </p:txBody>
      </p:sp>
      <p:sp>
        <p:nvSpPr>
          <p:cNvPr id="18" name="Line 17"/>
          <p:cNvSpPr>
            <a:spLocks noChangeShapeType="1"/>
          </p:cNvSpPr>
          <p:nvPr/>
        </p:nvSpPr>
        <p:spPr bwMode="auto">
          <a:xfrm>
            <a:off x="2819400" y="2286000"/>
            <a:ext cx="1219200" cy="762000"/>
          </a:xfrm>
          <a:prstGeom prst="line">
            <a:avLst/>
          </a:prstGeom>
          <a:noFill/>
          <a:ln w="28575">
            <a:solidFill>
              <a:srgbClr val="FF0000"/>
            </a:solidFill>
            <a:round/>
            <a:headEnd/>
            <a:tailEnd/>
          </a:ln>
        </p:spPr>
        <p:txBody>
          <a:bodyPr>
            <a:spAutoFit/>
          </a:bodyPr>
          <a:lstStyle/>
          <a:p>
            <a:endParaRPr lang="en-US"/>
          </a:p>
        </p:txBody>
      </p:sp>
      <p:sp>
        <p:nvSpPr>
          <p:cNvPr id="19" name="Line 18"/>
          <p:cNvSpPr>
            <a:spLocks noChangeShapeType="1"/>
          </p:cNvSpPr>
          <p:nvPr/>
        </p:nvSpPr>
        <p:spPr bwMode="auto">
          <a:xfrm>
            <a:off x="2819400" y="3124200"/>
            <a:ext cx="1219200" cy="1752600"/>
          </a:xfrm>
          <a:prstGeom prst="line">
            <a:avLst/>
          </a:prstGeom>
          <a:noFill/>
          <a:ln w="28575">
            <a:solidFill>
              <a:srgbClr val="FF0000"/>
            </a:solidFill>
            <a:round/>
            <a:headEnd/>
            <a:tailEnd/>
          </a:ln>
        </p:spPr>
        <p:txBody>
          <a:bodyPr>
            <a:spAutoFit/>
          </a:bodyPr>
          <a:lstStyle/>
          <a:p>
            <a:endParaRPr lang="en-US"/>
          </a:p>
        </p:txBody>
      </p:sp>
      <p:sp>
        <p:nvSpPr>
          <p:cNvPr id="20" name="Line 19"/>
          <p:cNvSpPr>
            <a:spLocks noChangeShapeType="1"/>
          </p:cNvSpPr>
          <p:nvPr/>
        </p:nvSpPr>
        <p:spPr bwMode="auto">
          <a:xfrm flipV="1">
            <a:off x="2819400" y="2133600"/>
            <a:ext cx="1219200" cy="1828800"/>
          </a:xfrm>
          <a:prstGeom prst="line">
            <a:avLst/>
          </a:prstGeom>
          <a:noFill/>
          <a:ln w="28575">
            <a:solidFill>
              <a:srgbClr val="FF0000"/>
            </a:solidFill>
            <a:round/>
            <a:headEnd/>
            <a:tailEnd/>
          </a:ln>
        </p:spPr>
        <p:txBody>
          <a:bodyPr>
            <a:spAutoFit/>
          </a:bodyPr>
          <a:lstStyle/>
          <a:p>
            <a:endParaRPr lang="en-US"/>
          </a:p>
        </p:txBody>
      </p:sp>
      <p:sp>
        <p:nvSpPr>
          <p:cNvPr id="21" name="Line 20"/>
          <p:cNvSpPr>
            <a:spLocks noChangeShapeType="1"/>
          </p:cNvSpPr>
          <p:nvPr/>
        </p:nvSpPr>
        <p:spPr bwMode="auto">
          <a:xfrm>
            <a:off x="2819400" y="4953000"/>
            <a:ext cx="1219200" cy="762000"/>
          </a:xfrm>
          <a:prstGeom prst="line">
            <a:avLst/>
          </a:prstGeom>
          <a:noFill/>
          <a:ln w="28575">
            <a:solidFill>
              <a:srgbClr val="FF0000"/>
            </a:solidFill>
            <a:round/>
            <a:headEnd/>
            <a:tailEnd/>
          </a:ln>
        </p:spPr>
        <p:txBody>
          <a:bodyPr>
            <a:spAutoFit/>
          </a:bodyPr>
          <a:lstStyle/>
          <a:p>
            <a:endParaRPr lang="en-US"/>
          </a:p>
        </p:txBody>
      </p:sp>
      <p:sp>
        <p:nvSpPr>
          <p:cNvPr id="22" name="Line 21"/>
          <p:cNvSpPr>
            <a:spLocks noChangeShapeType="1"/>
          </p:cNvSpPr>
          <p:nvPr/>
        </p:nvSpPr>
        <p:spPr bwMode="auto">
          <a:xfrm flipV="1">
            <a:off x="2819400" y="3962400"/>
            <a:ext cx="1219200" cy="1828800"/>
          </a:xfrm>
          <a:prstGeom prst="line">
            <a:avLst/>
          </a:prstGeom>
          <a:noFill/>
          <a:ln w="28575">
            <a:solidFill>
              <a:srgbClr val="FF0000"/>
            </a:solidFill>
            <a:round/>
            <a:headEnd/>
            <a:tailEnd/>
          </a:ln>
        </p:spPr>
        <p:txBody>
          <a:bodyPr>
            <a:spAutoFit/>
          </a:bodyPr>
          <a:lstStyle/>
          <a:p>
            <a:endParaRPr lang="en-US"/>
          </a:p>
        </p:txBody>
      </p:sp>
      <p:pic>
        <p:nvPicPr>
          <p:cNvPr id="15381" name="Picture 22" descr="Related image"/>
          <p:cNvPicPr>
            <a:picLocks noChangeAspect="1" noChangeArrowheads="1"/>
          </p:cNvPicPr>
          <p:nvPr/>
        </p:nvPicPr>
        <p:blipFill>
          <a:blip r:embed="rId2"/>
          <a:srcRect/>
          <a:stretch>
            <a:fillRect/>
          </a:stretch>
        </p:blipFill>
        <p:spPr bwMode="auto">
          <a:xfrm>
            <a:off x="0" y="-74613"/>
            <a:ext cx="2057400" cy="1554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amond(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amond(in)">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amond(in)">
                                      <p:cBhvr>
                                        <p:cTn id="2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Related image"/>
          <p:cNvPicPr>
            <a:picLocks noChangeAspect="1" noChangeArrowheads="1"/>
          </p:cNvPicPr>
          <p:nvPr/>
        </p:nvPicPr>
        <p:blipFill>
          <a:blip r:embed="rId2"/>
          <a:srcRect/>
          <a:stretch>
            <a:fillRect/>
          </a:stretch>
        </p:blipFill>
        <p:spPr bwMode="auto">
          <a:xfrm>
            <a:off x="0" y="-50800"/>
            <a:ext cx="1587500" cy="1111250"/>
          </a:xfrm>
          <a:prstGeom prst="rect">
            <a:avLst/>
          </a:prstGeom>
          <a:noFill/>
          <a:ln w="9525">
            <a:noFill/>
            <a:miter lim="800000"/>
            <a:headEnd/>
            <a:tailEnd/>
          </a:ln>
        </p:spPr>
      </p:pic>
      <p:sp>
        <p:nvSpPr>
          <p:cNvPr id="24578" name="TextBox 3"/>
          <p:cNvSpPr txBox="1">
            <a:spLocks noChangeArrowheads="1"/>
          </p:cNvSpPr>
          <p:nvPr/>
        </p:nvSpPr>
        <p:spPr bwMode="auto">
          <a:xfrm>
            <a:off x="1795463" y="150813"/>
            <a:ext cx="7175500" cy="708025"/>
          </a:xfrm>
          <a:prstGeom prst="rect">
            <a:avLst/>
          </a:prstGeom>
          <a:solidFill>
            <a:srgbClr val="C00000"/>
          </a:solidFill>
          <a:ln w="9525">
            <a:noFill/>
            <a:miter lim="800000"/>
            <a:headEnd/>
            <a:tailEnd/>
          </a:ln>
        </p:spPr>
        <p:txBody>
          <a:bodyPr>
            <a:spAutoFit/>
          </a:bodyPr>
          <a:lstStyle/>
          <a:p>
            <a:r>
              <a:rPr lang="en-US" sz="2000" b="1">
                <a:solidFill>
                  <a:schemeClr val="bg1"/>
                </a:solidFill>
                <a:latin typeface="Times New Roman" pitchFamily="18" charset="0"/>
                <a:cs typeface="Times New Roman" pitchFamily="18" charset="0"/>
              </a:rPr>
              <a:t>2.</a:t>
            </a:r>
            <a:r>
              <a:rPr lang="en-US" sz="2000">
                <a:solidFill>
                  <a:schemeClr val="bg1"/>
                </a:solidFill>
                <a:latin typeface="Times New Roman" pitchFamily="18" charset="0"/>
                <a:cs typeface="Times New Roman" pitchFamily="18" charset="0"/>
              </a:rPr>
              <a:t> </a:t>
            </a:r>
            <a:r>
              <a:rPr lang="en-US" sz="2000" b="1">
                <a:solidFill>
                  <a:schemeClr val="bg1"/>
                </a:solidFill>
                <a:latin typeface="Times New Roman" pitchFamily="18" charset="0"/>
                <a:cs typeface="Times New Roman" pitchFamily="18" charset="0"/>
              </a:rPr>
              <a:t>Find a photo or draw a picture of a wonder of Viet Nam you have visited. Create a similar promotional brochure about it.</a:t>
            </a:r>
            <a:r>
              <a:rPr lang="en-US" sz="2000">
                <a:solidFill>
                  <a:schemeClr val="bg1"/>
                </a:solidFill>
                <a:latin typeface="Times New Roman" pitchFamily="18" charset="0"/>
                <a:cs typeface="Times New Roman" pitchFamily="18" charset="0"/>
              </a:rPr>
              <a:t> </a:t>
            </a:r>
            <a:endParaRPr lang="en-US" sz="2000" b="1">
              <a:solidFill>
                <a:schemeClr val="bg1"/>
              </a:solidFill>
              <a:latin typeface="Times New Roman" pitchFamily="18" charset="0"/>
              <a:cs typeface="Times New Roman" pitchFamily="18" charset="0"/>
            </a:endParaRPr>
          </a:p>
        </p:txBody>
      </p:sp>
      <p:pic>
        <p:nvPicPr>
          <p:cNvPr id="24579" name="Picture 4"/>
          <p:cNvPicPr>
            <a:picLocks noChangeAspect="1"/>
          </p:cNvPicPr>
          <p:nvPr/>
        </p:nvPicPr>
        <p:blipFill>
          <a:blip r:embed="rId3"/>
          <a:srcRect/>
          <a:stretch>
            <a:fillRect/>
          </a:stretch>
        </p:blipFill>
        <p:spPr bwMode="auto">
          <a:xfrm>
            <a:off x="5080000" y="1060450"/>
            <a:ext cx="3890963" cy="2711450"/>
          </a:xfrm>
          <a:prstGeom prst="rect">
            <a:avLst/>
          </a:prstGeom>
          <a:noFill/>
          <a:ln w="9525">
            <a:noFill/>
            <a:miter lim="800000"/>
            <a:headEnd/>
            <a:tailEnd/>
          </a:ln>
        </p:spPr>
      </p:pic>
      <p:sp>
        <p:nvSpPr>
          <p:cNvPr id="6" name="Content Placeholder 2"/>
          <p:cNvSpPr txBox="1">
            <a:spLocks/>
          </p:cNvSpPr>
          <p:nvPr/>
        </p:nvSpPr>
        <p:spPr>
          <a:xfrm>
            <a:off x="0" y="1155700"/>
            <a:ext cx="4987925" cy="1262063"/>
          </a:xfrm>
          <a:prstGeom prst="rect">
            <a:avLst/>
          </a:prstGeom>
        </p:spPr>
        <p:txBody>
          <a:bodyPr>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n-US" sz="2000" kern="0" dirty="0" smtClean="0">
                <a:solidFill>
                  <a:srgbClr val="FF0000"/>
                </a:solidFill>
                <a:latin typeface="Times New Roman" panose="02020603050405020304" pitchFamily="18" charset="0"/>
                <a:cs typeface="Times New Roman" panose="02020603050405020304" pitchFamily="18" charset="0"/>
              </a:rPr>
              <a:t>My </a:t>
            </a:r>
            <a:r>
              <a:rPr lang="en-US" sz="2000" kern="0" dirty="0" err="1" smtClean="0">
                <a:solidFill>
                  <a:srgbClr val="FF0000"/>
                </a:solidFill>
                <a:latin typeface="Times New Roman" panose="02020603050405020304" pitchFamily="18" charset="0"/>
                <a:cs typeface="Times New Roman" panose="02020603050405020304" pitchFamily="18" charset="0"/>
              </a:rPr>
              <a:t>Khe</a:t>
            </a:r>
            <a:r>
              <a:rPr lang="en-US" sz="2000" kern="0" dirty="0" smtClean="0">
                <a:solidFill>
                  <a:srgbClr val="FF0000"/>
                </a:solidFill>
                <a:latin typeface="Times New Roman" panose="02020603050405020304" pitchFamily="18" charset="0"/>
                <a:cs typeface="Times New Roman" panose="02020603050405020304" pitchFamily="18" charset="0"/>
              </a:rPr>
              <a:t> Beach is one of the most attractive spot in Da Nang city. My </a:t>
            </a:r>
            <a:r>
              <a:rPr lang="en-US" sz="2000" kern="0" dirty="0" err="1" smtClean="0">
                <a:solidFill>
                  <a:srgbClr val="FF0000"/>
                </a:solidFill>
                <a:latin typeface="Times New Roman" panose="02020603050405020304" pitchFamily="18" charset="0"/>
                <a:cs typeface="Times New Roman" panose="02020603050405020304" pitchFamily="18" charset="0"/>
              </a:rPr>
              <a:t>Khe</a:t>
            </a:r>
            <a:r>
              <a:rPr lang="en-US" sz="2000" kern="0" dirty="0" smtClean="0">
                <a:solidFill>
                  <a:srgbClr val="FF0000"/>
                </a:solidFill>
                <a:latin typeface="Times New Roman" panose="02020603050405020304" pitchFamily="18" charset="0"/>
                <a:cs typeface="Times New Roman" panose="02020603050405020304" pitchFamily="18" charset="0"/>
              </a:rPr>
              <a:t> Beach is very beautiful with blue sky, warm water, white sand, so </a:t>
            </a:r>
            <a:r>
              <a:rPr lang="en-US" sz="2000" kern="0" dirty="0" err="1" smtClean="0">
                <a:solidFill>
                  <a:srgbClr val="FF0000"/>
                </a:solidFill>
                <a:latin typeface="Times New Roman" panose="02020603050405020304" pitchFamily="18" charset="0"/>
                <a:cs typeface="Times New Roman" panose="02020603050405020304" pitchFamily="18" charset="0"/>
              </a:rPr>
              <a:t>Forber</a:t>
            </a:r>
            <a:r>
              <a:rPr lang="en-US" sz="2000" kern="0" dirty="0" smtClean="0">
                <a:solidFill>
                  <a:srgbClr val="FF0000"/>
                </a:solidFill>
                <a:latin typeface="Times New Roman" panose="02020603050405020304" pitchFamily="18" charset="0"/>
                <a:cs typeface="Times New Roman" panose="02020603050405020304" pitchFamily="18" charset="0"/>
              </a:rPr>
              <a:t> Magazine selected it as "one of the most attractive on the planet" title.</a:t>
            </a:r>
            <a:endParaRPr lang="vi-VN" sz="2000" kern="0" dirty="0">
              <a:solidFill>
                <a:srgbClr val="FF0000"/>
              </a:solidFill>
              <a:latin typeface="Times New Roman" panose="02020603050405020304" pitchFamily="18" charset="0"/>
              <a:cs typeface="Times New Roman" panose="02020603050405020304" pitchFamily="18" charset="0"/>
            </a:endParaRPr>
          </a:p>
        </p:txBody>
      </p:sp>
      <p:sp>
        <p:nvSpPr>
          <p:cNvPr id="7" name="Title 2"/>
          <p:cNvSpPr txBox="1">
            <a:spLocks/>
          </p:cNvSpPr>
          <p:nvPr/>
        </p:nvSpPr>
        <p:spPr>
          <a:xfrm>
            <a:off x="19050" y="2432050"/>
            <a:ext cx="5030788" cy="1655763"/>
          </a:xfrm>
          <a:prstGeom prst="rect">
            <a:avLst/>
          </a:prstGeom>
        </p:spPr>
        <p:txBody>
          <a:bodyPr>
            <a:normAutofit fontScale="975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US" sz="2000" kern="0" dirty="0" smtClean="0">
                <a:solidFill>
                  <a:schemeClr val="tx1"/>
                </a:solidFill>
                <a:latin typeface="Times New Roman" panose="02020603050405020304" pitchFamily="18" charset="0"/>
                <a:cs typeface="Times New Roman" panose="02020603050405020304" pitchFamily="18" charset="0"/>
              </a:rPr>
              <a:t>Because it's just 5km to get here from DN center, you can go there by many transports such as by car, by bike, walk or by bus... </a:t>
            </a:r>
            <a:endParaRPr lang="vi-VN" sz="2000" kern="0"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a:xfrm>
            <a:off x="4763" y="3233738"/>
            <a:ext cx="5029200" cy="1511300"/>
          </a:xfrm>
          <a:prstGeom prst="rect">
            <a:avLst/>
          </a:prstGeom>
        </p:spPr>
        <p:txBody>
          <a:bodyPr>
            <a:normAutofit fontScale="92500"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endParaRPr lang="en-US" sz="2000" kern="0" dirty="0" smtClean="0">
              <a:solidFill>
                <a:srgbClr val="FF0000"/>
              </a:solidFill>
              <a:latin typeface="Times New Roman" panose="02020603050405020304" pitchFamily="18" charset="0"/>
              <a:cs typeface="Times New Roman" panose="02020603050405020304" pitchFamily="18" charset="0"/>
            </a:endParaRPr>
          </a:p>
          <a:p>
            <a:pPr marL="0" indent="0">
              <a:buFontTx/>
              <a:buNone/>
              <a:defRPr/>
            </a:pPr>
            <a:r>
              <a:rPr lang="en-US" sz="2000" kern="0" dirty="0" smtClean="0">
                <a:solidFill>
                  <a:srgbClr val="FF0000"/>
                </a:solidFill>
                <a:latin typeface="Times New Roman" panose="02020603050405020304" pitchFamily="18" charset="0"/>
                <a:cs typeface="Times New Roman" panose="02020603050405020304" pitchFamily="18" charset="0"/>
              </a:rPr>
              <a:t>There is peaceful, natural, very clean, and also has free admission, great accommodations, that's why many people choose My </a:t>
            </a:r>
            <a:r>
              <a:rPr lang="en-US" sz="2000" kern="0" dirty="0" err="1" smtClean="0">
                <a:solidFill>
                  <a:srgbClr val="FF0000"/>
                </a:solidFill>
                <a:latin typeface="Times New Roman" panose="02020603050405020304" pitchFamily="18" charset="0"/>
                <a:cs typeface="Times New Roman" panose="02020603050405020304" pitchFamily="18" charset="0"/>
              </a:rPr>
              <a:t>Khe</a:t>
            </a:r>
            <a:r>
              <a:rPr lang="en-US" sz="2000" kern="0" dirty="0" smtClean="0">
                <a:solidFill>
                  <a:srgbClr val="FF0000"/>
                </a:solidFill>
                <a:latin typeface="Times New Roman" panose="02020603050405020304" pitchFamily="18" charset="0"/>
                <a:cs typeface="Times New Roman" panose="02020603050405020304" pitchFamily="18" charset="0"/>
              </a:rPr>
              <a:t> Beach for their voyage. </a:t>
            </a:r>
            <a:endParaRPr lang="vi-VN" sz="2000" kern="0" dirty="0">
              <a:solidFill>
                <a:srgbClr val="FF0000"/>
              </a:solidFill>
              <a:latin typeface="Times New Roman" panose="02020603050405020304" pitchFamily="18" charset="0"/>
              <a:cs typeface="Times New Roman" panose="02020603050405020304" pitchFamily="18" charset="0"/>
            </a:endParaRPr>
          </a:p>
        </p:txBody>
      </p:sp>
      <p:sp>
        <p:nvSpPr>
          <p:cNvPr id="9" name="Content Placeholder 2"/>
          <p:cNvSpPr txBox="1">
            <a:spLocks/>
          </p:cNvSpPr>
          <p:nvPr/>
        </p:nvSpPr>
        <p:spPr>
          <a:xfrm>
            <a:off x="19050" y="4503738"/>
            <a:ext cx="4897438" cy="2303462"/>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endParaRPr lang="en-US" sz="2000" kern="0" dirty="0" smtClean="0">
              <a:latin typeface="Times New Roman" panose="02020603050405020304" pitchFamily="18" charset="0"/>
              <a:cs typeface="Times New Roman" panose="02020603050405020304" pitchFamily="18" charset="0"/>
            </a:endParaRPr>
          </a:p>
          <a:p>
            <a:pPr marL="0" indent="0">
              <a:buFontTx/>
              <a:buNone/>
              <a:defRPr/>
            </a:pPr>
            <a:r>
              <a:rPr lang="en-US" sz="2000" kern="0" dirty="0" smtClean="0">
                <a:latin typeface="Times New Roman" panose="02020603050405020304" pitchFamily="18" charset="0"/>
                <a:cs typeface="Times New Roman" panose="02020603050405020304" pitchFamily="18" charset="0"/>
              </a:rPr>
              <a:t>My </a:t>
            </a:r>
            <a:r>
              <a:rPr lang="en-US" sz="2000" kern="0" dirty="0" err="1" smtClean="0">
                <a:latin typeface="Times New Roman" panose="02020603050405020304" pitchFamily="18" charset="0"/>
                <a:cs typeface="Times New Roman" panose="02020603050405020304" pitchFamily="18" charset="0"/>
              </a:rPr>
              <a:t>Khe</a:t>
            </a:r>
            <a:r>
              <a:rPr lang="en-US" sz="2000" kern="0" dirty="0" smtClean="0">
                <a:latin typeface="Times New Roman" panose="02020603050405020304" pitchFamily="18" charset="0"/>
                <a:cs typeface="Times New Roman" panose="02020603050405020304" pitchFamily="18" charset="0"/>
              </a:rPr>
              <a:t> Beach is an ideal and safe place for everyone to swim anytime of year with large waves and warm water. It's a good idea to enjoy the stunning view of dawn and gloaming on the beach</a:t>
            </a:r>
            <a:endParaRPr lang="vi-VN" sz="2000" kern="0" dirty="0">
              <a:latin typeface="Times New Roman" panose="02020603050405020304" pitchFamily="18" charset="0"/>
              <a:cs typeface="Times New Roman" panose="02020603050405020304" pitchFamily="18" charset="0"/>
            </a:endParaRPr>
          </a:p>
        </p:txBody>
      </p:sp>
      <p:sp>
        <p:nvSpPr>
          <p:cNvPr id="10" name="Content Placeholder 2"/>
          <p:cNvSpPr txBox="1">
            <a:spLocks/>
          </p:cNvSpPr>
          <p:nvPr/>
        </p:nvSpPr>
        <p:spPr>
          <a:xfrm>
            <a:off x="4822825" y="4451350"/>
            <a:ext cx="4449763" cy="2052638"/>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endParaRPr lang="en-US" sz="2000" kern="0" dirty="0" smtClean="0">
              <a:solidFill>
                <a:srgbClr val="FF0000"/>
              </a:solidFill>
              <a:latin typeface="Times New Roman" panose="02020603050405020304" pitchFamily="18" charset="0"/>
              <a:cs typeface="Times New Roman" panose="02020603050405020304" pitchFamily="18" charset="0"/>
            </a:endParaRPr>
          </a:p>
          <a:p>
            <a:pPr marL="0" indent="0">
              <a:buFontTx/>
              <a:buNone/>
              <a:defRPr/>
            </a:pPr>
            <a:r>
              <a:rPr lang="en-US" sz="2000" kern="0" dirty="0" smtClean="0">
                <a:solidFill>
                  <a:srgbClr val="FF0000"/>
                </a:solidFill>
                <a:latin typeface="Times New Roman" panose="02020603050405020304" pitchFamily="18" charset="0"/>
                <a:cs typeface="Times New Roman" panose="02020603050405020304" pitchFamily="18" charset="0"/>
              </a:rPr>
              <a:t>Alongside the long of the beach has many luxury and affordable hotels, restaurants to serve visitors. If you like traveling, I really recommend you to visit My </a:t>
            </a:r>
            <a:r>
              <a:rPr lang="en-US" sz="2000" kern="0" dirty="0" err="1" smtClean="0">
                <a:solidFill>
                  <a:srgbClr val="FF0000"/>
                </a:solidFill>
                <a:latin typeface="Times New Roman" panose="02020603050405020304" pitchFamily="18" charset="0"/>
                <a:cs typeface="Times New Roman" panose="02020603050405020304" pitchFamily="18" charset="0"/>
              </a:rPr>
              <a:t>Khe</a:t>
            </a:r>
            <a:r>
              <a:rPr lang="en-US" sz="2000" kern="0" dirty="0" smtClean="0">
                <a:solidFill>
                  <a:srgbClr val="FF0000"/>
                </a:solidFill>
                <a:latin typeface="Times New Roman" panose="02020603050405020304" pitchFamily="18" charset="0"/>
                <a:cs typeface="Times New Roman" panose="02020603050405020304" pitchFamily="18" charset="0"/>
              </a:rPr>
              <a:t> Beach one time.</a:t>
            </a:r>
            <a:endParaRPr lang="vi-VN" sz="2000"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heel(8)">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1"/>
          <p:cNvSpPr>
            <a:spLocks noGrp="1"/>
          </p:cNvSpPr>
          <p:nvPr>
            <p:ph type="sldNum" sz="quarter" idx="12"/>
          </p:nvPr>
        </p:nvSpPr>
        <p:spPr>
          <a:xfrm>
            <a:off x="6457950" y="6356350"/>
            <a:ext cx="2057400" cy="365125"/>
          </a:xfrm>
          <a:noFill/>
          <a:ln>
            <a:miter lim="800000"/>
            <a:headEnd/>
            <a:tailEnd/>
          </a:ln>
        </p:spPr>
        <p:txBody>
          <a:bodyPr/>
          <a:lstStyle/>
          <a:p>
            <a:fld id="{2ABBBE80-7E84-4C6F-BAE6-D5C105EE0126}" type="slidenum">
              <a:rPr lang="en-GB" smtClean="0">
                <a:cs typeface="Arial" charset="0"/>
              </a:rPr>
              <a:pPr/>
              <a:t>11</a:t>
            </a:fld>
            <a:endParaRPr lang="en-GB" smtClean="0">
              <a:cs typeface="Arial" charset="0"/>
            </a:endParaRPr>
          </a:p>
        </p:txBody>
      </p:sp>
      <p:pic>
        <p:nvPicPr>
          <p:cNvPr id="25602" name="Picture 2" descr="Image result for áº£nh nen powerpoint"/>
          <p:cNvPicPr>
            <a:picLocks noChangeAspect="1" noChangeArrowheads="1"/>
          </p:cNvPicPr>
          <p:nvPr/>
        </p:nvPicPr>
        <p:blipFill>
          <a:blip r:embed="rId2"/>
          <a:srcRect/>
          <a:stretch>
            <a:fillRect/>
          </a:stretch>
        </p:blipFill>
        <p:spPr bwMode="auto">
          <a:xfrm>
            <a:off x="-838200" y="-36513"/>
            <a:ext cx="9982200" cy="6858001"/>
          </a:xfrm>
          <a:prstGeom prst="rect">
            <a:avLst/>
          </a:prstGeom>
          <a:noFill/>
          <a:ln w="9525">
            <a:noFill/>
            <a:miter lim="800000"/>
            <a:headEnd/>
            <a:tailEnd/>
          </a:ln>
        </p:spPr>
      </p:pic>
      <p:pic>
        <p:nvPicPr>
          <p:cNvPr id="25603" name="Picture 3" descr="Animation1"/>
          <p:cNvPicPr>
            <a:picLocks noChangeAspect="1" noChangeArrowheads="1" noCrop="1"/>
          </p:cNvPicPr>
          <p:nvPr/>
        </p:nvPicPr>
        <p:blipFill>
          <a:blip r:embed="rId3"/>
          <a:srcRect/>
          <a:stretch>
            <a:fillRect/>
          </a:stretch>
        </p:blipFill>
        <p:spPr bwMode="auto">
          <a:xfrm>
            <a:off x="-957263" y="5118100"/>
            <a:ext cx="2447926" cy="1603375"/>
          </a:xfrm>
          <a:prstGeom prst="rect">
            <a:avLst/>
          </a:prstGeom>
          <a:noFill/>
          <a:ln w="9525">
            <a:noFill/>
            <a:miter lim="800000"/>
            <a:headEnd/>
            <a:tailEnd/>
          </a:ln>
        </p:spPr>
      </p:pic>
      <p:pic>
        <p:nvPicPr>
          <p:cNvPr id="25604" name="Picture 4" descr="Animation1"/>
          <p:cNvPicPr>
            <a:picLocks noChangeAspect="1" noChangeArrowheads="1" noCrop="1"/>
          </p:cNvPicPr>
          <p:nvPr/>
        </p:nvPicPr>
        <p:blipFill>
          <a:blip r:embed="rId3"/>
          <a:srcRect/>
          <a:stretch>
            <a:fillRect/>
          </a:stretch>
        </p:blipFill>
        <p:spPr bwMode="auto">
          <a:xfrm>
            <a:off x="6799263" y="5313363"/>
            <a:ext cx="2447925" cy="1603375"/>
          </a:xfrm>
          <a:prstGeom prst="rect">
            <a:avLst/>
          </a:prstGeom>
          <a:noFill/>
          <a:ln w="9525">
            <a:noFill/>
            <a:miter lim="800000"/>
            <a:headEnd/>
            <a:tailEnd/>
          </a:ln>
        </p:spPr>
      </p:pic>
      <p:pic>
        <p:nvPicPr>
          <p:cNvPr id="25605" name="Picture 5" descr="Animation1"/>
          <p:cNvPicPr>
            <a:picLocks noChangeAspect="1" noChangeArrowheads="1" noCrop="1"/>
          </p:cNvPicPr>
          <p:nvPr/>
        </p:nvPicPr>
        <p:blipFill>
          <a:blip r:embed="rId3"/>
          <a:srcRect/>
          <a:stretch>
            <a:fillRect/>
          </a:stretch>
        </p:blipFill>
        <p:spPr bwMode="auto">
          <a:xfrm>
            <a:off x="-966788" y="-103188"/>
            <a:ext cx="2500313" cy="1603376"/>
          </a:xfrm>
          <a:prstGeom prst="rect">
            <a:avLst/>
          </a:prstGeom>
          <a:noFill/>
          <a:ln w="9525">
            <a:noFill/>
            <a:miter lim="800000"/>
            <a:headEnd/>
            <a:tailEnd/>
          </a:ln>
        </p:spPr>
      </p:pic>
      <p:pic>
        <p:nvPicPr>
          <p:cNvPr id="25606" name="Picture 6" descr="Animation1"/>
          <p:cNvPicPr>
            <a:picLocks noChangeAspect="1" noChangeArrowheads="1" noCrop="1"/>
          </p:cNvPicPr>
          <p:nvPr/>
        </p:nvPicPr>
        <p:blipFill>
          <a:blip r:embed="rId3"/>
          <a:srcRect/>
          <a:stretch>
            <a:fillRect/>
          </a:stretch>
        </p:blipFill>
        <p:spPr bwMode="auto">
          <a:xfrm>
            <a:off x="6994525" y="3175"/>
            <a:ext cx="2357438" cy="1603375"/>
          </a:xfrm>
          <a:prstGeom prst="rect">
            <a:avLst/>
          </a:prstGeom>
          <a:noFill/>
          <a:ln w="9525">
            <a:noFill/>
            <a:miter lim="800000"/>
            <a:headEnd/>
            <a:tailEnd/>
          </a:ln>
        </p:spPr>
      </p:pic>
      <p:sp>
        <p:nvSpPr>
          <p:cNvPr id="25607" name="WordArt 7"/>
          <p:cNvSpPr>
            <a:spLocks noChangeArrowheads="1" noChangeShapeType="1" noTextEdit="1"/>
          </p:cNvSpPr>
          <p:nvPr/>
        </p:nvSpPr>
        <p:spPr bwMode="auto">
          <a:xfrm>
            <a:off x="2651125" y="388938"/>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kern="10">
                <a:ln w="9525">
                  <a:round/>
                  <a:headEnd/>
                  <a:tailEnd/>
                </a:ln>
                <a:solidFill>
                  <a:srgbClr val="C00000"/>
                </a:solidFill>
                <a:latin typeface="Times New Roman"/>
                <a:cs typeface="Times New Roman"/>
              </a:rPr>
              <a:t>HOMEWORK  </a:t>
            </a:r>
          </a:p>
        </p:txBody>
      </p:sp>
      <p:grpSp>
        <p:nvGrpSpPr>
          <p:cNvPr id="25608" name="Group 9"/>
          <p:cNvGrpSpPr>
            <a:grpSpLocks/>
          </p:cNvGrpSpPr>
          <p:nvPr/>
        </p:nvGrpSpPr>
        <p:grpSpPr bwMode="auto">
          <a:xfrm>
            <a:off x="2533650" y="6234113"/>
            <a:ext cx="3733800" cy="304800"/>
            <a:chOff x="0" y="0"/>
            <a:chExt cx="5760" cy="240"/>
          </a:xfrm>
        </p:grpSpPr>
        <p:pic>
          <p:nvPicPr>
            <p:cNvPr id="25616" name="Picture 10" descr="J0099170"/>
            <p:cNvPicPr>
              <a:picLocks noChangeAspect="1" noChangeArrowheads="1"/>
            </p:cNvPicPr>
            <p:nvPr/>
          </p:nvPicPr>
          <p:blipFill>
            <a:blip r:embed="rId4"/>
            <a:srcRect/>
            <a:stretch>
              <a:fillRect/>
            </a:stretch>
          </p:blipFill>
          <p:spPr bwMode="auto">
            <a:xfrm>
              <a:off x="0" y="0"/>
              <a:ext cx="3024" cy="240"/>
            </a:xfrm>
            <a:prstGeom prst="rect">
              <a:avLst/>
            </a:prstGeom>
            <a:noFill/>
            <a:ln w="9525">
              <a:noFill/>
              <a:miter lim="800000"/>
              <a:headEnd/>
              <a:tailEnd/>
            </a:ln>
          </p:spPr>
        </p:pic>
        <p:pic>
          <p:nvPicPr>
            <p:cNvPr id="25617" name="Picture 11" descr="J0099170"/>
            <p:cNvPicPr>
              <a:picLocks noChangeAspect="1" noChangeArrowheads="1"/>
            </p:cNvPicPr>
            <p:nvPr/>
          </p:nvPicPr>
          <p:blipFill>
            <a:blip r:embed="rId4"/>
            <a:srcRect/>
            <a:stretch>
              <a:fillRect/>
            </a:stretch>
          </p:blipFill>
          <p:spPr bwMode="auto">
            <a:xfrm>
              <a:off x="3024" y="0"/>
              <a:ext cx="2736" cy="240"/>
            </a:xfrm>
            <a:prstGeom prst="rect">
              <a:avLst/>
            </a:prstGeom>
            <a:noFill/>
            <a:ln w="9525">
              <a:noFill/>
              <a:miter lim="800000"/>
              <a:headEnd/>
              <a:tailEnd/>
            </a:ln>
          </p:spPr>
        </p:pic>
      </p:grpSp>
      <p:grpSp>
        <p:nvGrpSpPr>
          <p:cNvPr id="25609" name="Group 12"/>
          <p:cNvGrpSpPr>
            <a:grpSpLocks/>
          </p:cNvGrpSpPr>
          <p:nvPr/>
        </p:nvGrpSpPr>
        <p:grpSpPr bwMode="auto">
          <a:xfrm rot="5400000">
            <a:off x="6305550" y="3322638"/>
            <a:ext cx="4419600" cy="381000"/>
            <a:chOff x="0" y="0"/>
            <a:chExt cx="5760" cy="240"/>
          </a:xfrm>
        </p:grpSpPr>
        <p:pic>
          <p:nvPicPr>
            <p:cNvPr id="25614" name="Picture 13" descr="J0099170"/>
            <p:cNvPicPr>
              <a:picLocks noChangeAspect="1" noChangeArrowheads="1"/>
            </p:cNvPicPr>
            <p:nvPr/>
          </p:nvPicPr>
          <p:blipFill>
            <a:blip r:embed="rId4"/>
            <a:srcRect/>
            <a:stretch>
              <a:fillRect/>
            </a:stretch>
          </p:blipFill>
          <p:spPr bwMode="auto">
            <a:xfrm>
              <a:off x="0" y="0"/>
              <a:ext cx="3024" cy="240"/>
            </a:xfrm>
            <a:prstGeom prst="rect">
              <a:avLst/>
            </a:prstGeom>
            <a:noFill/>
            <a:ln w="9525">
              <a:noFill/>
              <a:miter lim="800000"/>
              <a:headEnd/>
              <a:tailEnd/>
            </a:ln>
          </p:spPr>
        </p:pic>
        <p:pic>
          <p:nvPicPr>
            <p:cNvPr id="25615" name="Picture 14" descr="J0099170"/>
            <p:cNvPicPr>
              <a:picLocks noChangeAspect="1" noChangeArrowheads="1"/>
            </p:cNvPicPr>
            <p:nvPr/>
          </p:nvPicPr>
          <p:blipFill>
            <a:blip r:embed="rId4"/>
            <a:srcRect/>
            <a:stretch>
              <a:fillRect/>
            </a:stretch>
          </p:blipFill>
          <p:spPr bwMode="auto">
            <a:xfrm>
              <a:off x="3024" y="0"/>
              <a:ext cx="2736" cy="240"/>
            </a:xfrm>
            <a:prstGeom prst="rect">
              <a:avLst/>
            </a:prstGeom>
            <a:noFill/>
            <a:ln w="9525">
              <a:noFill/>
              <a:miter lim="800000"/>
              <a:headEnd/>
              <a:tailEnd/>
            </a:ln>
          </p:spPr>
        </p:pic>
      </p:grpSp>
      <p:grpSp>
        <p:nvGrpSpPr>
          <p:cNvPr id="25610" name="Group 15"/>
          <p:cNvGrpSpPr>
            <a:grpSpLocks/>
          </p:cNvGrpSpPr>
          <p:nvPr/>
        </p:nvGrpSpPr>
        <p:grpSpPr bwMode="auto">
          <a:xfrm rot="5400000">
            <a:off x="-2268537" y="3201987"/>
            <a:ext cx="4572000" cy="381001"/>
            <a:chOff x="0" y="0"/>
            <a:chExt cx="5760" cy="240"/>
          </a:xfrm>
        </p:grpSpPr>
        <p:pic>
          <p:nvPicPr>
            <p:cNvPr id="25612" name="Picture 16" descr="J0099170"/>
            <p:cNvPicPr>
              <a:picLocks noChangeAspect="1" noChangeArrowheads="1"/>
            </p:cNvPicPr>
            <p:nvPr/>
          </p:nvPicPr>
          <p:blipFill>
            <a:blip r:embed="rId4"/>
            <a:srcRect/>
            <a:stretch>
              <a:fillRect/>
            </a:stretch>
          </p:blipFill>
          <p:spPr bwMode="auto">
            <a:xfrm>
              <a:off x="0" y="0"/>
              <a:ext cx="3024" cy="240"/>
            </a:xfrm>
            <a:prstGeom prst="rect">
              <a:avLst/>
            </a:prstGeom>
            <a:noFill/>
            <a:ln w="9525">
              <a:noFill/>
              <a:miter lim="800000"/>
              <a:headEnd/>
              <a:tailEnd/>
            </a:ln>
          </p:spPr>
        </p:pic>
        <p:pic>
          <p:nvPicPr>
            <p:cNvPr id="25613" name="Picture 17" descr="J0099170"/>
            <p:cNvPicPr>
              <a:picLocks noChangeAspect="1" noChangeArrowheads="1"/>
            </p:cNvPicPr>
            <p:nvPr/>
          </p:nvPicPr>
          <p:blipFill>
            <a:blip r:embed="rId4"/>
            <a:srcRect/>
            <a:stretch>
              <a:fillRect/>
            </a:stretch>
          </p:blipFill>
          <p:spPr bwMode="auto">
            <a:xfrm>
              <a:off x="3024" y="0"/>
              <a:ext cx="2736" cy="240"/>
            </a:xfrm>
            <a:prstGeom prst="rect">
              <a:avLst/>
            </a:prstGeom>
            <a:noFill/>
            <a:ln w="9525">
              <a:noFill/>
              <a:miter lim="800000"/>
              <a:headEnd/>
              <a:tailEnd/>
            </a:ln>
          </p:spPr>
        </p:pic>
      </p:grpSp>
      <p:sp>
        <p:nvSpPr>
          <p:cNvPr id="25611" name="Text Box 4"/>
          <p:cNvSpPr txBox="1">
            <a:spLocks noChangeArrowheads="1"/>
          </p:cNvSpPr>
          <p:nvPr/>
        </p:nvSpPr>
        <p:spPr bwMode="auto">
          <a:xfrm>
            <a:off x="490538" y="2049463"/>
            <a:ext cx="7283450" cy="1939925"/>
          </a:xfrm>
          <a:prstGeom prst="rect">
            <a:avLst/>
          </a:prstGeom>
          <a:noFill/>
          <a:ln w="9525">
            <a:noFill/>
            <a:miter lim="800000"/>
            <a:headEnd/>
            <a:tailEnd/>
          </a:ln>
        </p:spPr>
        <p:txBody>
          <a:bodyPr>
            <a:spAutoFit/>
          </a:bodyPr>
          <a:lstStyle/>
          <a:p>
            <a:pPr>
              <a:spcBef>
                <a:spcPct val="20000"/>
              </a:spcBef>
              <a:buFontTx/>
              <a:buChar char="-"/>
            </a:pPr>
            <a:r>
              <a:rPr lang="en-US" sz="3600">
                <a:latin typeface="Times New Roman" pitchFamily="18" charset="0"/>
                <a:cs typeface="Times New Roman" pitchFamily="18" charset="0"/>
              </a:rPr>
              <a:t>write a short article describing a wonder of Viet Nam</a:t>
            </a:r>
          </a:p>
          <a:p>
            <a:pPr>
              <a:spcBef>
                <a:spcPct val="20000"/>
              </a:spcBef>
              <a:buFontTx/>
              <a:buChar char="-"/>
            </a:pPr>
            <a:r>
              <a:rPr lang="en-US" sz="4000">
                <a:latin typeface="Times New Roman" pitchFamily="18" charset="0"/>
                <a:cs typeface="Times New Roman" pitchFamily="18" charset="0"/>
              </a:rPr>
              <a:t>Prepare Unit 6 : Getting started</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1"/>
          <p:cNvSpPr>
            <a:spLocks noGrp="1"/>
          </p:cNvSpPr>
          <p:nvPr>
            <p:ph type="sldNum" sz="quarter" idx="12"/>
          </p:nvPr>
        </p:nvSpPr>
        <p:spPr>
          <a:noFill/>
          <a:ln>
            <a:miter lim="800000"/>
            <a:headEnd/>
            <a:tailEnd/>
          </a:ln>
        </p:spPr>
        <p:txBody>
          <a:bodyPr/>
          <a:lstStyle/>
          <a:p>
            <a:fld id="{67586E00-5893-465B-B164-329F9AB021B3}" type="slidenum">
              <a:rPr lang="en-US" smtClean="0">
                <a:cs typeface="Arial" charset="0"/>
              </a:rPr>
              <a:pPr/>
              <a:t>2</a:t>
            </a:fld>
            <a:endParaRPr lang="en-US" smtClean="0">
              <a:cs typeface="Arial" charset="0"/>
            </a:endParaRPr>
          </a:p>
        </p:txBody>
      </p:sp>
      <p:pic>
        <p:nvPicPr>
          <p:cNvPr id="16386" name="Picture 2" descr="Image result for áº£nh nen powerpoint"/>
          <p:cNvPicPr>
            <a:picLocks noChangeAspect="1" noChangeArrowheads="1"/>
          </p:cNvPicPr>
          <p:nvPr/>
        </p:nvPicPr>
        <p:blipFill>
          <a:blip r:embed="rId2"/>
          <a:srcRect/>
          <a:stretch>
            <a:fillRect/>
          </a:stretch>
        </p:blipFill>
        <p:spPr bwMode="auto">
          <a:xfrm>
            <a:off x="-1588" y="-50800"/>
            <a:ext cx="9145588" cy="6858000"/>
          </a:xfrm>
          <a:prstGeom prst="rect">
            <a:avLst/>
          </a:prstGeom>
          <a:noFill/>
          <a:ln w="28575">
            <a:solidFill>
              <a:srgbClr val="FF0000"/>
            </a:solidFill>
            <a:miter lim="800000"/>
            <a:headEnd/>
            <a:tailEnd/>
          </a:ln>
        </p:spPr>
      </p:pic>
      <p:sp>
        <p:nvSpPr>
          <p:cNvPr id="5" name="WordArt 4"/>
          <p:cNvSpPr>
            <a:spLocks noChangeArrowheads="1" noChangeShapeType="1" noTextEdit="1"/>
          </p:cNvSpPr>
          <p:nvPr/>
        </p:nvSpPr>
        <p:spPr bwMode="auto">
          <a:xfrm rot="-125821">
            <a:off x="331788" y="131763"/>
            <a:ext cx="8229600" cy="1143000"/>
          </a:xfrm>
          <a:prstGeom prst="rect">
            <a:avLst/>
          </a:prstGeom>
        </p:spPr>
        <p:txBody>
          <a:bodyPr wrap="none" fromWordArt="1">
            <a:prstTxWarp prst="textFadeRight">
              <a:avLst>
                <a:gd name="adj" fmla="val 33333"/>
              </a:avLst>
            </a:prstTxWarp>
            <a:scene3d>
              <a:camera prst="legacyPerspectiveTopLeft"/>
              <a:lightRig rig="legacyNormal3" dir="r"/>
            </a:scene3d>
            <a:sp3d extrusionH="201600" prstMaterial="legacyMetal">
              <a:extrusionClr>
                <a:srgbClr val="FFFFFF"/>
              </a:extrusionClr>
            </a:sp3d>
          </a:bodyPr>
          <a:lstStyle/>
          <a:p>
            <a:pPr algn="ctr"/>
            <a:r>
              <a:rPr lang="en-US" sz="3600" b="1" kern="10">
                <a:ln w="9525">
                  <a:round/>
                  <a:headEnd/>
                  <a:tailEnd/>
                </a:ln>
                <a:solidFill>
                  <a:srgbClr val="FF0000"/>
                </a:solidFill>
                <a:latin typeface="Times New Roman"/>
                <a:cs typeface="Times New Roman"/>
              </a:rPr>
              <a:t>Welcome all of teachers and students</a:t>
            </a:r>
          </a:p>
        </p:txBody>
      </p:sp>
      <p:sp>
        <p:nvSpPr>
          <p:cNvPr id="6" name="Rectangle 5"/>
          <p:cNvSpPr/>
          <p:nvPr/>
        </p:nvSpPr>
        <p:spPr>
          <a:xfrm>
            <a:off x="590550" y="2019300"/>
            <a:ext cx="7712075"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3600" b="1" dirty="0">
                <a:solidFill>
                  <a:srgbClr val="FF0000"/>
                </a:solidFill>
                <a:latin typeface="Times New Roman" panose="02020603050405020304" pitchFamily="18" charset="0"/>
                <a:cs typeface="Times New Roman" panose="02020603050405020304" pitchFamily="18" charset="0"/>
              </a:rPr>
              <a:t>UNIT 5: WONDERS OF VIET NAM</a:t>
            </a:r>
          </a:p>
          <a:p>
            <a:pPr algn="ctr">
              <a:spcBef>
                <a:spcPct val="50000"/>
              </a:spcBef>
              <a:defRPr/>
            </a:pPr>
            <a:r>
              <a:rPr lang="en-US" sz="3600" b="1" dirty="0">
                <a:solidFill>
                  <a:srgbClr val="FF0000"/>
                </a:solidFill>
                <a:latin typeface="Times New Roman" panose="02020603050405020304" pitchFamily="18" charset="0"/>
                <a:cs typeface="Times New Roman" panose="02020603050405020304" pitchFamily="18" charset="0"/>
              </a:rPr>
              <a:t>Lesson 7: Looking back &amp; project</a:t>
            </a:r>
          </a:p>
        </p:txBody>
      </p:sp>
      <p:sp>
        <p:nvSpPr>
          <p:cNvPr id="7" name="WordArt 9"/>
          <p:cNvSpPr>
            <a:spLocks noChangeArrowheads="1" noChangeShapeType="1" noTextEdit="1"/>
          </p:cNvSpPr>
          <p:nvPr/>
        </p:nvSpPr>
        <p:spPr bwMode="auto">
          <a:xfrm>
            <a:off x="4610100" y="2727325"/>
            <a:ext cx="4419600" cy="3756025"/>
          </a:xfrm>
          <a:prstGeom prst="rect">
            <a:avLst/>
          </a:prstGeom>
        </p:spPr>
        <p:txBody>
          <a:bodyPr wrap="none" fromWordArt="1">
            <a:prstTxWarp prst="textArchDownPour">
              <a:avLst>
                <a:gd name="adj1" fmla="val 337148"/>
                <a:gd name="adj2" fmla="val 52065"/>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Lesson plan for English 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2"/>
          <p:cNvSpPr txBox="1">
            <a:spLocks noChangeArrowheads="1"/>
          </p:cNvSpPr>
          <p:nvPr/>
        </p:nvSpPr>
        <p:spPr bwMode="auto">
          <a:xfrm>
            <a:off x="304800" y="152400"/>
            <a:ext cx="8534400" cy="523875"/>
          </a:xfrm>
          <a:prstGeom prst="rect">
            <a:avLst/>
          </a:prstGeom>
          <a:solidFill>
            <a:srgbClr val="C00000"/>
          </a:solidFill>
          <a:ln w="9525">
            <a:noFill/>
            <a:miter lim="800000"/>
            <a:headEnd/>
            <a:tailEnd/>
          </a:ln>
        </p:spPr>
        <p:txBody>
          <a:bodyPr>
            <a:spAutoFit/>
          </a:bodyPr>
          <a:lstStyle/>
          <a:p>
            <a:pPr algn="ctr"/>
            <a:r>
              <a:rPr lang="en-US" sz="2800" b="1">
                <a:solidFill>
                  <a:schemeClr val="bg1"/>
                </a:solidFill>
                <a:latin typeface="Times New Roman" pitchFamily="18" charset="0"/>
                <a:cs typeface="Times New Roman" pitchFamily="18" charset="0"/>
              </a:rPr>
              <a:t>2. Underline the correct word in each sentence.</a:t>
            </a:r>
          </a:p>
        </p:txBody>
      </p:sp>
      <p:sp>
        <p:nvSpPr>
          <p:cNvPr id="17410" name="Rectangle 3"/>
          <p:cNvSpPr>
            <a:spLocks noChangeArrowheads="1"/>
          </p:cNvSpPr>
          <p:nvPr/>
        </p:nvSpPr>
        <p:spPr bwMode="auto">
          <a:xfrm>
            <a:off x="609600" y="819150"/>
            <a:ext cx="8001000" cy="3508375"/>
          </a:xfrm>
          <a:prstGeom prst="rect">
            <a:avLst/>
          </a:prstGeom>
          <a:noFill/>
          <a:ln w="9525">
            <a:noFill/>
            <a:miter lim="800000"/>
            <a:headEnd/>
            <a:tailEnd/>
          </a:ln>
        </p:spPr>
        <p:txBody>
          <a:bodyPr anchor="ctr">
            <a:spAutoFit/>
          </a:bodyPr>
          <a:lstStyle/>
          <a:p>
            <a:pPr algn="just" eaLnBrk="0" hangingPunct="0"/>
            <a:r>
              <a:rPr lang="en-US" sz="2800">
                <a:latin typeface="Times New Roman" pitchFamily="18" charset="0"/>
                <a:cs typeface="Times New Roman" pitchFamily="18" charset="0"/>
              </a:rPr>
              <a:t>1. A </a:t>
            </a:r>
            <a:r>
              <a:rPr lang="en-US" sz="2800" i="1">
                <a:latin typeface="Times New Roman" pitchFamily="18" charset="0"/>
                <a:cs typeface="Times New Roman" pitchFamily="18" charset="0"/>
              </a:rPr>
              <a:t>fortress/cathedral</a:t>
            </a:r>
            <a:r>
              <a:rPr lang="en-US" sz="2800">
                <a:latin typeface="Times New Roman" pitchFamily="18" charset="0"/>
                <a:cs typeface="Times New Roman" pitchFamily="18" charset="0"/>
              </a:rPr>
              <a:t> is a building that has been</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made stronger and protected against attack.</a:t>
            </a:r>
          </a:p>
          <a:p>
            <a:pPr algn="just" eaLnBrk="0" hangingPunct="0"/>
            <a:r>
              <a:rPr lang="en-US" sz="2800">
                <a:latin typeface="Times New Roman" pitchFamily="18" charset="0"/>
                <a:cs typeface="Times New Roman" pitchFamily="18" charset="0"/>
              </a:rPr>
              <a:t>2. From Port Eynon, the </a:t>
            </a:r>
            <a:r>
              <a:rPr lang="en-US" sz="2800" i="1">
                <a:latin typeface="Times New Roman" pitchFamily="18" charset="0"/>
                <a:cs typeface="Times New Roman" pitchFamily="18" charset="0"/>
              </a:rPr>
              <a:t>cement/limestone</a:t>
            </a:r>
            <a:r>
              <a:rPr lang="en-US" sz="2800">
                <a:latin typeface="Times New Roman" pitchFamily="18" charset="0"/>
                <a:cs typeface="Times New Roman" pitchFamily="18" charset="0"/>
              </a:rPr>
              <a:t> cliffs</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extend for five or six miles to Worms Head.</a:t>
            </a:r>
          </a:p>
          <a:p>
            <a:pPr algn="just" eaLnBrk="0" hangingPunct="0"/>
            <a:r>
              <a:rPr lang="en-US" sz="2800">
                <a:latin typeface="Times New Roman" pitchFamily="18" charset="0"/>
                <a:cs typeface="Times New Roman" pitchFamily="18" charset="0"/>
              </a:rPr>
              <a:t>3. A </a:t>
            </a:r>
            <a:r>
              <a:rPr lang="en-US" sz="2800" i="1">
                <a:latin typeface="Times New Roman" pitchFamily="18" charset="0"/>
                <a:cs typeface="Times New Roman" pitchFamily="18" charset="0"/>
              </a:rPr>
              <a:t>cavern/bay</a:t>
            </a:r>
            <a:r>
              <a:rPr lang="en-US" sz="2800">
                <a:latin typeface="Times New Roman" pitchFamily="18" charset="0"/>
                <a:cs typeface="Times New Roman" pitchFamily="18" charset="0"/>
              </a:rPr>
              <a:t> is a cave that is big enough for</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humans to go inside.</a:t>
            </a:r>
          </a:p>
          <a:p>
            <a:pPr algn="just" eaLnBrk="0" hangingPunct="0"/>
            <a:r>
              <a:rPr lang="en-US" sz="2800">
                <a:latin typeface="Times New Roman" pitchFamily="18" charset="0"/>
                <a:cs typeface="Times New Roman" pitchFamily="18" charset="0"/>
              </a:rPr>
              <a:t>4. Hue's most outstanding attractions are the</a:t>
            </a:r>
            <a:br>
              <a:rPr lang="en-US" sz="2800">
                <a:latin typeface="Times New Roman" pitchFamily="18" charset="0"/>
                <a:cs typeface="Times New Roman" pitchFamily="18" charset="0"/>
              </a:rPr>
            </a:br>
            <a:r>
              <a:rPr lang="en-US" sz="2800">
                <a:latin typeface="Times New Roman" pitchFamily="18" charset="0"/>
                <a:cs typeface="Times New Roman" pitchFamily="18" charset="0"/>
              </a:rPr>
              <a:t>emperors' </a:t>
            </a:r>
            <a:r>
              <a:rPr lang="en-US" sz="2800" i="1">
                <a:latin typeface="Times New Roman" pitchFamily="18" charset="0"/>
                <a:cs typeface="Times New Roman" pitchFamily="18" charset="0"/>
              </a:rPr>
              <a:t>tombs/graves</a:t>
            </a:r>
            <a:r>
              <a:rPr lang="en-US" sz="2800">
                <a:latin typeface="Times New Roman" pitchFamily="18" charset="0"/>
                <a:cs typeface="Times New Roman" pitchFamily="18" charset="0"/>
              </a:rPr>
              <a:t>.</a:t>
            </a:r>
          </a:p>
        </p:txBody>
      </p:sp>
      <p:pic>
        <p:nvPicPr>
          <p:cNvPr id="17411" name="Picture 5" descr="Kết quả hình ảnh cho emperor's tombs in Hue"/>
          <p:cNvPicPr>
            <a:picLocks noChangeAspect="1" noChangeArrowheads="1"/>
          </p:cNvPicPr>
          <p:nvPr/>
        </p:nvPicPr>
        <p:blipFill>
          <a:blip r:embed="rId2"/>
          <a:srcRect b="15152"/>
          <a:stretch>
            <a:fillRect/>
          </a:stretch>
        </p:blipFill>
        <p:spPr bwMode="auto">
          <a:xfrm>
            <a:off x="2590800" y="4343400"/>
            <a:ext cx="3962400" cy="2362200"/>
          </a:xfrm>
          <a:prstGeom prst="rect">
            <a:avLst/>
          </a:prstGeom>
          <a:noFill/>
          <a:ln w="9525">
            <a:noFill/>
            <a:miter lim="800000"/>
            <a:headEnd/>
            <a:tailEnd/>
          </a:ln>
        </p:spPr>
      </p:pic>
      <p:cxnSp>
        <p:nvCxnSpPr>
          <p:cNvPr id="11" name="Straight Connector 10"/>
          <p:cNvCxnSpPr/>
          <p:nvPr/>
        </p:nvCxnSpPr>
        <p:spPr>
          <a:xfrm>
            <a:off x="1600200" y="12954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248400" y="21336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7663" y="2971800"/>
            <a:ext cx="9445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1063" y="4267200"/>
            <a:ext cx="8207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990600"/>
            <a:ext cx="8077200" cy="1143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a:solidFill>
                <a:schemeClr val="bg1"/>
              </a:solidFill>
              <a:latin typeface="Times New Roman" panose="02020603050405020304" pitchFamily="18" charset="0"/>
              <a:cs typeface="Times New Roman" panose="02020603050405020304" pitchFamily="18" charset="0"/>
            </a:endParaRPr>
          </a:p>
        </p:txBody>
      </p:sp>
      <p:sp>
        <p:nvSpPr>
          <p:cNvPr id="18434" name="TextBox 2"/>
          <p:cNvSpPr txBox="1">
            <a:spLocks noChangeArrowheads="1"/>
          </p:cNvSpPr>
          <p:nvPr/>
        </p:nvSpPr>
        <p:spPr bwMode="auto">
          <a:xfrm>
            <a:off x="304800" y="152400"/>
            <a:ext cx="8991600" cy="523875"/>
          </a:xfrm>
          <a:prstGeom prst="rect">
            <a:avLst/>
          </a:prstGeom>
          <a:solidFill>
            <a:srgbClr val="C00000"/>
          </a:solidFill>
          <a:ln w="9525">
            <a:noFill/>
            <a:miter lim="800000"/>
            <a:headEnd/>
            <a:tailEnd/>
          </a:ln>
        </p:spPr>
        <p:txBody>
          <a:bodyPr>
            <a:spAutoFit/>
          </a:bodyPr>
          <a:lstStyle/>
          <a:p>
            <a:pPr algn="ctr"/>
            <a:r>
              <a:rPr lang="en-US" sz="2800" b="1">
                <a:solidFill>
                  <a:schemeClr val="bg1"/>
                </a:solidFill>
                <a:latin typeface="Times New Roman" pitchFamily="18" charset="0"/>
                <a:cs typeface="Times New Roman" pitchFamily="18" charset="0"/>
              </a:rPr>
              <a:t>3. Use the words from the box to complete the sentences.</a:t>
            </a:r>
          </a:p>
        </p:txBody>
      </p:sp>
      <p:sp>
        <p:nvSpPr>
          <p:cNvPr id="18435" name="Rectangle 5"/>
          <p:cNvSpPr>
            <a:spLocks noChangeArrowheads="1"/>
          </p:cNvSpPr>
          <p:nvPr/>
        </p:nvSpPr>
        <p:spPr bwMode="auto">
          <a:xfrm>
            <a:off x="381000" y="2560638"/>
            <a:ext cx="8229600" cy="3538537"/>
          </a:xfrm>
          <a:prstGeom prst="rect">
            <a:avLst/>
          </a:prstGeom>
          <a:noFill/>
          <a:ln w="9525">
            <a:noFill/>
            <a:miter lim="800000"/>
            <a:headEnd/>
            <a:tailEnd/>
          </a:ln>
        </p:spPr>
        <p:txBody>
          <a:bodyPr anchor="ctr">
            <a:spAutoFit/>
          </a:bodyPr>
          <a:lstStyle/>
          <a:p>
            <a:pPr algn="just" eaLnBrk="0" hangingPunct="0"/>
            <a:r>
              <a:rPr lang="en-US" sz="2800">
                <a:latin typeface="Times New Roman" pitchFamily="18" charset="0"/>
                <a:cs typeface="Times New Roman" pitchFamily="18" charset="0"/>
              </a:rPr>
              <a:t>1. The new leisure ____________ includes a swimming pool, a sauna, and a gym.</a:t>
            </a:r>
          </a:p>
          <a:p>
            <a:pPr algn="just" eaLnBrk="0" hangingPunct="0"/>
            <a:r>
              <a:rPr lang="en-US" sz="2800">
                <a:latin typeface="Times New Roman" pitchFamily="18" charset="0"/>
                <a:cs typeface="Times New Roman" pitchFamily="18" charset="0"/>
              </a:rPr>
              <a:t>2. There are ____________ in place to reduce the damage to man-made wonders.</a:t>
            </a:r>
          </a:p>
          <a:p>
            <a:pPr algn="just" eaLnBrk="0" hangingPunct="0"/>
            <a:r>
              <a:rPr lang="en-US" sz="2800">
                <a:latin typeface="Times New Roman" pitchFamily="18" charset="0"/>
                <a:cs typeface="Times New Roman" pitchFamily="18" charset="0"/>
              </a:rPr>
              <a:t>3. Hoi An town gained UNESCO's ____________ as a World Heritage Site in 1999.</a:t>
            </a:r>
          </a:p>
          <a:p>
            <a:pPr algn="just" eaLnBrk="0" hangingPunct="0"/>
            <a:r>
              <a:rPr lang="en-US" sz="2800">
                <a:latin typeface="Times New Roman" pitchFamily="18" charset="0"/>
                <a:cs typeface="Times New Roman" pitchFamily="18" charset="0"/>
              </a:rPr>
              <a:t>4. The pagoda is located in a rural____________. 5. The ____________has been restored over the years.</a:t>
            </a:r>
          </a:p>
        </p:txBody>
      </p:sp>
      <p:sp>
        <p:nvSpPr>
          <p:cNvPr id="18436" name="Text Box 7"/>
          <p:cNvSpPr txBox="1">
            <a:spLocks noChangeArrowheads="1"/>
          </p:cNvSpPr>
          <p:nvPr/>
        </p:nvSpPr>
        <p:spPr bwMode="auto">
          <a:xfrm>
            <a:off x="838200" y="1143000"/>
            <a:ext cx="2362200" cy="461963"/>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cs typeface="Times New Roman" pitchFamily="18" charset="0"/>
              </a:rPr>
              <a:t>setting</a:t>
            </a:r>
          </a:p>
        </p:txBody>
      </p:sp>
      <p:sp>
        <p:nvSpPr>
          <p:cNvPr id="18437" name="Text Box 8"/>
          <p:cNvSpPr txBox="1">
            <a:spLocks noChangeArrowheads="1"/>
          </p:cNvSpPr>
          <p:nvPr/>
        </p:nvSpPr>
        <p:spPr bwMode="auto">
          <a:xfrm>
            <a:off x="3810000" y="1143000"/>
            <a:ext cx="2362200" cy="461963"/>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cs typeface="Times New Roman" pitchFamily="18" charset="0"/>
              </a:rPr>
              <a:t>complex</a:t>
            </a:r>
          </a:p>
        </p:txBody>
      </p:sp>
      <p:sp>
        <p:nvSpPr>
          <p:cNvPr id="18438" name="Text Box 9"/>
          <p:cNvSpPr txBox="1">
            <a:spLocks noChangeArrowheads="1"/>
          </p:cNvSpPr>
          <p:nvPr/>
        </p:nvSpPr>
        <p:spPr bwMode="auto">
          <a:xfrm>
            <a:off x="2133600" y="1524000"/>
            <a:ext cx="2362200" cy="461963"/>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cs typeface="Times New Roman" pitchFamily="18" charset="0"/>
              </a:rPr>
              <a:t>measures</a:t>
            </a:r>
          </a:p>
        </p:txBody>
      </p:sp>
      <p:sp>
        <p:nvSpPr>
          <p:cNvPr id="18439" name="Text Box 10"/>
          <p:cNvSpPr txBox="1">
            <a:spLocks noChangeArrowheads="1"/>
          </p:cNvSpPr>
          <p:nvPr/>
        </p:nvSpPr>
        <p:spPr bwMode="auto">
          <a:xfrm>
            <a:off x="5334000" y="1508125"/>
            <a:ext cx="2362200" cy="461963"/>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cs typeface="Times New Roman" pitchFamily="18" charset="0"/>
              </a:rPr>
              <a:t>recognition</a:t>
            </a:r>
          </a:p>
        </p:txBody>
      </p:sp>
      <p:sp>
        <p:nvSpPr>
          <p:cNvPr id="18440" name="Text Box 11"/>
          <p:cNvSpPr txBox="1">
            <a:spLocks noChangeArrowheads="1"/>
          </p:cNvSpPr>
          <p:nvPr/>
        </p:nvSpPr>
        <p:spPr bwMode="auto">
          <a:xfrm>
            <a:off x="7086600" y="1143000"/>
            <a:ext cx="1524000" cy="461963"/>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cs typeface="Times New Roman" pitchFamily="18" charset="0"/>
              </a:rPr>
              <a:t>structure</a:t>
            </a:r>
          </a:p>
        </p:txBody>
      </p:sp>
      <p:sp>
        <p:nvSpPr>
          <p:cNvPr id="11" name="Text Box 12"/>
          <p:cNvSpPr txBox="1">
            <a:spLocks noChangeArrowheads="1"/>
          </p:cNvSpPr>
          <p:nvPr/>
        </p:nvSpPr>
        <p:spPr bwMode="auto">
          <a:xfrm>
            <a:off x="3352800" y="2630488"/>
            <a:ext cx="1752600" cy="519112"/>
          </a:xfrm>
          <a:prstGeom prst="rect">
            <a:avLst/>
          </a:prstGeom>
          <a:noFill/>
          <a:ln w="9525">
            <a:noFill/>
            <a:miter lim="800000"/>
            <a:headEnd/>
            <a:tailEnd/>
          </a:ln>
        </p:spPr>
        <p:txBody>
          <a:bodyPr>
            <a:spAutoFit/>
          </a:bodyPr>
          <a:lstStyle/>
          <a:p>
            <a:pPr algn="ctr">
              <a:spcBef>
                <a:spcPct val="50000"/>
              </a:spcBef>
            </a:pPr>
            <a:r>
              <a:rPr lang="en-US" sz="2800" i="1">
                <a:solidFill>
                  <a:srgbClr val="FF0000"/>
                </a:solidFill>
                <a:latin typeface="Times New Roman" pitchFamily="18" charset="0"/>
                <a:cs typeface="Times New Roman" pitchFamily="18" charset="0"/>
              </a:rPr>
              <a:t>complex</a:t>
            </a:r>
          </a:p>
        </p:txBody>
      </p:sp>
      <p:sp>
        <p:nvSpPr>
          <p:cNvPr id="12" name="Text Box 13"/>
          <p:cNvSpPr txBox="1">
            <a:spLocks noChangeArrowheads="1"/>
          </p:cNvSpPr>
          <p:nvPr/>
        </p:nvSpPr>
        <p:spPr bwMode="auto">
          <a:xfrm>
            <a:off x="2716213" y="3452813"/>
            <a:ext cx="1752600" cy="520700"/>
          </a:xfrm>
          <a:prstGeom prst="rect">
            <a:avLst/>
          </a:prstGeom>
          <a:noFill/>
          <a:ln w="9525">
            <a:noFill/>
            <a:miter lim="800000"/>
            <a:headEnd/>
            <a:tailEnd/>
          </a:ln>
        </p:spPr>
        <p:txBody>
          <a:bodyPr>
            <a:spAutoFit/>
          </a:bodyPr>
          <a:lstStyle/>
          <a:p>
            <a:pPr algn="ctr">
              <a:spcBef>
                <a:spcPct val="50000"/>
              </a:spcBef>
            </a:pPr>
            <a:r>
              <a:rPr lang="en-US" sz="2800" i="1">
                <a:solidFill>
                  <a:srgbClr val="FF0000"/>
                </a:solidFill>
                <a:latin typeface="Times New Roman" pitchFamily="18" charset="0"/>
                <a:cs typeface="Times New Roman" pitchFamily="18" charset="0"/>
              </a:rPr>
              <a:t>measures</a:t>
            </a:r>
          </a:p>
        </p:txBody>
      </p:sp>
      <p:sp>
        <p:nvSpPr>
          <p:cNvPr id="13" name="Text Box 14"/>
          <p:cNvSpPr txBox="1">
            <a:spLocks noChangeArrowheads="1"/>
          </p:cNvSpPr>
          <p:nvPr/>
        </p:nvSpPr>
        <p:spPr bwMode="auto">
          <a:xfrm>
            <a:off x="5818188" y="4329113"/>
            <a:ext cx="2057400" cy="520700"/>
          </a:xfrm>
          <a:prstGeom prst="rect">
            <a:avLst/>
          </a:prstGeom>
          <a:noFill/>
          <a:ln w="9525">
            <a:noFill/>
            <a:miter lim="800000"/>
            <a:headEnd/>
            <a:tailEnd/>
          </a:ln>
        </p:spPr>
        <p:txBody>
          <a:bodyPr>
            <a:spAutoFit/>
          </a:bodyPr>
          <a:lstStyle/>
          <a:p>
            <a:pPr algn="ctr">
              <a:spcBef>
                <a:spcPct val="50000"/>
              </a:spcBef>
            </a:pPr>
            <a:r>
              <a:rPr lang="en-US" sz="2800" i="1">
                <a:solidFill>
                  <a:srgbClr val="FF0000"/>
                </a:solidFill>
                <a:latin typeface="Times New Roman" pitchFamily="18" charset="0"/>
                <a:cs typeface="Times New Roman" pitchFamily="18" charset="0"/>
              </a:rPr>
              <a:t>recognition</a:t>
            </a:r>
          </a:p>
        </p:txBody>
      </p:sp>
      <p:sp>
        <p:nvSpPr>
          <p:cNvPr id="14" name="Text Box 15"/>
          <p:cNvSpPr txBox="1">
            <a:spLocks noChangeArrowheads="1"/>
          </p:cNvSpPr>
          <p:nvPr/>
        </p:nvSpPr>
        <p:spPr bwMode="auto">
          <a:xfrm>
            <a:off x="5486400" y="5200650"/>
            <a:ext cx="1752600" cy="519113"/>
          </a:xfrm>
          <a:prstGeom prst="rect">
            <a:avLst/>
          </a:prstGeom>
          <a:noFill/>
          <a:ln w="9525">
            <a:noFill/>
            <a:miter lim="800000"/>
            <a:headEnd/>
            <a:tailEnd/>
          </a:ln>
        </p:spPr>
        <p:txBody>
          <a:bodyPr>
            <a:spAutoFit/>
          </a:bodyPr>
          <a:lstStyle/>
          <a:p>
            <a:pPr algn="ctr">
              <a:spcBef>
                <a:spcPct val="50000"/>
              </a:spcBef>
            </a:pPr>
            <a:r>
              <a:rPr lang="en-US" sz="2800" i="1">
                <a:solidFill>
                  <a:srgbClr val="FF0000"/>
                </a:solidFill>
                <a:latin typeface="Times New Roman" pitchFamily="18" charset="0"/>
                <a:cs typeface="Times New Roman" pitchFamily="18" charset="0"/>
              </a:rPr>
              <a:t>setting</a:t>
            </a:r>
          </a:p>
        </p:txBody>
      </p:sp>
      <p:sp>
        <p:nvSpPr>
          <p:cNvPr id="15" name="Text Box 16"/>
          <p:cNvSpPr txBox="1">
            <a:spLocks noChangeArrowheads="1"/>
          </p:cNvSpPr>
          <p:nvPr/>
        </p:nvSpPr>
        <p:spPr bwMode="auto">
          <a:xfrm>
            <a:off x="609600" y="5594350"/>
            <a:ext cx="1752600" cy="519113"/>
          </a:xfrm>
          <a:prstGeom prst="rect">
            <a:avLst/>
          </a:prstGeom>
          <a:noFill/>
          <a:ln w="9525">
            <a:noFill/>
            <a:miter lim="800000"/>
            <a:headEnd/>
            <a:tailEnd/>
          </a:ln>
        </p:spPr>
        <p:txBody>
          <a:bodyPr>
            <a:spAutoFit/>
          </a:bodyPr>
          <a:lstStyle/>
          <a:p>
            <a:pPr algn="ctr">
              <a:spcBef>
                <a:spcPct val="50000"/>
              </a:spcBef>
            </a:pPr>
            <a:r>
              <a:rPr lang="en-US" sz="2800" i="1">
                <a:solidFill>
                  <a:srgbClr val="FF0000"/>
                </a:solidFill>
                <a:latin typeface="Times New Roman" pitchFamily="18" charset="0"/>
                <a:cs typeface="Times New Roman" pitchFamily="18" charset="0"/>
              </a:rPr>
              <a:t>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2"/>
          <p:cNvSpPr txBox="1">
            <a:spLocks noChangeArrowheads="1"/>
          </p:cNvSpPr>
          <p:nvPr/>
        </p:nvSpPr>
        <p:spPr bwMode="auto">
          <a:xfrm>
            <a:off x="69850" y="142875"/>
            <a:ext cx="9063038" cy="461963"/>
          </a:xfrm>
          <a:prstGeom prst="rect">
            <a:avLst/>
          </a:prstGeom>
          <a:solidFill>
            <a:srgbClr val="92D050"/>
          </a:solidFill>
          <a:ln w="9525">
            <a:noFill/>
            <a:miter lim="800000"/>
            <a:headEnd/>
            <a:tailEnd/>
          </a:ln>
        </p:spPr>
        <p:txBody>
          <a:bodyPr>
            <a:spAutoFit/>
          </a:bodyPr>
          <a:lstStyle/>
          <a:p>
            <a:r>
              <a:rPr lang="en-US" sz="2400" b="1">
                <a:solidFill>
                  <a:schemeClr val="bg1"/>
                </a:solidFill>
                <a:latin typeface="Times New Roman" pitchFamily="18" charset="0"/>
                <a:cs typeface="Times New Roman" pitchFamily="18" charset="0"/>
              </a:rPr>
              <a:t>4. Rewrite the following sentences using the impersonal passive.</a:t>
            </a:r>
            <a:endParaRPr lang="en-US" b="1">
              <a:solidFill>
                <a:schemeClr val="bg1"/>
              </a:solidFill>
              <a:latin typeface="Times New Roman" pitchFamily="18" charset="0"/>
              <a:cs typeface="Times New Roman" pitchFamily="18" charset="0"/>
            </a:endParaRPr>
          </a:p>
        </p:txBody>
      </p:sp>
      <p:sp>
        <p:nvSpPr>
          <p:cNvPr id="19458" name="Rectangle 10"/>
          <p:cNvSpPr>
            <a:spLocks noChangeArrowheads="1"/>
          </p:cNvSpPr>
          <p:nvPr/>
        </p:nvSpPr>
        <p:spPr bwMode="auto">
          <a:xfrm>
            <a:off x="457200" y="733425"/>
            <a:ext cx="8305800" cy="5940425"/>
          </a:xfrm>
          <a:prstGeom prst="rect">
            <a:avLst/>
          </a:prstGeom>
          <a:noFill/>
          <a:ln w="9525">
            <a:noFill/>
            <a:miter lim="800000"/>
            <a:headEnd/>
            <a:tailEnd/>
          </a:ln>
        </p:spPr>
        <p:txBody>
          <a:bodyPr anchor="ctr">
            <a:spAutoFit/>
          </a:bodyPr>
          <a:lstStyle/>
          <a:p>
            <a:pPr marL="342900" indent="-342900" algn="just" eaLnBrk="0" hangingPunct="0">
              <a:buFontTx/>
              <a:buAutoNum type="arabicPeriod"/>
            </a:pPr>
            <a:r>
              <a:rPr lang="en-US" sz="2000" dirty="0">
                <a:latin typeface="Times New Roman" pitchFamily="18" charset="0"/>
                <a:cs typeface="Times New Roman" pitchFamily="18" charset="0"/>
              </a:rPr>
              <a:t>They expect more than 100,000 people will attend the festivals at the Perfume Pagoda this year.</a:t>
            </a:r>
          </a:p>
          <a:p>
            <a:pPr marL="342900" indent="-342900" algn="just" eaLnBrk="0" hangingPunct="0"/>
            <a:r>
              <a:rPr lang="en-US" sz="2000" dirty="0">
                <a:latin typeface="Times New Roman" pitchFamily="18" charset="0"/>
                <a:cs typeface="Times New Roman" pitchFamily="18" charset="0"/>
              </a:rPr>
              <a:t>- ______________________________________________</a:t>
            </a:r>
          </a:p>
          <a:p>
            <a:pPr marL="342900" indent="-342900" algn="just" eaLnBrk="0" hangingPunct="0"/>
            <a:endParaRPr lang="en-US" sz="2000" dirty="0">
              <a:latin typeface="Times New Roman" pitchFamily="18" charset="0"/>
              <a:cs typeface="Times New Roman" pitchFamily="18" charset="0"/>
            </a:endParaRPr>
          </a:p>
          <a:p>
            <a:pPr marL="342900" indent="-342900" algn="just" eaLnBrk="0" hangingPunct="0"/>
            <a:r>
              <a:rPr lang="en-US" sz="2000" dirty="0">
                <a:latin typeface="Times New Roman" pitchFamily="18" charset="0"/>
                <a:cs typeface="Times New Roman" pitchFamily="18" charset="0"/>
              </a:rPr>
              <a:t>2. People have reported that </a:t>
            </a:r>
            <a:r>
              <a:rPr lang="en-US" sz="2000" dirty="0" err="1">
                <a:latin typeface="Times New Roman" pitchFamily="18" charset="0"/>
                <a:cs typeface="Times New Roman" pitchFamily="18" charset="0"/>
              </a:rPr>
              <a:t>Thien</a:t>
            </a:r>
            <a:r>
              <a:rPr lang="en-US" sz="2000" dirty="0">
                <a:latin typeface="Times New Roman" pitchFamily="18" charset="0"/>
                <a:cs typeface="Times New Roman" pitchFamily="18" charset="0"/>
              </a:rPr>
              <a:t> Duong is the longest cave in Viet Nam.</a:t>
            </a:r>
          </a:p>
          <a:p>
            <a:pPr marL="342900" indent="-342900" algn="just" eaLnBrk="0" hangingPunct="0"/>
            <a:r>
              <a:rPr lang="en-US" sz="2000" dirty="0">
                <a:latin typeface="Times New Roman" pitchFamily="18" charset="0"/>
                <a:cs typeface="Times New Roman" pitchFamily="18" charset="0"/>
              </a:rPr>
              <a:t>- ______________________________________________</a:t>
            </a:r>
          </a:p>
          <a:p>
            <a:pPr marL="342900" indent="-342900" algn="just" eaLnBrk="0" hangingPunct="0"/>
            <a:endParaRPr lang="en-US" sz="2000" dirty="0">
              <a:latin typeface="Times New Roman" pitchFamily="18" charset="0"/>
              <a:cs typeface="Times New Roman" pitchFamily="18" charset="0"/>
            </a:endParaRPr>
          </a:p>
          <a:p>
            <a:pPr marL="342900" indent="-342900" algn="just" eaLnBrk="0" hangingPunct="0"/>
            <a:r>
              <a:rPr lang="en-US" sz="2000" dirty="0">
                <a:latin typeface="Times New Roman" pitchFamily="18" charset="0"/>
                <a:cs typeface="Times New Roman" pitchFamily="18" charset="0"/>
              </a:rPr>
              <a:t>3. People believe the Perfume Pagoda was built during the reign of Le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Tong in the 15</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century.</a:t>
            </a:r>
          </a:p>
          <a:p>
            <a:pPr marL="342900" indent="-342900" algn="just" eaLnBrk="0" hangingPunct="0"/>
            <a:r>
              <a:rPr lang="en-US" sz="2000" dirty="0">
                <a:latin typeface="Times New Roman" pitchFamily="18" charset="0"/>
                <a:cs typeface="Times New Roman" pitchFamily="18" charset="0"/>
              </a:rPr>
              <a:t>- ______________________________________________</a:t>
            </a:r>
          </a:p>
          <a:p>
            <a:pPr marL="342900" indent="-342900" algn="just" eaLnBrk="0" hangingPunct="0"/>
            <a:endParaRPr lang="en-US" sz="2000" dirty="0">
              <a:latin typeface="Times New Roman" pitchFamily="18" charset="0"/>
              <a:cs typeface="Times New Roman" pitchFamily="18" charset="0"/>
            </a:endParaRPr>
          </a:p>
          <a:p>
            <a:pPr marL="342900" indent="-342900" algn="just" eaLnBrk="0" hangingPunct="0"/>
            <a:r>
              <a:rPr lang="en-US" sz="2000" dirty="0">
                <a:latin typeface="Times New Roman" pitchFamily="18" charset="0"/>
                <a:cs typeface="Times New Roman" pitchFamily="18" charset="0"/>
              </a:rPr>
              <a:t>4. People say Ha Long Bay is one of the most extraordinary natural wonders you will ever see.</a:t>
            </a:r>
          </a:p>
          <a:p>
            <a:pPr marL="342900" indent="-342900" algn="just" eaLnBrk="0" hangingPunct="0"/>
            <a:r>
              <a:rPr lang="en-US" sz="2000" dirty="0">
                <a:latin typeface="Times New Roman" pitchFamily="18" charset="0"/>
                <a:cs typeface="Times New Roman" pitchFamily="18" charset="0"/>
              </a:rPr>
              <a:t>- ______________________________________________</a:t>
            </a:r>
          </a:p>
          <a:p>
            <a:pPr marL="342900" indent="-342900" algn="just" eaLnBrk="0" hangingPunct="0"/>
            <a:endParaRPr lang="en-US" sz="2000" dirty="0">
              <a:latin typeface="Times New Roman" pitchFamily="18" charset="0"/>
              <a:cs typeface="Times New Roman" pitchFamily="18" charset="0"/>
            </a:endParaRPr>
          </a:p>
          <a:p>
            <a:pPr marL="342900" indent="-342900" algn="just" eaLnBrk="0" hangingPunct="0"/>
            <a:r>
              <a:rPr lang="en-US" sz="2000" dirty="0">
                <a:latin typeface="Times New Roman" pitchFamily="18" charset="0"/>
                <a:cs typeface="Times New Roman" pitchFamily="18" charset="0"/>
              </a:rPr>
              <a:t>5. People hope many defensive measures will be taken to protect and preserve our man-made wonders.</a:t>
            </a:r>
          </a:p>
          <a:p>
            <a:pPr marL="342900" indent="-342900" algn="just" eaLnBrk="0" hangingPunct="0"/>
            <a:r>
              <a:rPr lang="en-US" sz="2000" dirty="0">
                <a:latin typeface="Times New Roman" pitchFamily="18" charset="0"/>
                <a:cs typeface="Times New Roman" pitchFamily="18" charset="0"/>
              </a:rPr>
              <a:t>- ______________________________________________ </a:t>
            </a:r>
          </a:p>
          <a:p>
            <a:pPr marL="342900" indent="-342900" algn="just" eaLnBrk="0" hangingPunct="0"/>
            <a:endParaRPr lang="en-US" sz="2000" dirty="0">
              <a:latin typeface="Times New Roman" pitchFamily="18" charset="0"/>
              <a:cs typeface="Times New Roman" pitchFamily="18" charset="0"/>
            </a:endParaRPr>
          </a:p>
        </p:txBody>
      </p:sp>
      <p:sp>
        <p:nvSpPr>
          <p:cNvPr id="5" name="Text Box 11"/>
          <p:cNvSpPr txBox="1">
            <a:spLocks noChangeArrowheads="1"/>
          </p:cNvSpPr>
          <p:nvPr/>
        </p:nvSpPr>
        <p:spPr bwMode="auto">
          <a:xfrm>
            <a:off x="635000" y="1360488"/>
            <a:ext cx="8229600" cy="701675"/>
          </a:xfrm>
          <a:prstGeom prst="rect">
            <a:avLst/>
          </a:prstGeom>
          <a:noFill/>
          <a:ln w="9525">
            <a:noFill/>
            <a:miter lim="800000"/>
            <a:headEnd/>
            <a:tailEnd/>
          </a:ln>
        </p:spPr>
        <p:txBody>
          <a:bodyPr>
            <a:spAutoFit/>
          </a:bodyPr>
          <a:lstStyle/>
          <a:p>
            <a:pPr>
              <a:spcBef>
                <a:spcPct val="50000"/>
              </a:spcBef>
            </a:pPr>
            <a:r>
              <a:rPr lang="en-US" sz="2000">
                <a:solidFill>
                  <a:srgbClr val="FF0000"/>
                </a:solidFill>
                <a:latin typeface="Times New Roman" pitchFamily="18" charset="0"/>
                <a:cs typeface="Times New Roman" pitchFamily="18" charset="0"/>
              </a:rPr>
              <a:t>It is expected that more than 100,000 people will attend the festivals at the Perfume Pagoda this year.</a:t>
            </a:r>
          </a:p>
        </p:txBody>
      </p:sp>
      <p:sp>
        <p:nvSpPr>
          <p:cNvPr id="6" name="Text Box 12"/>
          <p:cNvSpPr txBox="1">
            <a:spLocks noChangeArrowheads="1"/>
          </p:cNvSpPr>
          <p:nvPr/>
        </p:nvSpPr>
        <p:spPr bwMode="auto">
          <a:xfrm>
            <a:off x="660400" y="2309813"/>
            <a:ext cx="8153400" cy="396875"/>
          </a:xfrm>
          <a:prstGeom prst="rect">
            <a:avLst/>
          </a:prstGeom>
          <a:noFill/>
          <a:ln w="9525">
            <a:noFill/>
            <a:miter lim="800000"/>
            <a:headEnd/>
            <a:tailEnd/>
          </a:ln>
        </p:spPr>
        <p:txBody>
          <a:bodyPr>
            <a:spAutoFit/>
          </a:bodyPr>
          <a:lstStyle/>
          <a:p>
            <a:pPr>
              <a:spcBef>
                <a:spcPct val="50000"/>
              </a:spcBef>
            </a:pPr>
            <a:r>
              <a:rPr lang="en-US" sz="2000">
                <a:solidFill>
                  <a:srgbClr val="FF0000"/>
                </a:solidFill>
                <a:latin typeface="Times New Roman" pitchFamily="18" charset="0"/>
                <a:cs typeface="Times New Roman" pitchFamily="18" charset="0"/>
              </a:rPr>
              <a:t>It has been reported that Thien Duong is the longest cave in Viet Nam.</a:t>
            </a:r>
          </a:p>
        </p:txBody>
      </p:sp>
      <p:sp>
        <p:nvSpPr>
          <p:cNvPr id="7" name="Text Box 13"/>
          <p:cNvSpPr txBox="1">
            <a:spLocks noChangeArrowheads="1"/>
          </p:cNvSpPr>
          <p:nvPr/>
        </p:nvSpPr>
        <p:spPr bwMode="auto">
          <a:xfrm>
            <a:off x="571500" y="3515083"/>
            <a:ext cx="8229600" cy="701675"/>
          </a:xfrm>
          <a:prstGeom prst="rect">
            <a:avLst/>
          </a:prstGeom>
          <a:noFill/>
          <a:ln w="9525">
            <a:noFill/>
            <a:miter lim="800000"/>
            <a:headEnd/>
            <a:tailEnd/>
          </a:ln>
        </p:spPr>
        <p:txBody>
          <a:bodyPr>
            <a:spAutoFit/>
          </a:bodyPr>
          <a:lstStyle/>
          <a:p>
            <a:pPr>
              <a:spcBef>
                <a:spcPct val="50000"/>
              </a:spcBef>
            </a:pPr>
            <a:r>
              <a:rPr lang="en-US" sz="2000" dirty="0">
                <a:solidFill>
                  <a:srgbClr val="FF0000"/>
                </a:solidFill>
                <a:latin typeface="Times New Roman" pitchFamily="18" charset="0"/>
                <a:cs typeface="Times New Roman" pitchFamily="18" charset="0"/>
              </a:rPr>
              <a:t>It is believed that the Perfume Pagoda was built during the reign of Le </a:t>
            </a:r>
            <a:r>
              <a:rPr lang="en-US" sz="2000" dirty="0" err="1">
                <a:solidFill>
                  <a:srgbClr val="FF0000"/>
                </a:solidFill>
                <a:latin typeface="Times New Roman" pitchFamily="18" charset="0"/>
                <a:cs typeface="Times New Roman" pitchFamily="18" charset="0"/>
              </a:rPr>
              <a:t>Thanh</a:t>
            </a:r>
            <a:r>
              <a:rPr lang="en-US" sz="2000" dirty="0">
                <a:solidFill>
                  <a:srgbClr val="FF0000"/>
                </a:solidFill>
                <a:latin typeface="Times New Roman" pitchFamily="18" charset="0"/>
                <a:cs typeface="Times New Roman" pitchFamily="18" charset="0"/>
              </a:rPr>
              <a:t> Tong in the 15</a:t>
            </a:r>
            <a:r>
              <a:rPr lang="en-US" sz="2000" baseline="30000" dirty="0">
                <a:solidFill>
                  <a:srgbClr val="FF0000"/>
                </a:solidFill>
                <a:latin typeface="Times New Roman" pitchFamily="18" charset="0"/>
                <a:cs typeface="Times New Roman" pitchFamily="18" charset="0"/>
              </a:rPr>
              <a:t>th</a:t>
            </a:r>
            <a:r>
              <a:rPr lang="en-US" sz="2000" dirty="0">
                <a:solidFill>
                  <a:srgbClr val="FF0000"/>
                </a:solidFill>
                <a:latin typeface="Times New Roman" pitchFamily="18" charset="0"/>
                <a:cs typeface="Times New Roman" pitchFamily="18" charset="0"/>
              </a:rPr>
              <a:t> century.</a:t>
            </a:r>
          </a:p>
        </p:txBody>
      </p:sp>
      <p:sp>
        <p:nvSpPr>
          <p:cNvPr id="8" name="Text Box 14"/>
          <p:cNvSpPr txBox="1">
            <a:spLocks noChangeArrowheads="1"/>
          </p:cNvSpPr>
          <p:nvPr/>
        </p:nvSpPr>
        <p:spPr bwMode="auto">
          <a:xfrm>
            <a:off x="598488" y="4672013"/>
            <a:ext cx="8534400" cy="701675"/>
          </a:xfrm>
          <a:prstGeom prst="rect">
            <a:avLst/>
          </a:prstGeom>
          <a:noFill/>
          <a:ln w="9525">
            <a:noFill/>
            <a:miter lim="800000"/>
            <a:headEnd/>
            <a:tailEnd/>
          </a:ln>
        </p:spPr>
        <p:txBody>
          <a:bodyPr>
            <a:spAutoFit/>
          </a:bodyPr>
          <a:lstStyle/>
          <a:p>
            <a:pPr>
              <a:spcBef>
                <a:spcPct val="50000"/>
              </a:spcBef>
            </a:pPr>
            <a:r>
              <a:rPr lang="en-US" sz="2000">
                <a:solidFill>
                  <a:srgbClr val="FF0000"/>
                </a:solidFill>
                <a:latin typeface="Times New Roman" pitchFamily="18" charset="0"/>
                <a:cs typeface="Times New Roman" pitchFamily="18" charset="0"/>
              </a:rPr>
              <a:t>It is said that Ha Long Bay is one of the most extraordinary natural wonders you will ever see.</a:t>
            </a:r>
          </a:p>
        </p:txBody>
      </p:sp>
      <p:sp>
        <p:nvSpPr>
          <p:cNvPr id="9" name="Text Box 15"/>
          <p:cNvSpPr txBox="1">
            <a:spLocks noChangeArrowheads="1"/>
          </p:cNvSpPr>
          <p:nvPr/>
        </p:nvSpPr>
        <p:spPr bwMode="auto">
          <a:xfrm>
            <a:off x="576263" y="5881688"/>
            <a:ext cx="8534400" cy="701675"/>
          </a:xfrm>
          <a:prstGeom prst="rect">
            <a:avLst/>
          </a:prstGeom>
          <a:noFill/>
          <a:ln w="9525">
            <a:noFill/>
            <a:miter lim="800000"/>
            <a:headEnd/>
            <a:tailEnd/>
          </a:ln>
        </p:spPr>
        <p:txBody>
          <a:bodyPr>
            <a:spAutoFit/>
          </a:bodyPr>
          <a:lstStyle/>
          <a:p>
            <a:pPr>
              <a:spcBef>
                <a:spcPct val="50000"/>
              </a:spcBef>
            </a:pPr>
            <a:r>
              <a:rPr lang="en-US" sz="2000">
                <a:solidFill>
                  <a:srgbClr val="FF0000"/>
                </a:solidFill>
                <a:latin typeface="Times New Roman" pitchFamily="18" charset="0"/>
                <a:cs typeface="Times New Roman" pitchFamily="18" charset="0"/>
              </a:rPr>
              <a:t>It is hoped that many defensive measures will be taken to protect and preserve our man-made wonders.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
          <p:cNvSpPr txBox="1">
            <a:spLocks noChangeArrowheads="1"/>
          </p:cNvSpPr>
          <p:nvPr/>
        </p:nvSpPr>
        <p:spPr bwMode="auto">
          <a:xfrm>
            <a:off x="304800" y="152400"/>
            <a:ext cx="8534400" cy="831850"/>
          </a:xfrm>
          <a:prstGeom prst="rect">
            <a:avLst/>
          </a:prstGeom>
          <a:solidFill>
            <a:srgbClr val="92D050"/>
          </a:solidFill>
          <a:ln w="9525">
            <a:solidFill>
              <a:srgbClr val="FF0000"/>
            </a:solidFill>
            <a:miter lim="800000"/>
            <a:headEnd/>
            <a:tailEnd/>
          </a:ln>
        </p:spPr>
        <p:txBody>
          <a:bodyPr>
            <a:spAutoFit/>
          </a:bodyPr>
          <a:lstStyle/>
          <a:p>
            <a:pPr algn="ctr"/>
            <a:r>
              <a:rPr lang="en-US" sz="2400" b="1">
                <a:solidFill>
                  <a:schemeClr val="bg1"/>
                </a:solidFill>
                <a:latin typeface="Times New Roman" pitchFamily="18" charset="0"/>
                <a:cs typeface="Times New Roman" pitchFamily="18" charset="0"/>
              </a:rPr>
              <a:t>5. Imagine four bad things that happened to you yesterday, and ask your partner what you should do in each situation.</a:t>
            </a:r>
          </a:p>
        </p:txBody>
      </p:sp>
      <p:sp>
        <p:nvSpPr>
          <p:cNvPr id="20482" name="Rectangle 3"/>
          <p:cNvSpPr>
            <a:spLocks noChangeArrowheads="1"/>
          </p:cNvSpPr>
          <p:nvPr/>
        </p:nvSpPr>
        <p:spPr bwMode="auto">
          <a:xfrm>
            <a:off x="-1588" y="1066800"/>
            <a:ext cx="8863013" cy="1016000"/>
          </a:xfrm>
          <a:prstGeom prst="rect">
            <a:avLst/>
          </a:prstGeom>
          <a:noFill/>
          <a:ln w="9525">
            <a:noFill/>
            <a:miter lim="800000"/>
            <a:headEnd/>
            <a:tailEnd/>
          </a:ln>
        </p:spPr>
        <p:txBody>
          <a:bodyPr>
            <a:spAutoFit/>
          </a:bodyPr>
          <a:lstStyle/>
          <a:p>
            <a:pPr>
              <a:spcBef>
                <a:spcPct val="50000"/>
              </a:spcBef>
            </a:pPr>
            <a:r>
              <a:rPr lang="en-US" sz="2400" i="1">
                <a:solidFill>
                  <a:srgbClr val="3366FF"/>
                </a:solidFill>
                <a:latin typeface="Times New Roman" pitchFamily="18" charset="0"/>
                <a:cs typeface="Times New Roman" pitchFamily="18" charset="0"/>
              </a:rPr>
              <a:t>Example: </a:t>
            </a:r>
            <a:r>
              <a:rPr lang="en-US" sz="2400">
                <a:latin typeface="Times New Roman" pitchFamily="18" charset="0"/>
                <a:cs typeface="Times New Roman" pitchFamily="18" charset="0"/>
              </a:rPr>
              <a:t>A: I failed the English test. What should I do?</a:t>
            </a:r>
          </a:p>
          <a:p>
            <a:pPr>
              <a:spcBef>
                <a:spcPct val="50000"/>
              </a:spcBef>
            </a:pPr>
            <a:r>
              <a:rPr lang="en-US" sz="2400">
                <a:latin typeface="Times New Roman" pitchFamily="18" charset="0"/>
                <a:cs typeface="Times New Roman" pitchFamily="18" charset="0"/>
              </a:rPr>
              <a:t>                 B: I suggest you should watch more TV in English.</a:t>
            </a:r>
          </a:p>
        </p:txBody>
      </p:sp>
      <p:sp>
        <p:nvSpPr>
          <p:cNvPr id="20483" name="Rectangle 5"/>
          <p:cNvSpPr>
            <a:spLocks noChangeArrowheads="1"/>
          </p:cNvSpPr>
          <p:nvPr/>
        </p:nvSpPr>
        <p:spPr bwMode="auto">
          <a:xfrm>
            <a:off x="352425" y="2044700"/>
            <a:ext cx="8154988" cy="4338638"/>
          </a:xfrm>
          <a:prstGeom prst="rect">
            <a:avLst/>
          </a:prstGeom>
          <a:solidFill>
            <a:schemeClr val="bg1"/>
          </a:solidFill>
          <a:ln w="9525">
            <a:noFill/>
            <a:miter lim="800000"/>
            <a:headEnd/>
            <a:tailEnd/>
          </a:ln>
        </p:spPr>
        <p:txBody>
          <a:bodyPr>
            <a:spAutoFit/>
          </a:bodyPr>
          <a:lstStyle/>
          <a:p>
            <a:pPr algn="just">
              <a:spcBef>
                <a:spcPct val="50000"/>
              </a:spcBef>
            </a:pPr>
            <a:r>
              <a:rPr lang="en-US" sz="2400">
                <a:solidFill>
                  <a:srgbClr val="000000"/>
                </a:solidFill>
                <a:latin typeface="Times New Roman" pitchFamily="18" charset="0"/>
                <a:cs typeface="Times New Roman" pitchFamily="18" charset="0"/>
              </a:rPr>
              <a:t>1. </a:t>
            </a:r>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I lost my wallet. What should I do?</a:t>
            </a:r>
            <a:endParaRPr lang="en-US" sz="2400" b="1">
              <a:solidFill>
                <a:srgbClr val="000000"/>
              </a:solidFill>
              <a:latin typeface="Times New Roman" pitchFamily="18" charset="0"/>
              <a:cs typeface="Times New Roman" pitchFamily="18" charset="0"/>
            </a:endParaRPr>
          </a:p>
          <a:p>
            <a:pPr algn="just">
              <a:spcBef>
                <a:spcPct val="50000"/>
              </a:spcBef>
            </a:pPr>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a:t>
            </a:r>
          </a:p>
          <a:p>
            <a:pPr algn="just">
              <a:spcBef>
                <a:spcPct val="50000"/>
              </a:spcBef>
            </a:pPr>
            <a:r>
              <a:rPr lang="en-US" sz="2400">
                <a:solidFill>
                  <a:srgbClr val="000000"/>
                </a:solidFill>
                <a:latin typeface="Times New Roman" pitchFamily="18" charset="0"/>
                <a:cs typeface="Times New Roman" pitchFamily="18" charset="0"/>
              </a:rPr>
              <a:t>2. </a:t>
            </a:r>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My motorbike was breakdown. What should I do?</a:t>
            </a:r>
          </a:p>
          <a:p>
            <a:pPr algn="just">
              <a:spcBef>
                <a:spcPct val="50000"/>
              </a:spcBef>
            </a:pPr>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a:t>
            </a:r>
          </a:p>
          <a:p>
            <a:pPr algn="just">
              <a:spcBef>
                <a:spcPct val="50000"/>
              </a:spcBef>
            </a:pPr>
            <a:r>
              <a:rPr lang="en-US" sz="2400">
                <a:solidFill>
                  <a:srgbClr val="000000"/>
                </a:solidFill>
                <a:latin typeface="Times New Roman" pitchFamily="18" charset="0"/>
                <a:cs typeface="Times New Roman" pitchFamily="18" charset="0"/>
              </a:rPr>
              <a:t>3. </a:t>
            </a:r>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My bike was stolen. What should I do?</a:t>
            </a:r>
          </a:p>
          <a:p>
            <a:pPr algn="just">
              <a:spcBef>
                <a:spcPct val="50000"/>
              </a:spcBef>
            </a:pPr>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a:t>
            </a:r>
          </a:p>
          <a:p>
            <a:pPr algn="just">
              <a:spcBef>
                <a:spcPct val="50000"/>
              </a:spcBef>
            </a:pPr>
            <a:r>
              <a:rPr lang="en-US" sz="2400">
                <a:solidFill>
                  <a:srgbClr val="000000"/>
                </a:solidFill>
                <a:latin typeface="Times New Roman" pitchFamily="18" charset="0"/>
                <a:cs typeface="Times New Roman" pitchFamily="18" charset="0"/>
              </a:rPr>
              <a:t>4. </a:t>
            </a:r>
            <a:r>
              <a:rPr lang="en-US" sz="2400" b="1">
                <a:solidFill>
                  <a:srgbClr val="000000"/>
                </a:solidFill>
                <a:latin typeface="Times New Roman" pitchFamily="18" charset="0"/>
                <a:cs typeface="Times New Roman" pitchFamily="18" charset="0"/>
              </a:rPr>
              <a:t>A:</a:t>
            </a:r>
            <a:r>
              <a:rPr lang="en-US" sz="2400">
                <a:solidFill>
                  <a:srgbClr val="000000"/>
                </a:solidFill>
                <a:latin typeface="Times New Roman" pitchFamily="18" charset="0"/>
                <a:cs typeface="Times New Roman" pitchFamily="18" charset="0"/>
              </a:rPr>
              <a:t> I have had a headache for 2 days. What should I do?</a:t>
            </a:r>
          </a:p>
          <a:p>
            <a:pPr algn="just">
              <a:spcBef>
                <a:spcPct val="50000"/>
              </a:spcBef>
            </a:pPr>
            <a:r>
              <a:rPr lang="en-US" sz="2400" b="1">
                <a:solidFill>
                  <a:srgbClr val="000000"/>
                </a:solidFill>
                <a:latin typeface="Times New Roman" pitchFamily="18" charset="0"/>
                <a:cs typeface="Times New Roman" pitchFamily="18" charset="0"/>
              </a:rPr>
              <a:t>B:</a:t>
            </a:r>
            <a:r>
              <a:rPr lang="en-US" sz="2400">
                <a:solidFill>
                  <a:srgbClr val="000000"/>
                </a:solidFill>
                <a:latin typeface="Times New Roman" pitchFamily="18" charset="0"/>
                <a:cs typeface="Times New Roman" pitchFamily="18" charset="0"/>
              </a:rPr>
              <a:t> …………………………………………</a:t>
            </a:r>
          </a:p>
        </p:txBody>
      </p:sp>
      <p:sp>
        <p:nvSpPr>
          <p:cNvPr id="7" name="Rectangle 6"/>
          <p:cNvSpPr>
            <a:spLocks noChangeArrowheads="1"/>
          </p:cNvSpPr>
          <p:nvPr/>
        </p:nvSpPr>
        <p:spPr bwMode="auto">
          <a:xfrm>
            <a:off x="879475" y="3656013"/>
            <a:ext cx="6035675" cy="460375"/>
          </a:xfrm>
          <a:prstGeom prst="rect">
            <a:avLst/>
          </a:prstGeom>
          <a:solidFill>
            <a:schemeClr val="bg1"/>
          </a:solidFill>
          <a:ln w="9525">
            <a:noFill/>
            <a:miter lim="800000"/>
            <a:headEnd/>
            <a:tailEnd/>
          </a:ln>
        </p:spPr>
        <p:txBody>
          <a:bodyPr wrap="none">
            <a:spAutoFit/>
          </a:bodyPr>
          <a:lstStyle/>
          <a:p>
            <a:pPr>
              <a:spcBef>
                <a:spcPct val="50000"/>
              </a:spcBef>
            </a:pPr>
            <a:r>
              <a:rPr lang="en-US" sz="2400">
                <a:solidFill>
                  <a:srgbClr val="FF0000"/>
                </a:solidFill>
                <a:latin typeface="Times New Roman" pitchFamily="18" charset="0"/>
                <a:cs typeface="Times New Roman" pitchFamily="18" charset="0"/>
              </a:rPr>
              <a:t>I suggest you should take it to a shop for repair.</a:t>
            </a:r>
            <a:endParaRPr lang="en-US" sz="2400">
              <a:solidFill>
                <a:srgbClr val="FF0000"/>
              </a:solidFill>
            </a:endParaRPr>
          </a:p>
        </p:txBody>
      </p:sp>
      <p:sp>
        <p:nvSpPr>
          <p:cNvPr id="8" name="Rectangle 7"/>
          <p:cNvSpPr>
            <a:spLocks noChangeArrowheads="1"/>
          </p:cNvSpPr>
          <p:nvPr/>
        </p:nvSpPr>
        <p:spPr bwMode="auto">
          <a:xfrm>
            <a:off x="854075" y="2609850"/>
            <a:ext cx="4164013" cy="460375"/>
          </a:xfrm>
          <a:prstGeom prst="rect">
            <a:avLst/>
          </a:prstGeom>
          <a:solidFill>
            <a:schemeClr val="bg1"/>
          </a:solidFill>
          <a:ln w="9525">
            <a:noFill/>
            <a:miter lim="800000"/>
            <a:headEnd/>
            <a:tailEnd/>
          </a:ln>
        </p:spPr>
        <p:txBody>
          <a:bodyPr wrap="none">
            <a:spAutoFit/>
          </a:bodyPr>
          <a:lstStyle/>
          <a:p>
            <a:pPr algn="just">
              <a:spcBef>
                <a:spcPct val="50000"/>
              </a:spcBef>
            </a:pPr>
            <a:r>
              <a:rPr lang="en-US" sz="2400">
                <a:solidFill>
                  <a:srgbClr val="FF0000"/>
                </a:solidFill>
                <a:latin typeface="Times New Roman" pitchFamily="18" charset="0"/>
                <a:cs typeface="Times New Roman" pitchFamily="18" charset="0"/>
              </a:rPr>
              <a:t>I suggest reporting to the police.</a:t>
            </a:r>
          </a:p>
        </p:txBody>
      </p:sp>
      <p:sp>
        <p:nvSpPr>
          <p:cNvPr id="10" name="Rectangle 9"/>
          <p:cNvSpPr>
            <a:spLocks noChangeArrowheads="1"/>
          </p:cNvSpPr>
          <p:nvPr/>
        </p:nvSpPr>
        <p:spPr bwMode="auto">
          <a:xfrm>
            <a:off x="849313" y="5791200"/>
            <a:ext cx="5003800" cy="461963"/>
          </a:xfrm>
          <a:prstGeom prst="rect">
            <a:avLst/>
          </a:prstGeom>
          <a:solidFill>
            <a:schemeClr val="bg1"/>
          </a:solidFill>
          <a:ln w="9525">
            <a:noFill/>
            <a:miter lim="800000"/>
            <a:headEnd/>
            <a:tailEnd/>
          </a:ln>
        </p:spPr>
        <p:txBody>
          <a:bodyPr wrap="none">
            <a:spAutoFit/>
          </a:bodyPr>
          <a:lstStyle/>
          <a:p>
            <a:pPr algn="just">
              <a:spcBef>
                <a:spcPct val="50000"/>
              </a:spcBef>
            </a:pPr>
            <a:r>
              <a:rPr lang="en-US" sz="2400">
                <a:solidFill>
                  <a:srgbClr val="FF0000"/>
                </a:solidFill>
                <a:latin typeface="Times New Roman" pitchFamily="18" charset="0"/>
                <a:cs typeface="Times New Roman" pitchFamily="18" charset="0"/>
              </a:rPr>
              <a:t>I suggest you should go to the hospital.</a:t>
            </a:r>
          </a:p>
        </p:txBody>
      </p:sp>
      <p:sp>
        <p:nvSpPr>
          <p:cNvPr id="5" name="Rectangle 4"/>
          <p:cNvSpPr>
            <a:spLocks noChangeArrowheads="1"/>
          </p:cNvSpPr>
          <p:nvPr/>
        </p:nvSpPr>
        <p:spPr bwMode="auto">
          <a:xfrm>
            <a:off x="849313" y="4800600"/>
            <a:ext cx="4676775" cy="461963"/>
          </a:xfrm>
          <a:prstGeom prst="rect">
            <a:avLst/>
          </a:prstGeom>
          <a:solidFill>
            <a:schemeClr val="bg1"/>
          </a:solidFill>
          <a:ln w="9525">
            <a:noFill/>
            <a:miter lim="800000"/>
            <a:headEnd/>
            <a:tailEnd/>
          </a:ln>
        </p:spPr>
        <p:txBody>
          <a:bodyPr wrap="none">
            <a:spAutoFit/>
          </a:bodyPr>
          <a:lstStyle/>
          <a:p>
            <a:pPr algn="just">
              <a:spcBef>
                <a:spcPct val="50000"/>
              </a:spcBef>
            </a:pPr>
            <a:r>
              <a:rPr lang="en-US" sz="2400">
                <a:solidFill>
                  <a:srgbClr val="FF0000"/>
                </a:solidFill>
                <a:latin typeface="Times New Roman" pitchFamily="18" charset="0"/>
                <a:cs typeface="Times New Roman" pitchFamily="18" charset="0"/>
              </a:rPr>
              <a:t>I suggest you should call the police.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2"/>
          <p:cNvSpPr txBox="1">
            <a:spLocks noChangeArrowheads="1"/>
          </p:cNvSpPr>
          <p:nvPr/>
        </p:nvSpPr>
        <p:spPr bwMode="auto">
          <a:xfrm>
            <a:off x="0" y="152400"/>
            <a:ext cx="8839200" cy="955675"/>
          </a:xfrm>
          <a:prstGeom prst="rect">
            <a:avLst/>
          </a:prstGeom>
          <a:solidFill>
            <a:srgbClr val="C00000"/>
          </a:solidFill>
          <a:ln w="9525">
            <a:noFill/>
            <a:miter lim="800000"/>
            <a:headEnd/>
            <a:tailEnd/>
          </a:ln>
        </p:spPr>
        <p:txBody>
          <a:bodyPr>
            <a:spAutoFit/>
          </a:bodyPr>
          <a:lstStyle/>
          <a:p>
            <a:pPr algn="ctr"/>
            <a:r>
              <a:rPr lang="en-US" sz="2800" b="1">
                <a:solidFill>
                  <a:schemeClr val="bg1"/>
                </a:solidFill>
                <a:latin typeface="Times New Roman" pitchFamily="18" charset="0"/>
                <a:cs typeface="Times New Roman" pitchFamily="18" charset="0"/>
              </a:rPr>
              <a:t>6. In pairs, make travel suggestions using the prompts and respond to them.</a:t>
            </a:r>
          </a:p>
        </p:txBody>
      </p:sp>
      <p:sp>
        <p:nvSpPr>
          <p:cNvPr id="21506" name="Rectangle 4"/>
          <p:cNvSpPr>
            <a:spLocks noChangeArrowheads="1"/>
          </p:cNvSpPr>
          <p:nvPr/>
        </p:nvSpPr>
        <p:spPr bwMode="auto">
          <a:xfrm>
            <a:off x="304800" y="4343400"/>
            <a:ext cx="6629400" cy="1570038"/>
          </a:xfrm>
          <a:prstGeom prst="rect">
            <a:avLst/>
          </a:prstGeom>
          <a:noFill/>
          <a:ln w="9525">
            <a:noFill/>
            <a:miter lim="800000"/>
            <a:headEnd/>
            <a:tailEnd/>
          </a:ln>
        </p:spPr>
        <p:txBody>
          <a:bodyPr anchor="ctr">
            <a:spAutoFit/>
          </a:bodyPr>
          <a:lstStyle/>
          <a:p>
            <a:pPr eaLnBrk="0" hangingPunct="0"/>
            <a:r>
              <a:rPr lang="en-US" sz="2400" i="1" u="sng">
                <a:solidFill>
                  <a:srgbClr val="3366FF"/>
                </a:solidFill>
                <a:latin typeface="Times New Roman" pitchFamily="18" charset="0"/>
                <a:cs typeface="Times New Roman" pitchFamily="18" charset="0"/>
              </a:rPr>
              <a:t>Example</a:t>
            </a:r>
            <a:r>
              <a:rPr lang="en-US" sz="2400" i="1">
                <a:solidFill>
                  <a:srgbClr val="3366FF"/>
                </a:solidFill>
                <a:latin typeface="Times New Roman" pitchFamily="18" charset="0"/>
                <a:cs typeface="Times New Roman" pitchFamily="18" charset="0"/>
              </a:rPr>
              <a:t>:</a:t>
            </a:r>
          </a:p>
          <a:p>
            <a:pPr eaLnBrk="0" hangingPunct="0"/>
            <a:r>
              <a:rPr lang="en-US" sz="2400">
                <a:latin typeface="Times New Roman" pitchFamily="18" charset="0"/>
                <a:cs typeface="Times New Roman" pitchFamily="18" charset="0"/>
              </a:rPr>
              <a:t>A: It's well worth going to the Perfume Pagoda.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It's very picturesque.</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B: Yes, that's what I've heard.</a:t>
            </a:r>
          </a:p>
        </p:txBody>
      </p:sp>
      <p:graphicFrame>
        <p:nvGraphicFramePr>
          <p:cNvPr id="5" name="Group 40"/>
          <p:cNvGraphicFramePr>
            <a:graphicFrameLocks/>
          </p:cNvGraphicFramePr>
          <p:nvPr/>
        </p:nvGraphicFramePr>
        <p:xfrm>
          <a:off x="74613" y="1219200"/>
          <a:ext cx="8686800" cy="2931160"/>
        </p:xfrm>
        <a:graphic>
          <a:graphicData uri="http://schemas.openxmlformats.org/drawingml/2006/table">
            <a:tbl>
              <a:tblPr/>
              <a:tblGrid>
                <a:gridCol w="4191000"/>
                <a:gridCol w="4495800"/>
              </a:tblGrid>
              <a:tr h="51816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Prompts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Responses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48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It’s well worth going to the…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That’s good to know.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You should definitely see the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Yes, that’s what I’ve heard.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Don’t bother buying…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Thanks, that’s really useful.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It’s probably best to go by…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That sounds good/better.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You really must go 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2"/>
          <p:cNvSpPr txBox="1">
            <a:spLocks noChangeArrowheads="1"/>
          </p:cNvSpPr>
          <p:nvPr/>
        </p:nvSpPr>
        <p:spPr bwMode="auto">
          <a:xfrm>
            <a:off x="304800" y="76200"/>
            <a:ext cx="8534400" cy="831850"/>
          </a:xfrm>
          <a:prstGeom prst="rect">
            <a:avLst/>
          </a:prstGeom>
          <a:solidFill>
            <a:srgbClr val="92D050"/>
          </a:solidFill>
          <a:ln w="9525">
            <a:noFill/>
            <a:miter lim="800000"/>
            <a:headEnd/>
            <a:tailEnd/>
          </a:ln>
        </p:spPr>
        <p:txBody>
          <a:bodyPr>
            <a:spAutoFit/>
          </a:bodyPr>
          <a:lstStyle/>
          <a:p>
            <a:pPr algn="ctr"/>
            <a:r>
              <a:rPr lang="en-US" sz="2400" b="1">
                <a:solidFill>
                  <a:schemeClr val="bg1"/>
                </a:solidFill>
                <a:latin typeface="Times New Roman" pitchFamily="18" charset="0"/>
                <a:cs typeface="Times New Roman" pitchFamily="18" charset="0"/>
              </a:rPr>
              <a:t>7. Choose A-F to complete the following conversation. Practice the conversation with your partner.</a:t>
            </a:r>
            <a:endParaRPr lang="en-US" b="1">
              <a:solidFill>
                <a:schemeClr val="bg1"/>
              </a:solidFill>
              <a:latin typeface="Times New Roman" pitchFamily="18" charset="0"/>
              <a:cs typeface="Times New Roman" pitchFamily="18" charset="0"/>
            </a:endParaRPr>
          </a:p>
        </p:txBody>
      </p:sp>
      <p:sp>
        <p:nvSpPr>
          <p:cNvPr id="22530" name="Rectangle 3"/>
          <p:cNvSpPr>
            <a:spLocks noChangeArrowheads="1"/>
          </p:cNvSpPr>
          <p:nvPr/>
        </p:nvSpPr>
        <p:spPr bwMode="auto">
          <a:xfrm>
            <a:off x="76200" y="914400"/>
            <a:ext cx="4876800" cy="4211638"/>
          </a:xfrm>
          <a:prstGeom prst="rect">
            <a:avLst/>
          </a:prstGeom>
          <a:noFill/>
          <a:ln w="9525">
            <a:noFill/>
            <a:miter lim="800000"/>
            <a:headEnd/>
            <a:tailEnd/>
          </a:ln>
        </p:spPr>
        <p:txBody>
          <a:bodyPr anchor="ctr">
            <a:spAutoFit/>
          </a:bodyPr>
          <a:lstStyle/>
          <a:p>
            <a:pPr eaLnBrk="0" hangingPunct="0"/>
            <a:r>
              <a:rPr lang="en-US" b="1">
                <a:solidFill>
                  <a:srgbClr val="FF0000"/>
                </a:solidFill>
                <a:latin typeface="Times New Roman" pitchFamily="18" charset="0"/>
                <a:cs typeface="Times New Roman" pitchFamily="18" charset="0"/>
              </a:rPr>
              <a:t>A</a:t>
            </a:r>
            <a:r>
              <a:rPr lang="en-US">
                <a:solidFill>
                  <a:srgbClr val="3366FF"/>
                </a:solidFill>
                <a:latin typeface="Times New Roman" pitchFamily="18" charset="0"/>
                <a:cs typeface="Times New Roman" pitchFamily="18" charset="0"/>
              </a:rPr>
              <a:t>. </a:t>
            </a:r>
            <a:r>
              <a:rPr lang="en-US">
                <a:latin typeface="Times New Roman" pitchFamily="18" charset="0"/>
                <a:cs typeface="Times New Roman" pitchFamily="18" charset="0"/>
              </a:rPr>
              <a:t>In Delhi it's probably best to use rickshaws.</a:t>
            </a:r>
            <a:br>
              <a:rPr lang="en-US">
                <a:latin typeface="Times New Roman" pitchFamily="18" charset="0"/>
                <a:cs typeface="Times New Roman" pitchFamily="18" charset="0"/>
              </a:rPr>
            </a:br>
            <a:r>
              <a:rPr lang="en-US">
                <a:latin typeface="Times New Roman" pitchFamily="18" charset="0"/>
                <a:cs typeface="Times New Roman" pitchFamily="18" charset="0"/>
              </a:rPr>
              <a:t>They're quicker than taxis, and quite cheap.</a:t>
            </a:r>
            <a:br>
              <a:rPr lang="en-US">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B</a:t>
            </a:r>
            <a:r>
              <a:rPr lang="en-US">
                <a:latin typeface="Times New Roman" pitchFamily="18" charset="0"/>
                <a:cs typeface="Times New Roman" pitchFamily="18" charset="0"/>
              </a:rPr>
              <a:t>. Er no, don't bother going to the museums.</a:t>
            </a:r>
            <a:br>
              <a:rPr lang="en-US">
                <a:latin typeface="Times New Roman" pitchFamily="18" charset="0"/>
                <a:cs typeface="Times New Roman" pitchFamily="18" charset="0"/>
              </a:rPr>
            </a:br>
            <a:r>
              <a:rPr lang="en-US">
                <a:latin typeface="Times New Roman" pitchFamily="18" charset="0"/>
                <a:cs typeface="Times New Roman" pitchFamily="18" charset="0"/>
              </a:rPr>
              <a:t>There are much better things to see in Delhi.</a:t>
            </a:r>
            <a:br>
              <a:rPr lang="en-US">
                <a:latin typeface="Times New Roman" pitchFamily="18" charset="0"/>
                <a:cs typeface="Times New Roman" pitchFamily="18" charset="0"/>
              </a:rPr>
            </a:br>
            <a:r>
              <a:rPr lang="en-US">
                <a:latin typeface="Times New Roman" pitchFamily="18" charset="0"/>
                <a:cs typeface="Times New Roman" pitchFamily="18" charset="0"/>
              </a:rPr>
              <a:t>You should definitely see the Red Fort, in Old</a:t>
            </a:r>
            <a:br>
              <a:rPr lang="en-US">
                <a:latin typeface="Times New Roman" pitchFamily="18" charset="0"/>
                <a:cs typeface="Times New Roman" pitchFamily="18" charset="0"/>
              </a:rPr>
            </a:br>
            <a:r>
              <a:rPr lang="en-US">
                <a:latin typeface="Times New Roman" pitchFamily="18" charset="0"/>
                <a:cs typeface="Times New Roman" pitchFamily="18" charset="0"/>
              </a:rPr>
              <a:t>Delhi it's vast.</a:t>
            </a:r>
            <a:br>
              <a:rPr lang="en-US">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C</a:t>
            </a:r>
            <a:r>
              <a:rPr lang="en-US">
                <a:latin typeface="Times New Roman" pitchFamily="18" charset="0"/>
                <a:cs typeface="Times New Roman" pitchFamily="18" charset="0"/>
              </a:rPr>
              <a:t>. And to travel to other cities I'd recommend</a:t>
            </a:r>
            <a:br>
              <a:rPr lang="en-US">
                <a:latin typeface="Times New Roman" pitchFamily="18" charset="0"/>
                <a:cs typeface="Times New Roman" pitchFamily="18" charset="0"/>
              </a:rPr>
            </a:br>
            <a:r>
              <a:rPr lang="en-US">
                <a:latin typeface="Times New Roman" pitchFamily="18" charset="0"/>
                <a:cs typeface="Times New Roman" pitchFamily="18" charset="0"/>
              </a:rPr>
              <a:t>the trains. They're a lot safer than the buses,</a:t>
            </a:r>
            <a:br>
              <a:rPr lang="en-US">
                <a:latin typeface="Times New Roman" pitchFamily="18" charset="0"/>
                <a:cs typeface="Times New Roman" pitchFamily="18" charset="0"/>
              </a:rPr>
            </a:br>
            <a:r>
              <a:rPr lang="en-US">
                <a:latin typeface="Times New Roman" pitchFamily="18" charset="0"/>
                <a:cs typeface="Times New Roman" pitchFamily="18" charset="0"/>
              </a:rPr>
              <a:t>especially at night.</a:t>
            </a:r>
            <a:br>
              <a:rPr lang="en-US">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D</a:t>
            </a:r>
            <a:r>
              <a:rPr lang="en-US">
                <a:latin typeface="Times New Roman" pitchFamily="18" charset="0"/>
                <a:cs typeface="Times New Roman" pitchFamily="18" charset="0"/>
              </a:rPr>
              <a:t>. Sure. What do you want to know?</a:t>
            </a:r>
            <a:br>
              <a:rPr lang="en-US">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E</a:t>
            </a:r>
            <a:r>
              <a:rPr lang="en-US">
                <a:latin typeface="Times New Roman" pitchFamily="18" charset="0"/>
                <a:cs typeface="Times New Roman" pitchFamily="18" charset="0"/>
              </a:rPr>
              <a:t>. Yes, I have, actually. It's an amazing place.</a:t>
            </a:r>
            <a:br>
              <a:rPr lang="en-US">
                <a:latin typeface="Times New Roman" pitchFamily="18" charset="0"/>
                <a:cs typeface="Times New Roman" pitchFamily="18" charset="0"/>
              </a:rPr>
            </a:br>
            <a:r>
              <a:rPr lang="en-US" b="1">
                <a:solidFill>
                  <a:srgbClr val="FF0000"/>
                </a:solidFill>
                <a:latin typeface="Times New Roman" pitchFamily="18" charset="0"/>
                <a:cs typeface="Times New Roman" pitchFamily="18" charset="0"/>
              </a:rPr>
              <a:t>F</a:t>
            </a:r>
            <a:r>
              <a:rPr lang="en-US">
                <a:latin typeface="Times New Roman" pitchFamily="18" charset="0"/>
                <a:cs typeface="Times New Roman" pitchFamily="18" charset="0"/>
              </a:rPr>
              <a:t>. There are lots of good .hotels in Connaught </a:t>
            </a:r>
          </a:p>
          <a:p>
            <a:pPr eaLnBrk="0" hangingPunct="0"/>
            <a:r>
              <a:rPr lang="en-US">
                <a:latin typeface="Times New Roman" pitchFamily="18" charset="0"/>
                <a:cs typeface="Times New Roman" pitchFamily="18" charset="0"/>
              </a:rPr>
              <a:t>Place - that's right in the center of New Delhi. </a:t>
            </a:r>
          </a:p>
          <a:p>
            <a:pPr eaLnBrk="0" hangingPunct="0"/>
            <a:r>
              <a:rPr lang="en-US">
                <a:latin typeface="Times New Roman" pitchFamily="18" charset="0"/>
                <a:cs typeface="Times New Roman" pitchFamily="18" charset="0"/>
              </a:rPr>
              <a:t>The place I always stay in is called The Raj </a:t>
            </a:r>
          </a:p>
          <a:p>
            <a:pPr eaLnBrk="0" hangingPunct="0"/>
            <a:r>
              <a:rPr lang="en-US">
                <a:latin typeface="Times New Roman" pitchFamily="18" charset="0"/>
                <a:cs typeface="Times New Roman" pitchFamily="18" charset="0"/>
              </a:rPr>
              <a:t>Hotel. I can give you the address if you like.</a:t>
            </a:r>
          </a:p>
        </p:txBody>
      </p:sp>
      <p:sp>
        <p:nvSpPr>
          <p:cNvPr id="22531" name="Text Box 6"/>
          <p:cNvSpPr txBox="1">
            <a:spLocks noChangeArrowheads="1"/>
          </p:cNvSpPr>
          <p:nvPr/>
        </p:nvSpPr>
        <p:spPr bwMode="auto">
          <a:xfrm>
            <a:off x="0" y="5240338"/>
            <a:ext cx="4876800" cy="1477962"/>
          </a:xfrm>
          <a:prstGeom prst="rect">
            <a:avLst/>
          </a:prstGeom>
          <a:solidFill>
            <a:srgbClr val="C00000"/>
          </a:solidFill>
          <a:ln w="9525">
            <a:noFill/>
            <a:miter lim="800000"/>
            <a:headEnd/>
            <a:tailEnd/>
          </a:ln>
        </p:spPr>
        <p:txBody>
          <a:bodyPr>
            <a:spAutoFit/>
          </a:bodyPr>
          <a:lstStyle/>
          <a:p>
            <a:pPr>
              <a:spcBef>
                <a:spcPct val="50000"/>
              </a:spcBef>
            </a:pPr>
            <a:r>
              <a:rPr lang="en-US" i="1">
                <a:solidFill>
                  <a:schemeClr val="bg1"/>
                </a:solidFill>
                <a:latin typeface="Times New Roman" pitchFamily="18" charset="0"/>
                <a:cs typeface="Times New Roman" pitchFamily="18" charset="0"/>
              </a:rPr>
              <a:t>Phong: </a:t>
            </a:r>
            <a:r>
              <a:rPr lang="en-US">
                <a:solidFill>
                  <a:schemeClr val="bg1"/>
                </a:solidFill>
                <a:latin typeface="Times New Roman" pitchFamily="18" charset="0"/>
                <a:cs typeface="Times New Roman" pitchFamily="18" charset="0"/>
              </a:rPr>
              <a:t>Mi, you've been to Delhi, haven't you?</a:t>
            </a:r>
          </a:p>
          <a:p>
            <a:pPr>
              <a:spcBef>
                <a:spcPct val="50000"/>
              </a:spcBef>
            </a:pPr>
            <a:r>
              <a:rPr lang="en-US" i="1">
                <a:solidFill>
                  <a:schemeClr val="bg1"/>
                </a:solidFill>
                <a:latin typeface="Times New Roman" pitchFamily="18" charset="0"/>
                <a:cs typeface="Times New Roman" pitchFamily="18" charset="0"/>
              </a:rPr>
              <a:t>Mi:</a:t>
            </a:r>
            <a:r>
              <a:rPr lang="en-US">
                <a:solidFill>
                  <a:schemeClr val="bg1"/>
                </a:solidFill>
                <a:latin typeface="Times New Roman" pitchFamily="18" charset="0"/>
                <a:cs typeface="Times New Roman" pitchFamily="18" charset="0"/>
              </a:rPr>
              <a:t>       (1)___________________________. </a:t>
            </a:r>
          </a:p>
          <a:p>
            <a:pPr>
              <a:spcBef>
                <a:spcPct val="50000"/>
              </a:spcBef>
            </a:pPr>
            <a:r>
              <a:rPr lang="en-US" i="1">
                <a:solidFill>
                  <a:schemeClr val="bg1"/>
                </a:solidFill>
                <a:latin typeface="Times New Roman" pitchFamily="18" charset="0"/>
                <a:cs typeface="Times New Roman" pitchFamily="18" charset="0"/>
              </a:rPr>
              <a:t>Phong:</a:t>
            </a:r>
            <a:r>
              <a:rPr lang="en-US">
                <a:solidFill>
                  <a:schemeClr val="bg1"/>
                </a:solidFill>
                <a:latin typeface="Times New Roman" pitchFamily="18" charset="0"/>
                <a:cs typeface="Times New Roman" pitchFamily="18" charset="0"/>
              </a:rPr>
              <a:t> Oh, good. I'm going there next week.</a:t>
            </a:r>
            <a:br>
              <a:rPr lang="en-US">
                <a:solidFill>
                  <a:schemeClr val="bg1"/>
                </a:solidFill>
                <a:latin typeface="Times New Roman" pitchFamily="18" charset="0"/>
                <a:cs typeface="Times New Roman" pitchFamily="18" charset="0"/>
              </a:rPr>
            </a:br>
            <a:r>
              <a:rPr lang="en-US">
                <a:solidFill>
                  <a:schemeClr val="bg1"/>
                </a:solidFill>
                <a:latin typeface="Times New Roman" pitchFamily="18" charset="0"/>
                <a:cs typeface="Times New Roman" pitchFamily="18" charset="0"/>
              </a:rPr>
              <a:t>            Maybe you can give me some tips.  </a:t>
            </a:r>
          </a:p>
        </p:txBody>
      </p:sp>
      <p:sp>
        <p:nvSpPr>
          <p:cNvPr id="22532" name="Text Box 8"/>
          <p:cNvSpPr txBox="1">
            <a:spLocks noChangeArrowheads="1"/>
          </p:cNvSpPr>
          <p:nvPr/>
        </p:nvSpPr>
        <p:spPr bwMode="auto">
          <a:xfrm>
            <a:off x="4876800" y="1284288"/>
            <a:ext cx="4267200" cy="5078412"/>
          </a:xfrm>
          <a:prstGeom prst="rect">
            <a:avLst/>
          </a:prstGeom>
          <a:solidFill>
            <a:srgbClr val="C00000"/>
          </a:solidFill>
          <a:ln w="9525">
            <a:noFill/>
            <a:miter lim="800000"/>
            <a:headEnd/>
            <a:tailEnd/>
          </a:ln>
        </p:spPr>
        <p:txBody>
          <a:bodyPr>
            <a:spAutoFit/>
          </a:bodyPr>
          <a:lstStyle/>
          <a:p>
            <a:pPr>
              <a:spcBef>
                <a:spcPct val="50000"/>
              </a:spcBef>
            </a:pPr>
            <a:r>
              <a:rPr lang="en-US" b="1" i="1">
                <a:solidFill>
                  <a:schemeClr val="bg1"/>
                </a:solidFill>
                <a:latin typeface="Times New Roman" pitchFamily="18" charset="0"/>
                <a:cs typeface="Times New Roman" pitchFamily="18" charset="0"/>
              </a:rPr>
              <a:t>Mi:</a:t>
            </a:r>
            <a:r>
              <a:rPr lang="en-US" b="1">
                <a:solidFill>
                  <a:schemeClr val="bg1"/>
                </a:solidFill>
                <a:latin typeface="Times New Roman" pitchFamily="18" charset="0"/>
                <a:cs typeface="Times New Roman" pitchFamily="18" charset="0"/>
              </a:rPr>
              <a:t>       (2)______________________.</a:t>
            </a:r>
          </a:p>
          <a:p>
            <a:pPr>
              <a:spcBef>
                <a:spcPct val="50000"/>
              </a:spcBef>
            </a:pPr>
            <a:r>
              <a:rPr lang="en-US" b="1" i="1">
                <a:solidFill>
                  <a:schemeClr val="bg1"/>
                </a:solidFill>
                <a:latin typeface="Times New Roman" pitchFamily="18" charset="0"/>
                <a:cs typeface="Times New Roman" pitchFamily="18" charset="0"/>
              </a:rPr>
              <a:t>Phong:</a:t>
            </a:r>
            <a:r>
              <a:rPr lang="en-US" b="1">
                <a:solidFill>
                  <a:schemeClr val="bg1"/>
                </a:solidFill>
                <a:latin typeface="Times New Roman" pitchFamily="18" charset="0"/>
                <a:cs typeface="Times New Roman" pitchFamily="18" charset="0"/>
              </a:rPr>
              <a:t> Well, firstly, do you know any     	good places to stay in?</a:t>
            </a:r>
            <a:br>
              <a:rPr lang="en-US" b="1">
                <a:solidFill>
                  <a:schemeClr val="bg1"/>
                </a:solidFill>
                <a:latin typeface="Times New Roman" pitchFamily="18" charset="0"/>
                <a:cs typeface="Times New Roman" pitchFamily="18" charset="0"/>
              </a:rPr>
            </a:br>
            <a:r>
              <a:rPr lang="en-US" b="1" i="1">
                <a:solidFill>
                  <a:schemeClr val="bg1"/>
                </a:solidFill>
                <a:latin typeface="Times New Roman" pitchFamily="18" charset="0"/>
                <a:cs typeface="Times New Roman" pitchFamily="18" charset="0"/>
              </a:rPr>
              <a:t>Mi:</a:t>
            </a:r>
            <a:r>
              <a:rPr lang="en-US" b="1">
                <a:solidFill>
                  <a:schemeClr val="bg1"/>
                </a:solidFill>
                <a:latin typeface="Times New Roman" pitchFamily="18" charset="0"/>
                <a:cs typeface="Times New Roman" pitchFamily="18" charset="0"/>
              </a:rPr>
              <a:t>       (3)_____________________.</a:t>
            </a:r>
          </a:p>
          <a:p>
            <a:pPr>
              <a:spcBef>
                <a:spcPct val="50000"/>
              </a:spcBef>
            </a:pPr>
            <a:r>
              <a:rPr lang="en-US" b="1" i="1">
                <a:solidFill>
                  <a:schemeClr val="bg1"/>
                </a:solidFill>
                <a:latin typeface="Times New Roman" pitchFamily="18" charset="0"/>
                <a:cs typeface="Times New Roman" pitchFamily="18" charset="0"/>
              </a:rPr>
              <a:t>Phong:</a:t>
            </a:r>
            <a:r>
              <a:rPr lang="en-US" b="1">
                <a:solidFill>
                  <a:schemeClr val="bg1"/>
                </a:solidFill>
                <a:latin typeface="Times New Roman" pitchFamily="18" charset="0"/>
                <a:cs typeface="Times New Roman" pitchFamily="18" charset="0"/>
              </a:rPr>
              <a:t> Great, thanks. And what's the 	best way to get around?</a:t>
            </a:r>
            <a:br>
              <a:rPr lang="en-US" b="1">
                <a:solidFill>
                  <a:schemeClr val="bg1"/>
                </a:solidFill>
                <a:latin typeface="Times New Roman" pitchFamily="18" charset="0"/>
                <a:cs typeface="Times New Roman" pitchFamily="18" charset="0"/>
              </a:rPr>
            </a:br>
            <a:r>
              <a:rPr lang="en-US" b="1" i="1">
                <a:solidFill>
                  <a:schemeClr val="bg1"/>
                </a:solidFill>
                <a:latin typeface="Times New Roman" pitchFamily="18" charset="0"/>
                <a:cs typeface="Times New Roman" pitchFamily="18" charset="0"/>
              </a:rPr>
              <a:t>Mi:</a:t>
            </a:r>
            <a:r>
              <a:rPr lang="en-US" b="1">
                <a:solidFill>
                  <a:schemeClr val="bg1"/>
                </a:solidFill>
                <a:latin typeface="Times New Roman" pitchFamily="18" charset="0"/>
                <a:cs typeface="Times New Roman" pitchFamily="18" charset="0"/>
              </a:rPr>
              <a:t>       (4)_____________________.</a:t>
            </a:r>
          </a:p>
          <a:p>
            <a:pPr>
              <a:spcBef>
                <a:spcPct val="50000"/>
              </a:spcBef>
            </a:pPr>
            <a:r>
              <a:rPr lang="en-US" b="1" i="1">
                <a:solidFill>
                  <a:schemeClr val="bg1"/>
                </a:solidFill>
                <a:latin typeface="Times New Roman" pitchFamily="18" charset="0"/>
                <a:cs typeface="Times New Roman" pitchFamily="18" charset="0"/>
              </a:rPr>
              <a:t>Phong:</a:t>
            </a:r>
            <a:r>
              <a:rPr lang="en-US" b="1">
                <a:solidFill>
                  <a:schemeClr val="bg1"/>
                </a:solidFill>
                <a:latin typeface="Times New Roman" pitchFamily="18" charset="0"/>
                <a:cs typeface="Times New Roman" pitchFamily="18" charset="0"/>
              </a:rPr>
              <a:t> OK</a:t>
            </a:r>
          </a:p>
          <a:p>
            <a:pPr>
              <a:spcBef>
                <a:spcPct val="50000"/>
              </a:spcBef>
            </a:pPr>
            <a:r>
              <a:rPr lang="en-US" b="1" i="1">
                <a:solidFill>
                  <a:schemeClr val="bg1"/>
                </a:solidFill>
                <a:latin typeface="Times New Roman" pitchFamily="18" charset="0"/>
                <a:cs typeface="Times New Roman" pitchFamily="18" charset="0"/>
              </a:rPr>
              <a:t>Mi:</a:t>
            </a:r>
            <a:r>
              <a:rPr lang="en-US" b="1">
                <a:solidFill>
                  <a:schemeClr val="bg1"/>
                </a:solidFill>
                <a:latin typeface="Times New Roman" pitchFamily="18" charset="0"/>
                <a:cs typeface="Times New Roman" pitchFamily="18" charset="0"/>
              </a:rPr>
              <a:t>       (5)_____________________.</a:t>
            </a:r>
          </a:p>
          <a:p>
            <a:pPr>
              <a:spcBef>
                <a:spcPct val="50000"/>
              </a:spcBef>
            </a:pPr>
            <a:r>
              <a:rPr lang="en-US" b="1" i="1">
                <a:solidFill>
                  <a:schemeClr val="bg1"/>
                </a:solidFill>
                <a:latin typeface="Times New Roman" pitchFamily="18" charset="0"/>
                <a:cs typeface="Times New Roman" pitchFamily="18" charset="0"/>
              </a:rPr>
              <a:t>Phong:</a:t>
            </a:r>
            <a:r>
              <a:rPr lang="en-US" b="1">
                <a:solidFill>
                  <a:schemeClr val="bg1"/>
                </a:solidFill>
                <a:latin typeface="Times New Roman" pitchFamily="18" charset="0"/>
                <a:cs typeface="Times New Roman" pitchFamily="18" charset="0"/>
              </a:rPr>
              <a:t> Hmm, that's good to know. So 	what are the things I shouldn't 	miss any good museums?</a:t>
            </a:r>
            <a:br>
              <a:rPr lang="en-US" b="1">
                <a:solidFill>
                  <a:schemeClr val="bg1"/>
                </a:solidFill>
                <a:latin typeface="Times New Roman" pitchFamily="18" charset="0"/>
                <a:cs typeface="Times New Roman" pitchFamily="18" charset="0"/>
              </a:rPr>
            </a:br>
            <a:r>
              <a:rPr lang="en-US" b="1" i="1">
                <a:solidFill>
                  <a:schemeClr val="bg1"/>
                </a:solidFill>
                <a:latin typeface="Times New Roman" pitchFamily="18" charset="0"/>
                <a:cs typeface="Times New Roman" pitchFamily="18" charset="0"/>
              </a:rPr>
              <a:t>Mi:</a:t>
            </a:r>
            <a:r>
              <a:rPr lang="en-US" b="1">
                <a:solidFill>
                  <a:schemeClr val="bg1"/>
                </a:solidFill>
                <a:latin typeface="Times New Roman" pitchFamily="18" charset="0"/>
                <a:cs typeface="Times New Roman" pitchFamily="18" charset="0"/>
              </a:rPr>
              <a:t>       (6)_____________________.</a:t>
            </a:r>
          </a:p>
          <a:p>
            <a:pPr>
              <a:spcBef>
                <a:spcPct val="50000"/>
              </a:spcBef>
            </a:pPr>
            <a:r>
              <a:rPr lang="en-US" b="1" i="1">
                <a:solidFill>
                  <a:schemeClr val="bg1"/>
                </a:solidFill>
                <a:latin typeface="Times New Roman" pitchFamily="18" charset="0"/>
                <a:cs typeface="Times New Roman" pitchFamily="18" charset="0"/>
              </a:rPr>
              <a:t>Phong:</a:t>
            </a:r>
            <a:r>
              <a:rPr lang="en-US" b="1">
                <a:solidFill>
                  <a:schemeClr val="bg1"/>
                </a:solidFill>
                <a:latin typeface="Times New Roman" pitchFamily="18" charset="0"/>
                <a:cs typeface="Times New Roman" pitchFamily="18" charset="0"/>
              </a:rPr>
              <a:t> Right. Is there anything else 	worth visiting? </a:t>
            </a:r>
          </a:p>
        </p:txBody>
      </p:sp>
      <p:sp>
        <p:nvSpPr>
          <p:cNvPr id="7" name="Text Box 9"/>
          <p:cNvSpPr txBox="1">
            <a:spLocks noChangeArrowheads="1"/>
          </p:cNvSpPr>
          <p:nvPr/>
        </p:nvSpPr>
        <p:spPr bwMode="auto">
          <a:xfrm>
            <a:off x="1143000" y="5638800"/>
            <a:ext cx="533400" cy="366713"/>
          </a:xfrm>
          <a:prstGeom prst="rect">
            <a:avLst/>
          </a:prstGeom>
          <a:solidFill>
            <a:srgbClr val="FFFF00"/>
          </a:solidFill>
          <a:ln w="9525">
            <a:noFill/>
            <a:miter lim="800000"/>
            <a:headEnd/>
            <a:tailEnd/>
          </a:ln>
        </p:spPr>
        <p:txBody>
          <a:bodyPr>
            <a:spAutoFit/>
          </a:bodyPr>
          <a:lstStyle/>
          <a:p>
            <a:pPr algn="ctr">
              <a:spcBef>
                <a:spcPct val="50000"/>
              </a:spcBef>
            </a:pPr>
            <a:r>
              <a:rPr lang="en-US" b="1">
                <a:latin typeface="Times New Roman" pitchFamily="18" charset="0"/>
                <a:cs typeface="Times New Roman" pitchFamily="18" charset="0"/>
              </a:rPr>
              <a:t>E</a:t>
            </a:r>
          </a:p>
        </p:txBody>
      </p:sp>
      <p:sp>
        <p:nvSpPr>
          <p:cNvPr id="8" name="Text Box 10"/>
          <p:cNvSpPr txBox="1">
            <a:spLocks noChangeArrowheads="1"/>
          </p:cNvSpPr>
          <p:nvPr/>
        </p:nvSpPr>
        <p:spPr bwMode="auto">
          <a:xfrm>
            <a:off x="6019800" y="1295400"/>
            <a:ext cx="533400" cy="366713"/>
          </a:xfrm>
          <a:prstGeom prst="rect">
            <a:avLst/>
          </a:prstGeom>
          <a:solidFill>
            <a:srgbClr val="FFFF00"/>
          </a:solidFill>
          <a:ln w="9525">
            <a:noFill/>
            <a:miter lim="800000"/>
            <a:headEnd/>
            <a:tailEnd/>
          </a:ln>
        </p:spPr>
        <p:txBody>
          <a:bodyPr>
            <a:spAutoFit/>
          </a:bodyPr>
          <a:lstStyle/>
          <a:p>
            <a:pPr algn="ctr">
              <a:spcBef>
                <a:spcPct val="50000"/>
              </a:spcBef>
            </a:pPr>
            <a:r>
              <a:rPr lang="en-US" b="1">
                <a:latin typeface="Times New Roman" pitchFamily="18" charset="0"/>
                <a:cs typeface="Times New Roman" pitchFamily="18" charset="0"/>
              </a:rPr>
              <a:t>D</a:t>
            </a:r>
          </a:p>
        </p:txBody>
      </p:sp>
      <p:sp>
        <p:nvSpPr>
          <p:cNvPr id="9" name="Text Box 11"/>
          <p:cNvSpPr txBox="1">
            <a:spLocks noChangeArrowheads="1"/>
          </p:cNvSpPr>
          <p:nvPr/>
        </p:nvSpPr>
        <p:spPr bwMode="auto">
          <a:xfrm>
            <a:off x="6172200" y="2235200"/>
            <a:ext cx="533400" cy="366713"/>
          </a:xfrm>
          <a:prstGeom prst="rect">
            <a:avLst/>
          </a:prstGeom>
          <a:solidFill>
            <a:srgbClr val="FFFF00"/>
          </a:solidFill>
          <a:ln w="9525">
            <a:noFill/>
            <a:miter lim="800000"/>
            <a:headEnd/>
            <a:tailEnd/>
          </a:ln>
        </p:spPr>
        <p:txBody>
          <a:bodyPr>
            <a:spAutoFit/>
          </a:bodyPr>
          <a:lstStyle/>
          <a:p>
            <a:pPr algn="ctr">
              <a:spcBef>
                <a:spcPct val="50000"/>
              </a:spcBef>
            </a:pPr>
            <a:r>
              <a:rPr lang="en-US" b="1">
                <a:latin typeface="Times New Roman" pitchFamily="18" charset="0"/>
                <a:cs typeface="Times New Roman" pitchFamily="18" charset="0"/>
              </a:rPr>
              <a:t>F</a:t>
            </a:r>
          </a:p>
        </p:txBody>
      </p:sp>
      <p:sp>
        <p:nvSpPr>
          <p:cNvPr id="10" name="Text Box 12"/>
          <p:cNvSpPr txBox="1">
            <a:spLocks noChangeArrowheads="1"/>
          </p:cNvSpPr>
          <p:nvPr/>
        </p:nvSpPr>
        <p:spPr bwMode="auto">
          <a:xfrm>
            <a:off x="6019800" y="3211513"/>
            <a:ext cx="533400" cy="366712"/>
          </a:xfrm>
          <a:prstGeom prst="rect">
            <a:avLst/>
          </a:prstGeom>
          <a:solidFill>
            <a:srgbClr val="FFFF00"/>
          </a:solidFill>
          <a:ln w="9525">
            <a:noFill/>
            <a:miter lim="800000"/>
            <a:headEnd/>
            <a:tailEnd/>
          </a:ln>
        </p:spPr>
        <p:txBody>
          <a:bodyPr>
            <a:spAutoFit/>
          </a:bodyPr>
          <a:lstStyle/>
          <a:p>
            <a:pPr algn="ctr">
              <a:spcBef>
                <a:spcPct val="50000"/>
              </a:spcBef>
            </a:pPr>
            <a:r>
              <a:rPr lang="en-US" b="1">
                <a:latin typeface="Times New Roman" pitchFamily="18" charset="0"/>
                <a:cs typeface="Times New Roman" pitchFamily="18" charset="0"/>
              </a:rPr>
              <a:t>A</a:t>
            </a:r>
          </a:p>
        </p:txBody>
      </p:sp>
      <p:sp>
        <p:nvSpPr>
          <p:cNvPr id="11" name="Text Box 13"/>
          <p:cNvSpPr txBox="1">
            <a:spLocks noChangeArrowheads="1"/>
          </p:cNvSpPr>
          <p:nvPr/>
        </p:nvSpPr>
        <p:spPr bwMode="auto">
          <a:xfrm>
            <a:off x="6019800" y="4030663"/>
            <a:ext cx="533400" cy="366712"/>
          </a:xfrm>
          <a:prstGeom prst="rect">
            <a:avLst/>
          </a:prstGeom>
          <a:solidFill>
            <a:srgbClr val="FFFF00"/>
          </a:solidFill>
          <a:ln w="9525">
            <a:noFill/>
            <a:miter lim="800000"/>
            <a:headEnd/>
            <a:tailEnd/>
          </a:ln>
        </p:spPr>
        <p:txBody>
          <a:bodyPr>
            <a:spAutoFit/>
          </a:bodyPr>
          <a:lstStyle/>
          <a:p>
            <a:pPr algn="ctr">
              <a:spcBef>
                <a:spcPct val="50000"/>
              </a:spcBef>
            </a:pPr>
            <a:r>
              <a:rPr lang="en-US" b="1">
                <a:latin typeface="Times New Roman" pitchFamily="18" charset="0"/>
                <a:cs typeface="Times New Roman" pitchFamily="18" charset="0"/>
              </a:rPr>
              <a:t>C</a:t>
            </a:r>
          </a:p>
        </p:txBody>
      </p:sp>
      <p:sp>
        <p:nvSpPr>
          <p:cNvPr id="12" name="Text Box 14"/>
          <p:cNvSpPr txBox="1">
            <a:spLocks noChangeArrowheads="1"/>
          </p:cNvSpPr>
          <p:nvPr/>
        </p:nvSpPr>
        <p:spPr bwMode="auto">
          <a:xfrm>
            <a:off x="6019800" y="5268913"/>
            <a:ext cx="533400" cy="366712"/>
          </a:xfrm>
          <a:prstGeom prst="rect">
            <a:avLst/>
          </a:prstGeom>
          <a:solidFill>
            <a:srgbClr val="FFFF00"/>
          </a:solidFill>
          <a:ln w="9525">
            <a:noFill/>
            <a:miter lim="800000"/>
            <a:headEnd/>
            <a:tailEnd/>
          </a:ln>
        </p:spPr>
        <p:txBody>
          <a:bodyPr>
            <a:spAutoFit/>
          </a:bodyPr>
          <a:lstStyle/>
          <a:p>
            <a:pPr algn="ctr">
              <a:spcBef>
                <a:spcPct val="50000"/>
              </a:spcBef>
            </a:pPr>
            <a:r>
              <a:rPr lang="en-US" b="1">
                <a:latin typeface="Times New Roman" pitchFamily="18" charset="0"/>
                <a:cs typeface="Times New Roman"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down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trips(down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p:cNvSpPr txBox="1">
            <a:spLocks noChangeArrowheads="1"/>
          </p:cNvSpPr>
          <p:nvPr/>
        </p:nvSpPr>
        <p:spPr bwMode="auto">
          <a:xfrm>
            <a:off x="2144713" y="25400"/>
            <a:ext cx="6999287" cy="706438"/>
          </a:xfrm>
          <a:prstGeom prst="rect">
            <a:avLst/>
          </a:prstGeom>
          <a:solidFill>
            <a:srgbClr val="C00000"/>
          </a:solidFill>
          <a:ln w="9525">
            <a:noFill/>
            <a:miter lim="800000"/>
            <a:headEnd/>
            <a:tailEnd/>
          </a:ln>
        </p:spPr>
        <p:txBody>
          <a:bodyPr>
            <a:spAutoFit/>
          </a:bodyPr>
          <a:lstStyle/>
          <a:p>
            <a:r>
              <a:rPr lang="en-US" sz="2000" b="1">
                <a:solidFill>
                  <a:schemeClr val="bg1"/>
                </a:solidFill>
                <a:latin typeface="Times New Roman" pitchFamily="18" charset="0"/>
                <a:cs typeface="Times New Roman" pitchFamily="18" charset="0"/>
              </a:rPr>
              <a:t>2.</a:t>
            </a:r>
            <a:r>
              <a:rPr lang="en-US" sz="2000">
                <a:solidFill>
                  <a:schemeClr val="bg1"/>
                </a:solidFill>
                <a:latin typeface="Times New Roman" pitchFamily="18" charset="0"/>
                <a:cs typeface="Times New Roman" pitchFamily="18" charset="0"/>
              </a:rPr>
              <a:t> </a:t>
            </a:r>
            <a:r>
              <a:rPr lang="en-US" sz="2000" b="1">
                <a:solidFill>
                  <a:schemeClr val="bg1"/>
                </a:solidFill>
                <a:latin typeface="Times New Roman" pitchFamily="18" charset="0"/>
                <a:cs typeface="Times New Roman" pitchFamily="18" charset="0"/>
              </a:rPr>
              <a:t>Find a photo or draw a picture of a wonder of Viet Nam you have visited. Create a similar promotional brochure about it.</a:t>
            </a:r>
            <a:r>
              <a:rPr lang="en-US" sz="2000">
                <a:solidFill>
                  <a:schemeClr val="bg1"/>
                </a:solidFill>
                <a:latin typeface="Times New Roman" pitchFamily="18" charset="0"/>
                <a:cs typeface="Times New Roman" pitchFamily="18" charset="0"/>
              </a:rPr>
              <a:t> </a:t>
            </a:r>
            <a:endParaRPr lang="en-US" sz="2000" b="1">
              <a:solidFill>
                <a:schemeClr val="bg1"/>
              </a:solidFill>
              <a:latin typeface="Times New Roman" pitchFamily="18" charset="0"/>
              <a:cs typeface="Times New Roman" pitchFamily="18" charset="0"/>
            </a:endParaRPr>
          </a:p>
        </p:txBody>
      </p:sp>
      <p:pic>
        <p:nvPicPr>
          <p:cNvPr id="23554" name="Picture 3"/>
          <p:cNvPicPr>
            <a:picLocks noChangeAspect="1"/>
          </p:cNvPicPr>
          <p:nvPr/>
        </p:nvPicPr>
        <p:blipFill>
          <a:blip r:embed="rId2"/>
          <a:srcRect/>
          <a:stretch>
            <a:fillRect/>
          </a:stretch>
        </p:blipFill>
        <p:spPr bwMode="auto">
          <a:xfrm>
            <a:off x="4583113" y="838200"/>
            <a:ext cx="4103687" cy="2247900"/>
          </a:xfrm>
          <a:prstGeom prst="rect">
            <a:avLst/>
          </a:prstGeom>
          <a:noFill/>
          <a:ln w="9525">
            <a:noFill/>
            <a:miter lim="800000"/>
            <a:headEnd/>
            <a:tailEnd/>
          </a:ln>
        </p:spPr>
      </p:pic>
      <p:sp>
        <p:nvSpPr>
          <p:cNvPr id="5" name="Rectangle 4"/>
          <p:cNvSpPr>
            <a:spLocks noChangeArrowheads="1"/>
          </p:cNvSpPr>
          <p:nvPr/>
        </p:nvSpPr>
        <p:spPr bwMode="auto">
          <a:xfrm>
            <a:off x="127000" y="1651000"/>
            <a:ext cx="4264025" cy="1200150"/>
          </a:xfrm>
          <a:prstGeom prst="rect">
            <a:avLst/>
          </a:prstGeom>
          <a:noFill/>
          <a:ln w="9525">
            <a:noFill/>
            <a:miter lim="800000"/>
            <a:headEnd/>
            <a:tailEnd/>
          </a:ln>
        </p:spPr>
        <p:txBody>
          <a:bodyPr>
            <a:spAutoFit/>
          </a:bodyPr>
          <a:lstStyle/>
          <a:p>
            <a:pPr>
              <a:spcBef>
                <a:spcPct val="50000"/>
              </a:spcBef>
            </a:pPr>
            <a:r>
              <a:rPr lang="en-US">
                <a:solidFill>
                  <a:srgbClr val="FF0000"/>
                </a:solidFill>
                <a:latin typeface="Times New Roman" pitchFamily="18" charset="0"/>
                <a:cs typeface="Times New Roman" pitchFamily="18" charset="0"/>
              </a:rPr>
              <a:t>Welcome to the Ta Van valley in Sa Pa town where attracts visitors thanks to its primitive natural landscapes and mesmerizing terraced fields embracing villages!</a:t>
            </a:r>
          </a:p>
        </p:txBody>
      </p:sp>
      <p:sp>
        <p:nvSpPr>
          <p:cNvPr id="6" name="Rectangle 5"/>
          <p:cNvSpPr>
            <a:spLocks noChangeArrowheads="1"/>
          </p:cNvSpPr>
          <p:nvPr/>
        </p:nvSpPr>
        <p:spPr bwMode="auto">
          <a:xfrm>
            <a:off x="158750" y="3048000"/>
            <a:ext cx="4264025" cy="3694113"/>
          </a:xfrm>
          <a:prstGeom prst="rect">
            <a:avLst/>
          </a:prstGeom>
          <a:noFill/>
          <a:ln w="9525">
            <a:noFill/>
            <a:miter lim="800000"/>
            <a:headEnd/>
            <a:tailEnd/>
          </a:ln>
        </p:spPr>
        <p:txBody>
          <a:bodyPr>
            <a:spAutoFit/>
          </a:bodyPr>
          <a:lstStyle/>
          <a:p>
            <a:pPr>
              <a:spcBef>
                <a:spcPct val="50000"/>
              </a:spcBef>
            </a:pPr>
            <a:r>
              <a:rPr lang="en-US">
                <a:solidFill>
                  <a:srgbClr val="000000"/>
                </a:solidFill>
                <a:latin typeface="Times New Roman" pitchFamily="18" charset="0"/>
                <a:cs typeface="Times New Roman" pitchFamily="18" charset="0"/>
              </a:rPr>
              <a:t>You will certainly be impressed with terraced rice fields that look like trays of steamed sticky rice or shoe soles during ripe season in Che Cu Nha commune, Mu Cang Chai disitrct. During the harvest, terraced fields form rolling waves rising to the peak of the mountain. Mong, Dao, Tay, Nung, La Chi ethnic people make water pipes from bamboo poles to divert water from streams to fields or from higher fields to lower ones. After harvesting rice, Nung people in Po Lo commune (Hoang Su Phi, Ha Giang) use mangers to thresh rice in the field.</a:t>
            </a:r>
            <a:endParaRPr lang="en-US">
              <a:latin typeface="Times New Roman" pitchFamily="18" charset="0"/>
              <a:cs typeface="Times New Roman" pitchFamily="18" charset="0"/>
            </a:endParaRPr>
          </a:p>
        </p:txBody>
      </p:sp>
      <p:sp>
        <p:nvSpPr>
          <p:cNvPr id="7" name="Rectangle 6"/>
          <p:cNvSpPr>
            <a:spLocks noChangeArrowheads="1"/>
          </p:cNvSpPr>
          <p:nvPr/>
        </p:nvSpPr>
        <p:spPr bwMode="auto">
          <a:xfrm>
            <a:off x="4556125" y="3106738"/>
            <a:ext cx="4511675" cy="2032000"/>
          </a:xfrm>
          <a:prstGeom prst="rect">
            <a:avLst/>
          </a:prstGeom>
          <a:noFill/>
          <a:ln w="9525">
            <a:noFill/>
            <a:miter lim="800000"/>
            <a:headEnd/>
            <a:tailEnd/>
          </a:ln>
        </p:spPr>
        <p:txBody>
          <a:bodyPr>
            <a:spAutoFit/>
          </a:bodyPr>
          <a:lstStyle/>
          <a:p>
            <a:pPr>
              <a:spcBef>
                <a:spcPct val="50000"/>
              </a:spcBef>
            </a:pPr>
            <a:r>
              <a:rPr lang="en-US">
                <a:solidFill>
                  <a:srgbClr val="FF0000"/>
                </a:solidFill>
                <a:latin typeface="Times New Roman" pitchFamily="18" charset="0"/>
                <a:cs typeface="Times New Roman" pitchFamily="18" charset="0"/>
              </a:rPr>
              <a:t>Nowadays, the Nung people in Po Lo commune (Hoang Su Phi) still keep the custom of exchanging labor during the harvest season. The Red Dao people in Hoang Su Phi district believe that the spirit of each grain of rice can call 1,000 grains to their baskets, resulting in measureless rice for people.</a:t>
            </a:r>
          </a:p>
        </p:txBody>
      </p:sp>
      <p:sp>
        <p:nvSpPr>
          <p:cNvPr id="8" name="Rectangle 7"/>
          <p:cNvSpPr>
            <a:spLocks noChangeArrowheads="1"/>
          </p:cNvSpPr>
          <p:nvPr/>
        </p:nvSpPr>
        <p:spPr bwMode="auto">
          <a:xfrm>
            <a:off x="4556125" y="5172075"/>
            <a:ext cx="4652963" cy="1477963"/>
          </a:xfrm>
          <a:prstGeom prst="rect">
            <a:avLst/>
          </a:prstGeom>
          <a:noFill/>
          <a:ln w="9525">
            <a:noFill/>
            <a:miter lim="800000"/>
            <a:headEnd/>
            <a:tailEnd/>
          </a:ln>
        </p:spPr>
        <p:txBody>
          <a:bodyPr>
            <a:spAutoFit/>
          </a:bodyPr>
          <a:lstStyle/>
          <a:p>
            <a:pPr>
              <a:spcBef>
                <a:spcPct val="50000"/>
              </a:spcBef>
            </a:pPr>
            <a:r>
              <a:rPr lang="en-US">
                <a:solidFill>
                  <a:srgbClr val="000000"/>
                </a:solidFill>
                <a:latin typeface="Times New Roman" pitchFamily="18" charset="0"/>
                <a:cs typeface="Times New Roman" pitchFamily="18" charset="0"/>
              </a:rPr>
              <a:t>Don’t miss out on a visit to the terraced rice fields in Sa Pa town where is the peak of beauty crystallised by Vietnamese culture and labour. Its beauty and friendly ethnic people here will make your trip unforgettable.</a:t>
            </a:r>
            <a:endParaRPr lang="en-US">
              <a:latin typeface="Times New Roman" pitchFamily="18" charset="0"/>
              <a:cs typeface="Times New Roman" pitchFamily="18" charset="0"/>
            </a:endParaRPr>
          </a:p>
        </p:txBody>
      </p:sp>
      <p:pic>
        <p:nvPicPr>
          <p:cNvPr id="23559" name="Picture 8" descr="Image result for hinh anh hoat dong nhom"/>
          <p:cNvPicPr>
            <a:picLocks noChangeAspect="1" noChangeArrowheads="1"/>
          </p:cNvPicPr>
          <p:nvPr/>
        </p:nvPicPr>
        <p:blipFill>
          <a:blip r:embed="rId3"/>
          <a:srcRect/>
          <a:stretch>
            <a:fillRect/>
          </a:stretch>
        </p:blipFill>
        <p:spPr bwMode="auto">
          <a:xfrm>
            <a:off x="0" y="0"/>
            <a:ext cx="22098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7&quot;/&gt;&lt;property id=&quot;20307&quot; value=&quot;259&quot;/&gt;&lt;/object&gt;&lt;object type=&quot;3&quot; unique_id=&quot;10011&quot;&gt;&lt;property id=&quot;20148&quot; value=&quot;5&quot;/&gt;&lt;property id=&quot;20300&quot; value=&quot;Slide 9&quot;/&gt;&lt;property id=&quot;20307&quot; value=&quot;264&quot;/&gt;&lt;/object&gt;&lt;object type=&quot;3&quot; unique_id=&quot;10024&quot;&gt;&lt;property id=&quot;20148&quot; value=&quot;5&quot;/&gt;&lt;property id=&quot;20300&quot; value=&quot;Slide 24&quot;/&gt;&lt;property id=&quot;20307&quot; value=&quot;275&quot;/&gt;&lt;/object&gt;&lt;object type=&quot;3&quot; unique_id=&quot;10140&quot;&gt;&lt;property id=&quot;20148&quot; value=&quot;5&quot;/&gt;&lt;property id=&quot;20300&quot; value=&quot;Slide 1&quot;/&gt;&lt;property id=&quot;20307&quot; value=&quot;280&quot;/&gt;&lt;/object&gt;&lt;object type=&quot;3&quot; unique_id=&quot;10366&quot;&gt;&lt;property id=&quot;20148&quot; value=&quot;5&quot;/&gt;&lt;property id=&quot;20300&quot; value=&quot;Slide 2&quot;/&gt;&lt;property id=&quot;20307&quot; value=&quot;284&quot;/&gt;&lt;/object&gt;&lt;object type=&quot;3&quot; unique_id=&quot;10368&quot;&gt;&lt;property id=&quot;20148&quot; value=&quot;5&quot;/&gt;&lt;property id=&quot;20300&quot; value=&quot;Slide 4&quot;/&gt;&lt;property id=&quot;20307&quot; value=&quot;286&quot;/&gt;&lt;/object&gt;&lt;object type=&quot;3&quot; unique_id=&quot;10369&quot;&gt;&lt;property id=&quot;20148&quot; value=&quot;5&quot;/&gt;&lt;property id=&quot;20300&quot; value=&quot;Slide 3&quot;/&gt;&lt;property id=&quot;20307&quot; value=&quot;289&quot;/&gt;&lt;/object&gt;&lt;object type=&quot;3&quot; unique_id=&quot;10371&quot;&gt;&lt;property id=&quot;20148&quot; value=&quot;5&quot;/&gt;&lt;property id=&quot;20300&quot; value=&quot;Slide 5&quot;/&gt;&lt;property id=&quot;20307&quot; value=&quot;293&quot;/&gt;&lt;/object&gt;&lt;object type=&quot;3&quot; unique_id=&quot;10372&quot;&gt;&lt;property id=&quot;20148&quot; value=&quot;5&quot;/&gt;&lt;property id=&quot;20300&quot; value=&quot;Slide 6&quot;/&gt;&lt;property id=&quot;20307&quot; value=&quot;294&quot;/&gt;&lt;/object&gt;&lt;object type=&quot;3&quot; unique_id=&quot;10699&quot;&gt;&lt;property id=&quot;20148&quot; value=&quot;5&quot;/&gt;&lt;property id=&quot;20300&quot; value=&quot;Slide 8&quot;/&gt;&lt;property id=&quot;20307&quot; value=&quot;295&quot;/&gt;&lt;/object&gt;&lt;object type=&quot;3&quot; unique_id=&quot;10973&quot;&gt;&lt;property id=&quot;20148&quot; value=&quot;5&quot;/&gt;&lt;property id=&quot;20300&quot; value=&quot;Slide 10&quot;/&gt;&lt;property id=&quot;20307&quot; value=&quot;296&quot;/&gt;&lt;/object&gt;&lt;object type=&quot;3&quot; unique_id=&quot;10974&quot;&gt;&lt;property id=&quot;20148&quot; value=&quot;5&quot;/&gt;&lt;property id=&quot;20300&quot; value=&quot;Slide 12&quot;/&gt;&lt;property id=&quot;20307&quot; value=&quot;297&quot;/&gt;&lt;/object&gt;&lt;object type=&quot;3&quot; unique_id=&quot;10975&quot;&gt;&lt;property id=&quot;20148&quot; value=&quot;5&quot;/&gt;&lt;property id=&quot;20300&quot; value=&quot;Slide 13&quot;/&gt;&lt;property id=&quot;20307&quot; value=&quot;302&quot;/&gt;&lt;/object&gt;&lt;object type=&quot;3&quot; unique_id=&quot;10976&quot;&gt;&lt;property id=&quot;20148&quot; value=&quot;5&quot;/&gt;&lt;property id=&quot;20300&quot; value=&quot;Slide 14&quot;/&gt;&lt;property id=&quot;20307&quot; value=&quot;301&quot;/&gt;&lt;/object&gt;&lt;object type=&quot;3&quot; unique_id=&quot;10977&quot;&gt;&lt;property id=&quot;20148&quot; value=&quot;5&quot;/&gt;&lt;property id=&quot;20300&quot; value=&quot;Slide 15&quot;/&gt;&lt;property id=&quot;20307&quot; value=&quot;300&quot;/&gt;&lt;/object&gt;&lt;object type=&quot;3&quot; unique_id=&quot;10978&quot;&gt;&lt;property id=&quot;20148&quot; value=&quot;5&quot;/&gt;&lt;property id=&quot;20300&quot; value=&quot;Slide 16&quot;/&gt;&lt;property id=&quot;20307&quot; value=&quot;303&quot;/&gt;&lt;/object&gt;&lt;object type=&quot;3&quot; unique_id=&quot;10979&quot;&gt;&lt;property id=&quot;20148&quot; value=&quot;5&quot;/&gt;&lt;property id=&quot;20300&quot; value=&quot;Slide 17&quot;/&gt;&lt;property id=&quot;20307&quot; value=&quot;304&quot;/&gt;&lt;/object&gt;&lt;object type=&quot;3&quot; unique_id=&quot;10980&quot;&gt;&lt;property id=&quot;20148&quot; value=&quot;5&quot;/&gt;&lt;property id=&quot;20300&quot; value=&quot;Slide 18&quot;/&gt;&lt;property id=&quot;20307&quot; value=&quot;305&quot;/&gt;&lt;/object&gt;&lt;object type=&quot;3&quot; unique_id=&quot;10981&quot;&gt;&lt;property id=&quot;20148&quot; value=&quot;5&quot;/&gt;&lt;property id=&quot;20300&quot; value=&quot;Slide 19&quot;/&gt;&lt;property id=&quot;20307&quot; value=&quot;306&quot;/&gt;&lt;/object&gt;&lt;object type=&quot;3&quot; unique_id=&quot;10982&quot;&gt;&lt;property id=&quot;20148&quot; value=&quot;5&quot;/&gt;&lt;property id=&quot;20300&quot; value=&quot;Slide 20&quot;/&gt;&lt;property id=&quot;20307&quot; value=&quot;307&quot;/&gt;&lt;/object&gt;&lt;object type=&quot;3&quot; unique_id=&quot;10983&quot;&gt;&lt;property id=&quot;20148&quot; value=&quot;5&quot;/&gt;&lt;property id=&quot;20300&quot; value=&quot;Slide 21&quot;/&gt;&lt;property id=&quot;20307&quot; value=&quot;308&quot;/&gt;&lt;/object&gt;&lt;object type=&quot;3&quot; unique_id=&quot;11015&quot;&gt;&lt;property id=&quot;20148&quot; value=&quot;5&quot;/&gt;&lt;property id=&quot;20300&quot; value=&quot;Slide 22&quot;/&gt;&lt;property id=&quot;20307&quot; value=&quot;309&quot;/&gt;&lt;/object&gt;&lt;object type=&quot;3&quot; unique_id=&quot;11040&quot;&gt;&lt;property id=&quot;20148&quot; value=&quot;5&quot;/&gt;&lt;property id=&quot;20300&quot; value=&quot;Slide 11&quot;/&gt;&lt;property id=&quot;20307&quot; value=&quot;310&quot;/&gt;&lt;/object&gt;&lt;object type=&quot;3&quot; unique_id=&quot;11091&quot;&gt;&lt;property id=&quot;20148&quot; value=&quot;5&quot;/&gt;&lt;property id=&quot;20300&quot; value=&quot;Slide 23&quot;/&gt;&lt;property id=&quot;20307&quot; value=&quot;312&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4622</TotalTime>
  <Words>1111</Words>
  <Application>Microsoft Office PowerPoint</Application>
  <PresentationFormat>On-screen Show (4:3)</PresentationFormat>
  <Paragraphs>126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Ghostviet.com</dc:creator>
  <cp:lastModifiedBy>Admin</cp:lastModifiedBy>
  <cp:revision>177</cp:revision>
  <dcterms:created xsi:type="dcterms:W3CDTF">2014-02-28T07:53:54Z</dcterms:created>
  <dcterms:modified xsi:type="dcterms:W3CDTF">2022-12-06T14:03:04Z</dcterms:modified>
</cp:coreProperties>
</file>