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289" r:id="rId3"/>
    <p:sldId id="290" r:id="rId4"/>
    <p:sldId id="294" r:id="rId5"/>
    <p:sldId id="295" r:id="rId6"/>
    <p:sldId id="292" r:id="rId7"/>
    <p:sldId id="268" r:id="rId8"/>
    <p:sldId id="293" r:id="rId9"/>
    <p:sldId id="296" r:id="rId10"/>
    <p:sldId id="301" r:id="rId11"/>
    <p:sldId id="298" r:id="rId12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FF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52" y="-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1BD5A4-B660-4596-A409-7928EF629C0A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9BE1C5-9EFD-46EF-9080-E31B7AD65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8"/>
            <a:ext cx="1033756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48E9-284E-4BB2-BB3E-3509F931E748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BCCC-83B5-48D4-A6FD-DEE737C50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6594-10EA-4C86-A00D-597CDA1F3D13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86E1-A5A9-490E-AB3C-C6606423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6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7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2182-58DB-497C-BCBD-845E2A3D603D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29E2-7142-4246-B1FE-B41D54D5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9D02-0EA0-4818-9BF1-8B7296F48A38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B1AF-0750-4F62-A34A-51AD1911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3" y="4406903"/>
            <a:ext cx="103375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3" y="2906713"/>
            <a:ext cx="103375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821F-199D-4F6F-BD61-C4D55523771B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2AEE-A05A-4335-9374-0528C3449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2EEB-4A04-4B6F-9878-E679F2735152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7629-ECB9-4857-96DC-BFA362AFF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344A-76A6-43CE-8181-7A6EB3C23304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2713-CB0C-4F89-8BBB-C83C5F8FC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CFA4-2C45-48EA-A205-093A39E98EBA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9467-2349-4B97-A31C-D7F5CA95D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BED3-7AAF-4543-BA6B-ED41F14C2E1B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A930-5EA4-44E9-A673-C158A16E5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2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AA86-3622-4870-895A-28ABC2B9AB57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5CF2-5E2D-4D59-8EAB-31AEBC13F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6BCA-F0B5-4DED-AE2D-91CB01BA0A96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31F7-747C-4DFC-992D-F55B87076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DDD6D4-2679-4F37-8B21-F627D8B66B03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A161E-41A0-4D8D-BE52-CDEAD4984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66" name="Group 30"/>
          <p:cNvGraphicFramePr>
            <a:graphicFrameLocks noGrp="1"/>
          </p:cNvGraphicFramePr>
          <p:nvPr/>
        </p:nvGraphicFramePr>
        <p:xfrm>
          <a:off x="900113" y="974725"/>
          <a:ext cx="10668000" cy="3679825"/>
        </p:xfrm>
        <a:graphic>
          <a:graphicData uri="http://schemas.openxmlformats.org/drawingml/2006/table">
            <a:tbl>
              <a:tblPr/>
              <a:tblGrid>
                <a:gridCol w="4419600"/>
                <a:gridCol w="1447800"/>
                <a:gridCol w="4800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People think he is a great teacher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It is said that she works 16 hours a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People say she works 16 hours a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It was reported that two people had been injured in the accident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They reported that two people had been injured in the accident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It is thought that he is a great teacher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710113" y="1981200"/>
            <a:ext cx="2133600" cy="2057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38713" y="1981200"/>
            <a:ext cx="1981200" cy="1028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14913" y="2819400"/>
            <a:ext cx="18288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3375" y="4800600"/>
            <a:ext cx="578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*What kind of passive is it?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3375" y="5562600"/>
            <a:ext cx="826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-It is impersonal passive (bị động không ngôi)</a:t>
            </a:r>
          </a:p>
        </p:txBody>
      </p:sp>
      <p:sp>
        <p:nvSpPr>
          <p:cNvPr id="18" name="Horizontal Scroll 17"/>
          <p:cNvSpPr/>
          <p:nvPr/>
        </p:nvSpPr>
        <p:spPr>
          <a:xfrm>
            <a:off x="2913063" y="-76200"/>
            <a:ext cx="6400800" cy="10668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*Match the active to the passive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5962650" y="2024063"/>
            <a:ext cx="5908675" cy="2382837"/>
          </a:xfrm>
          <a:prstGeom prst="wedgeRectCallout">
            <a:avLst>
              <a:gd name="adj1" fmla="val 33058"/>
              <a:gd name="adj2" fmla="val 6905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asked B what I should do when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suggested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691313" y="1120775"/>
            <a:ext cx="1447800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38113" y="952500"/>
            <a:ext cx="4411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Your bicycle has been stolen.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76213" y="248285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 have lost your way in the city center.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44463" y="1763713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 have left your workbook at home.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38113" y="3406775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Your laptop isn’t working.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47638" y="4406900"/>
            <a:ext cx="815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 have forgotten to bring your wallet when going shopping.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461963" y="1350963"/>
            <a:ext cx="2452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call the police.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601663" y="2925763"/>
            <a:ext cx="1927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buy a map.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471488" y="2117725"/>
            <a:ext cx="243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tell the teacher.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390525" y="3944938"/>
            <a:ext cx="348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thank someone to fix it.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398463" y="4841875"/>
            <a:ext cx="4151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come back to take the wallet.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2195513" y="15875"/>
            <a:ext cx="8156575" cy="1014413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6125" indent="-746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6b. Now report your partner’s idea to another partner.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02338" y="2925763"/>
            <a:ext cx="37195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bicycle had been stolen.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45413" y="3452813"/>
            <a:ext cx="4002087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calling the police/ </a:t>
            </a:r>
          </a:p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 (should) call the police.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801F1D-780F-4ACA-83F9-C6E39048424E}" type="slidenum">
              <a:rPr lang="en-GB" sz="140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4578" name="Picture 2" descr="Image result for áº£nh ne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160338"/>
            <a:ext cx="1216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5499100"/>
            <a:ext cx="24479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9963" y="5414963"/>
            <a:ext cx="24479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76200"/>
            <a:ext cx="25003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0275" y="76200"/>
            <a:ext cx="235743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4684713" y="19050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HOMEWORK  </a:t>
            </a:r>
          </a:p>
        </p:txBody>
      </p:sp>
      <p:grpSp>
        <p:nvGrpSpPr>
          <p:cNvPr id="24584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24592" name="Picture 10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1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5" name="Group 12"/>
          <p:cNvGrpSpPr>
            <a:grpSpLocks/>
          </p:cNvGrpSpPr>
          <p:nvPr/>
        </p:nvGrpSpPr>
        <p:grpSpPr bwMode="auto">
          <a:xfrm rot="5400000">
            <a:off x="9186863" y="3386138"/>
            <a:ext cx="4419600" cy="381000"/>
            <a:chOff x="0" y="0"/>
            <a:chExt cx="5760" cy="240"/>
          </a:xfrm>
        </p:grpSpPr>
        <p:pic>
          <p:nvPicPr>
            <p:cNvPr id="24590" name="Picture 13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4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6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24588" name="Picture 16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7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68563" y="1825625"/>
            <a:ext cx="84883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Learn by heart stuctures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Do all the exercises again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Prepare Unit 5 : communication</a:t>
            </a:r>
          </a:p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7849A-0A18-46E9-9A93-20EC33E74434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362" name="Picture 2" descr="Image result for áº£nh ne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50800"/>
            <a:ext cx="12163426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-125821">
            <a:off x="331788" y="131763"/>
            <a:ext cx="8229600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Welcome all of teachers and students</a:t>
            </a:r>
          </a:p>
        </p:txBody>
      </p:sp>
      <p:sp>
        <p:nvSpPr>
          <p:cNvPr id="15365" name="WordArt 9"/>
          <p:cNvSpPr>
            <a:spLocks noChangeArrowheads="1" noChangeShapeType="1" noTextEdit="1"/>
          </p:cNvSpPr>
          <p:nvPr/>
        </p:nvSpPr>
        <p:spPr bwMode="auto">
          <a:xfrm>
            <a:off x="7575550" y="2489200"/>
            <a:ext cx="4419600" cy="37560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337148"/>
                <a:gd name="adj2" fmla="val 52065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Lesson plan for English 9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585913" y="1676400"/>
            <a:ext cx="9220200" cy="22860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WONDERS OF VIET NAM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 closer look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963" y="1362075"/>
            <a:ext cx="9525000" cy="4619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1a. Read part of the conversation. Pay attention to the underlined part.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063" y="19050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17775" indent="-2517775"/>
            <a:r>
              <a:rPr lang="en-US" sz="2400">
                <a:latin typeface="Times New Roman" pitchFamily="18" charset="0"/>
                <a:cs typeface="Times New Roman" pitchFamily="18" charset="0"/>
              </a:rPr>
              <a:t>Veronica: Great thanks. What’s the best way to get around?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188" y="2286000"/>
            <a:ext cx="1202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17775" indent="-2517775"/>
            <a:r>
              <a:rPr lang="en-US" sz="2400">
                <a:latin typeface="Times New Roman" pitchFamily="18" charset="0"/>
                <a:cs typeface="Times New Roman" pitchFamily="18" charset="0"/>
              </a:rPr>
              <a:t>Mi:  It’s probably best to use rickshaws. 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It’s said that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they’re quicker and cheaper than taxis.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3525" y="3048000"/>
            <a:ext cx="5181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Form: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+ to be + PII +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 S + V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963" y="3652838"/>
            <a:ext cx="1021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 you find another example of the impersonal passive in the conversation?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9063" y="3657600"/>
            <a:ext cx="10210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said that this complex of monuments is one of the wonders of Viet Nam. </a:t>
            </a:r>
          </a:p>
        </p:txBody>
      </p:sp>
      <p:pic>
        <p:nvPicPr>
          <p:cNvPr id="1026" name="Picture 2" descr="C:\Users\admin\Download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4894263"/>
            <a:ext cx="118379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1125" y="4237038"/>
            <a:ext cx="9525000" cy="4619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0238" indent="-630238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When do we use the impersonal passive? Can you think of any rules?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2576513" y="0"/>
            <a:ext cx="5105400" cy="10668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impersonal passive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60325" y="922338"/>
            <a:ext cx="12101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(know) ........................... that Ha Long Bay was recognized as a World Heritage Site by UNESCO in 1994.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7950" y="896938"/>
            <a:ext cx="18970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known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1913" y="90488"/>
            <a:ext cx="12099925" cy="8318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0238" indent="-630238"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Complete the sentences using the correct passive form of the verbs in brackets. The first one has been completed for you.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8738" y="1781175"/>
            <a:ext cx="11964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(believe) .............................. the best time to visit the complex of Hue Monuments is in April.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63700" y="1744663"/>
            <a:ext cx="19177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believed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8100" y="2576513"/>
            <a:ext cx="11453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(report) ......................... thousands of visitors come to enjoy breathtaking views of Ha Long Bay every year.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7963" y="2468563"/>
            <a:ext cx="17970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reported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9525" y="3495675"/>
            <a:ext cx="12098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(claim) ............................. Phong Nha – Ke Bang can be compared to a huge geological museum.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8125" y="3452813"/>
            <a:ext cx="19240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claimed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9525" y="4351338"/>
            <a:ext cx="1173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(understand) ............................... Binh Dai Fortress was designed to control movement on the perfumed River.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43113" y="4352925"/>
            <a:ext cx="2209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understood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9525" y="5292725"/>
            <a:ext cx="1181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(expect) ............................ The government will have measures to protect and preserve our man-made wonders.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35113" y="5235575"/>
            <a:ext cx="18970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525" y="6465888"/>
            <a:ext cx="3444875" cy="3968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C8D806-E79F-4CAB-B75A-2773C8DD9920}" type="datetime8"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12/4/2020 11:29 PM</a:t>
            </a:fld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>
            <a:lum bright="10000" contrast="50000"/>
          </a:blip>
          <a:srcRect t="17924"/>
          <a:stretch>
            <a:fillRect/>
          </a:stretch>
        </p:blipFill>
        <p:spPr bwMode="auto">
          <a:xfrm>
            <a:off x="-6350" y="838200"/>
            <a:ext cx="12177713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4288" y="76200"/>
            <a:ext cx="12101512" cy="8302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0238" indent="-630238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Here are some things we hear about Po Nagar Cham Towers. Write sentences about it using the impersonal passive.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" y="5867400"/>
            <a:ext cx="12101513" cy="979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93750" indent="-793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thought that in the 17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century, the Viet people took over the temple tower, calling it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 Tower.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4150" y="906463"/>
            <a:ext cx="11872913" cy="10747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5475" indent="-625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claimed that Po Nagar Cham Towers were built in the 8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by the Cham people in central Viet Nam.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550" y="1981200"/>
            <a:ext cx="11871325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9300" indent="-749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said that the Cham people built Po Nagar Cham temple complex to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Nagar mother of the kingdom.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4150" y="2971800"/>
            <a:ext cx="12101513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9300" indent="-749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believed that the Po Nagar Cham Towers were built on the site of an earlier wooden temple which was burned by the Javanese in A.D. 774.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4475" y="3733800"/>
            <a:ext cx="11871325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9300" indent="-749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understood that the Po Nagar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main tower, which is one of the tallest Cham structures.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913" y="4724400"/>
            <a:ext cx="12099925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93750" indent="-793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It is known that a sculpture of the goddess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Mahishasuramardini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be found above the entrance to the main temple.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628650"/>
            <a:ext cx="9753600" cy="460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35050" indent="-1035050"/>
            <a:r>
              <a:rPr lang="en-US" sz="2400" b="1">
                <a:latin typeface="Times New Roman" pitchFamily="18" charset="0"/>
                <a:cs typeface="Times New Roman" pitchFamily="18" charset="0"/>
              </a:rPr>
              <a:t>4 a. Read part of the conversation. Pay attention to the underlined part.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332038" y="87313"/>
            <a:ext cx="4938712" cy="4619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suggest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V-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/clause with 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8750" y="1127125"/>
            <a:ext cx="819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Veronica:             My father suggests we should go by air.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1614488"/>
            <a:ext cx="8685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73288" indent="-2173288"/>
            <a:r>
              <a:rPr lang="en-US" sz="2400">
                <a:latin typeface="Times New Roman" pitchFamily="18" charset="0"/>
                <a:cs typeface="Times New Roman" pitchFamily="18" charset="0"/>
              </a:rPr>
              <a:t>Mi: 	That’s too expensive! I suggest going by train.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2065338"/>
            <a:ext cx="9415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=&gt;After the verb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suggest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we can use V-ing , a clause with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or V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1800" y="2568575"/>
            <a:ext cx="3276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S + suggest + V-ing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225" y="3027363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S + suggest + that + S + should + V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225" y="344805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S + suggest + that + S + V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4097338"/>
            <a:ext cx="11010900" cy="460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 b="1">
                <a:latin typeface="Times New Roman" pitchFamily="18" charset="0"/>
                <a:cs typeface="Times New Roman" pitchFamily="18" charset="0"/>
              </a:rPr>
              <a:t>b. When do we use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suggest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V-ing/clause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? Can you think of any rules?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2413" y="4595813"/>
            <a:ext cx="11277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suggest + V-ing/clause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to tell someone our ideas about what they should do where they should go, etc.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5353050"/>
            <a:ext cx="6348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Eg:      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 suggest that she should go out to eat.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73238" y="6284913"/>
            <a:ext cx="3870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I suggested going in my car.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73238" y="5832475"/>
            <a:ext cx="516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I suggest that she go out to 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4450" y="6461125"/>
            <a:ext cx="3446463" cy="396875"/>
          </a:xfrm>
        </p:spPr>
        <p:txBody>
          <a:bodyPr/>
          <a:lstStyle/>
          <a:p>
            <a:pPr>
              <a:defRPr/>
            </a:pPr>
            <a:fld id="{8F1FB269-5F1F-4658-A80D-597CF3EF685E}" type="datetime8">
              <a:rPr lang="en-US" sz="2800"/>
              <a:pPr>
                <a:defRPr/>
              </a:pPr>
              <a:t>12/4/2020 11:29 PM</a:t>
            </a:fld>
            <a:endParaRPr lang="en-US" sz="2800" dirty="0"/>
          </a:p>
        </p:txBody>
      </p:sp>
      <p:pic>
        <p:nvPicPr>
          <p:cNvPr id="5121" name="Picture 1" descr="C:\Users\NGOC\Downloads\20161122_225521.jpg"/>
          <p:cNvPicPr>
            <a:picLocks noChangeAspect="1" noChangeArrowheads="1"/>
          </p:cNvPicPr>
          <p:nvPr/>
        </p:nvPicPr>
        <p:blipFill>
          <a:blip r:embed="rId2">
            <a:lum bright="10000" contrast="60000"/>
          </a:blip>
          <a:srcRect/>
          <a:stretch>
            <a:fillRect/>
          </a:stretch>
        </p:blipFill>
        <p:spPr bwMode="auto">
          <a:xfrm>
            <a:off x="0" y="30163"/>
            <a:ext cx="1216183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-14288" y="152400"/>
            <a:ext cx="12176126" cy="7080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Write answers to the following questions using </a:t>
            </a:r>
            <a:r>
              <a:rPr 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suggest + V-ing/clause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the prompts in brackets. Then practice them with your partner. The first one has been completed for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776288"/>
            <a:ext cx="121777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thought of recycling?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  <a:r>
              <a:rPr lang="en-US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(recycle things such as bags, cans, and bottles)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13" y="1733550"/>
            <a:ext cx="96821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19213" indent="-1319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protect and preserve our man-made wonders?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suggest ...........................................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government/ limit the number of visitors/ every day.)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0538" y="2041525"/>
            <a:ext cx="76850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government should limit/ limiting the number of visitors 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2687638"/>
            <a:ext cx="8305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19213" indent="-1319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conserve forests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(control/ deforestation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8038" y="2998788"/>
            <a:ext cx="73977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 suggest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government should control/ controlling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the deforestation.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3468688"/>
            <a:ext cx="9982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19213" indent="-1319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protect valuable things in pagodas and temples?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(put/ these valuable things/ in high-security places).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775" y="4500563"/>
            <a:ext cx="868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19213" indent="-1319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restore our aging man-made wonders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(raise/ money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0263" y="4854575"/>
            <a:ext cx="51673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 suggest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should raise/ raising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some money.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4850" y="3776663"/>
            <a:ext cx="82137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 suggest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should put/ putting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these valuable things in high-security places.</a:t>
            </a:r>
          </a:p>
        </p:txBody>
      </p:sp>
      <p:sp>
        <p:nvSpPr>
          <p:cNvPr id="21515" name="Date Placeholder 3"/>
          <p:cNvSpPr txBox="1">
            <a:spLocks/>
          </p:cNvSpPr>
          <p:nvPr/>
        </p:nvSpPr>
        <p:spPr bwMode="auto">
          <a:xfrm>
            <a:off x="-31750" y="13090525"/>
            <a:ext cx="344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1210E40C-4034-431E-B736-ACB59311D0AD}" type="datetime8">
              <a:rPr lang="en-US" sz="20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12/4/2020 11:29 PM</a:t>
            </a:fld>
            <a:endParaRPr lang="en-US" sz="200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900" y="5208588"/>
            <a:ext cx="90138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19213" indent="-1319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prevent global warming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(reduce/ smoke/ exhaust fumes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41375" y="5562600"/>
            <a:ext cx="8077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 suggest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should reduce/ reducing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smoke and exhaust fumes.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0538" y="1084263"/>
            <a:ext cx="69754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should recycle/ recycling things such as bags cans, and bottles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185738" y="1582738"/>
            <a:ext cx="4411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Your bicycle has been stolen.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85738" y="3432175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 have lost your way in the city center.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55575" y="249555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 have left your workbook at home.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85738" y="4343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Your laptop isn’t working.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28600" y="5329238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5.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You have forgotten to bring your wallet when going shopping.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6310313" y="1447800"/>
            <a:ext cx="14351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9913" indent="-569913"/>
            <a:r>
              <a:rPr lang="en-US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374650" y="2066925"/>
            <a:ext cx="2452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call the police.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14"/>
          <p:cNvSpPr>
            <a:spLocks noChangeArrowheads="1"/>
          </p:cNvSpPr>
          <p:nvPr/>
        </p:nvSpPr>
        <p:spPr bwMode="auto">
          <a:xfrm>
            <a:off x="488950" y="3881438"/>
            <a:ext cx="1927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buy a map.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471488" y="2971800"/>
            <a:ext cx="2435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tell the teacher.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Rectangle 16"/>
          <p:cNvSpPr>
            <a:spLocks noChangeArrowheads="1"/>
          </p:cNvSpPr>
          <p:nvPr/>
        </p:nvSpPr>
        <p:spPr bwMode="auto">
          <a:xfrm>
            <a:off x="390525" y="4856163"/>
            <a:ext cx="348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thank someone to fix it.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398463" y="5791200"/>
            <a:ext cx="4151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come back to take the wallet.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700713" y="2079625"/>
            <a:ext cx="6167437" cy="1924050"/>
          </a:xfrm>
          <a:prstGeom prst="wedgeRectCallout">
            <a:avLst>
              <a:gd name="adj1" fmla="val 33058"/>
              <a:gd name="adj2" fmla="val 69057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6125" indent="-746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Oh no!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indent="-746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 do now?</a:t>
            </a:r>
          </a:p>
          <a:p>
            <a:pPr marL="746125" indent="-746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suggest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indent="-746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 </a:t>
            </a:r>
          </a:p>
        </p:txBody>
      </p:sp>
      <p:sp>
        <p:nvSpPr>
          <p:cNvPr id="27" name="Horizontal Scroll 26"/>
          <p:cNvSpPr/>
          <p:nvPr/>
        </p:nvSpPr>
        <p:spPr>
          <a:xfrm>
            <a:off x="471488" y="76200"/>
            <a:ext cx="10868025" cy="1266825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69913" indent="-5699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a. Work in pairs. Tell your partners what they should do in the following situations using 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+ V-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clause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000875" y="2265363"/>
            <a:ext cx="3567113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bicycle has been stolen</a:t>
            </a:r>
            <a:endParaRPr lang="en-US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0913" y="2962275"/>
            <a:ext cx="23510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calling the police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10513" y="3352800"/>
            <a:ext cx="36941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6125" indent="-746125"/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(should) call the police.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1022</Words>
  <Application>Microsoft Office PowerPoint</Application>
  <PresentationFormat>Custom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</dc:creator>
  <cp:lastModifiedBy>ComputerLongHải</cp:lastModifiedBy>
  <cp:revision>141</cp:revision>
  <dcterms:created xsi:type="dcterms:W3CDTF">2016-10-13T04:13:36Z</dcterms:created>
  <dcterms:modified xsi:type="dcterms:W3CDTF">2020-12-04T16:29:23Z</dcterms:modified>
</cp:coreProperties>
</file>