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56" r:id="rId14"/>
  </p:sldIdLst>
  <p:sldSz cx="12801600" cy="9601200" type="A3"/>
  <p:notesSz cx="6858000" cy="9144000"/>
  <p:defaultTextStyle>
    <a:defPPr>
      <a:defRPr lang="vi-VN"/>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1746" y="-342"/>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1154E-D4C0-41CD-AA1A-8192BA09EA44}" type="datetimeFigureOut">
              <a:rPr lang="vi-VN" smtClean="0"/>
              <a:t>16/11/2022</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8AC04-4FA8-4D18-9235-D3AA8F58F6DC}" type="slidenum">
              <a:rPr lang="vi-VN" smtClean="0"/>
              <a:t>‹#›</a:t>
            </a:fld>
            <a:endParaRPr lang="vi-VN"/>
          </a:p>
        </p:txBody>
      </p:sp>
    </p:spTree>
    <p:extLst>
      <p:ext uri="{BB962C8B-B14F-4D97-AF65-F5344CB8AC3E}">
        <p14:creationId xmlns:p14="http://schemas.microsoft.com/office/powerpoint/2010/main" val="866036151"/>
      </p:ext>
    </p:extLst>
  </p:cSld>
  <p:clrMap bg1="lt1" tx1="dk1" bg2="lt2" tx2="dk2" accent1="accent1" accent2="accent2" accent3="accent3" accent4="accent4" accent5="accent5" accent6="accent6" hlink="hlink" folHlink="folHlink"/>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Arial" panose="020B0604020202020204" pitchFamily="34" charset="0"/>
                <a:cs typeface="Arial" panose="020B0604020202020204" pitchFamily="34" charset="0"/>
              </a:defRPr>
            </a:lvl1pPr>
            <a:lvl2pPr marL="742950" indent="-285750">
              <a:spcBef>
                <a:spcPct val="30000"/>
              </a:spcBef>
              <a:defRPr sz="1600">
                <a:solidFill>
                  <a:schemeClr val="tx1"/>
                </a:solidFill>
                <a:latin typeface="Arial" panose="020B0604020202020204" pitchFamily="34" charset="0"/>
                <a:cs typeface="Arial" panose="020B0604020202020204" pitchFamily="34" charset="0"/>
              </a:defRPr>
            </a:lvl2pPr>
            <a:lvl3pPr marL="1143000" indent="-228600">
              <a:spcBef>
                <a:spcPct val="30000"/>
              </a:spcBef>
              <a:defRPr sz="1600">
                <a:solidFill>
                  <a:schemeClr val="tx1"/>
                </a:solidFill>
                <a:latin typeface="Arial" panose="020B0604020202020204" pitchFamily="34" charset="0"/>
                <a:cs typeface="Arial" panose="020B0604020202020204" pitchFamily="34" charset="0"/>
              </a:defRPr>
            </a:lvl3pPr>
            <a:lvl4pPr marL="1600200" indent="-228600">
              <a:spcBef>
                <a:spcPct val="30000"/>
              </a:spcBef>
              <a:defRPr sz="1600">
                <a:solidFill>
                  <a:schemeClr val="tx1"/>
                </a:solidFill>
                <a:latin typeface="Arial" panose="020B0604020202020204" pitchFamily="34" charset="0"/>
                <a:cs typeface="Arial" panose="020B0604020202020204" pitchFamily="34" charset="0"/>
              </a:defRPr>
            </a:lvl4pPr>
            <a:lvl5pPr marL="2057400" indent="-228600">
              <a:spcBef>
                <a:spcPct val="30000"/>
              </a:spcBef>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9pPr>
          </a:lstStyle>
          <a:p>
            <a:pPr>
              <a:spcBef>
                <a:spcPct val="0"/>
              </a:spcBef>
            </a:pPr>
            <a:fld id="{74794871-E6D0-4154-BEA0-46133F580E14}" type="slidenum">
              <a:rPr lang="en-US" sz="1200"/>
              <a:pPr>
                <a:spcBef>
                  <a:spcPct val="0"/>
                </a:spcBef>
              </a:pPr>
              <a:t>1</a:t>
            </a:fld>
            <a:endParaRPr lang="en-US" sz="1200"/>
          </a:p>
        </p:txBody>
      </p:sp>
      <p:sp>
        <p:nvSpPr>
          <p:cNvPr id="4099" name="Rectangle 2"/>
          <p:cNvSpPr>
            <a:spLocks noGrp="1" noRot="1" noChangeAspect="1" noChangeArrowheads="1" noTextEdit="1"/>
          </p:cNvSpPr>
          <p:nvPr>
            <p:ph type="sldImg"/>
          </p:nvPr>
        </p:nvSpPr>
        <p:spPr>
          <a:xfrm>
            <a:off x="1371600" y="1143000"/>
            <a:ext cx="4114800" cy="3086100"/>
          </a:xfrm>
          <a:ln/>
        </p:spPr>
      </p:sp>
      <p:sp>
        <p:nvSpPr>
          <p:cNvPr id="1946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vi-VN" sz="168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326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smtClean="0"/>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E72346-2D26-4520-AB74-B494CEF252FD}" type="datetimeFigureOut">
              <a:rPr lang="vi-VN" smtClean="0"/>
              <a:t>16/11/2022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CB07602-6AA8-4574-BF32-12BCF9C6B87A}" type="slidenum">
              <a:rPr lang="vi-VN" smtClean="0"/>
              <a:t>‹#›</a:t>
            </a:fld>
            <a:endParaRPr lang="vi-VN"/>
          </a:p>
        </p:txBody>
      </p:sp>
    </p:spTree>
    <p:extLst>
      <p:ext uri="{BB962C8B-B14F-4D97-AF65-F5344CB8AC3E}">
        <p14:creationId xmlns:p14="http://schemas.microsoft.com/office/powerpoint/2010/main" val="107770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E72346-2D26-4520-AB74-B494CEF252FD}" type="datetimeFigureOut">
              <a:rPr lang="vi-VN" smtClean="0"/>
              <a:t>16/11/2022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CB07602-6AA8-4574-BF32-12BCF9C6B87A}" type="slidenum">
              <a:rPr lang="vi-VN" smtClean="0"/>
              <a:t>‹#›</a:t>
            </a:fld>
            <a:endParaRPr lang="vi-VN"/>
          </a:p>
        </p:txBody>
      </p:sp>
    </p:spTree>
    <p:extLst>
      <p:ext uri="{BB962C8B-B14F-4D97-AF65-F5344CB8AC3E}">
        <p14:creationId xmlns:p14="http://schemas.microsoft.com/office/powerpoint/2010/main" val="135752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E72346-2D26-4520-AB74-B494CEF252FD}" type="datetimeFigureOut">
              <a:rPr lang="vi-VN" smtClean="0"/>
              <a:t>16/11/2022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CB07602-6AA8-4574-BF32-12BCF9C6B87A}" type="slidenum">
              <a:rPr lang="vi-VN" smtClean="0"/>
              <a:t>‹#›</a:t>
            </a:fld>
            <a:endParaRPr lang="vi-VN"/>
          </a:p>
        </p:txBody>
      </p:sp>
    </p:spTree>
    <p:extLst>
      <p:ext uri="{BB962C8B-B14F-4D97-AF65-F5344CB8AC3E}">
        <p14:creationId xmlns:p14="http://schemas.microsoft.com/office/powerpoint/2010/main" val="346712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E72346-2D26-4520-AB74-B494CEF252FD}" type="datetimeFigureOut">
              <a:rPr lang="vi-VN" smtClean="0"/>
              <a:t>16/11/2022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CB07602-6AA8-4574-BF32-12BCF9C6B87A}" type="slidenum">
              <a:rPr lang="vi-VN" smtClean="0"/>
              <a:t>‹#›</a:t>
            </a:fld>
            <a:endParaRPr lang="vi-VN"/>
          </a:p>
        </p:txBody>
      </p:sp>
    </p:spTree>
    <p:extLst>
      <p:ext uri="{BB962C8B-B14F-4D97-AF65-F5344CB8AC3E}">
        <p14:creationId xmlns:p14="http://schemas.microsoft.com/office/powerpoint/2010/main" val="91842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smtClean="0"/>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72346-2D26-4520-AB74-B494CEF252FD}" type="datetimeFigureOut">
              <a:rPr lang="vi-VN" smtClean="0"/>
              <a:t>16/11/2022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CB07602-6AA8-4574-BF32-12BCF9C6B87A}" type="slidenum">
              <a:rPr lang="vi-VN" smtClean="0"/>
              <a:t>‹#›</a:t>
            </a:fld>
            <a:endParaRPr lang="vi-VN"/>
          </a:p>
        </p:txBody>
      </p:sp>
    </p:spTree>
    <p:extLst>
      <p:ext uri="{BB962C8B-B14F-4D97-AF65-F5344CB8AC3E}">
        <p14:creationId xmlns:p14="http://schemas.microsoft.com/office/powerpoint/2010/main" val="174695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E72346-2D26-4520-AB74-B494CEF252FD}" type="datetimeFigureOut">
              <a:rPr lang="vi-VN" smtClean="0"/>
              <a:t>16/11/2022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CB07602-6AA8-4574-BF32-12BCF9C6B87A}" type="slidenum">
              <a:rPr lang="vi-VN" smtClean="0"/>
              <a:t>‹#›</a:t>
            </a:fld>
            <a:endParaRPr lang="vi-VN"/>
          </a:p>
        </p:txBody>
      </p:sp>
    </p:spTree>
    <p:extLst>
      <p:ext uri="{BB962C8B-B14F-4D97-AF65-F5344CB8AC3E}">
        <p14:creationId xmlns:p14="http://schemas.microsoft.com/office/powerpoint/2010/main" val="3582561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E72346-2D26-4520-AB74-B494CEF252FD}" type="datetimeFigureOut">
              <a:rPr lang="vi-VN" smtClean="0"/>
              <a:t>16/11/2022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CB07602-6AA8-4574-BF32-12BCF9C6B87A}" type="slidenum">
              <a:rPr lang="vi-VN" smtClean="0"/>
              <a:t>‹#›</a:t>
            </a:fld>
            <a:endParaRPr lang="vi-VN"/>
          </a:p>
        </p:txBody>
      </p:sp>
    </p:spTree>
    <p:extLst>
      <p:ext uri="{BB962C8B-B14F-4D97-AF65-F5344CB8AC3E}">
        <p14:creationId xmlns:p14="http://schemas.microsoft.com/office/powerpoint/2010/main" val="307365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E72346-2D26-4520-AB74-B494CEF252FD}" type="datetimeFigureOut">
              <a:rPr lang="vi-VN" smtClean="0"/>
              <a:t>16/11/2022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CB07602-6AA8-4574-BF32-12BCF9C6B87A}" type="slidenum">
              <a:rPr lang="vi-VN" smtClean="0"/>
              <a:t>‹#›</a:t>
            </a:fld>
            <a:endParaRPr lang="vi-VN"/>
          </a:p>
        </p:txBody>
      </p:sp>
    </p:spTree>
    <p:extLst>
      <p:ext uri="{BB962C8B-B14F-4D97-AF65-F5344CB8AC3E}">
        <p14:creationId xmlns:p14="http://schemas.microsoft.com/office/powerpoint/2010/main" val="1574351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72346-2D26-4520-AB74-B494CEF252FD}" type="datetimeFigureOut">
              <a:rPr lang="vi-VN" smtClean="0"/>
              <a:t>16/11/2022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CB07602-6AA8-4574-BF32-12BCF9C6B87A}" type="slidenum">
              <a:rPr lang="vi-VN" smtClean="0"/>
              <a:t>‹#›</a:t>
            </a:fld>
            <a:endParaRPr lang="vi-VN"/>
          </a:p>
        </p:txBody>
      </p:sp>
    </p:spTree>
    <p:extLst>
      <p:ext uri="{BB962C8B-B14F-4D97-AF65-F5344CB8AC3E}">
        <p14:creationId xmlns:p14="http://schemas.microsoft.com/office/powerpoint/2010/main" val="68905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72346-2D26-4520-AB74-B494CEF252FD}" type="datetimeFigureOut">
              <a:rPr lang="vi-VN" smtClean="0"/>
              <a:t>16/11/2022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CB07602-6AA8-4574-BF32-12BCF9C6B87A}" type="slidenum">
              <a:rPr lang="vi-VN" smtClean="0"/>
              <a:t>‹#›</a:t>
            </a:fld>
            <a:endParaRPr lang="vi-VN"/>
          </a:p>
        </p:txBody>
      </p:sp>
    </p:spTree>
    <p:extLst>
      <p:ext uri="{BB962C8B-B14F-4D97-AF65-F5344CB8AC3E}">
        <p14:creationId xmlns:p14="http://schemas.microsoft.com/office/powerpoint/2010/main" val="72707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72346-2D26-4520-AB74-B494CEF252FD}" type="datetimeFigureOut">
              <a:rPr lang="vi-VN" smtClean="0"/>
              <a:t>16/11/2022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CB07602-6AA8-4574-BF32-12BCF9C6B87A}" type="slidenum">
              <a:rPr lang="vi-VN" smtClean="0"/>
              <a:t>‹#›</a:t>
            </a:fld>
            <a:endParaRPr lang="vi-VN"/>
          </a:p>
        </p:txBody>
      </p:sp>
    </p:spTree>
    <p:extLst>
      <p:ext uri="{BB962C8B-B14F-4D97-AF65-F5344CB8AC3E}">
        <p14:creationId xmlns:p14="http://schemas.microsoft.com/office/powerpoint/2010/main" val="4186983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DCE72346-2D26-4520-AB74-B494CEF252FD}" type="datetimeFigureOut">
              <a:rPr lang="vi-VN" smtClean="0"/>
              <a:t>16/11/2022</a:t>
            </a:fld>
            <a:endParaRPr lang="vi-VN"/>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ACB07602-6AA8-4574-BF32-12BCF9C6B87A}" type="slidenum">
              <a:rPr lang="vi-VN" smtClean="0"/>
              <a:t>‹#›</a:t>
            </a:fld>
            <a:endParaRPr lang="vi-VN"/>
          </a:p>
        </p:txBody>
      </p:sp>
    </p:spTree>
    <p:extLst>
      <p:ext uri="{BB962C8B-B14F-4D97-AF65-F5344CB8AC3E}">
        <p14:creationId xmlns:p14="http://schemas.microsoft.com/office/powerpoint/2010/main" val="3737977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13" Type="http://schemas.openxmlformats.org/officeDocument/2006/relationships/image" Target="../media/image9.gif"/><Relationship Id="rId3" Type="http://schemas.openxmlformats.org/officeDocument/2006/relationships/slideLayout" Target="../slideLayouts/slideLayout2.xml"/><Relationship Id="rId7" Type="http://schemas.openxmlformats.org/officeDocument/2006/relationships/image" Target="../media/image3.gif"/><Relationship Id="rId12" Type="http://schemas.openxmlformats.org/officeDocument/2006/relationships/image" Target="../media/image8.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gif"/><Relationship Id="rId11" Type="http://schemas.openxmlformats.org/officeDocument/2006/relationships/image" Target="../media/image7.gif"/><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gif"/><Relationship Id="rId14" Type="http://schemas.openxmlformats.org/officeDocument/2006/relationships/image" Target="../media/image10.gif"/></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15.png"/><Relationship Id="rId5" Type="http://schemas.openxmlformats.org/officeDocument/2006/relationships/image" Target="../media/image12.gif"/><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4a54840a_686827f4_1110386_182317034_2_resiz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9034"/>
            <a:ext cx="12801600" cy="957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firew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87596" y="3500807"/>
            <a:ext cx="1832301" cy="97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0" descr="Butterfly 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100069" y="5162255"/>
            <a:ext cx="578715" cy="54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descr="AG00130_"/>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577523">
            <a:off x="5755532" y="5400306"/>
            <a:ext cx="153559" cy="11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descr="AG00130_"/>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018755">
            <a:off x="6536421" y="5484800"/>
            <a:ext cx="129522" cy="11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3" descr="AG00130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3759841">
            <a:off x="5546901" y="5251233"/>
            <a:ext cx="239308" cy="15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AG00130_"/>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018755">
            <a:off x="7235686" y="3724614"/>
            <a:ext cx="129522" cy="11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9" descr="images_15"/>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4192" y="5379317"/>
            <a:ext cx="650831" cy="50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Musi1757.wav">
            <a:hlinkClick r:id="" action="ppaction://media"/>
          </p:cNvPr>
          <p:cNvPicPr>
            <a:picLocks noGrp="1" noChangeAspect="1" noChangeArrowheads="1"/>
          </p:cNvPicPr>
          <p:nvPr>
            <p:ph idx="1"/>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a:xfrm>
            <a:off x="4697413" y="5484813"/>
            <a:ext cx="609600" cy="609600"/>
          </a:xfrm>
        </p:spPr>
      </p:pic>
      <p:pic>
        <p:nvPicPr>
          <p:cNvPr id="2" name="Picture 18" descr="Picture2"/>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48619" y="3715644"/>
            <a:ext cx="1298791" cy="10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0" descr="Bồ câu"/>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526206">
            <a:off x="4906116" y="3812158"/>
            <a:ext cx="884757" cy="52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1"/>
          <p:cNvGrpSpPr>
            <a:grpSpLocks/>
          </p:cNvGrpSpPr>
          <p:nvPr/>
        </p:nvGrpSpPr>
        <p:grpSpPr bwMode="auto">
          <a:xfrm>
            <a:off x="0" y="0"/>
            <a:ext cx="12801600" cy="9601200"/>
            <a:chOff x="0" y="24"/>
            <a:chExt cx="5760" cy="4299"/>
          </a:xfrm>
        </p:grpSpPr>
        <p:pic>
          <p:nvPicPr>
            <p:cNvPr id="3089" name="Picture 22" descr="N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V="1">
              <a:off x="0" y="4214"/>
              <a:ext cx="574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23" descr="N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24" descr="N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25" descr="N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V="1">
              <a:off x="0" y="37"/>
              <a:ext cx="574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87" name="Picture 26" descr="WINGS"/>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02269" y="5451431"/>
            <a:ext cx="530639" cy="31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6"/>
          <p:cNvSpPr txBox="1">
            <a:spLocks noChangeArrowheads="1"/>
          </p:cNvSpPr>
          <p:nvPr/>
        </p:nvSpPr>
        <p:spPr bwMode="auto">
          <a:xfrm>
            <a:off x="2404234" y="1458046"/>
            <a:ext cx="828877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sz="4000" b="1" dirty="0">
                <a:solidFill>
                  <a:srgbClr val="FF0000"/>
                </a:solidFill>
                <a:latin typeface="Times New Roman" panose="02020603050405020304" pitchFamily="18" charset="0"/>
                <a:cs typeface="Times New Roman" panose="02020603050405020304" pitchFamily="18" charset="0"/>
              </a:rPr>
              <a:t>WELCOME TO OUR CLASS</a:t>
            </a:r>
          </a:p>
          <a:p>
            <a:pPr algn="ctr" eaLnBrk="1" hangingPunct="1">
              <a:spcBef>
                <a:spcPct val="50000"/>
              </a:spcBef>
              <a:defRPr/>
            </a:pPr>
            <a:r>
              <a:rPr lang="en-US" sz="4000" b="1" dirty="0">
                <a:solidFill>
                  <a:srgbClr val="FF0000"/>
                </a:solidFill>
                <a:latin typeface="Times New Roman" panose="02020603050405020304" pitchFamily="18" charset="0"/>
                <a:cs typeface="Times New Roman" panose="02020603050405020304" pitchFamily="18" charset="0"/>
              </a:rPr>
              <a:t>ENGLISH 9</a:t>
            </a:r>
          </a:p>
        </p:txBody>
      </p:sp>
    </p:spTree>
    <p:extLst>
      <p:ext uri="{BB962C8B-B14F-4D97-AF65-F5344CB8AC3E}">
        <p14:creationId xmlns:p14="http://schemas.microsoft.com/office/powerpoint/2010/main" val="4940462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3083"/>
                                        </p:tgtEl>
                                        <p:attrNameLst>
                                          <p:attrName>style.visibility</p:attrName>
                                        </p:attrNameLst>
                                      </p:cBhvr>
                                      <p:to>
                                        <p:strVal val="visible"/>
                                      </p:to>
                                    </p:set>
                                    <p:animEffect transition="in" filter="slide(fromBottom)">
                                      <p:cBhvr>
                                        <p:cTn id="7" dur="500"/>
                                        <p:tgtEl>
                                          <p:spTgt spid="3083"/>
                                        </p:tgtEl>
                                      </p:cBhvr>
                                    </p:animEffect>
                                  </p:childTnLst>
                                </p:cTn>
                              </p:par>
                              <p:par>
                                <p:cTn id="8" presetID="12" presetClass="entr" presetSubtype="4" fill="hold" nodeType="withEffect">
                                  <p:stCondLst>
                                    <p:cond delay="0"/>
                                  </p:stCondLst>
                                  <p:childTnLst>
                                    <p:set>
                                      <p:cBhvr>
                                        <p:cTn id="9" dur="1" fill="hold">
                                          <p:stCondLst>
                                            <p:cond delay="0"/>
                                          </p:stCondLst>
                                        </p:cTn>
                                        <p:tgtEl>
                                          <p:spTgt spid="3084"/>
                                        </p:tgtEl>
                                        <p:attrNameLst>
                                          <p:attrName>style.visibility</p:attrName>
                                        </p:attrNameLst>
                                      </p:cBhvr>
                                      <p:to>
                                        <p:strVal val="visible"/>
                                      </p:to>
                                    </p:set>
                                    <p:animEffect transition="in" filter="slide(fromBottom)">
                                      <p:cBhvr>
                                        <p:cTn id="10" dur="500"/>
                                        <p:tgtEl>
                                          <p:spTgt spid="3084"/>
                                        </p:tgtEl>
                                      </p:cBhvr>
                                    </p:animEffect>
                                  </p:childTnLst>
                                </p:cTn>
                              </p:par>
                              <p:par>
                                <p:cTn id="11" presetID="12" presetClass="entr" presetSubtype="4" fill="hold" nodeType="withEffect">
                                  <p:stCondLst>
                                    <p:cond delay="0"/>
                                  </p:stCondLst>
                                  <p:childTnLst>
                                    <p:set>
                                      <p:cBhvr>
                                        <p:cTn id="12" dur="1" fill="hold">
                                          <p:stCondLst>
                                            <p:cond delay="0"/>
                                          </p:stCondLst>
                                        </p:cTn>
                                        <p:tgtEl>
                                          <p:spTgt spid="3085"/>
                                        </p:tgtEl>
                                        <p:attrNameLst>
                                          <p:attrName>style.visibility</p:attrName>
                                        </p:attrNameLst>
                                      </p:cBhvr>
                                      <p:to>
                                        <p:strVal val="visible"/>
                                      </p:to>
                                    </p:set>
                                    <p:animEffect transition="in" filter="slide(fromBottom)">
                                      <p:cBhvr>
                                        <p:cTn id="13" dur="500"/>
                                        <p:tgtEl>
                                          <p:spTgt spid="3085"/>
                                        </p:tgtEl>
                                      </p:cBhvr>
                                    </p:animEffect>
                                  </p:childTnLst>
                                </p:cTn>
                              </p:par>
                              <p:par>
                                <p:cTn id="14" presetID="12" presetClass="entr" presetSubtype="4" fill="hold" nodeType="withEffect">
                                  <p:stCondLst>
                                    <p:cond delay="0"/>
                                  </p:stCondLst>
                                  <p:childTnLst>
                                    <p:set>
                                      <p:cBhvr>
                                        <p:cTn id="15" dur="1" fill="hold">
                                          <p:stCondLst>
                                            <p:cond delay="0"/>
                                          </p:stCondLst>
                                        </p:cTn>
                                        <p:tgtEl>
                                          <p:spTgt spid="3086"/>
                                        </p:tgtEl>
                                        <p:attrNameLst>
                                          <p:attrName>style.visibility</p:attrName>
                                        </p:attrNameLst>
                                      </p:cBhvr>
                                      <p:to>
                                        <p:strVal val="visible"/>
                                      </p:to>
                                    </p:set>
                                    <p:animEffect transition="in" filter="slide(fromBottom)">
                                      <p:cBhvr>
                                        <p:cTn id="16" dur="500"/>
                                        <p:tgtEl>
                                          <p:spTgt spid="3086"/>
                                        </p:tgtEl>
                                      </p:cBhvr>
                                    </p:animEffect>
                                  </p:childTnLst>
                                </p:cTn>
                              </p:par>
                              <p:par>
                                <p:cTn id="17" presetID="1" presetClass="mediacall" presetSubtype="0" fill="hold" nodeType="withEffect">
                                  <p:stCondLst>
                                    <p:cond delay="0"/>
                                  </p:stCondLst>
                                  <p:childTnLst>
                                    <p:cmd type="call" cmd="playFrom(0.0)">
                                      <p:cBhvr>
                                        <p:cTn id="18" dur="11232" fill="hold"/>
                                        <p:tgtEl>
                                          <p:spTgt spid="3088"/>
                                        </p:tgtEl>
                                      </p:cBhvr>
                                    </p:cmd>
                                  </p:childTnLst>
                                </p:cTn>
                              </p:par>
                            </p:childTnLst>
                          </p:cTn>
                        </p:par>
                      </p:childTnLst>
                    </p:cTn>
                  </p:par>
                  <p:par>
                    <p:cTn id="19" fill="hold">
                      <p:stCondLst>
                        <p:cond delay="indefinite"/>
                      </p:stCondLst>
                      <p:childTnLst>
                        <p:par>
                          <p:cTn id="20" fill="hold">
                            <p:stCondLst>
                              <p:cond delay="0"/>
                            </p:stCondLst>
                            <p:childTnLst>
                              <p:par>
                                <p:cTn id="21" presetID="45" presetClass="exit" presetSubtype="0" fill="hold" grpId="0" nodeType="clickEffect">
                                  <p:stCondLst>
                                    <p:cond delay="0"/>
                                  </p:stCondLst>
                                  <p:childTnLst>
                                    <p:animEffect transition="out" filter="fade">
                                      <p:cBhvr>
                                        <p:cTn id="22" dur="2000"/>
                                        <p:tgtEl>
                                          <p:spTgt spid="2064"/>
                                        </p:tgtEl>
                                      </p:cBhvr>
                                    </p:animEffect>
                                    <p:anim calcmode="lin" valueType="num">
                                      <p:cBhvr>
                                        <p:cTn id="23" dur="2000"/>
                                        <p:tgtEl>
                                          <p:spTgt spid="206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4" dur="2000"/>
                                        <p:tgtEl>
                                          <p:spTgt spid="2064"/>
                                        </p:tgtEl>
                                        <p:attrNameLst>
                                          <p:attrName>ppt_h</p:attrName>
                                        </p:attrNameLst>
                                      </p:cBhvr>
                                      <p:tavLst>
                                        <p:tav tm="0">
                                          <p:val>
                                            <p:strVal val="ppt_h"/>
                                          </p:val>
                                        </p:tav>
                                        <p:tav tm="100000">
                                          <p:val>
                                            <p:strVal val="ppt_h"/>
                                          </p:val>
                                        </p:tav>
                                      </p:tavLst>
                                    </p:anim>
                                    <p:set>
                                      <p:cBhvr>
                                        <p:cTn id="25" dur="1" fill="hold">
                                          <p:stCondLst>
                                            <p:cond delay="1999"/>
                                          </p:stCondLst>
                                        </p:cTn>
                                        <p:tgtEl>
                                          <p:spTgt spid="20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3088"/>
                </p:tgtEl>
              </p:cMediaNode>
            </p:audio>
          </p:childTnLst>
        </p:cTn>
      </p:par>
    </p:tnLst>
    <p:bldLst>
      <p:bldP spid="20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0160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30150" cy="2395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43568"/>
            <a:ext cx="12801600" cy="315263"/>
          </a:xfrm>
          <a:prstGeom prst="rect">
            <a:avLst/>
          </a:prstGeom>
        </p:spPr>
      </p:pic>
      <p:sp>
        <p:nvSpPr>
          <p:cNvPr id="5" name="TextBox 4"/>
          <p:cNvSpPr txBox="1"/>
          <p:nvPr/>
        </p:nvSpPr>
        <p:spPr>
          <a:xfrm>
            <a:off x="333375" y="0"/>
            <a:ext cx="12134850" cy="1077218"/>
          </a:xfrm>
          <a:prstGeom prst="rect">
            <a:avLst/>
          </a:prstGeom>
          <a:noFill/>
        </p:spPr>
        <p:txBody>
          <a:bodyPr wrap="square" rtlCol="0">
            <a:spAutoFit/>
          </a:bodyPr>
          <a:lstStyle/>
          <a:p>
            <a:r>
              <a:rPr lang="en-US" sz="2800" b="1" u="sng" dirty="0" smtClean="0">
                <a:latin typeface="Times New Roman" panose="02020603050405020304" pitchFamily="18" charset="0"/>
                <a:cs typeface="Times New Roman" panose="02020603050405020304" pitchFamily="18" charset="0"/>
              </a:rPr>
              <a:t>Unit 4:</a:t>
            </a:r>
            <a:r>
              <a:rPr lang="en-US" sz="2800" dirty="0" smtClean="0">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LIFE IN THE PAST</a:t>
            </a:r>
          </a:p>
          <a:p>
            <a:r>
              <a:rPr lang="en-US" sz="2800" dirty="0" smtClean="0">
                <a:latin typeface="Times New Roman" panose="02020603050405020304" pitchFamily="18" charset="0"/>
                <a:cs typeface="Times New Roman" panose="02020603050405020304" pitchFamily="18" charset="0"/>
              </a:rPr>
              <a:t> Period 31                            </a:t>
            </a:r>
            <a:r>
              <a:rPr lang="en-US" sz="2800" b="1" dirty="0" smtClean="0">
                <a:solidFill>
                  <a:srgbClr val="002060"/>
                </a:solidFill>
                <a:latin typeface="Times New Roman" panose="02020603050405020304" pitchFamily="18" charset="0"/>
                <a:cs typeface="Times New Roman" panose="02020603050405020304" pitchFamily="18" charset="0"/>
              </a:rPr>
              <a:t>LESSON 5: SKILLS 1</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093851"/>
      </p:ext>
    </p:extLst>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0160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30150" cy="2395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43568"/>
            <a:ext cx="12801600" cy="315263"/>
          </a:xfrm>
          <a:prstGeom prst="rect">
            <a:avLst/>
          </a:prstGeom>
        </p:spPr>
      </p:pic>
      <p:sp>
        <p:nvSpPr>
          <p:cNvPr id="5" name="TextBox 4"/>
          <p:cNvSpPr txBox="1"/>
          <p:nvPr/>
        </p:nvSpPr>
        <p:spPr>
          <a:xfrm>
            <a:off x="333375" y="0"/>
            <a:ext cx="12134850" cy="1077218"/>
          </a:xfrm>
          <a:prstGeom prst="rect">
            <a:avLst/>
          </a:prstGeom>
          <a:noFill/>
        </p:spPr>
        <p:txBody>
          <a:bodyPr wrap="square" rtlCol="0">
            <a:spAutoFit/>
          </a:bodyPr>
          <a:lstStyle/>
          <a:p>
            <a:r>
              <a:rPr lang="en-US" sz="2800" b="1" u="sng" dirty="0" smtClean="0">
                <a:latin typeface="Times New Roman" panose="02020603050405020304" pitchFamily="18" charset="0"/>
                <a:cs typeface="Times New Roman" panose="02020603050405020304" pitchFamily="18" charset="0"/>
              </a:rPr>
              <a:t>Unit 4:</a:t>
            </a:r>
            <a:r>
              <a:rPr lang="en-US" sz="2800" dirty="0" smtClean="0">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LIFE IN THE PAST</a:t>
            </a:r>
          </a:p>
          <a:p>
            <a:r>
              <a:rPr lang="en-US" sz="2800" dirty="0" smtClean="0">
                <a:latin typeface="Times New Roman" panose="02020603050405020304" pitchFamily="18" charset="0"/>
                <a:cs typeface="Times New Roman" panose="02020603050405020304" pitchFamily="18" charset="0"/>
              </a:rPr>
              <a:t> Period 31                            </a:t>
            </a:r>
            <a:r>
              <a:rPr lang="en-US" sz="2800" b="1" dirty="0" smtClean="0">
                <a:solidFill>
                  <a:srgbClr val="002060"/>
                </a:solidFill>
                <a:latin typeface="Times New Roman" panose="02020603050405020304" pitchFamily="18" charset="0"/>
                <a:cs typeface="Times New Roman" panose="02020603050405020304" pitchFamily="18" charset="0"/>
              </a:rPr>
              <a:t>LESSON 5: SKILLS 1</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59168"/>
      </p:ext>
    </p:extLst>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0160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 y="0"/>
            <a:ext cx="12630150" cy="2395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43568"/>
            <a:ext cx="12801600" cy="315263"/>
          </a:xfrm>
          <a:prstGeom prst="rect">
            <a:avLst/>
          </a:prstGeom>
        </p:spPr>
      </p:pic>
      <p:sp>
        <p:nvSpPr>
          <p:cNvPr id="5" name="TextBox 4"/>
          <p:cNvSpPr txBox="1"/>
          <p:nvPr/>
        </p:nvSpPr>
        <p:spPr>
          <a:xfrm>
            <a:off x="333375" y="0"/>
            <a:ext cx="12134850" cy="1077218"/>
          </a:xfrm>
          <a:prstGeom prst="rect">
            <a:avLst/>
          </a:prstGeom>
          <a:noFill/>
        </p:spPr>
        <p:txBody>
          <a:bodyPr wrap="square" rtlCol="0">
            <a:spAutoFit/>
          </a:bodyPr>
          <a:lstStyle/>
          <a:p>
            <a:r>
              <a:rPr lang="en-US" sz="2800" b="1" u="sng" dirty="0" smtClean="0">
                <a:latin typeface="Times New Roman" panose="02020603050405020304" pitchFamily="18" charset="0"/>
                <a:cs typeface="Times New Roman" panose="02020603050405020304" pitchFamily="18" charset="0"/>
              </a:rPr>
              <a:t>Unit 4 (cont):</a:t>
            </a:r>
            <a:r>
              <a:rPr lang="en-US" sz="2800" dirty="0" smtClean="0">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LIFE IN THE PAST</a:t>
            </a:r>
          </a:p>
          <a:p>
            <a:r>
              <a:rPr lang="en-US" sz="2800" dirty="0" smtClean="0">
                <a:latin typeface="Times New Roman" panose="02020603050405020304" pitchFamily="18" charset="0"/>
                <a:cs typeface="Times New Roman" panose="02020603050405020304" pitchFamily="18" charset="0"/>
              </a:rPr>
              <a:t> Period 31                            </a:t>
            </a:r>
            <a:r>
              <a:rPr lang="en-US" sz="2800" b="1" dirty="0" smtClean="0">
                <a:solidFill>
                  <a:srgbClr val="002060"/>
                </a:solidFill>
                <a:latin typeface="Times New Roman" panose="02020603050405020304" pitchFamily="18" charset="0"/>
                <a:cs typeface="Times New Roman" panose="02020603050405020304" pitchFamily="18" charset="0"/>
              </a:rPr>
              <a:t>LESSON 5: SKILLS 1</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9986992"/>
      </p:ext>
    </p:extLst>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spTree>
    <p:extLst>
      <p:ext uri="{BB962C8B-B14F-4D97-AF65-F5344CB8AC3E}">
        <p14:creationId xmlns:p14="http://schemas.microsoft.com/office/powerpoint/2010/main" val="148667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0160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30150" cy="2395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43568"/>
            <a:ext cx="12801600" cy="3152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059" y="1455796"/>
            <a:ext cx="6163316" cy="3619725"/>
          </a:xfrm>
          <a:prstGeom prst="rect">
            <a:avLst/>
          </a:prstGeom>
        </p:spPr>
      </p:pic>
      <p:sp>
        <p:nvSpPr>
          <p:cNvPr id="6" name="TextBox 5"/>
          <p:cNvSpPr txBox="1"/>
          <p:nvPr/>
        </p:nvSpPr>
        <p:spPr>
          <a:xfrm>
            <a:off x="342900" y="6382382"/>
            <a:ext cx="6191249"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What do you see in the photos?</a:t>
            </a:r>
            <a:endParaRPr lang="vi-VN" sz="3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5434" y="2892565"/>
            <a:ext cx="5353050" cy="5105400"/>
          </a:xfrm>
          <a:prstGeom prst="rect">
            <a:avLst/>
          </a:prstGeom>
        </p:spPr>
      </p:pic>
    </p:spTree>
    <p:extLst>
      <p:ext uri="{BB962C8B-B14F-4D97-AF65-F5344CB8AC3E}">
        <p14:creationId xmlns:p14="http://schemas.microsoft.com/office/powerpoint/2010/main" val="152756601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80160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630150" cy="23958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443568"/>
            <a:ext cx="12801600" cy="315263"/>
          </a:xfrm>
          <a:prstGeom prst="rect">
            <a:avLst/>
          </a:prstGeom>
        </p:spPr>
      </p:pic>
      <p:sp>
        <p:nvSpPr>
          <p:cNvPr id="5" name="TextBox 4"/>
          <p:cNvSpPr txBox="1"/>
          <p:nvPr/>
        </p:nvSpPr>
        <p:spPr>
          <a:xfrm>
            <a:off x="333375" y="0"/>
            <a:ext cx="12134850" cy="1077218"/>
          </a:xfrm>
          <a:prstGeom prst="rect">
            <a:avLst/>
          </a:prstGeom>
          <a:noFill/>
        </p:spPr>
        <p:txBody>
          <a:bodyPr wrap="square" rtlCol="0">
            <a:spAutoFit/>
          </a:bodyPr>
          <a:lstStyle/>
          <a:p>
            <a:r>
              <a:rPr lang="en-US" sz="2800" b="1" u="sng" dirty="0" smtClean="0">
                <a:latin typeface="Times New Roman" panose="02020603050405020304" pitchFamily="18" charset="0"/>
                <a:cs typeface="Times New Roman" panose="02020603050405020304" pitchFamily="18" charset="0"/>
              </a:rPr>
              <a:t>Unit 4:</a:t>
            </a:r>
            <a:r>
              <a:rPr lang="en-US" sz="2800" dirty="0" smtClean="0">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LIFE IN THE PAST</a:t>
            </a:r>
          </a:p>
          <a:p>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LESSON 6: SKILLS 2</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52500" y="1276350"/>
            <a:ext cx="272415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Listening </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95300" y="1861125"/>
            <a:ext cx="11601450" cy="1077218"/>
          </a:xfrm>
          <a:prstGeom prst="rect">
            <a:avLst/>
          </a:prstGeom>
          <a:noFill/>
        </p:spPr>
        <p:txBody>
          <a:bodyPr wrap="square" rtlCol="0">
            <a:spAutoFit/>
          </a:bodyPr>
          <a:lstStyle/>
          <a:p>
            <a:r>
              <a:rPr lang="en-US" sz="3200" b="1" i="1" dirty="0" smtClean="0">
                <a:solidFill>
                  <a:srgbClr val="7030A0"/>
                </a:solidFill>
                <a:latin typeface="Times New Roman" panose="02020603050405020304" pitchFamily="18" charset="0"/>
                <a:cs typeface="Times New Roman" panose="02020603050405020304" pitchFamily="18" charset="0"/>
              </a:rPr>
              <a:t>1. An old man is talking about his school days. Listen and decide if the statements are true (T) or false (F), or not given (NG).</a:t>
            </a:r>
            <a:endParaRPr lang="vi-VN" sz="3200" b="1" i="1" dirty="0">
              <a:solidFill>
                <a:srgbClr val="7030A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40480629"/>
              </p:ext>
            </p:extLst>
          </p:nvPr>
        </p:nvGraphicFramePr>
        <p:xfrm>
          <a:off x="333375" y="2968948"/>
          <a:ext cx="12134851" cy="5029200"/>
        </p:xfrm>
        <a:graphic>
          <a:graphicData uri="http://schemas.openxmlformats.org/drawingml/2006/table">
            <a:tbl>
              <a:tblPr firstRow="1" bandRow="1">
                <a:tableStyleId>{5C22544A-7EE6-4342-B048-85BDC9FD1C3A}</a:tableStyleId>
              </a:tblPr>
              <a:tblGrid>
                <a:gridCol w="8791577"/>
                <a:gridCol w="1085850"/>
                <a:gridCol w="956458"/>
                <a:gridCol w="1300966"/>
              </a:tblGrid>
              <a:tr h="370840">
                <a:tc>
                  <a:txBody>
                    <a:bodyPr/>
                    <a:lstStyle/>
                    <a:p>
                      <a:pPr algn="ctr"/>
                      <a:r>
                        <a:rPr lang="en-US" sz="3200" dirty="0" smtClean="0">
                          <a:latin typeface="Times New Roman" panose="02020603050405020304" pitchFamily="18" charset="0"/>
                          <a:cs typeface="Times New Roman" panose="02020603050405020304" pitchFamily="18" charset="0"/>
                        </a:rPr>
                        <a:t>Statements </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latin typeface="Times New Roman" panose="02020603050405020304" pitchFamily="18" charset="0"/>
                          <a:cs typeface="Times New Roman" panose="02020603050405020304" pitchFamily="18" charset="0"/>
                        </a:rPr>
                        <a:t>T</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latin typeface="Times New Roman" panose="02020603050405020304" pitchFamily="18" charset="0"/>
                          <a:cs typeface="Times New Roman" panose="02020603050405020304" pitchFamily="18" charset="0"/>
                        </a:rPr>
                        <a:t>F</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latin typeface="Times New Roman" panose="02020603050405020304" pitchFamily="18" charset="0"/>
                          <a:cs typeface="Times New Roman" panose="02020603050405020304" pitchFamily="18" charset="0"/>
                        </a:rPr>
                        <a:t>NG</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3200" dirty="0" smtClean="0">
                          <a:latin typeface="Times New Roman" panose="02020603050405020304" pitchFamily="18" charset="0"/>
                          <a:cs typeface="Times New Roman" panose="02020603050405020304" pitchFamily="18" charset="0"/>
                        </a:rPr>
                        <a:t>1. The school had classes for different</a:t>
                      </a:r>
                      <a:r>
                        <a:rPr lang="en-US" sz="3200" baseline="0" dirty="0" smtClean="0">
                          <a:latin typeface="Times New Roman" panose="02020603050405020304" pitchFamily="18" charset="0"/>
                          <a:cs typeface="Times New Roman" panose="02020603050405020304" pitchFamily="18" charset="0"/>
                        </a:rPr>
                        <a:t> age groups</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3200" dirty="0" smtClean="0">
                          <a:latin typeface="Times New Roman" panose="02020603050405020304" pitchFamily="18" charset="0"/>
                          <a:cs typeface="Times New Roman" panose="02020603050405020304" pitchFamily="18" charset="0"/>
                        </a:rPr>
                        <a:t>2. All the subjects were taught by one teacher.</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3200" dirty="0" smtClean="0">
                          <a:latin typeface="Times New Roman" panose="02020603050405020304" pitchFamily="18" charset="0"/>
                          <a:cs typeface="Times New Roman" panose="02020603050405020304" pitchFamily="18" charset="0"/>
                        </a:rPr>
                        <a:t>3. Some students didn’t wear shoes</a:t>
                      </a:r>
                      <a:r>
                        <a:rPr lang="en-US" sz="3200" baseline="0" dirty="0" smtClean="0">
                          <a:latin typeface="Times New Roman" panose="02020603050405020304" pitchFamily="18" charset="0"/>
                          <a:cs typeface="Times New Roman" panose="02020603050405020304" pitchFamily="18" charset="0"/>
                        </a:rPr>
                        <a:t> to school.</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3200" dirty="0" smtClean="0">
                          <a:latin typeface="Times New Roman" panose="02020603050405020304" pitchFamily="18" charset="0"/>
                          <a:cs typeface="Times New Roman" panose="02020603050405020304" pitchFamily="18" charset="0"/>
                        </a:rPr>
                        <a:t>4. Students</a:t>
                      </a:r>
                      <a:r>
                        <a:rPr lang="en-US" sz="3200" baseline="0" dirty="0" smtClean="0">
                          <a:latin typeface="Times New Roman" panose="02020603050405020304" pitchFamily="18" charset="0"/>
                          <a:cs typeface="Times New Roman" panose="02020603050405020304" pitchFamily="18" charset="0"/>
                        </a:rPr>
                        <a:t> didn’t have exams because they would</a:t>
                      </a:r>
                    </a:p>
                    <a:p>
                      <a:r>
                        <a:rPr lang="en-US" sz="3200" baseline="0" dirty="0" smtClean="0">
                          <a:latin typeface="Times New Roman" panose="02020603050405020304" pitchFamily="18" charset="0"/>
                          <a:cs typeface="Times New Roman" panose="02020603050405020304" pitchFamily="18" charset="0"/>
                        </a:rPr>
                        <a:t>    cost too much.</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3200" dirty="0" smtClean="0">
                          <a:latin typeface="Times New Roman" panose="02020603050405020304" pitchFamily="18" charset="0"/>
                          <a:cs typeface="Times New Roman" panose="02020603050405020304" pitchFamily="18" charset="0"/>
                        </a:rPr>
                        <a:t>5. Students could talk to their teacher whenever they</a:t>
                      </a:r>
                    </a:p>
                    <a:p>
                      <a:r>
                        <a:rPr lang="en-US" sz="3200" dirty="0" smtClean="0">
                          <a:latin typeface="Times New Roman" panose="02020603050405020304" pitchFamily="18" charset="0"/>
                          <a:cs typeface="Times New Roman" panose="02020603050405020304" pitchFamily="18" charset="0"/>
                        </a:rPr>
                        <a:t>     wanted to.</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3200" dirty="0" smtClean="0">
                          <a:latin typeface="Times New Roman" panose="02020603050405020304" pitchFamily="18" charset="0"/>
                          <a:cs typeface="Times New Roman" panose="02020603050405020304" pitchFamily="18" charset="0"/>
                        </a:rPr>
                        <a:t>6. The teacher  didn’t  give students any homework.</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9334500" y="7288022"/>
            <a:ext cx="762000" cy="707886"/>
          </a:xfrm>
          <a:prstGeom prst="rect">
            <a:avLst/>
          </a:prstGeom>
          <a:noFill/>
        </p:spPr>
        <p:txBody>
          <a:bodyPr wrap="square" rtlCol="0">
            <a:spAutoFit/>
          </a:bodyPr>
          <a:lstStyle/>
          <a:p>
            <a:r>
              <a:rPr lang="vi-VN" sz="4000" dirty="0" smtClean="0">
                <a:solidFill>
                  <a:srgbClr val="FF0000"/>
                </a:solidFill>
                <a:latin typeface="+mj-lt"/>
                <a:sym typeface="Wingdings" panose="05000000000000000000" pitchFamily="2" charset="2"/>
              </a:rPr>
              <a:t></a:t>
            </a:r>
            <a:endParaRPr lang="vi-VN" sz="4000" dirty="0">
              <a:solidFill>
                <a:srgbClr val="FF0000"/>
              </a:solidFill>
              <a:latin typeface="+mj-lt"/>
            </a:endParaRPr>
          </a:p>
        </p:txBody>
      </p:sp>
      <p:sp>
        <p:nvSpPr>
          <p:cNvPr id="10" name="TextBox 9"/>
          <p:cNvSpPr txBox="1"/>
          <p:nvPr/>
        </p:nvSpPr>
        <p:spPr>
          <a:xfrm>
            <a:off x="10363200" y="3517398"/>
            <a:ext cx="762000" cy="707886"/>
          </a:xfrm>
          <a:prstGeom prst="rect">
            <a:avLst/>
          </a:prstGeom>
          <a:noFill/>
        </p:spPr>
        <p:txBody>
          <a:bodyPr wrap="square" rtlCol="0">
            <a:spAutoFit/>
          </a:bodyPr>
          <a:lstStyle/>
          <a:p>
            <a:r>
              <a:rPr lang="vi-VN" sz="4000" dirty="0" smtClean="0">
                <a:solidFill>
                  <a:srgbClr val="FF0000"/>
                </a:solidFill>
                <a:latin typeface="+mj-lt"/>
                <a:sym typeface="Wingdings" panose="05000000000000000000" pitchFamily="2" charset="2"/>
              </a:rPr>
              <a:t></a:t>
            </a:r>
            <a:endParaRPr lang="vi-VN" sz="4000" dirty="0">
              <a:solidFill>
                <a:srgbClr val="FF0000"/>
              </a:solidFill>
              <a:latin typeface="+mj-lt"/>
            </a:endParaRPr>
          </a:p>
        </p:txBody>
      </p:sp>
      <p:sp>
        <p:nvSpPr>
          <p:cNvPr id="11" name="TextBox 10"/>
          <p:cNvSpPr txBox="1"/>
          <p:nvPr/>
        </p:nvSpPr>
        <p:spPr>
          <a:xfrm>
            <a:off x="9334500" y="4026901"/>
            <a:ext cx="762000" cy="707886"/>
          </a:xfrm>
          <a:prstGeom prst="rect">
            <a:avLst/>
          </a:prstGeom>
          <a:noFill/>
        </p:spPr>
        <p:txBody>
          <a:bodyPr wrap="square" rtlCol="0">
            <a:spAutoFit/>
          </a:bodyPr>
          <a:lstStyle/>
          <a:p>
            <a:r>
              <a:rPr lang="vi-VN" sz="4000" dirty="0" smtClean="0">
                <a:solidFill>
                  <a:srgbClr val="FF0000"/>
                </a:solidFill>
                <a:latin typeface="+mj-lt"/>
                <a:sym typeface="Wingdings" panose="05000000000000000000" pitchFamily="2" charset="2"/>
              </a:rPr>
              <a:t></a:t>
            </a:r>
            <a:endParaRPr lang="vi-VN" sz="4000" dirty="0">
              <a:solidFill>
                <a:srgbClr val="FF0000"/>
              </a:solidFill>
              <a:latin typeface="+mj-lt"/>
            </a:endParaRPr>
          </a:p>
        </p:txBody>
      </p:sp>
      <p:sp>
        <p:nvSpPr>
          <p:cNvPr id="12" name="TextBox 11"/>
          <p:cNvSpPr txBox="1"/>
          <p:nvPr/>
        </p:nvSpPr>
        <p:spPr>
          <a:xfrm>
            <a:off x="9334500" y="4657011"/>
            <a:ext cx="762000" cy="707886"/>
          </a:xfrm>
          <a:prstGeom prst="rect">
            <a:avLst/>
          </a:prstGeom>
          <a:noFill/>
        </p:spPr>
        <p:txBody>
          <a:bodyPr wrap="square" rtlCol="0">
            <a:spAutoFit/>
          </a:bodyPr>
          <a:lstStyle/>
          <a:p>
            <a:r>
              <a:rPr lang="vi-VN" sz="4000" dirty="0" smtClean="0">
                <a:solidFill>
                  <a:srgbClr val="FF0000"/>
                </a:solidFill>
                <a:latin typeface="+mj-lt"/>
                <a:sym typeface="Wingdings" panose="05000000000000000000" pitchFamily="2" charset="2"/>
              </a:rPr>
              <a:t></a:t>
            </a:r>
            <a:endParaRPr lang="vi-VN" sz="4000" dirty="0">
              <a:solidFill>
                <a:srgbClr val="FF0000"/>
              </a:solidFill>
              <a:latin typeface="+mj-lt"/>
            </a:endParaRPr>
          </a:p>
        </p:txBody>
      </p:sp>
      <p:sp>
        <p:nvSpPr>
          <p:cNvPr id="13" name="TextBox 12"/>
          <p:cNvSpPr txBox="1"/>
          <p:nvPr/>
        </p:nvSpPr>
        <p:spPr>
          <a:xfrm>
            <a:off x="11501435" y="5461706"/>
            <a:ext cx="762000" cy="707886"/>
          </a:xfrm>
          <a:prstGeom prst="rect">
            <a:avLst/>
          </a:prstGeom>
          <a:noFill/>
        </p:spPr>
        <p:txBody>
          <a:bodyPr wrap="square" rtlCol="0">
            <a:spAutoFit/>
          </a:bodyPr>
          <a:lstStyle/>
          <a:p>
            <a:r>
              <a:rPr lang="vi-VN" sz="4000" dirty="0" smtClean="0">
                <a:solidFill>
                  <a:srgbClr val="FF0000"/>
                </a:solidFill>
                <a:latin typeface="+mj-lt"/>
                <a:sym typeface="Wingdings" panose="05000000000000000000" pitchFamily="2" charset="2"/>
              </a:rPr>
              <a:t></a:t>
            </a:r>
            <a:endParaRPr lang="vi-VN" sz="4000" dirty="0">
              <a:solidFill>
                <a:srgbClr val="FF0000"/>
              </a:solidFill>
              <a:latin typeface="+mj-lt"/>
            </a:endParaRPr>
          </a:p>
        </p:txBody>
      </p:sp>
      <p:sp>
        <p:nvSpPr>
          <p:cNvPr id="14" name="TextBox 13"/>
          <p:cNvSpPr txBox="1"/>
          <p:nvPr/>
        </p:nvSpPr>
        <p:spPr>
          <a:xfrm>
            <a:off x="10363200" y="6548248"/>
            <a:ext cx="762000" cy="707886"/>
          </a:xfrm>
          <a:prstGeom prst="rect">
            <a:avLst/>
          </a:prstGeom>
          <a:noFill/>
        </p:spPr>
        <p:txBody>
          <a:bodyPr wrap="square" rtlCol="0">
            <a:spAutoFit/>
          </a:bodyPr>
          <a:lstStyle/>
          <a:p>
            <a:r>
              <a:rPr lang="vi-VN" sz="4000" dirty="0" smtClean="0">
                <a:solidFill>
                  <a:srgbClr val="FF0000"/>
                </a:solidFill>
                <a:latin typeface="+mj-lt"/>
                <a:sym typeface="Wingdings" panose="05000000000000000000" pitchFamily="2" charset="2"/>
              </a:rPr>
              <a:t></a:t>
            </a:r>
            <a:endParaRPr lang="vi-VN" sz="4000" dirty="0">
              <a:solidFill>
                <a:srgbClr val="FF0000"/>
              </a:solidFill>
              <a:latin typeface="+mj-lt"/>
            </a:endParaRPr>
          </a:p>
        </p:txBody>
      </p:sp>
      <p:pic>
        <p:nvPicPr>
          <p:cNvPr id="9" name="28 Rãnh 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96624" y="736853"/>
            <a:ext cx="1000125" cy="1000125"/>
          </a:xfrm>
          <a:prstGeom prst="rect">
            <a:avLst/>
          </a:prstGeom>
        </p:spPr>
      </p:pic>
      <p:sp>
        <p:nvSpPr>
          <p:cNvPr id="15" name="TextBox 14"/>
          <p:cNvSpPr txBox="1"/>
          <p:nvPr/>
        </p:nvSpPr>
        <p:spPr>
          <a:xfrm>
            <a:off x="952500" y="8073962"/>
            <a:ext cx="5734050" cy="584775"/>
          </a:xfrm>
          <a:prstGeom prst="rect">
            <a:avLst/>
          </a:prstGeom>
          <a:noFill/>
        </p:spPr>
        <p:txBody>
          <a:bodyPr wrap="square" rtlCol="0">
            <a:spAutoFit/>
          </a:bodyPr>
          <a:lstStyle/>
          <a:p>
            <a:r>
              <a:rPr lang="vi-VN" sz="3200" dirty="0" smtClean="0">
                <a:latin typeface="+mj-lt"/>
              </a:rPr>
              <a:t>- allowed</a:t>
            </a:r>
            <a:r>
              <a:rPr lang="vi-VN" sz="3200" dirty="0">
                <a:latin typeface="+mj-lt"/>
              </a:rPr>
              <a:t>:  được phép</a:t>
            </a:r>
          </a:p>
        </p:txBody>
      </p:sp>
      <p:sp>
        <p:nvSpPr>
          <p:cNvPr id="17" name="TextBox 16"/>
          <p:cNvSpPr txBox="1"/>
          <p:nvPr/>
        </p:nvSpPr>
        <p:spPr>
          <a:xfrm>
            <a:off x="952500" y="8620727"/>
            <a:ext cx="5734050" cy="584775"/>
          </a:xfrm>
          <a:prstGeom prst="rect">
            <a:avLst/>
          </a:prstGeom>
          <a:noFill/>
        </p:spPr>
        <p:txBody>
          <a:bodyPr wrap="square" rtlCol="0">
            <a:spAutoFit/>
          </a:bodyPr>
          <a:lstStyle/>
          <a:p>
            <a:r>
              <a:rPr lang="vi-VN" sz="3200" dirty="0" smtClean="0">
                <a:latin typeface="+mj-lt"/>
              </a:rPr>
              <a:t>- bow  to greet    </a:t>
            </a:r>
            <a:r>
              <a:rPr lang="vi-VN" sz="3200" dirty="0">
                <a:latin typeface="+mj-lt"/>
              </a:rPr>
              <a:t>:  cúi chào</a:t>
            </a:r>
          </a:p>
        </p:txBody>
      </p:sp>
    </p:spTree>
    <p:extLst>
      <p:ext uri="{BB962C8B-B14F-4D97-AF65-F5344CB8AC3E}">
        <p14:creationId xmlns:p14="http://schemas.microsoft.com/office/powerpoint/2010/main" val="397482434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109180" fill="hold"/>
                                        <p:tgtEl>
                                          <p:spTgt spid="9"/>
                                        </p:tgtEl>
                                      </p:cBhvr>
                                    </p:cmd>
                                  </p:childTnLst>
                                </p:cTn>
                              </p:par>
                            </p:childTnLst>
                          </p:cTn>
                        </p:par>
                      </p:childTnLst>
                    </p:cTn>
                  </p:par>
                </p:childTnLst>
              </p:cTn>
              <p:nextCondLst>
                <p:cond evt="onClick" delay="0">
                  <p:tgtEl>
                    <p:spTgt spid="9"/>
                  </p:tgtEl>
                </p:cond>
              </p:nextCondLst>
            </p:seq>
            <p:audio>
              <p:cMediaNode vol="80000">
                <p:cTn id="56" fill="hold" display="0">
                  <p:stCondLst>
                    <p:cond delay="indefinite"/>
                  </p:stCondLst>
                  <p:endCondLst>
                    <p:cond evt="onStopAudio" delay="0">
                      <p:tgtEl>
                        <p:sldTgt/>
                      </p:tgtEl>
                    </p:cond>
                  </p:endCondLst>
                </p:cTn>
                <p:tgtEl>
                  <p:spTgt spid="9"/>
                </p:tgtEl>
              </p:cMediaNode>
            </p:audio>
          </p:childTnLst>
        </p:cTn>
      </p:par>
    </p:tnLst>
    <p:bldLst>
      <p:bldP spid="8"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0160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30150" cy="2395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43568"/>
            <a:ext cx="12801600" cy="315263"/>
          </a:xfrm>
          <a:prstGeom prst="rect">
            <a:avLst/>
          </a:prstGeom>
        </p:spPr>
      </p:pic>
      <p:sp>
        <p:nvSpPr>
          <p:cNvPr id="5" name="TextBox 4"/>
          <p:cNvSpPr txBox="1"/>
          <p:nvPr/>
        </p:nvSpPr>
        <p:spPr>
          <a:xfrm>
            <a:off x="333375" y="0"/>
            <a:ext cx="12134850" cy="1077218"/>
          </a:xfrm>
          <a:prstGeom prst="rect">
            <a:avLst/>
          </a:prstGeom>
          <a:noFill/>
        </p:spPr>
        <p:txBody>
          <a:bodyPr wrap="square" rtlCol="0">
            <a:spAutoFit/>
          </a:bodyPr>
          <a:lstStyle/>
          <a:p>
            <a:r>
              <a:rPr lang="en-US" sz="2800" b="1" u="sng" dirty="0" smtClean="0">
                <a:latin typeface="Times New Roman" panose="02020603050405020304" pitchFamily="18" charset="0"/>
                <a:cs typeface="Times New Roman" panose="02020603050405020304" pitchFamily="18" charset="0"/>
              </a:rPr>
              <a:t>Unit 4:</a:t>
            </a:r>
            <a:r>
              <a:rPr lang="en-US" sz="2800" dirty="0" smtClean="0">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LIFE IN THE PAST</a:t>
            </a:r>
          </a:p>
          <a:p>
            <a:r>
              <a:rPr lang="en-US" sz="2800" dirty="0" smtClean="0">
                <a:latin typeface="Times New Roman" panose="02020603050405020304" pitchFamily="18" charset="0"/>
                <a:cs typeface="Times New Roman" panose="02020603050405020304" pitchFamily="18" charset="0"/>
              </a:rPr>
              <a:t> Period 32                            </a:t>
            </a:r>
            <a:r>
              <a:rPr lang="en-US" sz="2800" b="1" dirty="0" smtClean="0">
                <a:solidFill>
                  <a:srgbClr val="002060"/>
                </a:solidFill>
                <a:latin typeface="Times New Roman" panose="02020603050405020304" pitchFamily="18" charset="0"/>
                <a:cs typeface="Times New Roman" panose="02020603050405020304" pitchFamily="18" charset="0"/>
              </a:rPr>
              <a:t>LESSON 6: SKILLS 2</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52500" y="1276350"/>
            <a:ext cx="272415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Listening </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5300" y="1861125"/>
            <a:ext cx="11601450" cy="584775"/>
          </a:xfrm>
          <a:prstGeom prst="rect">
            <a:avLst/>
          </a:prstGeom>
          <a:noFill/>
        </p:spPr>
        <p:txBody>
          <a:bodyPr wrap="square" rtlCol="0">
            <a:spAutoFit/>
          </a:bodyPr>
          <a:lstStyle/>
          <a:p>
            <a:r>
              <a:rPr lang="en-US" sz="3200" b="1" i="1" dirty="0" smtClean="0">
                <a:solidFill>
                  <a:srgbClr val="7030A0"/>
                </a:solidFill>
                <a:latin typeface="Times New Roman" panose="02020603050405020304" pitchFamily="18" charset="0"/>
                <a:cs typeface="Times New Roman" panose="02020603050405020304" pitchFamily="18" charset="0"/>
              </a:rPr>
              <a:t>2</a:t>
            </a:r>
            <a:r>
              <a:rPr lang="en-US" sz="3200" b="1" i="1" dirty="0">
                <a:solidFill>
                  <a:srgbClr val="7030A0"/>
                </a:solidFill>
                <a:latin typeface="Times New Roman" panose="02020603050405020304" pitchFamily="18" charset="0"/>
                <a:cs typeface="Times New Roman" panose="02020603050405020304" pitchFamily="18" charset="0"/>
              </a:rPr>
              <a:t>. </a:t>
            </a:r>
            <a:r>
              <a:rPr lang="en-US" sz="3200" b="1" i="1" dirty="0" smtClean="0">
                <a:solidFill>
                  <a:srgbClr val="7030A0"/>
                </a:solidFill>
                <a:latin typeface="Times New Roman" panose="02020603050405020304" pitchFamily="18" charset="0"/>
                <a:cs typeface="Times New Roman" panose="02020603050405020304" pitchFamily="18" charset="0"/>
              </a:rPr>
              <a:t>Listen again and fill in the blanks with the correct information.</a:t>
            </a:r>
            <a:endParaRPr lang="vi-VN" sz="3200" b="1" i="1" dirty="0">
              <a:solidFill>
                <a:srgbClr val="7030A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33375" y="2667000"/>
            <a:ext cx="12134849" cy="2554545"/>
          </a:xfrm>
          <a:prstGeom prst="rect">
            <a:avLst/>
          </a:prstGeom>
          <a:noFill/>
        </p:spPr>
        <p:txBody>
          <a:bodyPr wrap="square" rtlCol="0">
            <a:spAutoFit/>
          </a:bodyPr>
          <a:lstStyle/>
          <a:p>
            <a:pPr marL="514350" indent="-514350">
              <a:buAutoNum type="arabicPeriod"/>
            </a:pPr>
            <a:r>
              <a:rPr lang="en-US" sz="3200" dirty="0" smtClean="0">
                <a:latin typeface="Times New Roman" panose="02020603050405020304" pitchFamily="18" charset="0"/>
                <a:cs typeface="Times New Roman" panose="02020603050405020304" pitchFamily="18" charset="0"/>
              </a:rPr>
              <a:t>Numbers of students.........................</a:t>
            </a:r>
          </a:p>
          <a:p>
            <a:pPr marL="514350" indent="-514350">
              <a:buAutoNum type="arabicPeriod"/>
            </a:pPr>
            <a:r>
              <a:rPr lang="en-US" sz="3200" dirty="0" smtClean="0">
                <a:latin typeface="Times New Roman" panose="02020603050405020304" pitchFamily="18" charset="0"/>
                <a:cs typeface="Times New Roman" panose="02020603050405020304" pitchFamily="18" charset="0"/>
              </a:rPr>
              <a:t>Some students went to school............................................</a:t>
            </a:r>
          </a:p>
          <a:p>
            <a:pPr marL="514350" indent="-514350">
              <a:buAutoNum type="arabicPeriod"/>
            </a:pPr>
            <a:r>
              <a:rPr lang="en-US" sz="3200" dirty="0" smtClean="0">
                <a:latin typeface="Times New Roman" panose="02020603050405020304" pitchFamily="18" charset="0"/>
                <a:cs typeface="Times New Roman" panose="02020603050405020304" pitchFamily="18" charset="0"/>
              </a:rPr>
              <a:t>Lessons focused on: reading, writing,.....................and ................</a:t>
            </a:r>
          </a:p>
          <a:p>
            <a:pPr marL="514350" indent="-514350">
              <a:buAutoNum type="arabicPeriod"/>
            </a:pPr>
            <a:r>
              <a:rPr lang="en-US" sz="3200" dirty="0" smtClean="0">
                <a:latin typeface="Times New Roman" panose="02020603050405020304" pitchFamily="18" charset="0"/>
                <a:cs typeface="Times New Roman" panose="02020603050405020304" pitchFamily="18" charset="0"/>
              </a:rPr>
              <a:t>The school was small but it had...............................</a:t>
            </a:r>
          </a:p>
          <a:p>
            <a:pPr marL="514350" indent="-514350">
              <a:buAutoNum type="arabicPeriod"/>
            </a:pPr>
            <a:r>
              <a:rPr lang="en-US" sz="3200" dirty="0" smtClean="0">
                <a:latin typeface="Times New Roman" panose="02020603050405020304" pitchFamily="18" charset="0"/>
                <a:cs typeface="Times New Roman" panose="02020603050405020304" pitchFamily="18" charset="0"/>
              </a:rPr>
              <a:t>The students had no homework, no........................................</a:t>
            </a:r>
            <a:endParaRPr lang="vi-VN"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876800" y="2645032"/>
            <a:ext cx="125730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15</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296025" y="3030675"/>
            <a:ext cx="2838451"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bare-footed</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439026" y="3569019"/>
            <a:ext cx="169545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maths</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091737" y="3549969"/>
            <a:ext cx="169545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history</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238874" y="4035682"/>
            <a:ext cx="323850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strict rules</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891338" y="4549169"/>
            <a:ext cx="2790825"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extra classes</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23900" y="5243513"/>
            <a:ext cx="272415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Writing </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95300" y="5688208"/>
            <a:ext cx="11972924" cy="1569660"/>
          </a:xfrm>
          <a:prstGeom prst="rect">
            <a:avLst/>
          </a:prstGeom>
          <a:noFill/>
        </p:spPr>
        <p:txBody>
          <a:bodyPr wrap="square" rtlCol="0">
            <a:spAutoFit/>
          </a:bodyPr>
          <a:lstStyle/>
          <a:p>
            <a:r>
              <a:rPr lang="en-US" sz="3200" b="1" i="1" dirty="0" smtClean="0">
                <a:solidFill>
                  <a:srgbClr val="7030A0"/>
                </a:solidFill>
                <a:latin typeface="Times New Roman" panose="02020603050405020304" pitchFamily="18" charset="0"/>
                <a:cs typeface="Times New Roman" panose="02020603050405020304" pitchFamily="18" charset="0"/>
              </a:rPr>
              <a:t>3. Make a list of the facilities you are using for your studies nowadays. Then tick (</a:t>
            </a:r>
            <a:r>
              <a:rPr lang="en-US" sz="3200" b="1" i="1"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the one(s) you think was / were not available about twenty ago.</a:t>
            </a:r>
            <a:endParaRPr lang="vi-VN" sz="3200" b="1" i="1" dirty="0">
              <a:solidFill>
                <a:srgbClr val="7030A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23900" y="7257868"/>
            <a:ext cx="8410576" cy="2062103"/>
          </a:xfrm>
          <a:prstGeom prst="rect">
            <a:avLst/>
          </a:prstGeom>
          <a:noFill/>
        </p:spPr>
        <p:txBody>
          <a:bodyPr wrap="square" rtlCol="0">
            <a:spAutoFit/>
          </a:bodyPr>
          <a:lstStyle/>
          <a:p>
            <a:r>
              <a:rPr lang="en-US" sz="3200" b="1" i="1" dirty="0" smtClean="0">
                <a:latin typeface="Times New Roman" panose="02020603050405020304" pitchFamily="18" charset="0"/>
                <a:cs typeface="Times New Roman" panose="02020603050405020304" pitchFamily="18" charset="0"/>
              </a:rPr>
              <a:t>Present facilities for studies:</a:t>
            </a:r>
          </a:p>
          <a:p>
            <a:r>
              <a:rPr lang="en-US" sz="3200" dirty="0" smtClean="0">
                <a:latin typeface="Times New Roman" panose="02020603050405020304" pitchFamily="18" charset="0"/>
                <a:cs typeface="Times New Roman" panose="02020603050405020304" pitchFamily="18" charset="0"/>
              </a:rPr>
              <a:t>1.....................................................................</a:t>
            </a:r>
          </a:p>
          <a:p>
            <a:r>
              <a:rPr lang="en-US" sz="3200" dirty="0" smtClean="0">
                <a:latin typeface="Times New Roman" panose="02020603050405020304" pitchFamily="18" charset="0"/>
                <a:cs typeface="Times New Roman" panose="02020603050405020304" pitchFamily="18" charset="0"/>
              </a:rPr>
              <a:t>2......................................................................</a:t>
            </a:r>
          </a:p>
          <a:p>
            <a:r>
              <a:rPr lang="en-US" sz="3200" dirty="0" smtClean="0">
                <a:latin typeface="Times New Roman" panose="02020603050405020304" pitchFamily="18" charset="0"/>
                <a:cs typeface="Times New Roman" panose="02020603050405020304" pitchFamily="18" charset="0"/>
              </a:rPr>
              <a:t>3...................................................................</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26654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P spid="12" grpId="0"/>
      <p:bldP spid="13" grpId="0"/>
      <p:bldP spid="14" grpId="0"/>
      <p:bldP spid="15" grpId="0"/>
      <p:bldP spid="1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0160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30150" cy="2395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43568"/>
            <a:ext cx="12801600" cy="315263"/>
          </a:xfrm>
          <a:prstGeom prst="rect">
            <a:avLst/>
          </a:prstGeom>
        </p:spPr>
      </p:pic>
      <p:sp>
        <p:nvSpPr>
          <p:cNvPr id="5" name="TextBox 4"/>
          <p:cNvSpPr txBox="1"/>
          <p:nvPr/>
        </p:nvSpPr>
        <p:spPr>
          <a:xfrm>
            <a:off x="333375" y="0"/>
            <a:ext cx="12134850" cy="1077218"/>
          </a:xfrm>
          <a:prstGeom prst="rect">
            <a:avLst/>
          </a:prstGeom>
          <a:noFill/>
        </p:spPr>
        <p:txBody>
          <a:bodyPr wrap="square" rtlCol="0">
            <a:spAutoFit/>
          </a:bodyPr>
          <a:lstStyle/>
          <a:p>
            <a:r>
              <a:rPr lang="en-US" sz="2800" b="1" u="sng" dirty="0" smtClean="0">
                <a:latin typeface="Times New Roman" panose="02020603050405020304" pitchFamily="18" charset="0"/>
                <a:cs typeface="Times New Roman" panose="02020603050405020304" pitchFamily="18" charset="0"/>
              </a:rPr>
              <a:t>Unit 4:</a:t>
            </a:r>
            <a:r>
              <a:rPr lang="en-US" sz="2800" dirty="0" smtClean="0">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LIFE IN THE PAST</a:t>
            </a:r>
          </a:p>
          <a:p>
            <a:r>
              <a:rPr lang="en-US" sz="2800" dirty="0" smtClean="0">
                <a:latin typeface="Times New Roman" panose="02020603050405020304" pitchFamily="18" charset="0"/>
                <a:cs typeface="Times New Roman" panose="02020603050405020304" pitchFamily="18" charset="0"/>
              </a:rPr>
              <a:t> Period 32                            </a:t>
            </a:r>
            <a:r>
              <a:rPr lang="en-US" sz="2800" b="1" dirty="0" smtClean="0">
                <a:solidFill>
                  <a:srgbClr val="002060"/>
                </a:solidFill>
                <a:latin typeface="Times New Roman" panose="02020603050405020304" pitchFamily="18" charset="0"/>
                <a:cs typeface="Times New Roman" panose="02020603050405020304" pitchFamily="18" charset="0"/>
              </a:rPr>
              <a:t>LESSON 6: SKILLS 2</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09601" y="983389"/>
            <a:ext cx="272415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Writing </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33374" y="1419629"/>
            <a:ext cx="12296775" cy="1569660"/>
          </a:xfrm>
          <a:prstGeom prst="rect">
            <a:avLst/>
          </a:prstGeom>
          <a:noFill/>
        </p:spPr>
        <p:txBody>
          <a:bodyPr wrap="square" rtlCol="0">
            <a:spAutoFit/>
          </a:bodyPr>
          <a:lstStyle/>
          <a:p>
            <a:r>
              <a:rPr lang="en-US" sz="3200" b="1" i="1" dirty="0" smtClean="0">
                <a:solidFill>
                  <a:srgbClr val="7030A0"/>
                </a:solidFill>
                <a:latin typeface="Times New Roman" panose="02020603050405020304" pitchFamily="18" charset="0"/>
                <a:cs typeface="Times New Roman" panose="02020603050405020304" pitchFamily="18" charset="0"/>
              </a:rPr>
              <a:t>4. Choose one facility which was not available twenty years ago and write a short description of how students in the past studied without that facility.</a:t>
            </a:r>
            <a:endParaRPr lang="vi-VN" sz="3200" b="1" i="1"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09601" y="3023936"/>
            <a:ext cx="11182349" cy="2554545"/>
          </a:xfrm>
          <a:prstGeom prst="rect">
            <a:avLst/>
          </a:prstGeom>
          <a:noFill/>
        </p:spPr>
        <p:txBody>
          <a:bodyPr wrap="square" rtlCol="0">
            <a:spAutoFit/>
          </a:bodyPr>
          <a:lstStyle/>
          <a:p>
            <a:r>
              <a:rPr lang="en-US" sz="3200" b="1" i="1" dirty="0" smtClean="0">
                <a:latin typeface="Times New Roman" panose="02020603050405020304" pitchFamily="18" charset="0"/>
                <a:cs typeface="Times New Roman" panose="02020603050405020304" pitchFamily="18" charset="0"/>
              </a:rPr>
              <a:t>In your writing, you should include:</a:t>
            </a:r>
          </a:p>
          <a:p>
            <a:pPr marL="457200" indent="-457200">
              <a:buFontTx/>
              <a:buChar char="-"/>
            </a:pPr>
            <a:r>
              <a:rPr lang="en-US" sz="3200" b="1" i="1" dirty="0" smtClean="0">
                <a:latin typeface="Times New Roman" panose="02020603050405020304" pitchFamily="18" charset="0"/>
                <a:cs typeface="Times New Roman" panose="02020603050405020304" pitchFamily="18" charset="0"/>
              </a:rPr>
              <a:t>What facility it is</a:t>
            </a:r>
          </a:p>
          <a:p>
            <a:pPr marL="457200" indent="-457200">
              <a:buFontTx/>
              <a:buChar char="-"/>
            </a:pPr>
            <a:r>
              <a:rPr lang="en-US" sz="3200" b="1" i="1" dirty="0" smtClean="0">
                <a:latin typeface="Times New Roman" panose="02020603050405020304" pitchFamily="18" charset="0"/>
                <a:cs typeface="Times New Roman" panose="02020603050405020304" pitchFamily="18" charset="0"/>
              </a:rPr>
              <a:t>What it is used for</a:t>
            </a:r>
          </a:p>
          <a:p>
            <a:pPr marL="457200" indent="-457200">
              <a:buFontTx/>
              <a:buChar char="-"/>
            </a:pPr>
            <a:r>
              <a:rPr lang="en-US" sz="3200" b="1" i="1" dirty="0" smtClean="0">
                <a:latin typeface="Times New Roman" panose="02020603050405020304" pitchFamily="18" charset="0"/>
                <a:cs typeface="Times New Roman" panose="02020603050405020304" pitchFamily="18" charset="0"/>
              </a:rPr>
              <a:t>How student did the job in the past when they didn’t have it</a:t>
            </a:r>
          </a:p>
          <a:p>
            <a:pPr marL="457200" indent="-457200">
              <a:buFontTx/>
              <a:buChar char="-"/>
            </a:pPr>
            <a:r>
              <a:rPr lang="en-US" sz="3200" b="1" i="1" dirty="0" smtClean="0">
                <a:latin typeface="Times New Roman" panose="02020603050405020304" pitchFamily="18" charset="0"/>
                <a:cs typeface="Times New Roman" panose="02020603050405020304" pitchFamily="18" charset="0"/>
              </a:rPr>
              <a:t>How you feel about the change</a:t>
            </a:r>
            <a:endParaRPr lang="vi-VN"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333375" y="2785878"/>
            <a:ext cx="12134850" cy="6986528"/>
          </a:xfrm>
          <a:prstGeom prst="rect">
            <a:avLst/>
          </a:prstGeom>
        </p:spPr>
        <p:txBody>
          <a:bodyPr wrap="square">
            <a:spAutoFit/>
          </a:bodyPr>
          <a:lstStyle/>
          <a:p>
            <a:pPr>
              <a:spcAft>
                <a:spcPts val="0"/>
              </a:spcAft>
            </a:pPr>
            <a:r>
              <a:rPr lang="vi-VN" sz="3200" dirty="0">
                <a:latin typeface="Times New Roman" panose="02020603050405020304" pitchFamily="18" charset="0"/>
                <a:ea typeface="Arial" panose="020B0604020202020204" pitchFamily="34" charset="0"/>
              </a:rPr>
              <a:t>It is most likely that students twenty years ago were not able to enjoy the Internet in their studies. That's why it took them a lot of time, energy, and even money, to do a project that we can now easily complete in one or two days.</a:t>
            </a:r>
          </a:p>
          <a:p>
            <a:pPr>
              <a:spcAft>
                <a:spcPts val="0"/>
              </a:spcAft>
              <a:tabLst>
                <a:tab pos="4914900" algn="l"/>
              </a:tabLst>
            </a:pPr>
            <a:r>
              <a:rPr lang="vi-VN" sz="3200" dirty="0">
                <a:latin typeface="Times New Roman" panose="02020603050405020304" pitchFamily="18" charset="0"/>
                <a:ea typeface="Arial" panose="020B0604020202020204" pitchFamily="34" charset="0"/>
              </a:rPr>
              <a:t>For example, when being asked to write an assignment about past habits, the students had to go to the library, look for books on the topic, read the books, and hand-write any information that they thought was useful for their assignment. They would also have to meet with some old people and talk to them about the past. At home, they had to hand-write their assignment, possibly with a lot of erasing and rewriting of the first draft. After finishing the draft, they had to write a clean copy on another piece of paper for submission</a:t>
            </a:r>
            <a:r>
              <a:rPr lang="vi-VN" sz="3200" dirty="0" smtClean="0">
                <a:latin typeface="Times New Roman" panose="02020603050405020304" pitchFamily="18" charset="0"/>
                <a:ea typeface="Arial" panose="020B0604020202020204" pitchFamily="34" charset="0"/>
              </a:rPr>
              <a:t>.</a:t>
            </a:r>
          </a:p>
          <a:p>
            <a:pPr>
              <a:spcAft>
                <a:spcPts val="0"/>
              </a:spcAft>
              <a:tabLst>
                <a:tab pos="4914900" algn="l"/>
              </a:tabLst>
            </a:pPr>
            <a:r>
              <a:rPr lang="vi-VN" sz="3200" dirty="0" smtClean="0">
                <a:effectLst/>
                <a:latin typeface="Times New Roman" panose="02020603050405020304" pitchFamily="18" charset="0"/>
                <a:ea typeface="Arial" panose="020B0604020202020204" pitchFamily="34" charset="0"/>
              </a:rPr>
              <a:t>However, students now study easily with the help of the Internet.</a:t>
            </a:r>
          </a:p>
          <a:p>
            <a:pPr>
              <a:spcAft>
                <a:spcPts val="0"/>
              </a:spcAft>
              <a:tabLst>
                <a:tab pos="4914900" algn="l"/>
              </a:tabLst>
            </a:pPr>
            <a:r>
              <a:rPr lang="vi-VN" sz="3200" dirty="0" smtClean="0">
                <a:latin typeface="Times New Roman" panose="02020603050405020304" pitchFamily="18" charset="0"/>
                <a:ea typeface="Arial" panose="020B0604020202020204" pitchFamily="34" charset="0"/>
              </a:rPr>
              <a:t>Students’ life is absolutely changing for the better.</a:t>
            </a:r>
            <a:endParaRPr lang="vi-VN" sz="3200" dirty="0">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254248941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80160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30150" cy="2395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43568"/>
            <a:ext cx="12801600" cy="315263"/>
          </a:xfrm>
          <a:prstGeom prst="rect">
            <a:avLst/>
          </a:prstGeom>
        </p:spPr>
      </p:pic>
      <p:sp>
        <p:nvSpPr>
          <p:cNvPr id="5" name="TextBox 4"/>
          <p:cNvSpPr txBox="1"/>
          <p:nvPr/>
        </p:nvSpPr>
        <p:spPr>
          <a:xfrm>
            <a:off x="333375" y="0"/>
            <a:ext cx="12134850" cy="1077218"/>
          </a:xfrm>
          <a:prstGeom prst="rect">
            <a:avLst/>
          </a:prstGeom>
          <a:noFill/>
        </p:spPr>
        <p:txBody>
          <a:bodyPr wrap="square" rtlCol="0">
            <a:spAutoFit/>
          </a:bodyPr>
          <a:lstStyle/>
          <a:p>
            <a:r>
              <a:rPr lang="en-US" sz="2800" b="1" u="sng" dirty="0" smtClean="0">
                <a:latin typeface="Times New Roman" panose="02020603050405020304" pitchFamily="18" charset="0"/>
                <a:cs typeface="Times New Roman" panose="02020603050405020304" pitchFamily="18" charset="0"/>
              </a:rPr>
              <a:t>Unit 4:</a:t>
            </a:r>
            <a:r>
              <a:rPr lang="en-US" sz="2800" dirty="0" smtClean="0">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LIFE IN THE PAST</a:t>
            </a:r>
          </a:p>
          <a:p>
            <a:r>
              <a:rPr lang="en-US" sz="2800" dirty="0" smtClean="0">
                <a:latin typeface="Times New Roman" panose="02020603050405020304" pitchFamily="18" charset="0"/>
                <a:cs typeface="Times New Roman" panose="02020603050405020304" pitchFamily="18" charset="0"/>
              </a:rPr>
              <a:t> Period 31                            </a:t>
            </a:r>
            <a:r>
              <a:rPr lang="en-US" sz="2800" b="1" dirty="0" smtClean="0">
                <a:solidFill>
                  <a:srgbClr val="002060"/>
                </a:solidFill>
                <a:latin typeface="Times New Roman" panose="02020603050405020304" pitchFamily="18" charset="0"/>
                <a:cs typeface="Times New Roman" panose="02020603050405020304" pitchFamily="18" charset="0"/>
              </a:rPr>
              <a:t>LESSON 5: SKILLS 1</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52500" y="1420178"/>
            <a:ext cx="272415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Listening </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52500" y="2347913"/>
            <a:ext cx="272415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Writing </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52500" y="3328337"/>
            <a:ext cx="272415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Homework:</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428750" y="4308761"/>
            <a:ext cx="8410576" cy="1569660"/>
          </a:xfrm>
          <a:prstGeom prst="rect">
            <a:avLst/>
          </a:prstGeom>
          <a:noFill/>
        </p:spPr>
        <p:txBody>
          <a:bodyPr wrap="square" rtlCol="0">
            <a:spAutoFit/>
          </a:bodyPr>
          <a:lstStyle/>
          <a:p>
            <a:r>
              <a:rPr lang="en-US" sz="3200" b="1" i="1" dirty="0" smtClean="0">
                <a:latin typeface="Times New Roman" panose="02020603050405020304" pitchFamily="18" charset="0"/>
                <a:cs typeface="Times New Roman" panose="02020603050405020304" pitchFamily="18" charset="0"/>
              </a:rPr>
              <a:t>Rewrite the description on your workbook.</a:t>
            </a:r>
          </a:p>
          <a:p>
            <a:r>
              <a:rPr lang="en-US" sz="3200" b="1" i="1" dirty="0" smtClean="0">
                <a:latin typeface="Times New Roman" panose="02020603050405020304" pitchFamily="18" charset="0"/>
                <a:cs typeface="Times New Roman" panose="02020603050405020304" pitchFamily="18" charset="0"/>
              </a:rPr>
              <a:t>Prepare for the “Looking back”</a:t>
            </a:r>
          </a:p>
          <a:p>
            <a:r>
              <a:rPr lang="en-US" sz="3200" b="1" i="1" dirty="0" smtClean="0">
                <a:latin typeface="Times New Roman" panose="02020603050405020304" pitchFamily="18" charset="0"/>
                <a:cs typeface="Times New Roman" panose="02020603050405020304" pitchFamily="18" charset="0"/>
              </a:rPr>
              <a:t>Do all exrcises on your workbook</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791318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0160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30150" cy="2395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43568"/>
            <a:ext cx="12801600" cy="315263"/>
          </a:xfrm>
          <a:prstGeom prst="rect">
            <a:avLst/>
          </a:prstGeom>
        </p:spPr>
      </p:pic>
      <p:sp>
        <p:nvSpPr>
          <p:cNvPr id="5" name="TextBox 4"/>
          <p:cNvSpPr txBox="1"/>
          <p:nvPr/>
        </p:nvSpPr>
        <p:spPr>
          <a:xfrm>
            <a:off x="333375" y="0"/>
            <a:ext cx="12134850" cy="1077218"/>
          </a:xfrm>
          <a:prstGeom prst="rect">
            <a:avLst/>
          </a:prstGeom>
          <a:noFill/>
        </p:spPr>
        <p:txBody>
          <a:bodyPr wrap="square" rtlCol="0">
            <a:spAutoFit/>
          </a:bodyPr>
          <a:lstStyle/>
          <a:p>
            <a:r>
              <a:rPr lang="en-US" sz="2800" b="1" u="sng" dirty="0" smtClean="0">
                <a:latin typeface="Times New Roman" panose="02020603050405020304" pitchFamily="18" charset="0"/>
                <a:cs typeface="Times New Roman" panose="02020603050405020304" pitchFamily="18" charset="0"/>
              </a:rPr>
              <a:t>Unit 4:</a:t>
            </a:r>
            <a:r>
              <a:rPr lang="en-US" sz="2800" dirty="0" smtClean="0">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LIFE IN THE PAST</a:t>
            </a:r>
          </a:p>
          <a:p>
            <a:r>
              <a:rPr lang="en-US" sz="2800" dirty="0" smtClean="0">
                <a:latin typeface="Times New Roman" panose="02020603050405020304" pitchFamily="18" charset="0"/>
                <a:cs typeface="Times New Roman" panose="02020603050405020304" pitchFamily="18" charset="0"/>
              </a:rPr>
              <a:t> Period 31                            </a:t>
            </a:r>
            <a:r>
              <a:rPr lang="en-US" sz="2800" b="1" dirty="0" smtClean="0">
                <a:solidFill>
                  <a:srgbClr val="002060"/>
                </a:solidFill>
                <a:latin typeface="Times New Roman" panose="02020603050405020304" pitchFamily="18" charset="0"/>
                <a:cs typeface="Times New Roman" panose="02020603050405020304" pitchFamily="18" charset="0"/>
              </a:rPr>
              <a:t>LESSON 5: SKILLS 1</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671002"/>
      </p:ext>
    </p:extLst>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0160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30150" cy="2395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43568"/>
            <a:ext cx="12801600" cy="315263"/>
          </a:xfrm>
          <a:prstGeom prst="rect">
            <a:avLst/>
          </a:prstGeom>
        </p:spPr>
      </p:pic>
      <p:sp>
        <p:nvSpPr>
          <p:cNvPr id="5" name="TextBox 4"/>
          <p:cNvSpPr txBox="1"/>
          <p:nvPr/>
        </p:nvSpPr>
        <p:spPr>
          <a:xfrm>
            <a:off x="333375" y="0"/>
            <a:ext cx="12134850" cy="1077218"/>
          </a:xfrm>
          <a:prstGeom prst="rect">
            <a:avLst/>
          </a:prstGeom>
          <a:noFill/>
        </p:spPr>
        <p:txBody>
          <a:bodyPr wrap="square" rtlCol="0">
            <a:spAutoFit/>
          </a:bodyPr>
          <a:lstStyle/>
          <a:p>
            <a:r>
              <a:rPr lang="en-US" sz="2800" b="1" u="sng" dirty="0" smtClean="0">
                <a:latin typeface="Times New Roman" panose="02020603050405020304" pitchFamily="18" charset="0"/>
                <a:cs typeface="Times New Roman" panose="02020603050405020304" pitchFamily="18" charset="0"/>
              </a:rPr>
              <a:t>Unit 4:</a:t>
            </a:r>
            <a:r>
              <a:rPr lang="en-US" sz="2800" dirty="0" smtClean="0">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LIFE IN THE PAST</a:t>
            </a:r>
          </a:p>
          <a:p>
            <a:r>
              <a:rPr lang="en-US" sz="2800" dirty="0" smtClean="0">
                <a:latin typeface="Times New Roman" panose="02020603050405020304" pitchFamily="18" charset="0"/>
                <a:cs typeface="Times New Roman" panose="02020603050405020304" pitchFamily="18" charset="0"/>
              </a:rPr>
              <a:t> Period 31                            </a:t>
            </a:r>
            <a:r>
              <a:rPr lang="en-US" sz="2800" b="1" dirty="0" smtClean="0">
                <a:solidFill>
                  <a:srgbClr val="002060"/>
                </a:solidFill>
                <a:latin typeface="Times New Roman" panose="02020603050405020304" pitchFamily="18" charset="0"/>
                <a:cs typeface="Times New Roman" panose="02020603050405020304" pitchFamily="18" charset="0"/>
              </a:rPr>
              <a:t>LESSON 5: SKILLS 1</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035675"/>
      </p:ext>
    </p:extLst>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01600" cy="9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30150" cy="2395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43568"/>
            <a:ext cx="12801600" cy="315263"/>
          </a:xfrm>
          <a:prstGeom prst="rect">
            <a:avLst/>
          </a:prstGeom>
        </p:spPr>
      </p:pic>
      <p:sp>
        <p:nvSpPr>
          <p:cNvPr id="5" name="TextBox 4"/>
          <p:cNvSpPr txBox="1"/>
          <p:nvPr/>
        </p:nvSpPr>
        <p:spPr>
          <a:xfrm>
            <a:off x="333375" y="0"/>
            <a:ext cx="12134850" cy="1077218"/>
          </a:xfrm>
          <a:prstGeom prst="rect">
            <a:avLst/>
          </a:prstGeom>
          <a:noFill/>
        </p:spPr>
        <p:txBody>
          <a:bodyPr wrap="square" rtlCol="0">
            <a:spAutoFit/>
          </a:bodyPr>
          <a:lstStyle/>
          <a:p>
            <a:r>
              <a:rPr lang="en-US" sz="2800" b="1" u="sng" dirty="0" smtClean="0">
                <a:latin typeface="Times New Roman" panose="02020603050405020304" pitchFamily="18" charset="0"/>
                <a:cs typeface="Times New Roman" panose="02020603050405020304" pitchFamily="18" charset="0"/>
              </a:rPr>
              <a:t>Unit 4:</a:t>
            </a:r>
            <a:r>
              <a:rPr lang="en-US" sz="2800" dirty="0" smtClean="0">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LIFE IN THE PAST</a:t>
            </a:r>
          </a:p>
          <a:p>
            <a:r>
              <a:rPr lang="en-US" sz="2800" dirty="0" smtClean="0">
                <a:latin typeface="Times New Roman" panose="02020603050405020304" pitchFamily="18" charset="0"/>
                <a:cs typeface="Times New Roman" panose="02020603050405020304" pitchFamily="18" charset="0"/>
              </a:rPr>
              <a:t> Period 31                            </a:t>
            </a:r>
            <a:r>
              <a:rPr lang="en-US" sz="2800" b="1" dirty="0" smtClean="0">
                <a:solidFill>
                  <a:srgbClr val="002060"/>
                </a:solidFill>
                <a:latin typeface="Times New Roman" panose="02020603050405020304" pitchFamily="18" charset="0"/>
                <a:cs typeface="Times New Roman" panose="02020603050405020304" pitchFamily="18" charset="0"/>
              </a:rPr>
              <a:t>LESSON 5: SKILLS 1</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2261097"/>
      </p:ext>
    </p:extLst>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TotalTime>
  <Words>669</Words>
  <Application>Microsoft Office PowerPoint</Application>
  <PresentationFormat>A3 Paper (297x420 mm)</PresentationFormat>
  <Paragraphs>82</Paragraphs>
  <Slides>13</Slides>
  <Notes>1</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Huấn Lý Thị</dc:creator>
  <cp:lastModifiedBy>Admin</cp:lastModifiedBy>
  <cp:revision>14</cp:revision>
  <dcterms:created xsi:type="dcterms:W3CDTF">2017-10-29T14:56:08Z</dcterms:created>
  <dcterms:modified xsi:type="dcterms:W3CDTF">2022-11-15T23:17:21Z</dcterms:modified>
</cp:coreProperties>
</file>