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x-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63" r:id="rId3"/>
    <p:sldId id="260" r:id="rId4"/>
    <p:sldId id="257" r:id="rId5"/>
    <p:sldId id="258" r:id="rId6"/>
    <p:sldId id="265" r:id="rId7"/>
    <p:sldId id="266" r:id="rId8"/>
    <p:sldId id="261" r:id="rId9"/>
    <p:sldId id="267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660"/>
  </p:normalViewPr>
  <p:slideViewPr>
    <p:cSldViewPr snapToGrid="0">
      <p:cViewPr>
        <p:scale>
          <a:sx n="73" d="100"/>
          <a:sy n="73" d="100"/>
        </p:scale>
        <p:origin x="-318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3AC8D-DC38-41DD-A7BF-26087BDF1092}" type="datetimeFigureOut">
              <a:rPr lang="en-US" smtClean="0"/>
              <a:t>2/5/2023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1BFCC-98C9-46FF-844B-101D2A00E2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6075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3AC8D-DC38-41DD-A7BF-26087BDF1092}" type="datetimeFigureOut">
              <a:rPr lang="en-US" smtClean="0"/>
              <a:t>2/5/2023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1BFCC-98C9-46FF-844B-101D2A00E2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793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3AC8D-DC38-41DD-A7BF-26087BDF1092}" type="datetimeFigureOut">
              <a:rPr lang="en-US" smtClean="0"/>
              <a:t>2/5/2023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1BFCC-98C9-46FF-844B-101D2A00E2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08058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3AC8D-DC38-41DD-A7BF-26087BDF1092}" type="datetimeFigureOut">
              <a:rPr lang="en-US" smtClean="0"/>
              <a:t>2/5/2023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1BFCC-98C9-46FF-844B-101D2A00E2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52055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3AC8D-DC38-41DD-A7BF-26087BDF1092}" type="datetimeFigureOut">
              <a:rPr lang="en-US" smtClean="0"/>
              <a:t>2/5/2023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1BFCC-98C9-46FF-844B-101D2A00E2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09828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3AC8D-DC38-41DD-A7BF-26087BDF1092}" type="datetimeFigureOut">
              <a:rPr lang="en-US" smtClean="0"/>
              <a:t>2/5/2023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1BFCC-98C9-46FF-844B-101D2A00E2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8146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3AC8D-DC38-41DD-A7BF-26087BDF1092}" type="datetimeFigureOut">
              <a:rPr lang="en-US" smtClean="0"/>
              <a:t>2/5/2023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1BFCC-98C9-46FF-844B-101D2A00E2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65896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3AC8D-DC38-41DD-A7BF-26087BDF1092}" type="datetimeFigureOut">
              <a:rPr lang="en-US" smtClean="0"/>
              <a:t>2/5/2023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1BFCC-98C9-46FF-844B-101D2A00E2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3399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3AC8D-DC38-41DD-A7BF-26087BDF1092}" type="datetimeFigureOut">
              <a:rPr lang="en-US" smtClean="0"/>
              <a:t>2/5/2023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1BFCC-98C9-46FF-844B-101D2A00E2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6535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3AC8D-DC38-41DD-A7BF-26087BDF1092}" type="datetimeFigureOut">
              <a:rPr lang="en-US" smtClean="0"/>
              <a:t>2/5/2023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1BFCC-98C9-46FF-844B-101D2A00E2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06175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3AC8D-DC38-41DD-A7BF-26087BDF1092}" type="datetimeFigureOut">
              <a:rPr lang="en-US" smtClean="0"/>
              <a:t>2/5/2023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1BFCC-98C9-46FF-844B-101D2A00E2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88631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53AC8D-DC38-41DD-A7BF-26087BDF1092}" type="datetimeFigureOut">
              <a:rPr lang="en-US" smtClean="0"/>
              <a:t>2/5/2023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B1BFCC-98C9-46FF-844B-101D2A00E2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30635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2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7285" y="5257801"/>
            <a:ext cx="662516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9118" y="1628775"/>
            <a:ext cx="4811183" cy="207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172" descr="dấu hỏi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4968" y="1446213"/>
            <a:ext cx="1589617" cy="3643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3" name="Rectangle 1"/>
          <p:cNvSpPr>
            <a:spLocks noChangeArrowheads="1"/>
          </p:cNvSpPr>
          <p:nvPr/>
        </p:nvSpPr>
        <p:spPr bwMode="auto">
          <a:xfrm>
            <a:off x="315384" y="160338"/>
            <a:ext cx="1130088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4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*Work in pairs. One of you looks at Picture A, and the other looks at Picture B on page 17. Ask each other questions to find out the differences between your pictures.</a:t>
            </a:r>
          </a:p>
        </p:txBody>
      </p:sp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251" y="1327151"/>
            <a:ext cx="4991100" cy="2373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383118" y="3795713"/>
            <a:ext cx="4944533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en-US" sz="2000" i="1">
                <a:latin typeface="Times New Roman" pitchFamily="18" charset="0"/>
                <a:cs typeface="Times New Roman" pitchFamily="18" charset="0"/>
              </a:rPr>
              <a:t>Picture A:</a:t>
            </a:r>
            <a:r>
              <a:rPr lang="en-US" sz="2000">
                <a:latin typeface="Times New Roman" pitchFamily="18" charset="0"/>
                <a:cs typeface="Times New Roman" pitchFamily="18" charset="0"/>
              </a:rPr>
              <a:t> A boy is eating chocolate. On the table there are junk foods such as crisps, a hamburger, soft drinks, and sweets. The boy looks fat.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6798734" y="3808414"/>
            <a:ext cx="5122333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en-US" sz="20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Picture B:</a:t>
            </a:r>
            <a:r>
              <a:rPr lang="en-US" sz="2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 A girl is having rice. On the table we can see soup, fish, vegetables, and watermelon. The girl looks slim and fit.</a:t>
            </a:r>
            <a:endParaRPr lang="en-US" sz="20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2546351" y="5962651"/>
            <a:ext cx="6339416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000" i="1">
                <a:latin typeface="Times New Roman" pitchFamily="18" charset="0"/>
                <a:cs typeface="Times New Roman" pitchFamily="18" charset="0"/>
              </a:rPr>
              <a:t>Meaning:</a:t>
            </a:r>
            <a:r>
              <a:rPr lang="en-US" sz="2000">
                <a:latin typeface="Times New Roman" pitchFamily="18" charset="0"/>
                <a:cs typeface="Times New Roman" pitchFamily="18" charset="0"/>
              </a:rPr>
              <a:t> They show the contrast between healthy eating and unhealthy eating.</a:t>
            </a:r>
          </a:p>
        </p:txBody>
      </p:sp>
    </p:spTree>
    <p:extLst>
      <p:ext uri="{BB962C8B-B14F-4D97-AF65-F5344CB8AC3E}">
        <p14:creationId xmlns:p14="http://schemas.microsoft.com/office/powerpoint/2010/main" val="2075023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83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8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8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30050" y="902966"/>
            <a:ext cx="181492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i="0" dirty="0" smtClean="0">
                <a:solidFill>
                  <a:srgbClr val="FF33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4400" b="1" i="0" u="sng" strike="noStrike" dirty="0" smtClean="0">
                <a:solidFill>
                  <a:srgbClr val="FF33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Unit 7</a:t>
            </a:r>
            <a:endParaRPr lang="en-US" sz="4400" b="1" u="sng" dirty="0">
              <a:solidFill>
                <a:srgbClr val="FF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983264" y="2983327"/>
            <a:ext cx="192713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400" b="1" i="0" u="none" strike="noStrike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Skills 2</a:t>
            </a:r>
            <a:endParaRPr lang="en-US" sz="4400" b="1" i="0" dirty="0">
              <a:solidFill>
                <a:srgbClr val="FF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89138"/>
            <a:ext cx="12192000" cy="327619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315" y="5327233"/>
            <a:ext cx="697469" cy="94773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0194" y="5486399"/>
            <a:ext cx="697469" cy="947737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630050" y="1982582"/>
            <a:ext cx="106335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RECIPES AND EATING HABITS</a:t>
            </a:r>
            <a:endParaRPr lang="en-US" sz="5400" b="1" dirty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68" y="353195"/>
            <a:ext cx="863951" cy="1504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044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chimes.wav"/>
          </p:stSnd>
        </p:sndAc>
      </p:transition>
    </mc:Choice>
    <mc:Fallback xmlns="">
      <p:transition spd="slow"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3082" y="179162"/>
            <a:ext cx="186942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u="sng" dirty="0" err="1">
                <a:solidFill>
                  <a:srgbClr val="2888E1"/>
                </a:solidFill>
                <a:latin typeface="OpenSansBold"/>
              </a:rPr>
              <a:t>Từ</a:t>
            </a:r>
            <a:r>
              <a:rPr lang="en-US" sz="3200" b="1" u="sng" dirty="0">
                <a:solidFill>
                  <a:srgbClr val="2888E1"/>
                </a:solidFill>
                <a:latin typeface="OpenSansBold"/>
              </a:rPr>
              <a:t> </a:t>
            </a:r>
            <a:r>
              <a:rPr lang="en-US" sz="3200" b="1" u="sng" dirty="0" err="1">
                <a:solidFill>
                  <a:srgbClr val="2888E1"/>
                </a:solidFill>
                <a:latin typeface="OpenSansBold"/>
              </a:rPr>
              <a:t>vựng</a:t>
            </a:r>
            <a:endParaRPr lang="en-US" sz="3200" u="sng" dirty="0"/>
          </a:p>
        </p:txBody>
      </p:sp>
      <p:pic>
        <p:nvPicPr>
          <p:cNvPr id="1026" name="Picture 2" descr="Bánh quy thập cẩm Oreo Selection 342g Ore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2023" y="179162"/>
            <a:ext cx="4219977" cy="4219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223082" y="900379"/>
            <a:ext cx="343876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a packet of biscuits: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221456" y="900379"/>
            <a:ext cx="25747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hộp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bánh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AutoShape 4" descr="Thế nào được coi là thừa cân béo phì? | Vinme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43725" y="1560041"/>
            <a:ext cx="20697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fried beef </a:t>
            </a:r>
            <a:r>
              <a:rPr 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43725" y="6193853"/>
            <a:ext cx="25106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steamed fish: 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221456" y="1560041"/>
            <a:ext cx="21018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thịt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bò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chiên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55575" y="2289150"/>
            <a:ext cx="20842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tasty (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adj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</a:p>
        </p:txBody>
      </p:sp>
      <p:sp>
        <p:nvSpPr>
          <p:cNvPr id="10" name="Rectangle 9"/>
          <p:cNvSpPr/>
          <p:nvPr/>
        </p:nvSpPr>
        <p:spPr>
          <a:xfrm>
            <a:off x="155575" y="2948812"/>
            <a:ext cx="28841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unhealthy (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adj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</a:p>
        </p:txBody>
      </p:sp>
      <p:sp>
        <p:nvSpPr>
          <p:cNvPr id="11" name="Rectangle 10"/>
          <p:cNvSpPr/>
          <p:nvPr/>
        </p:nvSpPr>
        <p:spPr>
          <a:xfrm>
            <a:off x="5221456" y="2948812"/>
            <a:ext cx="297389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lành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mạnh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221456" y="2283680"/>
            <a:ext cx="9444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ngon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43725" y="3677921"/>
            <a:ext cx="303961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overweight (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adj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30" name="Picture 6" descr="Thế nào được coi là thừa cân béo phì? | Vinmec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4144" y="1208269"/>
            <a:ext cx="4028687" cy="3190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13"/>
          <p:cNvSpPr/>
          <p:nvPr/>
        </p:nvSpPr>
        <p:spPr>
          <a:xfrm>
            <a:off x="5240163" y="3677921"/>
            <a:ext cx="15279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thừa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cân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43725" y="4337583"/>
            <a:ext cx="19527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cereal (n):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13454" y="5564870"/>
            <a:ext cx="193033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slices (n): </a:t>
            </a:r>
          </a:p>
        </p:txBody>
      </p:sp>
      <p:sp>
        <p:nvSpPr>
          <p:cNvPr id="17" name="Rectangle 16"/>
          <p:cNvSpPr/>
          <p:nvPr/>
        </p:nvSpPr>
        <p:spPr>
          <a:xfrm>
            <a:off x="215679" y="4935887"/>
            <a:ext cx="28632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nutritious (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adj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34" name="Picture 10" descr="Ngũ cốc dinh dưỡng VinaCafé B'fast bịch 500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2173" y="1423599"/>
            <a:ext cx="4808839" cy="4080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Rectangle 18"/>
          <p:cNvSpPr/>
          <p:nvPr/>
        </p:nvSpPr>
        <p:spPr>
          <a:xfrm>
            <a:off x="5240163" y="4283030"/>
            <a:ext cx="13516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ngũ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cốc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209983" y="4922358"/>
            <a:ext cx="28071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2800" b="1" dirty="0">
                <a:solidFill>
                  <a:srgbClr val="000000"/>
                </a:solidFill>
                <a:latin typeface="+mj-lt"/>
              </a:rPr>
              <a:t> giàu dinh dưỡng</a:t>
            </a:r>
            <a:endParaRPr lang="en-US" sz="2800" b="1" dirty="0">
              <a:latin typeface="+mj-lt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5209983" y="5596738"/>
            <a:ext cx="6735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lát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36" name="Picture 12" descr="Cách làm cá hấp bia thơm ngon, nóng hổi cực đơn giản tại nhà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5323" y="1851853"/>
            <a:ext cx="4126677" cy="3791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Rectangle 21"/>
          <p:cNvSpPr/>
          <p:nvPr/>
        </p:nvSpPr>
        <p:spPr>
          <a:xfrm>
            <a:off x="5240163" y="6271118"/>
            <a:ext cx="119295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hấp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3964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out)">
                                      <p:cBhvr>
                                        <p:cTn id="23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73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out)">
                                      <p:cBhvr>
                                        <p:cTn id="93" dur="2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8" grpId="0"/>
      <p:bldP spid="9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9" grpId="0"/>
      <p:bldP spid="21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38636" y="0"/>
            <a:ext cx="12179121" cy="16004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i="0" dirty="0" smtClean="0">
                <a:solidFill>
                  <a:srgbClr val="0000F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2. </a:t>
            </a:r>
            <a:r>
              <a:rPr lang="en-US" sz="32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4 Teen Radio is asking two students about their eating habits. Listen to what they say and decide if the statements are true (T) or false (F).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09-track-9_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605565" y="1016563"/>
            <a:ext cx="583843" cy="58384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2911" y="1600407"/>
            <a:ext cx="11170463" cy="5257594"/>
          </a:xfrm>
          <a:prstGeom prst="rect">
            <a:avLst/>
          </a:prstGeom>
        </p:spPr>
      </p:pic>
      <p:cxnSp>
        <p:nvCxnSpPr>
          <p:cNvPr id="13" name="Straight Connector 12"/>
          <p:cNvCxnSpPr/>
          <p:nvPr/>
        </p:nvCxnSpPr>
        <p:spPr>
          <a:xfrm>
            <a:off x="9382539" y="2451652"/>
            <a:ext cx="238539" cy="31805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10449339" y="3385930"/>
            <a:ext cx="238539" cy="31805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10449339" y="4711148"/>
            <a:ext cx="238539" cy="31805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9382539" y="4018721"/>
            <a:ext cx="238539" cy="31805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9382538" y="5618920"/>
            <a:ext cx="238539" cy="31805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10449338" y="6341164"/>
            <a:ext cx="238539" cy="31805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9621078" y="2266122"/>
            <a:ext cx="238912" cy="50358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10674624" y="3160643"/>
            <a:ext cx="238912" cy="50358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H="1">
            <a:off x="9621078" y="3800060"/>
            <a:ext cx="238912" cy="50358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H="1">
            <a:off x="10697258" y="4532244"/>
            <a:ext cx="238912" cy="50358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H="1">
            <a:off x="9621077" y="5395291"/>
            <a:ext cx="238912" cy="50358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flipH="1">
            <a:off x="10674624" y="6127475"/>
            <a:ext cx="238912" cy="50358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16984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7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9757" y="0"/>
            <a:ext cx="12192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i="0" dirty="0" smtClean="0">
                <a:solidFill>
                  <a:srgbClr val="0000F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en-US" sz="32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Listen again and complete the table. Use no more than three words for each blank.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757" y="1077218"/>
            <a:ext cx="12192000" cy="5780782"/>
          </a:xfrm>
          <a:prstGeom prst="rect">
            <a:avLst/>
          </a:prstGeom>
        </p:spPr>
      </p:pic>
      <p:pic>
        <p:nvPicPr>
          <p:cNvPr id="4" name="10-track-10_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957" y="457330"/>
            <a:ext cx="609600" cy="6096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392557" y="1904510"/>
            <a:ext cx="12875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i="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Biscuits</a:t>
            </a:r>
            <a:endParaRPr 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553021" y="2745799"/>
            <a:ext cx="173957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i="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Hamburger</a:t>
            </a:r>
            <a:endParaRPr 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135757" y="3575046"/>
            <a:ext cx="10406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i="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Crisps</a:t>
            </a:r>
            <a:endParaRPr 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9903680" y="1918131"/>
            <a:ext cx="15167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i="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fried beef</a:t>
            </a:r>
            <a:endParaRPr 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9699770" y="3603181"/>
            <a:ext cx="153439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i="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vegetables</a:t>
            </a:r>
            <a:endParaRPr 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782957" y="5809575"/>
            <a:ext cx="14686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i="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a banana</a:t>
            </a:r>
            <a:endParaRPr 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667983" y="4980328"/>
            <a:ext cx="96295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i="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cereal</a:t>
            </a:r>
            <a:endParaRPr 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820691" y="4974009"/>
            <a:ext cx="20417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i="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slices of bread</a:t>
            </a:r>
            <a:endParaRPr 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0101363" y="4969427"/>
            <a:ext cx="18181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i="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steamed fish</a:t>
            </a:r>
            <a:endParaRPr 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538333" y="5381224"/>
            <a:ext cx="15087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i="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boiled egg</a:t>
            </a:r>
            <a:endParaRPr 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3253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5" grpId="0"/>
      <p:bldP spid="6" grpId="0"/>
      <p:bldP spid="8" grpId="0"/>
      <p:bldP spid="9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42"/>
          <a:stretch>
            <a:fillRect/>
          </a:stretch>
        </p:blipFill>
        <p:spPr bwMode="auto">
          <a:xfrm>
            <a:off x="-1" y="48570"/>
            <a:ext cx="12105653" cy="6809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9851015"/>
              </p:ext>
            </p:extLst>
          </p:nvPr>
        </p:nvGraphicFramePr>
        <p:xfrm>
          <a:off x="377376" y="3058203"/>
          <a:ext cx="11277596" cy="1995550"/>
        </p:xfrm>
        <a:graphic>
          <a:graphicData uri="http://schemas.openxmlformats.org/drawingml/2006/table">
            <a:tbl>
              <a:tblPr/>
              <a:tblGrid>
                <a:gridCol w="2819399"/>
                <a:gridCol w="2819399"/>
                <a:gridCol w="2819399"/>
                <a:gridCol w="2819399"/>
              </a:tblGrid>
              <a:tr h="352415">
                <a:tc>
                  <a:txBody>
                    <a:bodyPr/>
                    <a:lstStyle/>
                    <a:p>
                      <a:pPr fontAlgn="t"/>
                      <a:r>
                        <a:rPr lang="en-US" sz="2000" b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Name</a:t>
                      </a:r>
                    </a:p>
                  </a:txBody>
                  <a:tcPr marL="42333" marR="42333" marT="31755" marB="3175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2000" b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Breakfast</a:t>
                      </a:r>
                    </a:p>
                  </a:txBody>
                  <a:tcPr marL="42333" marR="42333" marT="31755" marB="3175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2000" b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Lunch</a:t>
                      </a:r>
                    </a:p>
                  </a:txBody>
                  <a:tcPr marL="42333" marR="42333" marT="31755" marB="3175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2000" b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Dinner</a:t>
                      </a:r>
                    </a:p>
                  </a:txBody>
                  <a:tcPr marL="42333" marR="42333" marT="31755" marB="3175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85820">
                <a:tc>
                  <a:txBody>
                    <a:bodyPr/>
                    <a:lstStyle/>
                    <a:p>
                      <a:pPr fontAlgn="t"/>
                      <a:r>
                        <a:rPr lang="en-US" sz="2000" b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An</a:t>
                      </a:r>
                    </a:p>
                  </a:txBody>
                  <a:tcPr marL="42333" marR="42333" marT="31755" marB="3175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2000" b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Bread and milk</a:t>
                      </a:r>
                    </a:p>
                  </a:txBody>
                  <a:tcPr marL="42333" marR="42333" marT="31755" marB="3175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2000" b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Rice, pork, vegetables</a:t>
                      </a:r>
                    </a:p>
                  </a:txBody>
                  <a:tcPr marL="42333" marR="42333" marT="31755" marB="3175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2000" b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Rice, fish, vegetable</a:t>
                      </a:r>
                    </a:p>
                  </a:txBody>
                  <a:tcPr marL="42333" marR="42333" marT="31755" marB="3175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52415">
                <a:tc>
                  <a:txBody>
                    <a:bodyPr/>
                    <a:lstStyle/>
                    <a:p>
                      <a:pPr fontAlgn="t"/>
                      <a:r>
                        <a:rPr lang="en-US" sz="2000" b="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Binh</a:t>
                      </a:r>
                      <a:endParaRPr lang="en-US" sz="2000" b="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333" marR="42333" marT="31755" marB="3175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2000" b="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Nooddles</a:t>
                      </a:r>
                      <a:endParaRPr lang="en-US" sz="2000" b="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333" marR="42333" marT="31755" marB="3175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2000" b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Bread</a:t>
                      </a:r>
                    </a:p>
                  </a:txBody>
                  <a:tcPr marL="42333" marR="42333" marT="31755" marB="3175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2000" b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Rice, beef, pork</a:t>
                      </a:r>
                    </a:p>
                  </a:txBody>
                  <a:tcPr marL="42333" marR="42333" marT="31755" marB="3175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44061">
                <a:tc>
                  <a:txBody>
                    <a:bodyPr/>
                    <a:lstStyle/>
                    <a:p>
                      <a:pPr fontAlgn="t"/>
                      <a:r>
                        <a:rPr lang="en-US" sz="2000" b="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Linh</a:t>
                      </a:r>
                      <a:endParaRPr lang="en-US" sz="2000" b="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333" marR="42333" marT="31755" marB="3175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2000" b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Bread, egg, milk</a:t>
                      </a:r>
                    </a:p>
                  </a:txBody>
                  <a:tcPr marL="42333" marR="42333" marT="31755" marB="3175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2000" b="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Nooddles</a:t>
                      </a:r>
                      <a:endParaRPr lang="en-US" sz="2000" b="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333" marR="42333" marT="31755" marB="3175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2000" b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Rice, vegetables, fruit, pork.</a:t>
                      </a:r>
                    </a:p>
                  </a:txBody>
                  <a:tcPr marL="42333" marR="42333" marT="31755" marB="3175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254001" y="5012648"/>
            <a:ext cx="11713633" cy="1107996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⇒ I think An and </a:t>
            </a:r>
            <a:r>
              <a:rPr lang="en-US" sz="22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Linh</a:t>
            </a:r>
            <a:r>
              <a:rPr lang="en-US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have healthy eating habits because they eat diverse food and a lot of vegetables; but </a:t>
            </a:r>
            <a:r>
              <a:rPr lang="en-US" sz="22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Binh’s</a:t>
            </a:r>
            <a:r>
              <a:rPr lang="en-US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diet is not really healthy because he eats too much meat and rarely vegetables, he should eat more fruit and vegetables.</a:t>
            </a:r>
            <a:endParaRPr lang="en-US" sz="2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8652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38798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068" y="0"/>
            <a:ext cx="12192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5.a.</a:t>
            </a:r>
            <a:r>
              <a:rPr lang="en-US" sz="3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Write about your partner's eating habits. Include information about his/her meals, your opinion about his/her eating habits and possible changes</a:t>
            </a:r>
            <a:r>
              <a:rPr lang="en-US" sz="36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37883" y="1754326"/>
            <a:ext cx="11101124" cy="349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 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friend, </a:t>
            </a:r>
            <a:r>
              <a:rPr lang="en-US" sz="2400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does not have healthy eating habits. She sometimes skips breakfast. When she has it, she usually b</a:t>
            </a:r>
            <a:r>
              <a:rPr lang="en-US" sz="2400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uys a hamburger and a soft drink from a café near our school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For lunch, </a:t>
            </a:r>
            <a:r>
              <a:rPr lang="en-US" sz="2400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 </a:t>
            </a:r>
            <a:r>
              <a:rPr lang="en-US" sz="2400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favourite</a:t>
            </a:r>
            <a:r>
              <a:rPr lang="en-US" sz="2400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is fried rice  and deep-fried chicken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The good thing is that she prefers to have dinner at home. </a:t>
            </a:r>
            <a:r>
              <a:rPr lang="en-US" sz="2400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However, she likes eating a lot of rice and fatty pork for dinner.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She </a:t>
            </a:r>
            <a:r>
              <a:rPr lang="en-US" sz="2400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rarely eats vegetables, but loves fruits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spcBef>
                <a:spcPts val="600"/>
              </a:spcBef>
            </a:pP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think </a:t>
            </a:r>
            <a:r>
              <a:rPr lang="en-US" sz="2400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should change her diet. </a:t>
            </a:r>
            <a:r>
              <a:rPr lang="en-US" sz="2400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First, if she wants to have more energy for the day, she should never skip breakfast. Second, she must reduce the amount of fast food she eats. Also, eating more vegetables </a:t>
            </a:r>
            <a:r>
              <a:rPr lang="en-US" sz="2400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-would </a:t>
            </a:r>
            <a:r>
              <a:rPr lang="en-US" sz="2400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 good for her. She should also eat less rice for dinner. These changes will definitely keep her fit</a:t>
            </a: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8992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fld id="{32C5A1D2-C78B-4DE3-9C99-44C487E03778}" type="slidenum">
              <a:rPr lang="en-GB" smtClean="0"/>
              <a:pPr eaLnBrk="1" hangingPunct="1">
                <a:spcBef>
                  <a:spcPct val="50000"/>
                </a:spcBef>
              </a:pPr>
              <a:t>9</a:t>
            </a:fld>
            <a:endParaRPr lang="en-GB" smtClean="0"/>
          </a:p>
        </p:txBody>
      </p:sp>
      <p:pic>
        <p:nvPicPr>
          <p:cNvPr id="9219" name="Picture 2" descr="Image result for áº£nh nen powerpoin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20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3" descr="Animation1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585" y="5499101"/>
            <a:ext cx="3263900" cy="160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4" descr="Animation1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8918" y="4886326"/>
            <a:ext cx="3263900" cy="160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Picture 5" descr="Animation1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651" y="76201"/>
            <a:ext cx="3333749" cy="160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3" name="Picture 6" descr="Animation1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2452" y="1"/>
            <a:ext cx="3143249" cy="160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4" name="WordArt 7"/>
          <p:cNvSpPr>
            <a:spLocks noChangeArrowheads="1" noChangeShapeType="1" noTextEdit="1"/>
          </p:cNvSpPr>
          <p:nvPr/>
        </p:nvSpPr>
        <p:spPr bwMode="auto">
          <a:xfrm>
            <a:off x="3829051" y="657225"/>
            <a:ext cx="4533900" cy="914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en-US" sz="3600" kern="10">
                <a:ln w="9525">
                  <a:round/>
                  <a:headEnd/>
                  <a:tailEnd/>
                </a:ln>
                <a:solidFill>
                  <a:srgbClr val="C00000"/>
                </a:solidFill>
                <a:latin typeface="Times New Roman"/>
                <a:cs typeface="Times New Roman"/>
              </a:rPr>
              <a:t>HOMEWORK  </a:t>
            </a:r>
          </a:p>
        </p:txBody>
      </p:sp>
      <p:grpSp>
        <p:nvGrpSpPr>
          <p:cNvPr id="9225" name="Group 9"/>
          <p:cNvGrpSpPr>
            <a:grpSpLocks/>
          </p:cNvGrpSpPr>
          <p:nvPr/>
        </p:nvGrpSpPr>
        <p:grpSpPr bwMode="auto">
          <a:xfrm>
            <a:off x="5801784" y="6157913"/>
            <a:ext cx="4978400" cy="304800"/>
            <a:chOff x="0" y="0"/>
            <a:chExt cx="5760" cy="240"/>
          </a:xfrm>
        </p:grpSpPr>
        <p:pic>
          <p:nvPicPr>
            <p:cNvPr id="9233" name="Picture 10" descr="J0099170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024" cy="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34" name="Picture 11" descr="J0099170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24" y="0"/>
              <a:ext cx="2736" cy="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9226" name="Group 12"/>
          <p:cNvGrpSpPr>
            <a:grpSpLocks/>
          </p:cNvGrpSpPr>
          <p:nvPr/>
        </p:nvGrpSpPr>
        <p:grpSpPr bwMode="auto">
          <a:xfrm rot="5400000">
            <a:off x="9520767" y="3098800"/>
            <a:ext cx="4419600" cy="508000"/>
            <a:chOff x="0" y="0"/>
            <a:chExt cx="5760" cy="240"/>
          </a:xfrm>
        </p:grpSpPr>
        <p:pic>
          <p:nvPicPr>
            <p:cNvPr id="9231" name="Picture 13" descr="J0099170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024" cy="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32" name="Picture 14" descr="J0099170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24" y="0"/>
              <a:ext cx="2736" cy="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9227" name="Group 15"/>
          <p:cNvGrpSpPr>
            <a:grpSpLocks/>
          </p:cNvGrpSpPr>
          <p:nvPr/>
        </p:nvGrpSpPr>
        <p:grpSpPr bwMode="auto">
          <a:xfrm rot="5400000">
            <a:off x="-1890183" y="3251200"/>
            <a:ext cx="4572000" cy="508000"/>
            <a:chOff x="0" y="0"/>
            <a:chExt cx="5760" cy="240"/>
          </a:xfrm>
        </p:grpSpPr>
        <p:pic>
          <p:nvPicPr>
            <p:cNvPr id="9229" name="Picture 16" descr="J0099170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024" cy="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30" name="Picture 17" descr="J0099170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24" y="0"/>
              <a:ext cx="2736" cy="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8" name="Text Box 4"/>
          <p:cNvSpPr txBox="1">
            <a:spLocks noChangeArrowheads="1"/>
          </p:cNvSpPr>
          <p:nvPr/>
        </p:nvSpPr>
        <p:spPr bwMode="auto">
          <a:xfrm>
            <a:off x="609600" y="2133601"/>
            <a:ext cx="9855200" cy="310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 b="1">
                <a:latin typeface="Times New Roman" pitchFamily="18" charset="0"/>
                <a:cs typeface="Times New Roman" pitchFamily="18" charset="0"/>
              </a:rPr>
              <a:t>- Learn by heart new words.</a:t>
            </a:r>
          </a:p>
          <a:p>
            <a:pPr eaLnBrk="1" hangingPunct="1">
              <a:spcBef>
                <a:spcPct val="50000"/>
              </a:spcBef>
            </a:pPr>
            <a:r>
              <a:rPr lang="en-US" sz="4000" b="1">
                <a:latin typeface="Times New Roman" pitchFamily="18" charset="0"/>
                <a:cs typeface="Times New Roman" pitchFamily="18" charset="0"/>
              </a:rPr>
              <a:t>- Do all the exercises again</a:t>
            </a:r>
          </a:p>
          <a:p>
            <a:pPr eaLnBrk="1" hangingPunct="1">
              <a:spcBef>
                <a:spcPct val="50000"/>
              </a:spcBef>
            </a:pPr>
            <a:r>
              <a:rPr lang="en-US" sz="4000" b="1">
                <a:latin typeface="Times New Roman" pitchFamily="18" charset="0"/>
                <a:cs typeface="Times New Roman" pitchFamily="18" charset="0"/>
              </a:rPr>
              <a:t>- Prepare Unit 7 : Looking back</a:t>
            </a:r>
          </a:p>
          <a:p>
            <a:pPr eaLnBrk="1" hangingPunct="1">
              <a:spcBef>
                <a:spcPct val="50000"/>
              </a:spcBef>
            </a:pPr>
            <a:endParaRPr lang="en-US" sz="2400" b="1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4470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</TotalTime>
  <Words>238</Words>
  <Application>Microsoft Office PowerPoint</Application>
  <PresentationFormat>Custom</PresentationFormat>
  <Paragraphs>63</Paragraphs>
  <Slides>9</Slides>
  <Notes>0</Notes>
  <HiddenSlides>0</HiddenSlides>
  <MMClips>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13</cp:revision>
  <dcterms:created xsi:type="dcterms:W3CDTF">2021-01-28T11:59:09Z</dcterms:created>
  <dcterms:modified xsi:type="dcterms:W3CDTF">2023-02-05T15:48:08Z</dcterms:modified>
</cp:coreProperties>
</file>