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0" r:id="rId2"/>
    <p:sldId id="264" r:id="rId3"/>
    <p:sldId id="307" r:id="rId4"/>
    <p:sldId id="265" r:id="rId5"/>
    <p:sldId id="266" r:id="rId6"/>
    <p:sldId id="267" r:id="rId7"/>
    <p:sldId id="268" r:id="rId8"/>
    <p:sldId id="269" r:id="rId9"/>
    <p:sldId id="315" r:id="rId10"/>
    <p:sldId id="270" r:id="rId11"/>
    <p:sldId id="271" r:id="rId12"/>
    <p:sldId id="272" r:id="rId13"/>
    <p:sldId id="316" r:id="rId14"/>
    <p:sldId id="305" r:id="rId15"/>
    <p:sldId id="317" r:id="rId16"/>
    <p:sldId id="308" r:id="rId17"/>
    <p:sldId id="309" r:id="rId18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9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31CC32-EFAA-48CE-83E9-8C70CF5F67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511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1CB3E-6CF9-4448-A0C7-C1A434A4C0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70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19749-7380-4E98-8A71-58C7E2E723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012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97EB4-D1A5-416D-A3CB-A333F9193F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067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28285-F4CE-44B8-A903-C62CB1CCF7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86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25FF4-F9E3-4951-8484-1D8648E7CD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453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0FF70-6B03-4E23-B817-F8A2CFAD40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805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D4B173-6440-4771-AEFA-72C1E748FC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91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E908E9-80A8-43FB-87E4-D2FBD6BE93D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978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FEC88-6B1A-41D3-8A73-77601293D7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208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81FB3-D9BE-40E7-BE4E-E0BBD0E52E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105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D715BD5-E51F-4DFF-AF41-BF99FAAFB95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0" i="0" u="none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0" i="0" u="none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du%20lieu\Unit9\Unit9-Acloserlook1-5.mp3" TargetMode="Externa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du%20lieu\Unit9\Unit9-Acloserlook1-6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du%20lieu\Unit9\Unit9-Acloserlook1-4.mp3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52536" y="1910700"/>
            <a:ext cx="982308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UNIT 9: ENGLISH IN THE WORLD</a:t>
            </a:r>
          </a:p>
          <a:p>
            <a:pPr algn="ctr"/>
            <a:r>
              <a:rPr lang="en-US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Period 71:</a:t>
            </a:r>
          </a:p>
          <a:p>
            <a:pPr algn="ctr"/>
            <a:r>
              <a:rPr lang="en-US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Lesson 2: A closer look 1</a:t>
            </a:r>
            <a:endParaRPr lang="en-US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847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Unit9-Acloserlook1-5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692150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348" fill="hold"/>
                                        <p:tgtEl>
                                          <p:spTgt spid="163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8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st 3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7" y="836712"/>
            <a:ext cx="8136903" cy="494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44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-26988"/>
            <a:ext cx="9109075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7" name="Unit9-Acloserlook1-6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503237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259138"/>
            <a:ext cx="3151188" cy="247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14" fill="hold"/>
                                        <p:tgtEl>
                                          <p:spTgt spid="542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7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7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st 4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8268" y="1268760"/>
            <a:ext cx="7920880" cy="4455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2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143000"/>
          </a:xfrm>
        </p:spPr>
        <p:txBody>
          <a:bodyPr/>
          <a:lstStyle/>
          <a:p>
            <a:r>
              <a:rPr lang="en-US" sz="9600" dirty="0" smtClean="0">
                <a:solidFill>
                  <a:srgbClr val="7030A0"/>
                </a:solidFill>
                <a:latin typeface="Comic Sans MS" pitchFamily="66" charset="0"/>
              </a:rPr>
              <a:t>Home work</a:t>
            </a:r>
            <a:endParaRPr lang="en-US" sz="96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3212976"/>
            <a:ext cx="8229600" cy="1324744"/>
          </a:xfrm>
        </p:spPr>
        <p:txBody>
          <a:bodyPr/>
          <a:lstStyle/>
          <a:p>
            <a:r>
              <a:rPr lang="en-US" sz="4000" dirty="0" smtClean="0">
                <a:solidFill>
                  <a:srgbClr val="0000FF"/>
                </a:solidFill>
                <a:latin typeface="Comic Sans MS" pitchFamily="66" charset="0"/>
              </a:rPr>
              <a:t>Learn by heart the new words</a:t>
            </a:r>
          </a:p>
          <a:p>
            <a:r>
              <a:rPr lang="en-US" sz="4000" dirty="0" smtClean="0">
                <a:solidFill>
                  <a:srgbClr val="0000FF"/>
                </a:solidFill>
                <a:latin typeface="Comic Sans MS" pitchFamily="66" charset="0"/>
              </a:rPr>
              <a:t>Practice Pronunciation</a:t>
            </a:r>
            <a:endParaRPr lang="en-US" sz="4000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88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9491445">
            <a:off x="114737" y="166364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19491445">
            <a:off x="267137" y="181604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 rot="19491445">
            <a:off x="419537" y="196844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 rot="19491445">
            <a:off x="571937" y="212084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 rot="19491445">
            <a:off x="724337" y="227324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rot="19491445">
            <a:off x="876737" y="242564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 rot="19491445">
            <a:off x="1029137" y="257804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 rot="19491445">
            <a:off x="1181537" y="273044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 rot="19491445">
            <a:off x="1333937" y="288284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 rot="19491445">
            <a:off x="1486337" y="303524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 rot="19491445">
            <a:off x="1638737" y="318764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 rot="19491445">
            <a:off x="1986945" y="3464684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</a:t>
            </a:r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any thanks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80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2484438" y="2133600"/>
            <a:ext cx="719137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2051050" y="2708275"/>
            <a:ext cx="1225550" cy="24495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 flipV="1">
            <a:off x="1835150" y="1557338"/>
            <a:ext cx="1368425" cy="17272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2595563" y="4098925"/>
            <a:ext cx="647700" cy="14446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2771775" y="4724400"/>
            <a:ext cx="431800" cy="1368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V="1">
            <a:off x="2627313" y="3429000"/>
            <a:ext cx="649287" cy="201612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0" grpId="0" animBg="1"/>
      <p:bldP spid="9221" grpId="0" animBg="1"/>
      <p:bldP spid="9222" grpId="0" animBg="1"/>
      <p:bldP spid="9223" grpId="0" animBg="1"/>
      <p:bldP spid="92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3600400" cy="1143000"/>
          </a:xfrm>
        </p:spPr>
        <p:txBody>
          <a:bodyPr/>
          <a:lstStyle/>
          <a:p>
            <a:r>
              <a:rPr lang="en-US" u="sng" dirty="0">
                <a:solidFill>
                  <a:srgbClr val="002060"/>
                </a:solidFill>
              </a:rPr>
              <a:t>New words</a:t>
            </a:r>
            <a:br>
              <a:rPr lang="en-US" u="sng" dirty="0">
                <a:solidFill>
                  <a:srgbClr val="002060"/>
                </a:solidFill>
              </a:rPr>
            </a:br>
            <a:endParaRPr lang="en-US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84984"/>
          </a:xfrm>
        </p:spPr>
        <p:txBody>
          <a:bodyPr/>
          <a:lstStyle/>
          <a:p>
            <a:pPr>
              <a:buFontTx/>
              <a:buChar char="-"/>
            </a:pPr>
            <a:r>
              <a:rPr lang="en-US" dirty="0" smtClean="0">
                <a:solidFill>
                  <a:srgbClr val="00B050"/>
                </a:solidFill>
              </a:rPr>
              <a:t>Bilingual </a:t>
            </a:r>
            <a:r>
              <a:rPr lang="en-US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/ˌ</a:t>
            </a:r>
            <a:r>
              <a:rPr lang="en-US" dirty="0" err="1">
                <a:solidFill>
                  <a:srgbClr val="00B050"/>
                </a:solidFill>
                <a:latin typeface="+mn-lt"/>
                <a:ea typeface="+mn-ea"/>
                <a:cs typeface="+mn-cs"/>
              </a:rPr>
              <a:t>baɪˈlɪŋɡwəl</a:t>
            </a:r>
            <a:r>
              <a:rPr lang="en-US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/ : </a:t>
            </a:r>
            <a:r>
              <a:rPr lang="en-US" dirty="0" err="1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người</a:t>
            </a:r>
            <a:r>
              <a:rPr lang="en-US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nói</a:t>
            </a:r>
            <a:r>
              <a:rPr lang="en-US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được</a:t>
            </a:r>
            <a:r>
              <a:rPr lang="en-US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hai</a:t>
            </a:r>
            <a:r>
              <a:rPr lang="en-US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ngôn</a:t>
            </a:r>
            <a:r>
              <a:rPr lang="en-US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ngữ</a:t>
            </a:r>
            <a:endParaRPr lang="en-US" dirty="0" smtClean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00B050"/>
                </a:solidFill>
              </a:rPr>
              <a:t>Pick up (a language): </a:t>
            </a:r>
            <a:r>
              <a:rPr lang="en-US" dirty="0" err="1" smtClean="0">
                <a:solidFill>
                  <a:srgbClr val="00B050"/>
                </a:solidFill>
              </a:rPr>
              <a:t>học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ngôn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ngữ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theo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cách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tự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nhiên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từ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môi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trường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xung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quanh</a:t>
            </a:r>
            <a:endParaRPr lang="en-US" dirty="0" smtClean="0">
              <a:solidFill>
                <a:srgbClr val="00B050"/>
              </a:solidFill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00B050"/>
                </a:solidFill>
              </a:rPr>
              <a:t>Get by in (a language) : </a:t>
            </a:r>
            <a:r>
              <a:rPr lang="en-US" dirty="0" err="1" smtClean="0">
                <a:solidFill>
                  <a:srgbClr val="00B050"/>
                </a:solidFill>
              </a:rPr>
              <a:t>cố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gắng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sử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dụng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được</a:t>
            </a:r>
            <a:r>
              <a:rPr lang="en-US" dirty="0" smtClean="0">
                <a:solidFill>
                  <a:srgbClr val="00B050"/>
                </a:solidFill>
              </a:rPr>
              <a:t> 1 </a:t>
            </a:r>
            <a:r>
              <a:rPr lang="en-US" dirty="0" err="1" smtClean="0">
                <a:solidFill>
                  <a:srgbClr val="00B050"/>
                </a:solidFill>
              </a:rPr>
              <a:t>ngôn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ngữ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với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những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gì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mình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có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03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4859338" y="2924175"/>
            <a:ext cx="2889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4859338" y="2924175"/>
            <a:ext cx="288925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2749550" y="3644900"/>
            <a:ext cx="288925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2976563" y="4321175"/>
            <a:ext cx="288925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4044950" y="5040313"/>
            <a:ext cx="288925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7058025" y="5749925"/>
            <a:ext cx="288925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1752600" y="6426200"/>
            <a:ext cx="288925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5" grpId="0" animBg="1"/>
      <p:bldP spid="10250" grpId="0" animBg="1"/>
      <p:bldP spid="10251" grpId="0" animBg="1"/>
      <p:bldP spid="10252" grpId="0" animBg="1"/>
      <p:bldP spid="10253" grpId="0" animBg="1"/>
      <p:bldP spid="102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3103563" y="2205038"/>
            <a:ext cx="1295400" cy="23034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1763713" y="2792413"/>
            <a:ext cx="2663825" cy="3444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1897063" y="3368675"/>
            <a:ext cx="2459037" cy="22923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 flipV="1">
            <a:off x="1908175" y="2781300"/>
            <a:ext cx="2519363" cy="11525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 flipV="1">
            <a:off x="2124075" y="2205038"/>
            <a:ext cx="2303463" cy="23034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 flipV="1">
            <a:off x="3276600" y="3429000"/>
            <a:ext cx="1223963" cy="1655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 flipV="1">
            <a:off x="2411413" y="3933825"/>
            <a:ext cx="2016125" cy="172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 flipV="1">
            <a:off x="3419475" y="5084763"/>
            <a:ext cx="1008063" cy="12239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9" grpId="0" animBg="1"/>
      <p:bldP spid="21510" grpId="0" animBg="1"/>
      <p:bldP spid="21511" grpId="0" animBg="1"/>
      <p:bldP spid="21512" grpId="0" animBg="1"/>
      <p:bldP spid="21513" grpId="0" animBg="1"/>
      <p:bldP spid="21514" grpId="0" animBg="1"/>
      <p:bldP spid="215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06363"/>
            <a:ext cx="7993063" cy="1954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50825" y="2276475"/>
            <a:ext cx="8640763" cy="4060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en-US" sz="2600" dirty="0"/>
              <a:t>If you don’t (1) ________ what a word means, try to (2) ________ the meaning, or (3) ________ the word in your dictionary. All foreign speakers (4) ________ an accent, but that doesn’t matter. To make your pronunciation better, listen to English speakers and try to (5) ________ them. Don’t worry if you (6) ________ mistakes or don’t try to (7) ________ a mistake – that’s normal! It’s often useful to (8) ________ words from one language to the other, but it’s best when you can start to think in the new language.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678113" y="2309813"/>
            <a:ext cx="1511300" cy="3603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2400" b="1"/>
              <a:t>know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328613" y="2708275"/>
            <a:ext cx="1511300" cy="3603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2400" b="1"/>
              <a:t>guess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4787900" y="2708275"/>
            <a:ext cx="1511300" cy="3603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2400" b="1"/>
              <a:t>look up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5580063" y="3101975"/>
            <a:ext cx="1511300" cy="3603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2400" b="1"/>
              <a:t>have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308850" y="3905250"/>
            <a:ext cx="1511300" cy="3603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2400" b="1"/>
              <a:t>imitate</a:t>
            </a: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4583113" y="4303713"/>
            <a:ext cx="1511300" cy="3603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2400" b="1"/>
              <a:t>make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1763713" y="4686300"/>
            <a:ext cx="1511300" cy="3603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2400" b="1"/>
              <a:t>correct</a:t>
            </a: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2306638" y="5084763"/>
            <a:ext cx="1511300" cy="3603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en-US" sz="2400" b="1"/>
              <a:t>translate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6" grpId="0" animBg="1"/>
      <p:bldP spid="20487" grpId="0" animBg="1"/>
      <p:bldP spid="20488" grpId="0" animBg="1"/>
      <p:bldP spid="20489" grpId="0" animBg="1"/>
      <p:bldP spid="20490" grpId="0" animBg="1"/>
      <p:bldP spid="20491" grpId="0" animBg="1"/>
      <p:bldP spid="2049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Unit9-Acloserlook1-4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16113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19" fill="hold"/>
                                        <p:tgtEl>
                                          <p:spTgt spid="194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5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st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1124744"/>
            <a:ext cx="8046364" cy="452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64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7&quot;/&gt;&lt;/object&gt;&lt;object type=&quot;3&quot; unique_id=&quot;10004&quot;&gt;&lt;property id=&quot;20148&quot; value=&quot;5&quot;/&gt;&lt;property id=&quot;20300&quot; value=&quot;Slide 2&quot;/&gt;&lt;property id=&quot;20307&quot; value=&quot;264&quot;/&gt;&lt;/object&gt;&lt;object type=&quot;3&quot; unique_id=&quot;10005&quot;&gt;&lt;property id=&quot;20148&quot; value=&quot;5&quot;/&gt;&lt;property id=&quot;20300&quot; value=&quot;Slide 4&quot;/&gt;&lt;property id=&quot;20307&quot; value=&quot;265&quot;/&gt;&lt;/object&gt;&lt;object type=&quot;3&quot; unique_id=&quot;10006&quot;&gt;&lt;property id=&quot;20148&quot; value=&quot;5&quot;/&gt;&lt;property id=&quot;20300&quot; value=&quot;Slide 5&quot;/&gt;&lt;property id=&quot;20307&quot; value=&quot;266&quot;/&gt;&lt;/object&gt;&lt;object type=&quot;3&quot; unique_id=&quot;10007&quot;&gt;&lt;property id=&quot;20148&quot; value=&quot;5&quot;/&gt;&lt;property id=&quot;20300&quot; value=&quot;Slide 6&quot;/&gt;&lt;property id=&quot;20307&quot; value=&quot;267&quot;/&gt;&lt;/object&gt;&lt;object type=&quot;3&quot; unique_id=&quot;10008&quot;&gt;&lt;property id=&quot;20148&quot; value=&quot;5&quot;/&gt;&lt;property id=&quot;20300&quot; value=&quot;Slide 7&quot;/&gt;&lt;property id=&quot;20307&quot; value=&quot;268&quot;/&gt;&lt;/object&gt;&lt;object type=&quot;3&quot; unique_id=&quot;10009&quot;&gt;&lt;property id=&quot;20148&quot; value=&quot;5&quot;/&gt;&lt;property id=&quot;20300&quot; value=&quot;Slide 8&quot;/&gt;&lt;property id=&quot;20307&quot; value=&quot;269&quot;/&gt;&lt;/object&gt;&lt;object type=&quot;3&quot; unique_id=&quot;10010&quot;&gt;&lt;property id=&quot;20148&quot; value=&quot;5&quot;/&gt;&lt;property id=&quot;20300&quot; value=&quot;Slide 9&quot;/&gt;&lt;property id=&quot;20307&quot; value=&quot;304&quot;/&gt;&lt;/object&gt;&lt;object type=&quot;3&quot; unique_id=&quot;10011&quot;&gt;&lt;property id=&quot;20148&quot; value=&quot;5&quot;/&gt;&lt;property id=&quot;20300&quot; value=&quot;Slide 10&quot;/&gt;&lt;property id=&quot;20307&quot; value=&quot;270&quot;/&gt;&lt;/object&gt;&lt;object type=&quot;3&quot; unique_id=&quot;10012&quot;&gt;&lt;property id=&quot;20148&quot; value=&quot;5&quot;/&gt;&lt;property id=&quot;20300&quot; value=&quot;Slide 11&quot;/&gt;&lt;property id=&quot;20307&quot; value=&quot;271&quot;/&gt;&lt;/object&gt;&lt;object type=&quot;3&quot; unique_id=&quot;10013&quot;&gt;&lt;property id=&quot;20148&quot; value=&quot;5&quot;/&gt;&lt;property id=&quot;20300&quot; value=&quot;Slide 12&quot;/&gt;&lt;property id=&quot;20307&quot; value=&quot;272&quot;/&gt;&lt;/object&gt;&lt;object type=&quot;3&quot; unique_id=&quot;10014&quot;&gt;&lt;property id=&quot;20148&quot; value=&quot;5&quot;/&gt;&lt;property id=&quot;20300&quot; value=&quot;Slide 13&quot;/&gt;&lt;property id=&quot;20307&quot; value=&quot;303&quot;/&gt;&lt;/object&gt;&lt;object type=&quot;3&quot; unique_id=&quot;10015&quot;&gt;&lt;property id=&quot;20148&quot; value=&quot;5&quot;/&gt;&lt;property id=&quot;20300&quot; value=&quot;Slide 14&quot;/&gt;&lt;property id=&quot;20307&quot; value=&quot;305&quot;/&gt;&lt;/object&gt;&lt;object type=&quot;3&quot; unique_id=&quot;10016&quot;&gt;&lt;property id=&quot;20148&quot; value=&quot;5&quot;/&gt;&lt;property id=&quot;20300&quot; value=&quot;Slide 15&quot;/&gt;&lt;property id=&quot;20307&quot; value=&quot;306&quot;/&gt;&lt;/object&gt;&lt;object type=&quot;3&quot; unique_id=&quot;10065&quot;&gt;&lt;property id=&quot;20148&quot; value=&quot;5&quot;/&gt;&lt;property id=&quot;20300&quot; value=&quot;Slide 3 - &amp;quot;New words &amp;quot;&quot;/&gt;&lt;property id=&quot;20307&quot; value=&quot;307&quot;/&gt;&lt;/object&gt;&lt;object type=&quot;3&quot; unique_id=&quot;10135&quot;&gt;&lt;property id=&quot;20148&quot; value=&quot;5&quot;/&gt;&lt;property id=&quot;20300&quot; value=&quot;Slide 16 - &amp;quot;Home work&amp;quot;&quot;/&gt;&lt;property id=&quot;20307&quot; value=&quot;308&quot;/&gt;&lt;/object&gt;&lt;object type=&quot;3&quot; unique_id=&quot;10136&quot;&gt;&lt;property id=&quot;20148&quot; value=&quot;5&quot;/&gt;&lt;property id=&quot;20300&quot; value=&quot;Slide 17&quot;/&gt;&lt;property id=&quot;20307&quot; value=&quot;309&quot;/&gt;&lt;/object&gt;&lt;/object&gt;&lt;object type=&quot;8&quot; unique_id=&quot;1003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234</Words>
  <Application>Microsoft Office PowerPoint</Application>
  <PresentationFormat>On-screen Show (4:3)</PresentationFormat>
  <Paragraphs>31</Paragraphs>
  <Slides>17</Slides>
  <Notes>0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Default Design</vt:lpstr>
      <vt:lpstr>PowerPoint Presentation</vt:lpstr>
      <vt:lpstr>PowerPoint Presentation</vt:lpstr>
      <vt:lpstr>New words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Home work</vt:lpstr>
      <vt:lpstr>PowerPoint Presentation</vt:lpstr>
    </vt:vector>
  </TitlesOfParts>
  <Company>&lt;arabianhorse&gt;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22</cp:revision>
  <dcterms:created xsi:type="dcterms:W3CDTF">2016-10-15T07:41:10Z</dcterms:created>
  <dcterms:modified xsi:type="dcterms:W3CDTF">2023-02-26T15:32:17Z</dcterms:modified>
</cp:coreProperties>
</file>