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9" r:id="rId12"/>
    <p:sldId id="276" r:id="rId13"/>
    <p:sldId id="268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8FCA364-7841-407C-BF4C-6E9983D61B88}" type="datetimeFigureOut">
              <a:rPr lang="en-US" smtClean="0"/>
              <a:t>22/1/2021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A60E055-994B-4D64-B83C-A06C0A2FE6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6564" y="228600"/>
            <a:ext cx="7968010" cy="7422122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1191768"/>
              </a:avLst>
            </a:prstTxWarp>
            <a:spAutoFit/>
          </a:bodyPr>
          <a:lstStyle/>
          <a:p>
            <a:pPr eaLnBrk="1" hangingPunct="1">
              <a:defRPr/>
            </a:pPr>
            <a:r>
              <a:rPr lang="en-US" sz="6600" b="1" dirty="0">
                <a:ln w="381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</a:t>
            </a:r>
            <a:r>
              <a:rPr lang="en-US" sz="6600" b="1" dirty="0">
                <a:ln w="38100">
                  <a:solidFill>
                    <a:srgbClr val="00B05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</a:t>
            </a:r>
            <a:r>
              <a:rPr lang="en-US" sz="6600" b="1" dirty="0">
                <a:ln w="381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US" sz="6600" b="1" dirty="0">
                <a:ln w="38100">
                  <a:solidFill>
                    <a:srgbClr val="00B05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</a:t>
            </a:r>
            <a:r>
              <a:rPr lang="en-US" sz="6600" b="1" dirty="0">
                <a:ln w="381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OUR </a:t>
            </a:r>
            <a:r>
              <a:rPr lang="en-US" sz="6600" b="1" dirty="0">
                <a:ln w="38100">
                  <a:solidFill>
                    <a:srgbClr val="00B05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</a:t>
            </a:r>
            <a:r>
              <a:rPr lang="en-US" sz="6600" b="1" dirty="0">
                <a:ln w="38100">
                  <a:solidFill>
                    <a:srgbClr val="FF0000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 ROOM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41" y="5168900"/>
            <a:ext cx="8540750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30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650"/>
            <a:ext cx="10769325" cy="10125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en-US" sz="2800" b="1" dirty="0" smtClean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Where </a:t>
            </a:r>
          </a:p>
          <a:p>
            <a:pPr>
              <a:lnSpc>
                <a:spcPct val="115000"/>
              </a:lnSpc>
            </a:pPr>
            <a:r>
              <a:rPr lang="nl-NL" sz="2400" dirty="0" smtClean="0">
                <a:latin typeface="Times New Roman"/>
                <a:ea typeface="Calibri"/>
              </a:rPr>
              <a:t>The </a:t>
            </a:r>
            <a:r>
              <a:rPr lang="nl-NL" sz="2400" dirty="0">
                <a:latin typeface="Times New Roman"/>
                <a:ea typeface="Calibri"/>
              </a:rPr>
              <a:t>movie theater is the place. We can see films Stars wars at that place.</a:t>
            </a:r>
            <a:endParaRPr lang="en-US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743200" y="1088235"/>
            <a:ext cx="94954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772400" y="1088235"/>
            <a:ext cx="10344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533400" y="1275633"/>
            <a:ext cx="9478594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nl-NL" sz="2800" dirty="0" smtClean="0">
                <a:latin typeface="Times New Roman"/>
                <a:ea typeface="Calibri"/>
                <a:cs typeface="Times New Roman"/>
                <a:sym typeface="Wingdings"/>
              </a:rPr>
              <a:t></a:t>
            </a:r>
            <a:r>
              <a:rPr lang="nl-NL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nl-NL" sz="2400" dirty="0">
                <a:latin typeface="Times New Roman"/>
                <a:ea typeface="Calibri"/>
                <a:cs typeface="Times New Roman"/>
              </a:rPr>
              <a:t>The movie theater is the place </a:t>
            </a:r>
            <a:r>
              <a:rPr lang="nl-NL" sz="2400" b="1" u="sng" dirty="0">
                <a:latin typeface="Times New Roman"/>
                <a:ea typeface="Calibri"/>
                <a:cs typeface="Times New Roman"/>
              </a:rPr>
              <a:t>where</a:t>
            </a:r>
            <a:r>
              <a:rPr lang="nl-NL" sz="2400" u="sng" dirty="0">
                <a:latin typeface="Times New Roman"/>
                <a:ea typeface="Calibri"/>
                <a:cs typeface="Times New Roman"/>
              </a:rPr>
              <a:t> we can see </a:t>
            </a:r>
            <a:r>
              <a:rPr lang="nl-NL" sz="2400" u="sng" dirty="0" smtClean="0">
                <a:latin typeface="Times New Roman"/>
                <a:ea typeface="Calibri"/>
                <a:cs typeface="Times New Roman"/>
              </a:rPr>
              <a:t>films Stars wars</a:t>
            </a:r>
            <a:r>
              <a:rPr lang="nl-NL" sz="2400" dirty="0" smtClean="0">
                <a:latin typeface="Times New Roman"/>
                <a:ea typeface="Calibri"/>
                <a:cs typeface="Times New Roman"/>
              </a:rPr>
              <a:t>.</a:t>
            </a:r>
            <a:endParaRPr lang="en-US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3886200" y="1756311"/>
            <a:ext cx="1032163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2361224"/>
            <a:ext cx="9144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làm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trạng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địa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điểm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nơi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chốn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</a:t>
            </a:r>
            <a:endParaRPr lang="en-US" sz="28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38862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N </a:t>
            </a:r>
            <a:r>
              <a:rPr lang="en-US" sz="5400" b="1" dirty="0" smtClean="0"/>
              <a:t>( </a:t>
            </a:r>
            <a:r>
              <a:rPr lang="en-US" sz="5400" b="1" dirty="0" smtClean="0"/>
              <a:t>place) </a:t>
            </a:r>
            <a:r>
              <a:rPr lang="en-US" sz="5400" b="1" dirty="0"/>
              <a:t>+</a:t>
            </a:r>
            <a:r>
              <a:rPr lang="en-US" sz="5400" b="1" dirty="0" smtClean="0"/>
              <a:t> </a:t>
            </a:r>
            <a:r>
              <a:rPr lang="en-US" sz="5400" b="1" dirty="0" smtClean="0"/>
              <a:t>Where + S+ V </a:t>
            </a:r>
          </a:p>
        </p:txBody>
      </p:sp>
    </p:spTree>
    <p:extLst>
      <p:ext uri="{BB962C8B-B14F-4D97-AF65-F5344CB8AC3E}">
        <p14:creationId xmlns:p14="http://schemas.microsoft.com/office/powerpoint/2010/main" val="31304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296" y="26329"/>
            <a:ext cx="10769325" cy="10125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r>
              <a:rPr lang="en-US" sz="2800" b="1" dirty="0" smtClean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Why</a:t>
            </a:r>
          </a:p>
          <a:p>
            <a:pPr>
              <a:lnSpc>
                <a:spcPct val="115000"/>
              </a:lnSpc>
            </a:pPr>
            <a:r>
              <a:rPr lang="nl-NL" sz="2400" dirty="0"/>
              <a:t> Ex: - Tell me the reason. You are so sad for that reason.</a:t>
            </a:r>
            <a:r>
              <a:rPr lang="nl-NL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  <a:endParaRPr lang="en-US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140528" y="1018132"/>
            <a:ext cx="1212272" cy="20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248400" y="1018132"/>
            <a:ext cx="1295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762000" y="1186269"/>
            <a:ext cx="99060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>
              <a:lnSpc>
                <a:spcPct val="115000"/>
              </a:lnSpc>
            </a:pPr>
            <a:r>
              <a:rPr lang="nl-NL" sz="3600" dirty="0" smtClean="0"/>
              <a:t>Tell </a:t>
            </a:r>
            <a:r>
              <a:rPr lang="nl-NL" sz="3600" dirty="0"/>
              <a:t>me </a:t>
            </a:r>
            <a:r>
              <a:rPr lang="nl-NL" sz="3600" b="1" dirty="0">
                <a:solidFill>
                  <a:srgbClr val="002060"/>
                </a:solidFill>
              </a:rPr>
              <a:t>the reason </a:t>
            </a:r>
            <a:r>
              <a:rPr lang="nl-NL" sz="3600" b="1" u="sng" dirty="0">
                <a:solidFill>
                  <a:srgbClr val="FF0000"/>
                </a:solidFill>
              </a:rPr>
              <a:t>why you are so sad</a:t>
            </a:r>
            <a:r>
              <a:rPr lang="nl-NL" sz="3600" b="1" u="sng" dirty="0" smtClean="0">
                <a:solidFill>
                  <a:srgbClr val="FF0000"/>
                </a:solidFill>
              </a:rPr>
              <a:t>.</a:t>
            </a:r>
            <a:endParaRPr lang="en-US" sz="36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3505200" y="1791012"/>
            <a:ext cx="1032163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2289371"/>
            <a:ext cx="914400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Why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làm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trạng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lý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do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MĐQH(</a:t>
            </a:r>
            <a:r>
              <a:rPr lang="nl-NL" sz="2800" dirty="0" smtClean="0"/>
              <a:t>for </a:t>
            </a:r>
            <a:r>
              <a:rPr lang="nl-NL" sz="2800" dirty="0"/>
              <a:t>which):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trạng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hệ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do, </a:t>
            </a:r>
            <a:r>
              <a:rPr lang="en-US" sz="2800" dirty="0" err="1"/>
              <a:t>đứng</a:t>
            </a:r>
            <a:r>
              <a:rPr lang="en-US" sz="2800" dirty="0"/>
              <a:t> </a:t>
            </a:r>
            <a:r>
              <a:rPr lang="en-US" sz="2800" dirty="0" err="1"/>
              <a:t>sau</a:t>
            </a:r>
            <a:r>
              <a:rPr lang="en-US" sz="2800" dirty="0"/>
              <a:t> </a:t>
            </a:r>
            <a:r>
              <a:rPr lang="en-US" sz="2800" dirty="0" err="1"/>
              <a:t>tiền</a:t>
            </a:r>
            <a:r>
              <a:rPr lang="en-US" sz="2800" dirty="0"/>
              <a:t> </a:t>
            </a:r>
            <a:r>
              <a:rPr lang="en-US" sz="2800" dirty="0" err="1"/>
              <a:t>ngữ</a:t>
            </a:r>
            <a:r>
              <a:rPr lang="en-US" sz="2800" dirty="0"/>
              <a:t> “ the reason” , </a:t>
            </a: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“for reason”(</a:t>
            </a:r>
            <a:r>
              <a:rPr lang="nl-NL" sz="2800" dirty="0"/>
              <a:t> thay thế cho cụm trạng từ chỉ lí do(</a:t>
            </a:r>
            <a:r>
              <a:rPr lang="en-US" sz="2800" b="1" dirty="0"/>
              <a:t>Why= for which))</a:t>
            </a:r>
            <a:endParaRPr lang="en-US" sz="2800" dirty="0"/>
          </a:p>
          <a:p>
            <a:pPr algn="ctr"/>
            <a:endParaRPr lang="en-US" sz="28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296" y="5340699"/>
            <a:ext cx="911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N(reason)+ </a:t>
            </a:r>
            <a:r>
              <a:rPr lang="en-US" sz="4400" b="1" dirty="0" smtClean="0">
                <a:solidFill>
                  <a:schemeClr val="bg1"/>
                </a:solidFill>
              </a:rPr>
              <a:t>Why/ for </a:t>
            </a:r>
            <a:r>
              <a:rPr lang="en-US" sz="4400" b="1" dirty="0" smtClean="0">
                <a:solidFill>
                  <a:schemeClr val="bg1"/>
                </a:solidFill>
              </a:rPr>
              <a:t>which+ </a:t>
            </a:r>
            <a:r>
              <a:rPr lang="en-US" sz="4400" b="1" dirty="0" smtClean="0">
                <a:solidFill>
                  <a:schemeClr val="bg1"/>
                </a:solidFill>
              </a:rPr>
              <a:t>S+ V </a:t>
            </a:r>
          </a:p>
        </p:txBody>
      </p:sp>
    </p:spTree>
    <p:extLst>
      <p:ext uri="{BB962C8B-B14F-4D97-AF65-F5344CB8AC3E}">
        <p14:creationId xmlns:p14="http://schemas.microsoft.com/office/powerpoint/2010/main" val="91171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1" y="3401"/>
            <a:ext cx="8654464" cy="16496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 smtClean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6. Whose</a:t>
            </a:r>
          </a:p>
          <a:p>
            <a:pPr>
              <a:lnSpc>
                <a:spcPct val="115000"/>
              </a:lnSpc>
            </a:pPr>
            <a:r>
              <a:rPr lang="nl-NL" sz="2400" dirty="0">
                <a:solidFill>
                  <a:srgbClr val="000000"/>
                </a:solidFill>
              </a:rPr>
              <a:t> </a:t>
            </a:r>
            <a:r>
              <a:rPr lang="nl-NL" sz="3600" dirty="0">
                <a:solidFill>
                  <a:srgbClr val="000000"/>
                </a:solidFill>
              </a:rPr>
              <a:t>Ex</a:t>
            </a:r>
            <a:r>
              <a:rPr lang="nl-NL" sz="3600" dirty="0" smtClean="0">
                <a:solidFill>
                  <a:srgbClr val="000000"/>
                </a:solidFill>
              </a:rPr>
              <a:t>:</a:t>
            </a:r>
            <a:r>
              <a:rPr lang="nl-NL" sz="3600" dirty="0" smtClean="0"/>
              <a:t> </a:t>
            </a:r>
            <a:r>
              <a:rPr lang="nl-NL" sz="3600" dirty="0"/>
              <a:t>This is the </a:t>
            </a:r>
            <a:r>
              <a:rPr lang="nl-NL" sz="3600" dirty="0" smtClean="0"/>
              <a:t>boy. </a:t>
            </a:r>
            <a:r>
              <a:rPr lang="nl-NL" sz="3600" dirty="0"/>
              <a:t>I borrowed his book.</a:t>
            </a:r>
            <a:endParaRPr lang="en-US" sz="3600" dirty="0"/>
          </a:p>
          <a:p>
            <a:pPr>
              <a:lnSpc>
                <a:spcPct val="115000"/>
              </a:lnSpc>
            </a:pPr>
            <a:endParaRPr lang="en-US" sz="24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776286" y="1143000"/>
            <a:ext cx="149091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934200" y="1143000"/>
            <a:ext cx="1600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761999" y="1138189"/>
            <a:ext cx="99060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>
              <a:lnSpc>
                <a:spcPct val="115000"/>
              </a:lnSpc>
            </a:pPr>
            <a:r>
              <a:rPr lang="nl-NL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  <a:sym typeface="Wingdings"/>
              </a:rPr>
              <a:t></a:t>
            </a:r>
            <a:r>
              <a:rPr lang="nl-NL" sz="3600" dirty="0" smtClean="0"/>
              <a:t>This </a:t>
            </a:r>
            <a:r>
              <a:rPr lang="nl-NL" sz="3600" dirty="0"/>
              <a:t>is the </a:t>
            </a:r>
            <a:r>
              <a:rPr lang="nl-NL" sz="3600" dirty="0" smtClean="0"/>
              <a:t>boy </a:t>
            </a:r>
            <a:r>
              <a:rPr lang="nl-NL" sz="3600" b="1" u="sng" dirty="0" smtClean="0"/>
              <a:t>whose</a:t>
            </a:r>
            <a:r>
              <a:rPr lang="nl-NL" sz="3600" u="sng" dirty="0" smtClean="0"/>
              <a:t> </a:t>
            </a:r>
            <a:r>
              <a:rPr lang="nl-NL" sz="3600" u="sng" dirty="0"/>
              <a:t>book I borrowed</a:t>
            </a:r>
            <a:r>
              <a:rPr lang="nl-NL" sz="3600" dirty="0"/>
              <a:t>.</a:t>
            </a:r>
            <a:endParaRPr lang="en-US" sz="3600" dirty="0"/>
          </a:p>
          <a:p>
            <a:pPr marL="685800">
              <a:lnSpc>
                <a:spcPct val="115000"/>
              </a:lnSpc>
            </a:pPr>
            <a:endParaRPr lang="en-US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3235037" y="1830597"/>
            <a:ext cx="1032163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9890" y="2222461"/>
            <a:ext cx="9004109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dirty="0"/>
              <a:t>whose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hệ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nó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tính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sở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.: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tính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sở</a:t>
            </a:r>
            <a:r>
              <a:rPr lang="en-US" sz="2800" dirty="0"/>
              <a:t> </a:t>
            </a:r>
            <a:r>
              <a:rPr lang="en-US" sz="2800" dirty="0" err="1"/>
              <a:t>hữu</a:t>
            </a:r>
            <a:r>
              <a:rPr lang="en-US" sz="2800" dirty="0"/>
              <a:t>. (MY, YOUR, HER, HIS, OUR, THEIR) </a:t>
            </a:r>
            <a:r>
              <a:rPr lang="en-US" sz="2800" dirty="0" err="1"/>
              <a:t>mà</a:t>
            </a:r>
            <a:r>
              <a:rPr lang="en-US" sz="2800" dirty="0"/>
              <a:t> </a:t>
            </a:r>
            <a:r>
              <a:rPr lang="en-US" sz="2800" dirty="0" err="1"/>
              <a:t>đứng</a:t>
            </a:r>
            <a:r>
              <a:rPr lang="en-US" sz="2800" dirty="0"/>
              <a:t> </a:t>
            </a:r>
            <a:r>
              <a:rPr lang="en-US" sz="2800" dirty="0" err="1"/>
              <a:t>trước</a:t>
            </a:r>
            <a:r>
              <a:rPr lang="en-US" sz="2800" dirty="0"/>
              <a:t> </a:t>
            </a:r>
            <a:r>
              <a:rPr lang="en-US" sz="2800" dirty="0" err="1"/>
              <a:t>danh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sự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, </a:t>
            </a:r>
            <a:r>
              <a:rPr lang="en-US" sz="2800" dirty="0" err="1"/>
              <a:t>sự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endParaRPr lang="en-US" sz="2800" dirty="0"/>
          </a:p>
          <a:p>
            <a:r>
              <a:rPr lang="en-US" sz="2800" b="1" i="1" dirty="0"/>
              <a:t>Whose </a:t>
            </a:r>
            <a:r>
              <a:rPr lang="en-US" sz="2800" b="1" i="1" dirty="0" err="1"/>
              <a:t>luôn</a:t>
            </a:r>
            <a:r>
              <a:rPr lang="en-US" sz="2800" b="1" i="1" dirty="0"/>
              <a:t> </a:t>
            </a:r>
            <a:r>
              <a:rPr lang="en-US" sz="2800" b="1" i="1" dirty="0" err="1"/>
              <a:t>luôn</a:t>
            </a:r>
            <a:r>
              <a:rPr lang="en-US" sz="2800" b="1" i="1" dirty="0"/>
              <a:t> </a:t>
            </a:r>
            <a:r>
              <a:rPr lang="en-US" sz="2800" b="1" i="1" dirty="0" err="1"/>
              <a:t>đi</a:t>
            </a:r>
            <a:r>
              <a:rPr lang="en-US" sz="2800" b="1" i="1" dirty="0"/>
              <a:t> </a:t>
            </a:r>
            <a:r>
              <a:rPr lang="en-US" sz="2800" b="1" i="1" dirty="0" err="1"/>
              <a:t>kèm</a:t>
            </a:r>
            <a:r>
              <a:rPr lang="en-US" sz="2800" b="1" i="1" dirty="0"/>
              <a:t> </a:t>
            </a:r>
            <a:r>
              <a:rPr lang="en-US" sz="2800" b="1" i="1" dirty="0" err="1"/>
              <a:t>với</a:t>
            </a:r>
            <a:r>
              <a:rPr lang="en-US" sz="2800" b="1" i="1" dirty="0"/>
              <a:t> 1 </a:t>
            </a:r>
            <a:r>
              <a:rPr lang="en-US" sz="2800" b="1" i="1" dirty="0" err="1"/>
              <a:t>danh</a:t>
            </a:r>
            <a:r>
              <a:rPr lang="en-US" sz="2800" b="1" i="1" dirty="0"/>
              <a:t> </a:t>
            </a:r>
            <a:r>
              <a:rPr lang="en-US" sz="2800" b="1" i="1" dirty="0" err="1"/>
              <a:t>từ</a:t>
            </a:r>
            <a:endParaRPr lang="en-US" sz="2800" dirty="0"/>
          </a:p>
          <a:p>
            <a:pPr algn="ctr"/>
            <a:endParaRPr lang="en-US" sz="28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1" y="5334000"/>
            <a:ext cx="883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smtClean="0">
                <a:solidFill>
                  <a:schemeClr val="bg1"/>
                </a:solidFill>
              </a:rPr>
              <a:t>N ( </a:t>
            </a:r>
            <a:r>
              <a:rPr lang="en-US" sz="6000" b="1" dirty="0" err="1" smtClean="0">
                <a:solidFill>
                  <a:schemeClr val="bg1"/>
                </a:solidFill>
              </a:rPr>
              <a:t>người</a:t>
            </a:r>
            <a:r>
              <a:rPr lang="en-US" sz="6000" b="1" dirty="0" smtClean="0">
                <a:solidFill>
                  <a:schemeClr val="bg1"/>
                </a:solidFill>
              </a:rPr>
              <a:t>/ + </a:t>
            </a:r>
            <a:r>
              <a:rPr lang="en-US" sz="6000" b="1" dirty="0" smtClean="0">
                <a:solidFill>
                  <a:schemeClr val="bg1"/>
                </a:solidFill>
              </a:rPr>
              <a:t>whose+ N</a:t>
            </a:r>
          </a:p>
        </p:txBody>
      </p:sp>
    </p:spTree>
    <p:extLst>
      <p:ext uri="{BB962C8B-B14F-4D97-AF65-F5344CB8AC3E}">
        <p14:creationId xmlns:p14="http://schemas.microsoft.com/office/powerpoint/2010/main" val="155732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45658"/>
            <a:ext cx="8788496" cy="10833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6. That</a:t>
            </a:r>
          </a:p>
          <a:p>
            <a:pPr>
              <a:lnSpc>
                <a:spcPct val="115000"/>
              </a:lnSpc>
            </a:pPr>
            <a:r>
              <a:rPr lang="en-US" sz="2800" dirty="0" smtClean="0"/>
              <a:t>I </a:t>
            </a:r>
            <a:r>
              <a:rPr lang="en-US" sz="2800" dirty="0"/>
              <a:t>can see a girl and her </a:t>
            </a:r>
            <a:r>
              <a:rPr lang="en-US" sz="2800" dirty="0" smtClean="0"/>
              <a:t>dog. They are </a:t>
            </a:r>
            <a:r>
              <a:rPr lang="en-US" sz="2800" dirty="0"/>
              <a:t>running in the park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676400" y="914400"/>
            <a:ext cx="723900" cy="69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882366" y="990258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1197690"/>
            <a:ext cx="9144000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600" dirty="0" smtClean="0">
                <a:solidFill>
                  <a:srgbClr val="000000"/>
                </a:solidFill>
                <a:latin typeface="arial"/>
              </a:rPr>
              <a:t>I </a:t>
            </a:r>
            <a:r>
              <a:rPr lang="en-US" sz="3600" dirty="0">
                <a:solidFill>
                  <a:srgbClr val="000000"/>
                </a:solidFill>
                <a:latin typeface="arial"/>
              </a:rPr>
              <a:t>can see </a:t>
            </a:r>
            <a:r>
              <a:rPr lang="en-US" sz="3600" u="sng" dirty="0">
                <a:solidFill>
                  <a:srgbClr val="000000"/>
                </a:solidFill>
                <a:latin typeface="arial"/>
              </a:rPr>
              <a:t>a girl and her dog </a:t>
            </a:r>
            <a:r>
              <a:rPr lang="en-US" sz="3600" dirty="0">
                <a:solidFill>
                  <a:srgbClr val="000000"/>
                </a:solidFill>
                <a:latin typeface="arial"/>
              </a:rPr>
              <a:t>that are running in the park</a:t>
            </a:r>
            <a:endParaRPr lang="en-US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3936319" y="1777578"/>
            <a:ext cx="2253467" cy="25599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4756234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That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người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,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sự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con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như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mốc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thời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gian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en-US" sz="28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834390"/>
            <a:ext cx="929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N </a:t>
            </a:r>
            <a:r>
              <a:rPr lang="en-US" sz="3600" b="1" dirty="0" smtClean="0">
                <a:solidFill>
                  <a:schemeClr val="bg1"/>
                </a:solidFill>
              </a:rPr>
              <a:t>( person / </a:t>
            </a:r>
            <a:r>
              <a:rPr lang="en-US" sz="3600" b="1" dirty="0" smtClean="0">
                <a:solidFill>
                  <a:schemeClr val="bg1"/>
                </a:solidFill>
              </a:rPr>
              <a:t>things/times)+ </a:t>
            </a:r>
            <a:r>
              <a:rPr lang="en-US" sz="3600" b="1" dirty="0" smtClean="0">
                <a:solidFill>
                  <a:schemeClr val="bg1"/>
                </a:solidFill>
              </a:rPr>
              <a:t>That + S+V +O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2650593"/>
            <a:ext cx="8660448" cy="2074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Eg</a:t>
            </a:r>
            <a:r>
              <a:rPr lang="en-US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The people that I spoke to were very useful.</a:t>
            </a:r>
            <a:endParaRPr lang="en-US" sz="2800" dirty="0">
              <a:solidFill>
                <a:srgbClr val="00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Trong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trường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hợp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này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That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có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thể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thay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thế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cho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từ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đại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từ</a:t>
            </a:r>
            <a:endParaRPr lang="en-US" sz="2800" dirty="0" smtClean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quan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hệ</a:t>
            </a:r>
            <a:r>
              <a:rPr lang="en-US" sz="2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whom (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ngoài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ra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cả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which/who 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nữa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) 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MĐQH</a:t>
            </a:r>
          </a:p>
          <a:p>
            <a:pPr>
              <a:lnSpc>
                <a:spcPct val="115000"/>
              </a:lnSpc>
            </a:pP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xác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định</a:t>
            </a:r>
            <a:endParaRPr lang="en-US" sz="28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1858854" y="3113343"/>
            <a:ext cx="1082892" cy="22144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513648" y="997653"/>
            <a:ext cx="845343" cy="69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82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  <p:bldP spid="2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ii. practice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20949" y="533400"/>
            <a:ext cx="22076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II. practice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57695" y="1195588"/>
            <a:ext cx="792162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3000" b="1" dirty="0" smtClean="0">
                <a:solidFill>
                  <a:srgbClr val="FF0000"/>
                </a:solidFill>
                <a:latin typeface=".VnVogue" pitchFamily="34" charset="0"/>
              </a:rPr>
              <a:t>Circle </a:t>
            </a:r>
            <a:r>
              <a:rPr lang="en-US" altLang="en-US" sz="3000" b="1" dirty="0">
                <a:solidFill>
                  <a:srgbClr val="FF0000"/>
                </a:solidFill>
                <a:latin typeface=".VnVogue" pitchFamily="34" charset="0"/>
              </a:rPr>
              <a:t>the correct word. </a:t>
            </a:r>
            <a:r>
              <a:rPr lang="en-US" sz="3000" b="1" dirty="0">
                <a:solidFill>
                  <a:srgbClr val="FF0000"/>
                </a:solidFill>
                <a:latin typeface=".VnVogue" pitchFamily="34" charset="0"/>
              </a:rPr>
              <a:t>Sometimes more than one answer is possible</a:t>
            </a:r>
            <a:r>
              <a:rPr lang="en-US" altLang="en-US" sz="3000" b="1" dirty="0">
                <a:solidFill>
                  <a:srgbClr val="FF0000"/>
                </a:solidFill>
                <a:latin typeface=".VnVogue" pitchFamily="34" charset="0"/>
              </a:rPr>
              <a:t>: Ex4-P36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29986" y="2514600"/>
            <a:ext cx="79216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en-US" sz="3200" b="1" dirty="0">
                <a:solidFill>
                  <a:srgbClr val="002060"/>
                </a:solidFill>
                <a:latin typeface=".VnVogue" pitchFamily="34" charset="0"/>
              </a:rPr>
              <a:t>1.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That’s the boy </a:t>
            </a:r>
            <a:r>
              <a:rPr lang="en-US" altLang="en-US" sz="3200" i="1" dirty="0">
                <a:solidFill>
                  <a:srgbClr val="00B050"/>
                </a:solidFill>
                <a:latin typeface=".VnVogue" pitchFamily="34" charset="0"/>
              </a:rPr>
              <a:t>who / whom / that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is bilingual in English and Vietnamese.</a:t>
            </a:r>
          </a:p>
          <a:p>
            <a:pPr algn="just" eaLnBrk="1" hangingPunct="1"/>
            <a:r>
              <a:rPr lang="en-US" altLang="en-US" sz="3200" b="1" dirty="0">
                <a:solidFill>
                  <a:srgbClr val="002060"/>
                </a:solidFill>
                <a:latin typeface=".VnVogue" pitchFamily="34" charset="0"/>
              </a:rPr>
              <a:t>2.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This is the room </a:t>
            </a:r>
            <a:r>
              <a:rPr lang="en-US" altLang="en-US" sz="3200" i="1" dirty="0">
                <a:solidFill>
                  <a:srgbClr val="00B050"/>
                </a:solidFill>
                <a:latin typeface=".VnVogue" pitchFamily="34" charset="0"/>
              </a:rPr>
              <a:t>which / who / where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we are having an English lesson this evening.</a:t>
            </a:r>
          </a:p>
          <a:p>
            <a:pPr algn="just" eaLnBrk="1" hangingPunct="1"/>
            <a:r>
              <a:rPr lang="en-US" altLang="en-US" sz="3200" b="1" dirty="0">
                <a:solidFill>
                  <a:srgbClr val="002060"/>
                </a:solidFill>
                <a:latin typeface=".VnVogue" pitchFamily="34" charset="0"/>
              </a:rPr>
              <a:t>3.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The girl </a:t>
            </a:r>
            <a:r>
              <a:rPr lang="en-US" altLang="en-US" sz="3200" i="1" dirty="0">
                <a:solidFill>
                  <a:srgbClr val="00B050"/>
                </a:solidFill>
                <a:latin typeface=".VnVogue" pitchFamily="34" charset="0"/>
              </a:rPr>
              <a:t>who / whose / which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father is my English teacher is reasonably good at English.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33022" y="2590800"/>
            <a:ext cx="1008063" cy="40322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391400" y="2590800"/>
            <a:ext cx="904875" cy="40481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924675" y="3581400"/>
            <a:ext cx="1371600" cy="40481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206585" y="4540682"/>
            <a:ext cx="1368425" cy="404813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23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ii. practice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042988" y="788988"/>
            <a:ext cx="7891462" cy="526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.VnVogue" pitchFamily="34" charset="0"/>
              </a:rPr>
              <a:t>4.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Do you remember the year </a:t>
            </a:r>
            <a:r>
              <a:rPr lang="en-US" altLang="en-US" sz="3200" i="1" dirty="0">
                <a:solidFill>
                  <a:srgbClr val="00B050"/>
                </a:solidFill>
                <a:latin typeface=".VnVogue" pitchFamily="34" charset="0"/>
              </a:rPr>
              <a:t>where / when / that 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we started to learn English?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.VnVogue" pitchFamily="34" charset="0"/>
              </a:rPr>
              <a:t>5.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The teacher </a:t>
            </a:r>
            <a:r>
              <a:rPr lang="en-US" altLang="en-US" sz="3200" i="1" dirty="0">
                <a:solidFill>
                  <a:srgbClr val="00B050"/>
                </a:solidFill>
                <a:latin typeface=".VnVogue" pitchFamily="34" charset="0"/>
              </a:rPr>
              <a:t>whom / which / who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you met yesterday is fluent in both English and French.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.VnVogue" pitchFamily="34" charset="0"/>
              </a:rPr>
              <a:t>6.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That’s the reason </a:t>
            </a:r>
            <a:r>
              <a:rPr lang="en-US" altLang="en-US" sz="3200" i="1" dirty="0">
                <a:solidFill>
                  <a:srgbClr val="00B050"/>
                </a:solidFill>
                <a:latin typeface=".VnVogue" pitchFamily="34" charset="0"/>
              </a:rPr>
              <a:t>where / when / why </a:t>
            </a:r>
            <a:r>
              <a:rPr lang="en-US" altLang="en-US" sz="3200" dirty="0">
                <a:solidFill>
                  <a:srgbClr val="002060"/>
                </a:solidFill>
                <a:latin typeface=".VnVogue" pitchFamily="34" charset="0"/>
              </a:rPr>
              <a:t>his English is a bit rusty.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057275" y="1793875"/>
            <a:ext cx="1163638" cy="404813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497138" y="1779588"/>
            <a:ext cx="1008062" cy="40322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879850" y="2520950"/>
            <a:ext cx="1295400" cy="40322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588125" y="2520950"/>
            <a:ext cx="936625" cy="404813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529513" y="4738688"/>
            <a:ext cx="1008062" cy="40481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055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13"/>
            <a:ext cx="9144000" cy="705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092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76300" y="404813"/>
            <a:ext cx="84597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800" b="1" dirty="0" smtClean="0">
                <a:solidFill>
                  <a:srgbClr val="FF0000"/>
                </a:solidFill>
                <a:latin typeface=".VnVogue" pitchFamily="34" charset="0"/>
              </a:rPr>
              <a:t>III. </a:t>
            </a:r>
            <a:r>
              <a:rPr lang="en-US" altLang="en-US" sz="2800" b="1" dirty="0">
                <a:solidFill>
                  <a:srgbClr val="FF0000"/>
                </a:solidFill>
                <a:latin typeface=".VnVogue" pitchFamily="34" charset="0"/>
              </a:rPr>
              <a:t>Rewrite these sentences as one sentence using a relative clause: Ex6-P36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71550" y="1304925"/>
            <a:ext cx="7921625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.VnVogue" pitchFamily="34" charset="0"/>
              </a:rPr>
              <a:t>1. </a:t>
            </a: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My friend plays the guitar. He has just released a CD.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    </a:t>
            </a:r>
            <a:r>
              <a:rPr lang="en-US" altLang="en-US" sz="2800" i="1" dirty="0">
                <a:solidFill>
                  <a:srgbClr val="C00000"/>
                </a:solidFill>
                <a:latin typeface=".VnVogue" pitchFamily="34" charset="0"/>
              </a:rPr>
              <a:t>My friend who/that plays the guitar has just</a:t>
            </a:r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 </a:t>
            </a:r>
            <a:r>
              <a:rPr lang="en-US" altLang="en-US" sz="2800" i="1" dirty="0">
                <a:solidFill>
                  <a:srgbClr val="C00000"/>
                </a:solidFill>
                <a:latin typeface=".VnVogue" pitchFamily="34" charset="0"/>
              </a:rPr>
              <a:t>released a CD.</a:t>
            </a:r>
            <a:endParaRPr lang="en-US" altLang="en-US" sz="2800" dirty="0">
              <a:solidFill>
                <a:srgbClr val="C00000"/>
              </a:solidFill>
              <a:latin typeface=".VnVogue" pitchFamily="34" charset="0"/>
            </a:endParaRPr>
          </a:p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.VnVogue" pitchFamily="34" charset="0"/>
              </a:rPr>
              <a:t>2. </a:t>
            </a: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Parts of the palace are open to the public. It is where the queen lives.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r>
              <a:rPr lang="en-US" altLang="en-US" sz="2800" dirty="0" smtClean="0">
                <a:solidFill>
                  <a:srgbClr val="0000FF"/>
                </a:solidFill>
                <a:latin typeface=".VnVogue" pitchFamily="34" charset="0"/>
              </a:rPr>
              <a:t>____________________________________________________________________________.</a:t>
            </a:r>
            <a:endParaRPr lang="en-US" altLang="en-US" sz="2800" dirty="0">
              <a:solidFill>
                <a:srgbClr val="0000FF"/>
              </a:solidFill>
              <a:latin typeface=".VnVogue" pitchFamily="34" charset="0"/>
            </a:endParaRPr>
          </a:p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.VnVogue" pitchFamily="34" charset="0"/>
              </a:rPr>
              <a:t>3. </a:t>
            </a: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English has borrowed many words. They come from other languages.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________________________________________________________________________________.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endParaRPr lang="en-US" altLang="en-US" sz="2800" dirty="0">
              <a:solidFill>
                <a:srgbClr val="0000FF"/>
              </a:solidFill>
              <a:latin typeface=".VnVogue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079500" y="2320925"/>
            <a:ext cx="360363" cy="215900"/>
          </a:xfrm>
          <a:prstGeom prst="rightArrow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71550" y="3817938"/>
            <a:ext cx="7777163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    Parts of the palace where/in which the queen lives are open to the public.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65200" y="5511800"/>
            <a:ext cx="7927975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     English has borrowed many words which/that come from other languages.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905" y="5690538"/>
            <a:ext cx="3603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4047620"/>
            <a:ext cx="3603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4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4800" y="765175"/>
            <a:ext cx="8588375" cy="526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.VnVogue" pitchFamily="34" charset="0"/>
              </a:rPr>
              <a:t>4. </a:t>
            </a: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I moved to a new school. English is taught by native teachers there.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________________________________________________________________________________.</a:t>
            </a:r>
          </a:p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.VnVogue" pitchFamily="34" charset="0"/>
              </a:rPr>
              <a:t>5. </a:t>
            </a: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I don’t like English. There are several reasons for that.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________________________________________________________________________________.</a:t>
            </a:r>
          </a:p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.VnVogue" pitchFamily="34" charset="0"/>
              </a:rPr>
              <a:t>6. </a:t>
            </a: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The new girl in our class is reasonably good at English. Her name is Mi.</a:t>
            </a:r>
            <a:b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</a:br>
            <a:r>
              <a:rPr lang="en-US" altLang="en-US" sz="2800" dirty="0">
                <a:solidFill>
                  <a:srgbClr val="0000FF"/>
                </a:solidFill>
                <a:latin typeface=".VnVogue" pitchFamily="34" charset="0"/>
              </a:rPr>
              <a:t>________________________________________________________________________________.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04800" y="1676400"/>
            <a:ext cx="7850187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      I moved to a new school where/in which English is taught by native teachers.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83380" y="3401796"/>
            <a:ext cx="7693025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     There are several reasons why I don’t like English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83380" y="5092123"/>
            <a:ext cx="7908925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     The new girl in our class, whose name is </a:t>
            </a:r>
            <a:r>
              <a:rPr lang="en-US" altLang="en-US" sz="2800" dirty="0" err="1">
                <a:solidFill>
                  <a:srgbClr val="C00000"/>
                </a:solidFill>
                <a:latin typeface=".VnVogue" pitchFamily="34" charset="0"/>
              </a:rPr>
              <a:t>Mi</a:t>
            </a:r>
            <a:r>
              <a:rPr lang="en-US" altLang="en-US" sz="2800" dirty="0">
                <a:solidFill>
                  <a:srgbClr val="C00000"/>
                </a:solidFill>
                <a:latin typeface=".VnVogue" pitchFamily="34" charset="0"/>
              </a:rPr>
              <a:t>, is reasonably good at English.</a:t>
            </a:r>
          </a:p>
        </p:txBody>
      </p:sp>
    </p:spTree>
    <p:extLst>
      <p:ext uri="{BB962C8B-B14F-4D97-AF65-F5344CB8AC3E}">
        <p14:creationId xmlns:p14="http://schemas.microsoft.com/office/powerpoint/2010/main" val="154762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14600" y="4419600"/>
            <a:ext cx="5031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Good luck to you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245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0"/>
            <a:ext cx="8763000" cy="1005840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Unit </a:t>
            </a:r>
            <a:r>
              <a:rPr lang="en-US" sz="3200" b="1" dirty="0" smtClean="0">
                <a:solidFill>
                  <a:srgbClr val="FF0000"/>
                </a:solidFill>
              </a:rPr>
              <a:t>9: </a:t>
            </a:r>
            <a:r>
              <a:rPr lang="en-US" sz="3200" b="1" dirty="0" err="1" smtClean="0">
                <a:solidFill>
                  <a:srgbClr val="FF0000"/>
                </a:solidFill>
              </a:rPr>
              <a:t>english</a:t>
            </a:r>
            <a:r>
              <a:rPr lang="en-US" sz="3200" b="1" dirty="0" smtClean="0">
                <a:solidFill>
                  <a:srgbClr val="FF0000"/>
                </a:solidFill>
              </a:rPr>
              <a:t> in the world</a:t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4400" b="1" dirty="0" smtClean="0">
                <a:solidFill>
                  <a:srgbClr val="0070C0"/>
                </a:solidFill>
              </a:rPr>
              <a:t>lesson 3: a closer look 2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2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228" y="0"/>
            <a:ext cx="908800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B. Relative clauses:</a:t>
            </a:r>
          </a:p>
        </p:txBody>
      </p:sp>
      <p:sp>
        <p:nvSpPr>
          <p:cNvPr id="6" name="Rectangle 5"/>
          <p:cNvSpPr/>
          <p:nvPr/>
        </p:nvSpPr>
        <p:spPr>
          <a:xfrm>
            <a:off x="100228" y="816761"/>
            <a:ext cx="7632700" cy="8556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Vogue" panose="020B7200000000000000" pitchFamily="34" charset="0"/>
                <a:ea typeface="+mn-ea"/>
                <a:cs typeface="Arial"/>
              </a:rPr>
              <a:t>I. Read part of the conversation from GETTING STARTED: Ex3a-P35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4070" y="1688995"/>
            <a:ext cx="90699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333333"/>
                </a:solidFill>
                <a:latin typeface=".VnVogue" pitchFamily="34" charset="0"/>
              </a:rPr>
              <a:t>Teacher</a:t>
            </a:r>
            <a:r>
              <a:rPr lang="en-US" sz="4000" b="1" i="1" dirty="0">
                <a:solidFill>
                  <a:srgbClr val="333333"/>
                </a:solidFill>
                <a:latin typeface=".VnVogue" pitchFamily="34" charset="0"/>
              </a:rPr>
              <a:t>:</a:t>
            </a:r>
            <a:r>
              <a:rPr lang="en-US" sz="4000" dirty="0">
                <a:solidFill>
                  <a:srgbClr val="333333"/>
                </a:solidFill>
                <a:latin typeface=".VnVogue" pitchFamily="34" charset="0"/>
              </a:rPr>
              <a:t> </a:t>
            </a:r>
            <a:r>
              <a:rPr lang="en-US" sz="2800" dirty="0">
                <a:solidFill>
                  <a:srgbClr val="7030A0"/>
                </a:solidFill>
                <a:latin typeface=".VnVogue" pitchFamily="34" charset="0"/>
              </a:rPr>
              <a:t>Question one: Is English the language </a:t>
            </a:r>
            <a:r>
              <a:rPr lang="en-US" sz="2800" b="1" u="sng" dirty="0">
                <a:solidFill>
                  <a:srgbClr val="FF0000"/>
                </a:solidFill>
                <a:latin typeface=".VnVogue" pitchFamily="34" charset="0"/>
              </a:rPr>
              <a:t>which is spoken as a first language by most people in the world</a:t>
            </a:r>
            <a:r>
              <a:rPr lang="en-US" sz="2800" b="1" dirty="0">
                <a:solidFill>
                  <a:srgbClr val="FF0000"/>
                </a:solidFill>
                <a:latin typeface=".VnVogue" pitchFamily="34" charset="0"/>
              </a:rPr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-295919" y="3429000"/>
            <a:ext cx="9809907" cy="3077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đậm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mệnh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(relative clause)</a:t>
            </a:r>
          </a:p>
          <a:p>
            <a:pPr algn="ctr"/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ctr">
              <a:buFontTx/>
              <a:buChar char="-"/>
            </a:pP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is a relative clause?( MĐQH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?)</a:t>
            </a:r>
          </a:p>
          <a:p>
            <a:pPr marL="457200" indent="-457200" algn="ctr">
              <a:buFontTx/>
              <a:buChar char="-"/>
            </a:pP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When to use?(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MĐQH)</a:t>
            </a:r>
          </a:p>
          <a:p>
            <a:pPr marL="457200" indent="-457200" algn="ctr">
              <a:buFontTx/>
              <a:buChar char="-"/>
            </a:pP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are the rules? (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946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402" y="112650"/>
            <a:ext cx="9022342" cy="689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21360" algn="just">
              <a:lnSpc>
                <a:spcPct val="115000"/>
              </a:lnSpc>
              <a:spcAft>
                <a:spcPts val="0"/>
              </a:spcAft>
            </a:pPr>
            <a:r>
              <a:rPr lang="en-US" sz="36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Ex 1: </a:t>
            </a:r>
            <a:r>
              <a:rPr lang="en-US" sz="36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That is my father</a:t>
            </a:r>
            <a:r>
              <a:rPr lang="en-US" sz="3600" b="1" i="1" u="sng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 who  is 55 years old</a:t>
            </a:r>
            <a:endParaRPr lang="en-US" sz="36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Curved Up Arrow 6"/>
          <p:cNvSpPr/>
          <p:nvPr/>
        </p:nvSpPr>
        <p:spPr>
          <a:xfrm>
            <a:off x="4239070" y="733922"/>
            <a:ext cx="1218358" cy="27491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149927"/>
            <a:ext cx="9112250" cy="5029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81000" y="5029200"/>
            <a:ext cx="7239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</a:rPr>
              <a:t> MĐQH </a:t>
            </a:r>
            <a:r>
              <a:rPr lang="en-US" sz="2800" b="1" dirty="0" err="1" smtClean="0">
                <a:solidFill>
                  <a:srgbClr val="002060"/>
                </a:solidFill>
              </a:rPr>
              <a:t>được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bắt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đầu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bằng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đại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từ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quan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hệ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như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who,whom,which</a:t>
            </a:r>
            <a:r>
              <a:rPr lang="en-US" sz="2800" b="1" dirty="0" smtClean="0">
                <a:solidFill>
                  <a:srgbClr val="002060"/>
                </a:solidFill>
              </a:rPr>
              <a:t>, that, whose, </a:t>
            </a:r>
            <a:r>
              <a:rPr lang="en-US" sz="2800" b="1" dirty="0" err="1" smtClean="0">
                <a:solidFill>
                  <a:srgbClr val="002060"/>
                </a:solidFill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trạng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từ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quan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hệ</a:t>
            </a:r>
            <a:r>
              <a:rPr lang="en-US" sz="2800" b="1" dirty="0" smtClean="0">
                <a:solidFill>
                  <a:srgbClr val="002060"/>
                </a:solidFill>
              </a:rPr>
              <a:t> where, when, </a:t>
            </a:r>
            <a:r>
              <a:rPr lang="en-US" sz="2800" b="1" dirty="0" err="1" smtClean="0">
                <a:solidFill>
                  <a:srgbClr val="002060"/>
                </a:solidFill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</a:rPr>
              <a:t> why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01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Khi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chúng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ta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sử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dụng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đại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quan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hệ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MĐQH </a:t>
            </a:r>
          </a:p>
          <a:p>
            <a:pPr marL="457200" indent="-457200" algn="ctr">
              <a:buFontTx/>
              <a:buChar char="-"/>
            </a:pP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We use relative clause to give extra  information about something/someone or to </a:t>
            </a:r>
            <a:r>
              <a:rPr lang="en-US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indentify</a:t>
            </a: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which particular thing/person we are talking about (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chúng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ta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sử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dụng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để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đưa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thêm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thông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tin, </a:t>
            </a:r>
            <a:r>
              <a:rPr lang="en-US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giả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thích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thêm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,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để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làm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rõ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hơn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về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sự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vật,sự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việc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hoặc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ai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đó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mà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chúng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ta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đang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đề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cập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đến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)</a:t>
            </a:r>
          </a:p>
          <a:p>
            <a:pPr algn="ctr"/>
            <a:endParaRPr lang="en-US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96240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Chúng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ta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có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những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những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đại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32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Quan</a:t>
            </a:r>
            <a:r>
              <a:rPr lang="en-US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hệ</a:t>
            </a:r>
            <a:r>
              <a:rPr lang="en-US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r>
              <a:rPr lang="en-US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đại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đó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như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thế</a:t>
            </a:r>
            <a:r>
              <a:rPr lang="en-US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endParaRPr lang="en-US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554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8614" y="18197"/>
            <a:ext cx="30828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I. Relative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clause</a:t>
            </a:r>
          </a:p>
        </p:txBody>
      </p:sp>
      <p:sp>
        <p:nvSpPr>
          <p:cNvPr id="5" name="Rectangle 4"/>
          <p:cNvSpPr/>
          <p:nvPr/>
        </p:nvSpPr>
        <p:spPr>
          <a:xfrm>
            <a:off x="36635" y="487941"/>
            <a:ext cx="9107365" cy="11541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Who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Ex1-</a:t>
            </a:r>
            <a:r>
              <a:rPr lang="nl-NL" sz="3200" dirty="0" smtClean="0">
                <a:effectLst/>
                <a:latin typeface="Times New Roman"/>
                <a:ea typeface="Times New Roman"/>
                <a:cs typeface="Times New Roman"/>
              </a:rPr>
              <a:t>The </a:t>
            </a:r>
            <a:r>
              <a:rPr lang="nl-NL" sz="3200" dirty="0" smtClean="0">
                <a:effectLst/>
                <a:latin typeface="Times New Roman"/>
                <a:ea typeface="Times New Roman"/>
                <a:cs typeface="Times New Roman"/>
              </a:rPr>
              <a:t>woman is standing over there. She is my sister.</a:t>
            </a:r>
            <a:endParaRPr lang="en-US" sz="3200" dirty="0" smtClean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762506" y="1447800"/>
            <a:ext cx="1828294" cy="147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6477000" y="1462585"/>
            <a:ext cx="457200" cy="11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635" y="1979013"/>
            <a:ext cx="8954965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</a:pPr>
            <a:r>
              <a:rPr lang="nl-NL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The </a:t>
            </a:r>
            <a:r>
              <a:rPr lang="nl-NL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woman </a:t>
            </a:r>
            <a:r>
              <a:rPr lang="nl-NL" sz="3200" b="1" u="sng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who</a:t>
            </a:r>
            <a:r>
              <a:rPr lang="nl-NL" sz="3200" u="sng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nl-NL" sz="3200" b="1" u="sng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is standing over there</a:t>
            </a:r>
            <a:r>
              <a:rPr lang="nl-NL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is my sister.</a:t>
            </a:r>
            <a:endParaRPr lang="en-US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1566530" y="2472543"/>
            <a:ext cx="914400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635" y="4352112"/>
            <a:ext cx="906788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Who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người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thay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thế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người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),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có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là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chủ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</a:t>
            </a:r>
            <a:endParaRPr lang="en-US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91966" y="5949048"/>
            <a:ext cx="9335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smtClean="0">
                <a:solidFill>
                  <a:srgbClr val="7030A0"/>
                </a:solidFill>
              </a:rPr>
              <a:t>N ( </a:t>
            </a:r>
            <a:r>
              <a:rPr lang="en-US" sz="4400" b="1" dirty="0" smtClean="0">
                <a:solidFill>
                  <a:srgbClr val="7030A0"/>
                </a:solidFill>
              </a:rPr>
              <a:t>person) </a:t>
            </a:r>
            <a:r>
              <a:rPr lang="en-US" sz="4400" b="1" dirty="0" smtClean="0">
                <a:solidFill>
                  <a:srgbClr val="7030A0"/>
                </a:solidFill>
              </a:rPr>
              <a:t>+ Who + V (</a:t>
            </a:r>
            <a:r>
              <a:rPr lang="en-US" sz="4400" b="1" dirty="0" err="1" smtClean="0">
                <a:solidFill>
                  <a:srgbClr val="7030A0"/>
                </a:solidFill>
              </a:rPr>
              <a:t>tobe</a:t>
            </a:r>
            <a:r>
              <a:rPr lang="en-US" sz="4400" b="1" dirty="0" smtClean="0">
                <a:solidFill>
                  <a:srgbClr val="7030A0"/>
                </a:solidFill>
              </a:rPr>
              <a:t>/ </a:t>
            </a:r>
            <a:r>
              <a:rPr lang="en-US" sz="4400" b="1" dirty="0" smtClean="0">
                <a:solidFill>
                  <a:srgbClr val="7030A0"/>
                </a:solidFill>
              </a:rPr>
              <a:t>verb) </a:t>
            </a:r>
            <a:endParaRPr lang="en-US" sz="4400" b="1" dirty="0" smtClean="0">
              <a:solidFill>
                <a:srgbClr val="7030A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2638" y="2814296"/>
            <a:ext cx="7917552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Eg</a:t>
            </a:r>
            <a:r>
              <a:rPr lang="en-US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en-US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The girl </a:t>
            </a:r>
            <a:r>
              <a:rPr lang="en-US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is </a:t>
            </a:r>
            <a:r>
              <a:rPr lang="en-US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wearing a </a:t>
            </a:r>
            <a:r>
              <a:rPr lang="en-US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blue shirt. She </a:t>
            </a:r>
            <a:r>
              <a:rPr lang="en-US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is </a:t>
            </a:r>
            <a:r>
              <a:rPr lang="en-US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my mother</a:t>
            </a:r>
            <a:endParaRPr lang="en-US" sz="28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246325" y="3276600"/>
            <a:ext cx="96398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15000" y="3309729"/>
            <a:ext cx="457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61277" y="3405366"/>
            <a:ext cx="7774821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s New Roman"/>
                <a:ea typeface="Calibri"/>
                <a:cs typeface="Times New Roman"/>
              </a:rPr>
              <a:t>-&gt; The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girl who is wearing a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blue shirt 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is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my 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mother</a:t>
            </a:r>
            <a:endParaRPr lang="en-US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1909430" y="3893191"/>
            <a:ext cx="1143000" cy="22859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57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 animBg="1"/>
      <p:bldP spid="12" grpId="0"/>
      <p:bldP spid="13" grpId="0"/>
      <p:bldP spid="2" grpId="0"/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5321" y="105908"/>
            <a:ext cx="7920694" cy="10833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Which</a:t>
            </a:r>
          </a:p>
          <a:p>
            <a:pPr>
              <a:lnSpc>
                <a:spcPct val="115000"/>
              </a:lnSpc>
            </a:pPr>
            <a:r>
              <a:rPr lang="en-US" sz="2800" b="1" dirty="0" smtClean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Ex 1: 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The book  was the detective story . I liked it.</a:t>
            </a:r>
            <a:endParaRPr lang="en-US" sz="28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604169" y="1100262"/>
            <a:ext cx="1212273" cy="69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505700" y="1100262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0292" y="1350773"/>
            <a:ext cx="8153400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nl-NL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Wingdings"/>
              </a:rPr>
              <a:t>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The book </a:t>
            </a:r>
            <a:r>
              <a:rPr lang="nl-NL" sz="2800" b="1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which</a:t>
            </a:r>
            <a:r>
              <a:rPr lang="nl-NL" sz="2800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nl-NL" sz="2800" b="1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I liked was the detective story</a:t>
            </a:r>
            <a:r>
              <a:rPr lang="nl-NL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1753105" y="1830363"/>
            <a:ext cx="914400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3173" y="3909568"/>
            <a:ext cx="824388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Which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sự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hay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con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thay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thế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có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làm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chủ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tân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ngữtrong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</a:t>
            </a:r>
            <a:endParaRPr lang="en-US" sz="28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3670" y="5694926"/>
            <a:ext cx="895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N </a:t>
            </a:r>
            <a:r>
              <a:rPr lang="en-US" sz="3600" b="1" dirty="0" smtClean="0">
                <a:solidFill>
                  <a:srgbClr val="002060"/>
                </a:solidFill>
              </a:rPr>
              <a:t>( things /</a:t>
            </a:r>
            <a:r>
              <a:rPr lang="en-US" sz="3600" b="1" dirty="0" err="1" smtClean="0">
                <a:solidFill>
                  <a:srgbClr val="002060"/>
                </a:solidFill>
              </a:rPr>
              <a:t>sự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vật</a:t>
            </a:r>
            <a:r>
              <a:rPr lang="en-US" sz="3600" b="1" dirty="0" smtClean="0">
                <a:solidFill>
                  <a:srgbClr val="002060"/>
                </a:solidFill>
              </a:rPr>
              <a:t>) + </a:t>
            </a:r>
            <a:r>
              <a:rPr lang="en-US" sz="3600" b="1" dirty="0" smtClean="0">
                <a:solidFill>
                  <a:srgbClr val="002060"/>
                </a:solidFill>
              </a:rPr>
              <a:t>Which  + V</a:t>
            </a:r>
          </a:p>
          <a:p>
            <a:r>
              <a:rPr lang="en-US" sz="3600" b="1" dirty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                                              + S + V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en-US" sz="3600" b="1" dirty="0" smtClean="0">
              <a:solidFill>
                <a:srgbClr val="00206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5321" y="2164104"/>
            <a:ext cx="8104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Eg</a:t>
            </a:r>
            <a:r>
              <a:rPr lang="en-US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en-US" sz="2800" dirty="0"/>
              <a:t>- The </a:t>
            </a:r>
            <a:r>
              <a:rPr lang="en-US" sz="2800" dirty="0" err="1"/>
              <a:t>Iphone</a:t>
            </a:r>
            <a:r>
              <a:rPr lang="en-US" sz="2800" dirty="0"/>
              <a:t> X is very expensive. </a:t>
            </a:r>
            <a:r>
              <a:rPr lang="en-US" sz="2800" dirty="0" smtClean="0"/>
              <a:t>It is black  .</a:t>
            </a:r>
            <a:endParaRPr lang="en-US" sz="28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143000" y="2687324"/>
            <a:ext cx="2258875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248400" y="2656666"/>
            <a:ext cx="228600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12207" y="2932327"/>
            <a:ext cx="7508722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-&gt; The </a:t>
            </a:r>
            <a:r>
              <a:rPr lang="en-US" sz="28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Iphone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X </a:t>
            </a:r>
            <a:r>
              <a:rPr lang="en-US" sz="2800" b="1" u="sng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which is black is very expensive</a:t>
            </a:r>
            <a:endParaRPr lang="en-US" sz="2800" b="1" u="sng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2276986" y="3462713"/>
            <a:ext cx="1143000" cy="22859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  <p:bldP spid="2" grpId="0"/>
      <p:bldP spid="1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10" y="0"/>
            <a:ext cx="8199809" cy="10833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Whom</a:t>
            </a:r>
          </a:p>
          <a:p>
            <a:pPr>
              <a:lnSpc>
                <a:spcPct val="115000"/>
              </a:lnSpc>
            </a:pPr>
            <a:r>
              <a:rPr lang="en-US" sz="2800" b="1" dirty="0" smtClean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Ex 1: 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That’s the boy at school yesterday. We saw him.</a:t>
            </a:r>
            <a:endParaRPr lang="en-US" sz="28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420322" y="894282"/>
            <a:ext cx="723900" cy="69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543800" y="908342"/>
            <a:ext cx="381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6320" y="1157478"/>
            <a:ext cx="8153400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Wingdings"/>
              </a:rPr>
              <a:t>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that’s the boy </a:t>
            </a:r>
            <a:r>
              <a:rPr lang="nl-NL" sz="2800" b="1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whom</a:t>
            </a:r>
            <a:r>
              <a:rPr lang="nl-NL" sz="2800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nl-NL" sz="2800" b="1" u="sng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we saw at school yesterday</a:t>
            </a:r>
            <a:endParaRPr lang="en-US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2076916" y="1678034"/>
            <a:ext cx="1067306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5321" y="3839078"/>
            <a:ext cx="824388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Whom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người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,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tuy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nhiên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DT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người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này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như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tân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</a:t>
            </a:r>
            <a:endParaRPr lang="en-US" sz="2800" b="1" dirty="0">
              <a:ln w="1905"/>
              <a:solidFill>
                <a:srgbClr val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" y="5396237"/>
            <a:ext cx="883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N </a:t>
            </a:r>
            <a:r>
              <a:rPr lang="en-US" sz="4000" b="1" dirty="0" smtClean="0"/>
              <a:t>( person /</a:t>
            </a:r>
            <a:r>
              <a:rPr lang="en-US" sz="4000" b="1" dirty="0" err="1" smtClean="0"/>
              <a:t>người</a:t>
            </a:r>
            <a:r>
              <a:rPr lang="en-US" sz="4000" b="1" dirty="0" smtClean="0"/>
              <a:t>) + </a:t>
            </a:r>
            <a:r>
              <a:rPr lang="en-US" sz="4000" b="1" dirty="0" smtClean="0"/>
              <a:t>Whom + </a:t>
            </a:r>
            <a:r>
              <a:rPr lang="en-US" sz="4000" b="1" dirty="0" smtClean="0"/>
              <a:t>S + V</a:t>
            </a:r>
            <a:endParaRPr lang="en-US" sz="4000" b="1" dirty="0" smtClean="0"/>
          </a:p>
        </p:txBody>
      </p:sp>
      <p:sp>
        <p:nvSpPr>
          <p:cNvPr id="2" name="Rectangle 1"/>
          <p:cNvSpPr/>
          <p:nvPr/>
        </p:nvSpPr>
        <p:spPr>
          <a:xfrm>
            <a:off x="0" y="2091812"/>
            <a:ext cx="9220200" cy="555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Eg:</a:t>
            </a:r>
            <a:r>
              <a:rPr lang="en-US" sz="2800" dirty="0" err="1" smtClean="0"/>
              <a:t>This</a:t>
            </a:r>
            <a:r>
              <a:rPr lang="en-US" sz="2800" dirty="0" smtClean="0"/>
              <a:t> </a:t>
            </a:r>
            <a:r>
              <a:rPr lang="en-US" sz="2800" dirty="0"/>
              <a:t>is the woman. We </a:t>
            </a:r>
            <a:r>
              <a:rPr lang="en-US" sz="2800" dirty="0" smtClean="0"/>
              <a:t>met </a:t>
            </a:r>
            <a:r>
              <a:rPr lang="en-US" sz="2800" dirty="0"/>
              <a:t>her at the party </a:t>
            </a:r>
            <a:r>
              <a:rPr lang="en-US" sz="2800" dirty="0" smtClean="0"/>
              <a:t>last night</a:t>
            </a:r>
            <a:r>
              <a:rPr lang="en-US" sz="2800" dirty="0" smtClean="0"/>
              <a:t>.</a:t>
            </a:r>
            <a:endParaRPr lang="en-US" sz="2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905000" y="2633499"/>
            <a:ext cx="1600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105400" y="2633499"/>
            <a:ext cx="457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0" y="2977096"/>
            <a:ext cx="8907560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-&gt; This is the woman </a:t>
            </a:r>
            <a:r>
              <a:rPr lang="en-US" sz="2800" b="1" u="sng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whom we met at the party last night</a:t>
            </a:r>
            <a:endParaRPr lang="en-US" sz="2800" b="1" u="sng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2420322" y="3449385"/>
            <a:ext cx="1444842" cy="25392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  <p:bldP spid="2" grpId="0"/>
      <p:bldP spid="16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21609"/>
            <a:ext cx="8901668" cy="10833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en-US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When </a:t>
            </a:r>
          </a:p>
          <a:p>
            <a:pPr>
              <a:lnSpc>
                <a:spcPct val="115000"/>
              </a:lnSpc>
            </a:pPr>
            <a:r>
              <a:rPr lang="en-US" sz="2800" b="1" dirty="0" smtClean="0">
                <a:ln w="1905"/>
                <a:gradFill>
                  <a:gsLst>
                    <a:gs pos="0">
                      <a:srgbClr val="506E94">
                        <a:shade val="20000"/>
                        <a:satMod val="200000"/>
                      </a:srgbClr>
                    </a:gs>
                    <a:gs pos="78000">
                      <a:srgbClr val="506E9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506E9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Ex 1: 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</a:t>
            </a:r>
            <a:r>
              <a:rPr lang="nl-NL" sz="2800" dirty="0" smtClean="0">
                <a:latin typeface="Times New Roman"/>
                <a:ea typeface="Calibri"/>
                <a:cs typeface="Times New Roman"/>
              </a:rPr>
              <a:t>Do </a:t>
            </a:r>
            <a:r>
              <a:rPr lang="nl-NL" sz="2800" dirty="0">
                <a:latin typeface="Times New Roman"/>
                <a:ea typeface="Calibri"/>
                <a:cs typeface="Times New Roman"/>
              </a:rPr>
              <a:t>you remember the day. We first met on that day.</a:t>
            </a:r>
            <a:r>
              <a:rPr lang="nl-NL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002214" y="1054838"/>
            <a:ext cx="847212" cy="69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010400" y="1034262"/>
            <a:ext cx="136789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3660" y="1270084"/>
            <a:ext cx="8153400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nl-NL" sz="2800" dirty="0">
                <a:latin typeface="Times New Roman"/>
                <a:ea typeface="Calibri"/>
                <a:cs typeface="Times New Roman"/>
                <a:sym typeface="Wingdings"/>
              </a:rPr>
              <a:t></a:t>
            </a:r>
            <a:r>
              <a:rPr lang="nl-NL" sz="2800" dirty="0">
                <a:latin typeface="Times New Roman"/>
                <a:ea typeface="Calibri"/>
              </a:rPr>
              <a:t> Do you remember the day </a:t>
            </a:r>
            <a:r>
              <a:rPr lang="nl-NL" sz="2800" b="1" u="sng" dirty="0">
                <a:solidFill>
                  <a:srgbClr val="FF0000"/>
                </a:solidFill>
                <a:latin typeface="Times New Roman"/>
                <a:ea typeface="Calibri"/>
              </a:rPr>
              <a:t>when</a:t>
            </a:r>
            <a:r>
              <a:rPr lang="nl-NL" sz="2800" u="sng" dirty="0">
                <a:latin typeface="Times New Roman"/>
                <a:ea typeface="Calibri"/>
              </a:rPr>
              <a:t> we first </a:t>
            </a:r>
            <a:r>
              <a:rPr lang="nl-NL" sz="2800" u="sng" dirty="0" smtClean="0">
                <a:latin typeface="Times New Roman"/>
                <a:ea typeface="Calibri"/>
              </a:rPr>
              <a:t>met</a:t>
            </a:r>
            <a:r>
              <a:rPr lang="nl-NL" sz="2800" dirty="0" smtClean="0">
                <a:latin typeface="Times New Roman"/>
                <a:ea typeface="Calibri"/>
              </a:rPr>
              <a:t>?</a:t>
            </a:r>
            <a:endParaRPr lang="en-US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4392226" y="1825644"/>
            <a:ext cx="914400" cy="2143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2470513"/>
            <a:ext cx="90297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When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đứng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bổ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nghĩa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danh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từ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giữu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năng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làm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trạng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ngữ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chỉ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thời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gian</a:t>
            </a:r>
            <a:r>
              <a:rPr lang="en-US" sz="2800" b="1" dirty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(the day/the time/the year) </a:t>
            </a:r>
            <a:r>
              <a:rPr lang="en-US" sz="2800" b="1" dirty="0" err="1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2800" b="1" dirty="0" smtClean="0">
                <a:ln w="1905"/>
                <a:solidFill>
                  <a:srgbClr val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MĐQH (</a:t>
            </a:r>
            <a:r>
              <a:rPr lang="en-US" sz="2800" b="1" dirty="0" err="1"/>
              <a:t>dùng</a:t>
            </a:r>
            <a:r>
              <a:rPr lang="en-US" sz="2800" b="1" dirty="0"/>
              <a:t> </a:t>
            </a:r>
            <a:r>
              <a:rPr lang="en-US" sz="2800" b="1" dirty="0" err="1"/>
              <a:t>thay</a:t>
            </a:r>
            <a:r>
              <a:rPr lang="en-US" sz="2800" b="1" dirty="0"/>
              <a:t> </a:t>
            </a:r>
            <a:r>
              <a:rPr lang="en-US" sz="2800" b="1" dirty="0" err="1"/>
              <a:t>cho</a:t>
            </a:r>
            <a:r>
              <a:rPr lang="en-US" sz="2800" b="1" dirty="0"/>
              <a:t> on, at ,in +  which, then(</a:t>
            </a:r>
            <a:r>
              <a:rPr lang="nl-NL" sz="2800" b="1" dirty="0"/>
              <a:t> thay thế cho cụm từ chỉ thời gian</a:t>
            </a:r>
            <a:r>
              <a:rPr lang="nl-NL" sz="2800" b="1" dirty="0" smtClean="0"/>
              <a:t>)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90500" y="5257800"/>
            <a:ext cx="883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N </a:t>
            </a:r>
            <a:r>
              <a:rPr lang="en-US" sz="5400" b="1" dirty="0" smtClean="0"/>
              <a:t>( </a:t>
            </a:r>
            <a:r>
              <a:rPr lang="en-US" sz="5400" b="1" dirty="0" smtClean="0"/>
              <a:t>time) </a:t>
            </a:r>
            <a:r>
              <a:rPr lang="en-US" sz="5400" b="1" dirty="0" smtClean="0"/>
              <a:t>+ When + S+  V </a:t>
            </a:r>
          </a:p>
        </p:txBody>
      </p:sp>
    </p:spTree>
    <p:extLst>
      <p:ext uri="{BB962C8B-B14F-4D97-AF65-F5344CB8AC3E}">
        <p14:creationId xmlns:p14="http://schemas.microsoft.com/office/powerpoint/2010/main" val="31304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305</TotalTime>
  <Words>1235</Words>
  <Application>Microsoft Office PowerPoint</Application>
  <PresentationFormat>On-screen Show 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.VnVogue</vt:lpstr>
      <vt:lpstr>Arial</vt:lpstr>
      <vt:lpstr>Arial</vt:lpstr>
      <vt:lpstr>Calibri</vt:lpstr>
      <vt:lpstr>Franklin Gothic Book</vt:lpstr>
      <vt:lpstr>Franklin Gothic Medium</vt:lpstr>
      <vt:lpstr>Times New Roman</vt:lpstr>
      <vt:lpstr>Tunga</vt:lpstr>
      <vt:lpstr>Wingdings</vt:lpstr>
      <vt:lpstr>Angles</vt:lpstr>
      <vt:lpstr>PowerPoint Presentation</vt:lpstr>
      <vt:lpstr>Unit 9: english in the world lesson 3: a closer look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 practice</vt:lpstr>
      <vt:lpstr>ii. practice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32</cp:revision>
  <dcterms:created xsi:type="dcterms:W3CDTF">2020-04-07T14:48:01Z</dcterms:created>
  <dcterms:modified xsi:type="dcterms:W3CDTF">2021-01-22T16:44:31Z</dcterms:modified>
</cp:coreProperties>
</file>