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7" r:id="rId2"/>
    <p:sldId id="259" r:id="rId3"/>
    <p:sldId id="260" r:id="rId4"/>
    <p:sldId id="275" r:id="rId5"/>
    <p:sldId id="264" r:id="rId6"/>
    <p:sldId id="279" r:id="rId7"/>
    <p:sldId id="261" r:id="rId8"/>
    <p:sldId id="262" r:id="rId9"/>
    <p:sldId id="263" r:id="rId10"/>
    <p:sldId id="276" r:id="rId11"/>
    <p:sldId id="274" r:id="rId12"/>
    <p:sldId id="272" r:id="rId13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>
        <p:scale>
          <a:sx n="70" d="100"/>
          <a:sy n="70" d="100"/>
        </p:scale>
        <p:origin x="-40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57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../../../NGHE%20MOI%206,%207,%208/2.%20CD%20Ti&#7871;ng%20Anh%209%20-%20T&#7853;p%202/CD%20Ti&#7871;ng%20Anh%209%20-%20T&#7853;p%202/30%20Track%2030.mp3" TargetMode="Externa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../../NGHE%20MOI%206,%207,%208/2.%20CD%20Ti&#7871;ng%20Anh%209%20-%20T&#7853;p%202/CD%20Ti&#7871;ng%20Anh%209%20-%20T&#7853;p%202/30%20Track%2030.mp3" TargetMode="Externa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an and woman is discussing about office wor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62" y="157495"/>
            <a:ext cx="5241075" cy="287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wo young women and man working together in office, sitting close at the  same desk with laptops and thinking on common work project. Viewed from the  s Stock Photo - Ala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83" y="95993"/>
            <a:ext cx="5494598" cy="282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Attractive Young Man Is Caring His Child Stock Photo - Download Image Now -  iSt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62" y="3449819"/>
            <a:ext cx="4619562" cy="3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Young Man Cleaning Floor His Girlfriend Stock Photo (Edit Now) 1041696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83" y="3316406"/>
            <a:ext cx="5590132" cy="35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7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.sachmem.vn/public/images/TA9T2SHS/U11-L1-3-1-0ac4052262d6a9e1d645e68cca1471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9" y="670496"/>
            <a:ext cx="3829571" cy="188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.sachmem.vn/public/images/TA9T2SHS/U11-L1-3-2-54717069510f3126cbbb578a573406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286602"/>
            <a:ext cx="3747015" cy="207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.sachmem.vn/public/images/TA9T2SHS/U11-L1-3-3-9ec0675f49d381f5b8cb0acd9b0e3f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281" y="286602"/>
            <a:ext cx="3642862" cy="207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.sachmem.vn/public/images/TA9T2SHS/U11-L1-3-4-43f6bfa4337933b91b5177fea289d74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3603888"/>
            <a:ext cx="3521895" cy="17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.sachmem.vn/public/images/TA9T2SHS/U11-L1-3-5-decb454dc03104c92f464cbc476abb1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3684893"/>
            <a:ext cx="3611474" cy="189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.sachmem.vn/public/images/TA9T2SHS/U11-L1-3-6-4f7457491ab334af1924dc24b96b2fa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281" y="3753130"/>
            <a:ext cx="3660668" cy="17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6"/>
          <p:cNvSpPr txBox="1"/>
          <p:nvPr/>
        </p:nvSpPr>
        <p:spPr>
          <a:xfrm>
            <a:off x="155575" y="2562594"/>
            <a:ext cx="4995402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1.Car will be running </a:t>
            </a:r>
          </a:p>
          <a:p>
            <a:r>
              <a:rPr lang="vi-VN" altLang="en-US" sz="2800" b="1" dirty="0">
                <a:latin typeface="Times New Roman" panose="02020603050405020304" charset="0"/>
              </a:rPr>
              <a:t>on water.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4213226" y="2604419"/>
            <a:ext cx="3611474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2. People will live in </a:t>
            </a:r>
            <a:r>
              <a:rPr lang="vi-VN" altLang="en-US" sz="2800" b="1" dirty="0" smtClean="0">
                <a:latin typeface="Times New Roman" panose="02020603050405020304" charset="0"/>
              </a:rPr>
              <a:t>house</a:t>
            </a:r>
            <a:r>
              <a:rPr lang="en-AU" altLang="en-US" sz="2800" b="1" dirty="0" smtClean="0">
                <a:latin typeface="Times New Roman" panose="02020603050405020304" charset="0"/>
              </a:rPr>
              <a:t>s</a:t>
            </a:r>
            <a:r>
              <a:rPr lang="vi-VN" altLang="en-US" sz="2800" b="1" dirty="0" smtClean="0">
                <a:latin typeface="Times New Roman" panose="02020603050405020304" charset="0"/>
              </a:rPr>
              <a:t> </a:t>
            </a:r>
            <a:r>
              <a:rPr lang="vi-VN" altLang="en-US" sz="2800" b="1" dirty="0">
                <a:latin typeface="Times New Roman" panose="02020603050405020304" charset="0"/>
              </a:rPr>
              <a:t>in the sky.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8376751" y="2560291"/>
            <a:ext cx="3759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3. People will be able to</a:t>
            </a:r>
          </a:p>
          <a:p>
            <a:r>
              <a:rPr lang="vi-VN" altLang="en-US" sz="2800" b="1" dirty="0">
                <a:latin typeface="Times New Roman" panose="02020603050405020304" charset="0"/>
              </a:rPr>
              <a:t> </a:t>
            </a:r>
            <a:r>
              <a:rPr lang="vi-VN" altLang="en-US" sz="2800" b="1" dirty="0" smtClean="0">
                <a:latin typeface="Times New Roman" panose="02020603050405020304" charset="0"/>
              </a:rPr>
              <a:t>talk</a:t>
            </a:r>
            <a:r>
              <a:rPr lang="en-AU" altLang="en-US" sz="2800" b="1" dirty="0" smtClean="0">
                <a:latin typeface="Times New Roman" panose="02020603050405020304" charset="0"/>
              </a:rPr>
              <a:t> with</a:t>
            </a:r>
            <a:r>
              <a:rPr lang="vi-VN" altLang="en-US" sz="2800" b="1" dirty="0" smtClean="0">
                <a:latin typeface="Times New Roman" panose="02020603050405020304" charset="0"/>
              </a:rPr>
              <a:t> </a:t>
            </a:r>
            <a:r>
              <a:rPr lang="vi-VN" altLang="en-US" sz="2800" b="1" dirty="0">
                <a:latin typeface="Times New Roman" panose="02020603050405020304" charset="0"/>
              </a:rPr>
              <a:t>their pets.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12270" y="5620355"/>
            <a:ext cx="3818208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4. Robots will be doing </a:t>
            </a:r>
          </a:p>
          <a:p>
            <a:r>
              <a:rPr lang="vi-VN" altLang="en-US" sz="2800" b="1" dirty="0">
                <a:latin typeface="Times New Roman" panose="02020603050405020304" charset="0"/>
              </a:rPr>
              <a:t>the housework.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4086285" y="5650170"/>
            <a:ext cx="42904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5. Trains will be running </a:t>
            </a:r>
          </a:p>
          <a:p>
            <a:r>
              <a:rPr lang="vi-VN" altLang="en-US" sz="2800" b="1" dirty="0">
                <a:latin typeface="Times New Roman" panose="02020603050405020304" charset="0"/>
              </a:rPr>
              <a:t>as fast as 300 km/h.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8761863" y="5677465"/>
            <a:ext cx="3430136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2800" b="1" dirty="0">
                <a:latin typeface="Times New Roman" panose="02020603050405020304" charset="0"/>
              </a:rPr>
              <a:t>6. Land will become </a:t>
            </a:r>
          </a:p>
          <a:p>
            <a:r>
              <a:rPr lang="vi-VN" altLang="en-US" sz="2800" b="1" dirty="0">
                <a:latin typeface="Times New Roman" panose="02020603050405020304" charset="0"/>
              </a:rPr>
              <a:t>barren.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4734" y="101936"/>
            <a:ext cx="3248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u="sng" dirty="0" smtClean="0">
                <a:solidFill>
                  <a:srgbClr val="C00000"/>
                </a:solidFill>
              </a:rPr>
              <a:t>3. Work in groups</a:t>
            </a:r>
            <a:endParaRPr lang="en-AU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1354" y="600616"/>
            <a:ext cx="11512062" cy="258532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4. GAME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Make two big groups. One group names a service. The other group gives their vision of that service in the future. Take turns to do this. The group with the most predictions wins.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 Neue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99FF"/>
                </a:solidFill>
                <a:effectLst/>
                <a:latin typeface="Helvetica Neue"/>
                <a:cs typeface="Arial" pitchFamily="34" charset="0"/>
              </a:rPr>
              <a:t>Example: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                                                                        </a:t>
            </a:r>
          </a:p>
        </p:txBody>
      </p:sp>
      <p:pic>
        <p:nvPicPr>
          <p:cNvPr id="4098" name="Picture 2" descr="https://s.sachmem.vn/public/images/TA9T2SHS/U11-L1-4-ffe7eb31092336e6c3edecd0f65d61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83" y="3446585"/>
            <a:ext cx="10443741" cy="27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/>
          <p:nvPr/>
        </p:nvSpPr>
        <p:spPr>
          <a:xfrm>
            <a:off x="2368062" y="2233344"/>
            <a:ext cx="90502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000" b="1" dirty="0">
                <a:latin typeface="Times New Roman" panose="02020603050405020304" charset="0"/>
              </a:rPr>
              <a:t>HOMEWORK:</a:t>
            </a:r>
          </a:p>
          <a:p>
            <a:pPr algn="l"/>
            <a:r>
              <a:rPr lang="vi-VN" altLang="en-US" sz="4000" b="1" dirty="0">
                <a:latin typeface="Times New Roman" panose="02020603050405020304" charset="0"/>
              </a:rPr>
              <a:t>- Do activity 2 in notebook.</a:t>
            </a:r>
          </a:p>
          <a:p>
            <a:pPr algn="l"/>
            <a:r>
              <a:rPr lang="vi-VN" altLang="en-US" sz="4000" b="1" dirty="0">
                <a:latin typeface="Times New Roman" panose="02020603050405020304" charset="0"/>
              </a:rPr>
              <a:t>- Learn newwords by heart.</a:t>
            </a:r>
          </a:p>
          <a:p>
            <a:pPr algn="l"/>
            <a:r>
              <a:rPr lang="vi-VN" altLang="en-US" sz="4000" b="1" dirty="0">
                <a:latin typeface="Times New Roman" panose="02020603050405020304" charset="0"/>
              </a:rPr>
              <a:t>- Prepare new lesson : A closer look 1</a:t>
            </a:r>
            <a:r>
              <a:rPr lang="vi-VN" altLang="en-US" sz="4000" dirty="0">
                <a:latin typeface="Times New Roman" panose="0202060305040502030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722564" y="480646"/>
            <a:ext cx="110312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4800" b="1" u="sng" dirty="0" smtClean="0">
                <a:latin typeface="Times New Roman" panose="02020603050405020304" charset="0"/>
              </a:rPr>
              <a:t>Period 88</a:t>
            </a:r>
          </a:p>
          <a:p>
            <a:pPr algn="ctr"/>
            <a:r>
              <a:rPr lang="vi-VN" altLang="en-US" sz="4800" b="1" dirty="0" smtClean="0">
                <a:latin typeface="Times New Roman" panose="02020603050405020304" charset="0"/>
              </a:rPr>
              <a:t>Unit </a:t>
            </a:r>
            <a:r>
              <a:rPr lang="vi-VN" altLang="en-US" sz="4800" b="1" dirty="0">
                <a:latin typeface="Times New Roman" panose="02020603050405020304" charset="0"/>
              </a:rPr>
              <a:t>11</a:t>
            </a:r>
            <a:r>
              <a:rPr lang="vi-VN" altLang="en-US" sz="4400" b="1" dirty="0">
                <a:latin typeface="Times New Roman" panose="02020603050405020304" charset="0"/>
              </a:rPr>
              <a:t>: CHANGING ROLES IN SOCIETY</a:t>
            </a:r>
          </a:p>
          <a:p>
            <a:pPr algn="ctr"/>
            <a:r>
              <a:rPr lang="vi-VN" altLang="en-US" sz="4400" b="1" i="1" dirty="0">
                <a:solidFill>
                  <a:srgbClr val="C00000"/>
                </a:solidFill>
                <a:latin typeface="Times New Roman" panose="02020603050405020304" charset="0"/>
              </a:rPr>
              <a:t>Lesson 1 : Getting started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9937" y="2815907"/>
            <a:ext cx="2999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600" b="1" dirty="0">
                <a:solidFill>
                  <a:srgbClr val="C00000"/>
                </a:solidFill>
              </a:rPr>
              <a:t>Into the future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.sachmem.vn/public/images/TA9T2SHS/U11-L1-1-ad0ccb41ce14e2e8442f12388b98741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08" y="92457"/>
            <a:ext cx="10214474" cy="632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6478" y="0"/>
            <a:ext cx="1191449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 smtClean="0">
                <a:solidFill>
                  <a:srgbClr val="C00000"/>
                </a:solidFill>
                <a:hlinkClick r:id="rId2" action="ppaction://hlinkfile"/>
              </a:rPr>
              <a:t>1. Listen and read</a:t>
            </a:r>
            <a:endParaRPr lang="en-US" sz="2000" b="1" u="sng" dirty="0" smtClean="0">
              <a:solidFill>
                <a:srgbClr val="C00000"/>
              </a:solidFill>
            </a:endParaRP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We have invited some students from Oak Tree School in Happy Valley to this </a:t>
            </a:r>
            <a:r>
              <a:rPr lang="en-US" sz="2000" b="1" i="1" dirty="0"/>
              <a:t>Beyond 2030</a:t>
            </a:r>
            <a:r>
              <a:rPr lang="en-US" sz="2000" b="1" dirty="0"/>
              <a:t> forum, and they are going to share with us their vision of the future. Would you like to go first, </a:t>
            </a:r>
            <a:r>
              <a:rPr lang="en-US" sz="2000" b="1" dirty="0" err="1"/>
              <a:t>Phong</a:t>
            </a:r>
            <a:r>
              <a:rPr lang="en-US" sz="2000" b="1" dirty="0"/>
              <a:t>? 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Phong</a:t>
            </a:r>
            <a:r>
              <a:rPr lang="en-US" sz="2000" b="1" dirty="0">
                <a:solidFill>
                  <a:srgbClr val="C00000"/>
                </a:solidFill>
              </a:rPr>
              <a:t>: </a:t>
            </a:r>
            <a:r>
              <a:rPr lang="en-US" sz="2000" b="1" dirty="0"/>
              <a:t>I believe the biggest change will take place within the school system. Apart from at school, we will also be learning from places which will give us real-life knowledge and experience, such as at a railway station, in a company, or on a farm.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Mai: </a:t>
            </a:r>
            <a:r>
              <a:rPr lang="en-US" sz="2000" b="1" dirty="0"/>
              <a:t>I agree. This real-life application of learning will give us a sense of participation, a feeling that we are part of the process. </a:t>
            </a:r>
          </a:p>
          <a:p>
            <a:r>
              <a:rPr lang="en-US" sz="2000" b="1" dirty="0" smtClean="0"/>
              <a:t>Interviewer:</a:t>
            </a:r>
            <a:r>
              <a:rPr lang="en-US" sz="2000" b="1" dirty="0"/>
              <a:t> And what about the role of teachers? 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Phong</a:t>
            </a:r>
            <a:r>
              <a:rPr lang="en-US" sz="2000" b="1" dirty="0">
                <a:solidFill>
                  <a:srgbClr val="C00000"/>
                </a:solidFill>
              </a:rPr>
              <a:t>:</a:t>
            </a:r>
            <a:r>
              <a:rPr lang="en-US" sz="2000" b="1" dirty="0"/>
              <a:t> Ah, they will be more like </a:t>
            </a:r>
            <a:r>
              <a:rPr lang="en-US" sz="2000" b="1" dirty="0">
                <a:solidFill>
                  <a:srgbClr val="C00000"/>
                </a:solidFill>
              </a:rPr>
              <a:t>facilitators,</a:t>
            </a:r>
            <a:r>
              <a:rPr lang="en-US" sz="2000" b="1" dirty="0"/>
              <a:t> rather than </a:t>
            </a:r>
            <a:r>
              <a:rPr lang="en-US" sz="2000" b="1" dirty="0">
                <a:solidFill>
                  <a:srgbClr val="C00000"/>
                </a:solidFill>
              </a:rPr>
              <a:t>information providers. 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Fascinating. How else do you see the future, Nguyen?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</a:t>
            </a:r>
            <a:r>
              <a:rPr lang="en-US" sz="2000" b="1" dirty="0"/>
              <a:t> Well, I think the role of fathers will drastically change. 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Oh yes? In what way?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 </a:t>
            </a:r>
            <a:r>
              <a:rPr lang="en-US" sz="2000" b="1" dirty="0"/>
              <a:t>The modern father will not necessarily be the </a:t>
            </a:r>
            <a:r>
              <a:rPr lang="en-US" sz="2000" b="1" dirty="0">
                <a:solidFill>
                  <a:srgbClr val="C00000"/>
                </a:solidFill>
              </a:rPr>
              <a:t>breadwinner</a:t>
            </a:r>
            <a:r>
              <a:rPr lang="en-US" sz="2000" b="1" dirty="0"/>
              <a:t> of the family. He may be externally employed or he may stay at home to take care of his children.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Interviewer: </a:t>
            </a:r>
            <a:r>
              <a:rPr lang="en-US" sz="2000" b="1" dirty="0"/>
              <a:t>And do the housework?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</a:t>
            </a:r>
            <a:r>
              <a:rPr lang="en-US" sz="2000" b="1" dirty="0"/>
              <a:t> Yes. It's work, paid or not, isn't it?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Mai:</a:t>
            </a:r>
            <a:r>
              <a:rPr lang="en-US" sz="2000" b="1" dirty="0"/>
              <a:t> Absolutely. The benefit will be that children will see their fathers more often and have a closer relationship with them. I don't see much of my dad, but I love every moment I spend with him.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Interviewer: </a:t>
            </a:r>
            <a:r>
              <a:rPr lang="en-US" sz="2000" b="1" dirty="0"/>
              <a:t>Well, we are certainly covering some interesting topics …</a:t>
            </a:r>
          </a:p>
          <a:p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5098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/>
          <p:nvPr>
            <p:extLst>
              <p:ext uri="{D42A27DB-BD31-4B8C-83A1-F6EECF244321}">
                <p14:modId xmlns:p14="http://schemas.microsoft.com/office/powerpoint/2010/main" val="2238644529"/>
              </p:ext>
            </p:extLst>
          </p:nvPr>
        </p:nvGraphicFramePr>
        <p:xfrm>
          <a:off x="718819" y="297815"/>
          <a:ext cx="11209323" cy="6263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0542"/>
                <a:gridCol w="8338781"/>
              </a:tblGrid>
              <a:tr h="5600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Words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Explanations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vi-VN" altLang="en-US" sz="2800" b="1" dirty="0">
                        <a:latin typeface="Times New Roman" panose="02020603050405020304" charset="0"/>
                      </a:endParaRPr>
                    </a:p>
                    <a:p>
                      <a:pPr algn="l">
                        <a:buNone/>
                      </a:pPr>
                      <a:endParaRPr lang="vi-VN" altLang="en-US" sz="2800" b="1" dirty="0">
                        <a:latin typeface="Times New Roman" panose="02020603050405020304" charset="0"/>
                      </a:endParaRPr>
                    </a:p>
                    <a:p>
                      <a:pPr algn="l">
                        <a:buNone/>
                      </a:pPr>
                      <a:r>
                        <a:rPr lang="vi-VN" altLang="en-US" sz="2800" b="1" dirty="0">
                          <a:solidFill>
                            <a:srgbClr val="C00000"/>
                          </a:solidFill>
                          <a:latin typeface="Times New Roman" panose="02020603050405020304" charset="0"/>
                        </a:rPr>
                        <a:t>1. facilitator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A. a person who provides facilitieslike the projector, the interactive whiteboard.</a:t>
                      </a:r>
                    </a:p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B. a person who helps somebody to do something more easily by discussing and giving guidance.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17221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vi-VN" altLang="en-US" sz="2800" b="1" dirty="0">
                          <a:solidFill>
                            <a:srgbClr val="C00000"/>
                          </a:solidFill>
                          <a:latin typeface="Times New Roman" panose="02020603050405020304" charset="0"/>
                        </a:rPr>
                        <a:t>2. information provider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A. a person who gathers information and uses it to teach others.</a:t>
                      </a:r>
                    </a:p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B. a machine which sells newspapers.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11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vi-VN" altLang="en-US" sz="2800" b="1" dirty="0">
                          <a:solidFill>
                            <a:srgbClr val="C00000"/>
                          </a:solidFill>
                          <a:latin typeface="Times New Roman" panose="02020603050405020304" charset="0"/>
                        </a:rPr>
                        <a:t>3. breadwinner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A. a person who makes bread to feed the family.</a:t>
                      </a:r>
                    </a:p>
                    <a:p>
                      <a:pPr algn="l">
                        <a:lnSpc>
                          <a:spcPct val="120000"/>
                        </a:lnSpc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B. a person who supports the family with the money he/she earns.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 Box 7"/>
          <p:cNvSpPr txBox="1"/>
          <p:nvPr/>
        </p:nvSpPr>
        <p:spPr>
          <a:xfrm>
            <a:off x="4186555" y="5261610"/>
            <a:ext cx="75698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vi-VN" altLang="en-US" sz="2800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.</a:t>
            </a:r>
          </a:p>
          <a:p>
            <a:endParaRPr lang="vi-VN" altLang="en-US" sz="2800" dirty="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" name="Oval 2"/>
          <p:cNvSpPr/>
          <p:nvPr/>
        </p:nvSpPr>
        <p:spPr>
          <a:xfrm>
            <a:off x="3645814" y="2019868"/>
            <a:ext cx="371797" cy="3684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rgbClr val="C00000"/>
                </a:solidFill>
              </a:rPr>
              <a:t>B</a:t>
            </a:r>
            <a:endParaRPr lang="en-AU" dirty="0">
              <a:solidFill>
                <a:srgbClr val="C0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645813" y="3118514"/>
            <a:ext cx="371797" cy="3684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rgbClr val="C00000"/>
                </a:solidFill>
              </a:rPr>
              <a:t>A</a:t>
            </a:r>
            <a:endParaRPr lang="en-AU" dirty="0">
              <a:solidFill>
                <a:srgbClr val="C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576127" y="5261610"/>
            <a:ext cx="371797" cy="472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rgbClr val="C00000"/>
                </a:solidFill>
              </a:rPr>
              <a:t>B</a:t>
            </a:r>
            <a:endParaRPr lang="en-A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6478" y="0"/>
            <a:ext cx="1191449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 smtClean="0">
                <a:solidFill>
                  <a:srgbClr val="C00000"/>
                </a:solidFill>
                <a:hlinkClick r:id="rId2" action="ppaction://hlinkfile"/>
              </a:rPr>
              <a:t>1. Listen and read</a:t>
            </a:r>
            <a:endParaRPr lang="en-US" sz="2000" b="1" u="sng" dirty="0" smtClean="0">
              <a:solidFill>
                <a:srgbClr val="C00000"/>
              </a:solidFill>
            </a:endParaRP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We have invited some students from Oak Tree School in Happy Valley to this </a:t>
            </a:r>
            <a:r>
              <a:rPr lang="en-US" sz="2000" b="1" i="1" dirty="0"/>
              <a:t>Beyond 2030</a:t>
            </a:r>
            <a:r>
              <a:rPr lang="en-US" sz="2000" b="1" dirty="0"/>
              <a:t> forum, and they are going to share with us their vision of the future. Would you like to go first, </a:t>
            </a:r>
            <a:r>
              <a:rPr lang="en-US" sz="2000" b="1" dirty="0" err="1"/>
              <a:t>Phong</a:t>
            </a:r>
            <a:r>
              <a:rPr lang="en-US" sz="2000" b="1" dirty="0"/>
              <a:t>? 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Phong</a:t>
            </a:r>
            <a:r>
              <a:rPr lang="en-US" sz="2000" b="1" dirty="0">
                <a:solidFill>
                  <a:srgbClr val="C00000"/>
                </a:solidFill>
              </a:rPr>
              <a:t>: </a:t>
            </a:r>
            <a:r>
              <a:rPr lang="en-US" sz="2000" b="1" dirty="0"/>
              <a:t>I believe the biggest change will take place within the school system. Apart from at school, we will also be learning from places which will give us real-life knowledge and experience, such as at a railway station, in a company, or on a farm.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Mai: </a:t>
            </a:r>
            <a:r>
              <a:rPr lang="en-US" sz="2000" b="1" dirty="0"/>
              <a:t>I agree. This real-life application of learning will give us a sense of participation, a feeling that we are part of the process. </a:t>
            </a:r>
          </a:p>
          <a:p>
            <a:r>
              <a:rPr lang="en-US" sz="2000" b="1" dirty="0" smtClean="0"/>
              <a:t>Interviewer:</a:t>
            </a:r>
            <a:r>
              <a:rPr lang="en-US" sz="2000" b="1" dirty="0"/>
              <a:t> And what about the role of teachers? </a:t>
            </a:r>
          </a:p>
          <a:p>
            <a:r>
              <a:rPr lang="en-US" sz="2000" b="1" dirty="0" err="1">
                <a:solidFill>
                  <a:srgbClr val="C00000"/>
                </a:solidFill>
              </a:rPr>
              <a:t>Phong</a:t>
            </a:r>
            <a:r>
              <a:rPr lang="en-US" sz="2000" b="1" dirty="0">
                <a:solidFill>
                  <a:srgbClr val="C00000"/>
                </a:solidFill>
              </a:rPr>
              <a:t>:</a:t>
            </a:r>
            <a:r>
              <a:rPr lang="en-US" sz="2000" b="1" dirty="0"/>
              <a:t> Ah, they will be more like </a:t>
            </a:r>
            <a:r>
              <a:rPr lang="en-US" sz="2000" b="1" dirty="0">
                <a:solidFill>
                  <a:srgbClr val="C00000"/>
                </a:solidFill>
              </a:rPr>
              <a:t>facilitators,</a:t>
            </a:r>
            <a:r>
              <a:rPr lang="en-US" sz="2000" b="1" dirty="0"/>
              <a:t> rather than </a:t>
            </a:r>
            <a:r>
              <a:rPr lang="en-US" sz="2000" b="1" dirty="0">
                <a:solidFill>
                  <a:srgbClr val="C00000"/>
                </a:solidFill>
              </a:rPr>
              <a:t>information providers. 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Fascinating. How else do you see the future, Nguyen?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</a:t>
            </a:r>
            <a:r>
              <a:rPr lang="en-US" sz="2000" b="1" dirty="0"/>
              <a:t> Well, I think the role of fathers will drastically change. 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Interviewer:</a:t>
            </a:r>
            <a:r>
              <a:rPr lang="en-US" sz="2000" b="1" dirty="0">
                <a:solidFill>
                  <a:srgbClr val="C00000"/>
                </a:solidFill>
              </a:rPr>
              <a:t> </a:t>
            </a:r>
            <a:r>
              <a:rPr lang="en-US" sz="2000" b="1" dirty="0"/>
              <a:t>Oh yes? In what way?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 </a:t>
            </a:r>
            <a:r>
              <a:rPr lang="en-US" sz="2000" b="1" dirty="0"/>
              <a:t>The modern father will not necessarily be the </a:t>
            </a:r>
            <a:r>
              <a:rPr lang="en-US" sz="2000" b="1" dirty="0">
                <a:solidFill>
                  <a:srgbClr val="C00000"/>
                </a:solidFill>
              </a:rPr>
              <a:t>breadwinner</a:t>
            </a:r>
            <a:r>
              <a:rPr lang="en-US" sz="2000" b="1" dirty="0"/>
              <a:t> of the family. He may be externally employed or he may stay at home to take care of his children.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Interviewer: </a:t>
            </a:r>
            <a:r>
              <a:rPr lang="en-US" sz="2000" b="1" dirty="0"/>
              <a:t>And do the housework?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Nguyen:</a:t>
            </a:r>
            <a:r>
              <a:rPr lang="en-US" sz="2000" b="1" dirty="0"/>
              <a:t> Yes. It's work, paid or not, isn't it?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Mai:</a:t>
            </a:r>
            <a:r>
              <a:rPr lang="en-US" sz="2000" b="1" dirty="0"/>
              <a:t> Absolutely. The benefit will be that children will see their fathers more often and have a closer relationship with them. I don't see much of my dad, but I love every moment I spend with him. 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Interviewer: </a:t>
            </a:r>
            <a:r>
              <a:rPr lang="en-US" sz="2000" b="1" dirty="0"/>
              <a:t>Well, we are certainly covering some interesting topics …</a:t>
            </a:r>
          </a:p>
          <a:p>
            <a:endParaRPr lang="en-AU" sz="2000" b="1" dirty="0"/>
          </a:p>
        </p:txBody>
      </p:sp>
    </p:spTree>
    <p:extLst>
      <p:ext uri="{BB962C8B-B14F-4D97-AF65-F5344CB8AC3E}">
        <p14:creationId xmlns:p14="http://schemas.microsoft.com/office/powerpoint/2010/main" val="286081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/>
          <p:nvPr>
            <p:extLst>
              <p:ext uri="{D42A27DB-BD31-4B8C-83A1-F6EECF244321}">
                <p14:modId xmlns:p14="http://schemas.microsoft.com/office/powerpoint/2010/main" val="2252858545"/>
              </p:ext>
            </p:extLst>
          </p:nvPr>
        </p:nvGraphicFramePr>
        <p:xfrm>
          <a:off x="1151880" y="728027"/>
          <a:ext cx="10019665" cy="5845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250"/>
                <a:gridCol w="5946377"/>
                <a:gridCol w="1244998"/>
                <a:gridCol w="1367155"/>
                <a:gridCol w="984885"/>
              </a:tblGrid>
              <a:tr h="5784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 dirty="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Idea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Phong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Nguyen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Mai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73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1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Students will learn from a real workplace.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74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2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Students love seeing themselves as part of the process.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73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3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The teacher will act more  like a facilitator.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74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4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The father will not necessarily be the breadwinner of the family.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73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5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With the in the home, they will develop a closer bond with their chidren.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 dirty="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 Box 1"/>
          <p:cNvSpPr txBox="1"/>
          <p:nvPr/>
        </p:nvSpPr>
        <p:spPr>
          <a:xfrm>
            <a:off x="0" y="160020"/>
            <a:ext cx="7165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altLang="en-US" sz="2800" b="1" dirty="0" smtClean="0">
                <a:latin typeface="Times New Roman" panose="02020603050405020304" charset="0"/>
              </a:rPr>
              <a:t>a. </a:t>
            </a:r>
            <a:r>
              <a:rPr lang="vi-VN" altLang="en-US" sz="2800" b="1" dirty="0" smtClean="0">
                <a:latin typeface="Times New Roman" panose="02020603050405020304" charset="0"/>
              </a:rPr>
              <a:t>Tick </a:t>
            </a:r>
            <a:r>
              <a:rPr lang="vi-VN" altLang="en-US" sz="2800" b="1" dirty="0">
                <a:latin typeface="Times New Roman" panose="02020603050405020304" charset="0"/>
              </a:rPr>
              <a:t>the person who has this idea.</a:t>
            </a:r>
          </a:p>
        </p:txBody>
      </p:sp>
      <p:graphicFrame>
        <p:nvGraphicFramePr>
          <p:cNvPr id="4" name="Content Placeholder 3">
            <a:hlinkClick r:id="" action="ppaction://ole?verb=0"/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2971800" y="3893344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r:id="rId3" imgW="914400" imgH="215900" progId="Equation.KSEE3">
                  <p:embed/>
                </p:oleObj>
              </mc:Choice>
              <mc:Fallback>
                <p:oleObj r:id="rId3" imgW="914400" imgH="215900" progId="Equation.KSEE3">
                  <p:embed/>
                  <p:pic>
                    <p:nvPicPr>
                      <p:cNvPr id="0" name="Picture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800" y="3893344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Content Placeholder 4">
            <a:hlinkClick r:id="" action="ppaction://ole?verb=0"/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305800" y="3893344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r:id="rId5" imgW="914400" imgH="215900" progId="Equation.KSEE3">
                  <p:embed/>
                </p:oleObj>
              </mc:Choice>
              <mc:Fallback>
                <p:oleObj r:id="rId5" imgW="914400" imgH="215900" progId="Equation.KSEE3">
                  <p:embed/>
                  <p:pic>
                    <p:nvPicPr>
                      <p:cNvPr id="0" name="Picture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05800" y="3893344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970837" y="1575170"/>
            <a:ext cx="461645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√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80356" y="5475349"/>
            <a:ext cx="461645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√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219883" y="4451426"/>
            <a:ext cx="461645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√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970836" y="3300095"/>
            <a:ext cx="461645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√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80357" y="2329815"/>
            <a:ext cx="461645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9182" y="150842"/>
            <a:ext cx="1236487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C00000"/>
                </a:solidFill>
              </a:rPr>
              <a:t>b. Answer the questions</a:t>
            </a:r>
          </a:p>
          <a:p>
            <a:r>
              <a:rPr lang="en-US" sz="3000" b="1" dirty="0" smtClean="0"/>
              <a:t>1. What </a:t>
            </a:r>
            <a:r>
              <a:rPr lang="en-US" sz="3000" b="1" dirty="0"/>
              <a:t>is the purpose of the </a:t>
            </a:r>
            <a:r>
              <a:rPr lang="en-US" sz="3000" b="1" i="1" dirty="0"/>
              <a:t>Beyond 2030</a:t>
            </a:r>
            <a:r>
              <a:rPr lang="en-US" sz="3000" b="1" dirty="0"/>
              <a:t> forum?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It's </a:t>
            </a:r>
            <a:r>
              <a:rPr lang="en-US" sz="3000" b="1" dirty="0">
                <a:solidFill>
                  <a:srgbClr val="C00000"/>
                </a:solidFill>
              </a:rPr>
              <a:t>for people to share their vision of the future. </a:t>
            </a:r>
          </a:p>
          <a:p>
            <a:r>
              <a:rPr lang="en-US" sz="3000" b="1" dirty="0" smtClean="0"/>
              <a:t>2. Who </a:t>
            </a:r>
            <a:r>
              <a:rPr lang="en-US" sz="3000" b="1" dirty="0"/>
              <a:t>has been invited to the discussion?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Some </a:t>
            </a:r>
            <a:r>
              <a:rPr lang="en-US" sz="3000" b="1" dirty="0">
                <a:solidFill>
                  <a:srgbClr val="C00000"/>
                </a:solidFill>
              </a:rPr>
              <a:t>students from Oak Tree School in Happy Valley. </a:t>
            </a:r>
          </a:p>
          <a:p>
            <a:r>
              <a:rPr lang="en-US" sz="3000" b="1" dirty="0" smtClean="0"/>
              <a:t>3. What </a:t>
            </a:r>
            <a:r>
              <a:rPr lang="en-US" sz="3000" b="1" dirty="0"/>
              <a:t>does </a:t>
            </a:r>
            <a:r>
              <a:rPr lang="en-US" sz="3000" b="1" dirty="0" err="1"/>
              <a:t>Phong</a:t>
            </a:r>
            <a:r>
              <a:rPr lang="en-US" sz="3000" b="1" dirty="0"/>
              <a:t> think about classes in the future?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He </a:t>
            </a:r>
            <a:r>
              <a:rPr lang="en-US" sz="3000" b="1" dirty="0">
                <a:solidFill>
                  <a:srgbClr val="C00000"/>
                </a:solidFill>
              </a:rPr>
              <a:t>says that learning will also take place outside school. </a:t>
            </a:r>
          </a:p>
          <a:p>
            <a:r>
              <a:rPr lang="en-US" sz="3000" b="1" dirty="0" smtClean="0"/>
              <a:t>4. Why </a:t>
            </a:r>
            <a:r>
              <a:rPr lang="en-US" sz="3000" b="1" dirty="0"/>
              <a:t>might students like having classes outside school?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It </a:t>
            </a:r>
            <a:r>
              <a:rPr lang="en-US" sz="3000" b="1" dirty="0">
                <a:solidFill>
                  <a:srgbClr val="C00000"/>
                </a:solidFill>
              </a:rPr>
              <a:t>will give them a sense of participation and of being part of the process. </a:t>
            </a:r>
          </a:p>
          <a:p>
            <a:r>
              <a:rPr lang="en-US" sz="3000" b="1" dirty="0" smtClean="0"/>
              <a:t>5. Will </a:t>
            </a:r>
            <a:r>
              <a:rPr lang="en-US" sz="3000" b="1" dirty="0"/>
              <a:t>the father of the future always stay at home?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No</a:t>
            </a:r>
            <a:r>
              <a:rPr lang="en-US" sz="3000" b="1" dirty="0">
                <a:solidFill>
                  <a:srgbClr val="C00000"/>
                </a:solidFill>
              </a:rPr>
              <a:t>, he won't. He may still go to work. </a:t>
            </a:r>
          </a:p>
          <a:p>
            <a:r>
              <a:rPr lang="en-US" sz="3000" b="1" dirty="0" smtClean="0"/>
              <a:t>6. Does </a:t>
            </a:r>
            <a:r>
              <a:rPr lang="en-US" sz="3000" b="1" dirty="0"/>
              <a:t>Nguyen feel negative about a man doing housework?</a:t>
            </a:r>
          </a:p>
          <a:p>
            <a:r>
              <a:rPr lang="en-US" sz="3000" b="1" dirty="0" smtClean="0">
                <a:solidFill>
                  <a:srgbClr val="C00000"/>
                </a:solidFill>
              </a:rPr>
              <a:t>- No</a:t>
            </a:r>
            <a:r>
              <a:rPr lang="en-US" sz="3000" b="1" dirty="0">
                <a:solidFill>
                  <a:srgbClr val="C00000"/>
                </a:solidFill>
              </a:rPr>
              <a:t>, he doesn't.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/>
          <p:nvPr>
            <p:extLst>
              <p:ext uri="{D42A27DB-BD31-4B8C-83A1-F6EECF244321}">
                <p14:modId xmlns:p14="http://schemas.microsoft.com/office/powerpoint/2010/main" val="2558020985"/>
              </p:ext>
            </p:extLst>
          </p:nvPr>
        </p:nvGraphicFramePr>
        <p:xfrm>
          <a:off x="1736090" y="895985"/>
          <a:ext cx="8532495" cy="5629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6425"/>
                <a:gridCol w="4116070"/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A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charset="0"/>
                        </a:rPr>
                        <a:t>B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  <a:tr h="6559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1</a:t>
                      </a: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. Beyond 2030.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    a</a:t>
                      </a: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. Ideas about what life      will be in the  future.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  <a:tr h="14795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vi-VN" altLang="en-US" sz="2800" b="1">
                        <a:latin typeface="Times New Roman" panose="02020603050405020304" charset="0"/>
                      </a:endParaRPr>
                    </a:p>
                    <a:p>
                      <a:pPr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2</a:t>
                      </a:r>
                      <a:r>
                        <a:rPr lang="vi-VN" altLang="en-US" sz="2800">
                          <a:latin typeface="Times New Roman" panose="02020603050405020304" charset="0"/>
                        </a:rPr>
                        <a:t>. Vision of the future 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 </a:t>
                      </a: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     b</a:t>
                      </a: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.</a:t>
                      </a:r>
                      <a:r>
                        <a:rPr lang="vi-VN" altLang="en-US" sz="2800" dirty="0">
                          <a:latin typeface="Times New Roman" panose="02020603050405020304" charset="0"/>
                          <a:sym typeface="+mn-ea"/>
                        </a:rPr>
                        <a:t>Both housework and paid  work are worthy of respect.</a:t>
                      </a:r>
                    </a:p>
                    <a:p>
                      <a:pPr algn="ctr">
                        <a:buNone/>
                      </a:pPr>
                      <a:endParaRPr lang="vi-VN" altLang="en-US" sz="2800" dirty="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  <a:tr h="6108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3.</a:t>
                      </a:r>
                      <a:r>
                        <a:rPr lang="vi-VN" altLang="en-US" sz="2800">
                          <a:latin typeface="Times New Roman" panose="02020603050405020304" charset="0"/>
                        </a:rPr>
                        <a:t> It's work, paid or </a:t>
                      </a:r>
                    </a:p>
                    <a:p>
                      <a:pPr>
                        <a:buNone/>
                      </a:pPr>
                      <a:r>
                        <a:rPr lang="vi-VN" altLang="en-US" sz="2800">
                          <a:latin typeface="Times New Roman" panose="02020603050405020304" charset="0"/>
                        </a:rPr>
                        <a:t>not, isn't it?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      c.</a:t>
                      </a: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 </a:t>
                      </a:r>
                      <a:r>
                        <a:rPr lang="vi-VN" altLang="en-US" sz="2800" dirty="0">
                          <a:latin typeface="Times New Roman" panose="02020603050405020304" charset="0"/>
                          <a:sym typeface="+mn-ea"/>
                        </a:rPr>
                        <a:t> I love being with my father.</a:t>
                      </a:r>
                      <a:endParaRPr lang="vi-VN" altLang="en-US" sz="2800" dirty="0">
                        <a:latin typeface="Times New Roman" panose="02020603050405020304" charset="0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  <a:tr h="1423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vi-VN" altLang="en-US" sz="2800" b="1">
                          <a:latin typeface="Times New Roman" panose="02020603050405020304" charset="0"/>
                        </a:rPr>
                        <a:t>4.</a:t>
                      </a:r>
                      <a:r>
                        <a:rPr lang="vi-VN" altLang="en-US" sz="2800">
                          <a:latin typeface="Times New Roman" panose="02020603050405020304" charset="0"/>
                        </a:rPr>
                        <a:t> I love every moment,</a:t>
                      </a:r>
                    </a:p>
                    <a:p>
                      <a:pPr>
                        <a:buNone/>
                      </a:pPr>
                      <a:r>
                        <a:rPr lang="vi-VN" altLang="en-US" sz="2800">
                          <a:latin typeface="Times New Roman" panose="02020603050405020304" charset="0"/>
                        </a:rPr>
                        <a:t> I spend with him.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vi-VN" altLang="en-US" sz="2800" b="1" dirty="0">
                          <a:latin typeface="Times New Roman" panose="02020603050405020304" charset="0"/>
                        </a:rPr>
                        <a:t>      d. </a:t>
                      </a:r>
                      <a:r>
                        <a:rPr lang="vi-VN" altLang="en-US" sz="2800" dirty="0">
                          <a:latin typeface="Times New Roman" panose="02020603050405020304" charset="0"/>
                        </a:rPr>
                        <a:t>after the year 2030.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148919" y="1831975"/>
            <a:ext cx="2715905" cy="3545243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5063319" y="4503761"/>
            <a:ext cx="1801505" cy="1064526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757420" y="2909997"/>
            <a:ext cx="1960880" cy="174879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916805" y="1831975"/>
            <a:ext cx="1854200" cy="140254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"/>
          <p:cNvSpPr txBox="1"/>
          <p:nvPr/>
        </p:nvSpPr>
        <p:spPr>
          <a:xfrm>
            <a:off x="835708" y="285106"/>
            <a:ext cx="90900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800" b="1" dirty="0" smtClean="0">
                <a:latin typeface="Times New Roman" panose="02020603050405020304" charset="0"/>
              </a:rPr>
              <a:t>c. </a:t>
            </a:r>
            <a:r>
              <a:rPr lang="vi-VN" altLang="en-US" sz="2800" b="1" dirty="0" smtClean="0">
                <a:latin typeface="Times New Roman" panose="02020603050405020304" charset="0"/>
              </a:rPr>
              <a:t>Find </a:t>
            </a:r>
            <a:r>
              <a:rPr lang="vi-VN" altLang="en-US" sz="2800" b="1" dirty="0">
                <a:latin typeface="Times New Roman" panose="02020603050405020304" charset="0"/>
              </a:rPr>
              <a:t>the meaning of the phrases and sentences.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445</Words>
  <Application>Microsoft Office PowerPoint</Application>
  <PresentationFormat>Custom</PresentationFormat>
  <Paragraphs>116</Paragraphs>
  <Slides>12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Equation.KSEE3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Administrator</dc:creator>
  <cp:lastModifiedBy>Admin</cp:lastModifiedBy>
  <cp:revision>42</cp:revision>
  <dcterms:created xsi:type="dcterms:W3CDTF">2017-03-20T01:23:00Z</dcterms:created>
  <dcterms:modified xsi:type="dcterms:W3CDTF">2023-04-09T16:20:01Z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