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CCCCFF"/>
    <a:srgbClr val="6699FF"/>
    <a:srgbClr val="FF99FF"/>
    <a:srgbClr val="FFFFCC"/>
    <a:srgbClr val="99FFCC"/>
    <a:srgbClr val="FF0066"/>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900" y="-27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64F119-C0A8-4524-A075-DB1F44277A99}"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21834917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64F119-C0A8-4524-A075-DB1F44277A99}"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411198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64F119-C0A8-4524-A075-DB1F44277A99}"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2595389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64F119-C0A8-4524-A075-DB1F44277A99}"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42074969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64F119-C0A8-4524-A075-DB1F44277A99}" type="datetimeFigureOut">
              <a:rPr lang="en-US" smtClean="0"/>
              <a:t>4/2/2022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257612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64F119-C0A8-4524-A075-DB1F44277A99}"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3335813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64F119-C0A8-4524-A075-DB1F44277A99}" type="datetimeFigureOut">
              <a:rPr lang="en-US" smtClean="0"/>
              <a:t>4/2/2022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1561114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64F119-C0A8-4524-A075-DB1F44277A99}" type="datetimeFigureOut">
              <a:rPr lang="en-US" smtClean="0"/>
              <a:t>4/2/2022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857105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64F119-C0A8-4524-A075-DB1F44277A99}" type="datetimeFigureOut">
              <a:rPr lang="en-US" smtClean="0"/>
              <a:t>4/2/2022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246950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C64F119-C0A8-4524-A075-DB1F44277A99}"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3445031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C64F119-C0A8-4524-A075-DB1F44277A99}" type="datetimeFigureOut">
              <a:rPr lang="en-US" smtClean="0"/>
              <a:t>4/2/2022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564FA-0ED8-4F8A-BD96-61895C293B28}" type="slidenum">
              <a:rPr lang="en-US" smtClean="0"/>
              <a:t>‹#›</a:t>
            </a:fld>
            <a:endParaRPr lang="en-US"/>
          </a:p>
        </p:txBody>
      </p:sp>
    </p:spTree>
    <p:extLst>
      <p:ext uri="{BB962C8B-B14F-4D97-AF65-F5344CB8AC3E}">
        <p14:creationId xmlns:p14="http://schemas.microsoft.com/office/powerpoint/2010/main" val="3288515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4F119-C0A8-4524-A075-DB1F44277A99}" type="datetimeFigureOut">
              <a:rPr lang="en-US" smtClean="0"/>
              <a:t>4/2/2022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564FA-0ED8-4F8A-BD96-61895C293B28}" type="slidenum">
              <a:rPr lang="en-US" smtClean="0"/>
              <a:t>‹#›</a:t>
            </a:fld>
            <a:endParaRPr lang="en-US"/>
          </a:p>
        </p:txBody>
      </p:sp>
    </p:spTree>
    <p:extLst>
      <p:ext uri="{BB962C8B-B14F-4D97-AF65-F5344CB8AC3E}">
        <p14:creationId xmlns:p14="http://schemas.microsoft.com/office/powerpoint/2010/main" val="830849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581891" y="288790"/>
            <a:ext cx="10991273" cy="923330"/>
          </a:xfrm>
          <a:prstGeom prst="rect">
            <a:avLst/>
          </a:prstGeom>
          <a:solidFill>
            <a:srgbClr val="CCCCFF"/>
          </a:solidFill>
        </p:spPr>
        <p:txBody>
          <a:bodyPr wrap="square" lIns="91440" tIns="45720" rIns="91440" bIns="45720">
            <a:prstTxWarp prst="textWave4">
              <a:avLst>
                <a:gd name="adj1" fmla="val 6250"/>
                <a:gd name="adj2" fmla="val 169"/>
              </a:avLst>
            </a:prstTxWarp>
            <a:spAutoFit/>
            <a:scene3d>
              <a:camera prst="orthographicFront"/>
              <a:lightRig rig="soft" dir="t">
                <a:rot lat="0" lon="0" rev="15600000"/>
              </a:lightRig>
            </a:scene3d>
            <a:sp3d extrusionH="57150" prstMaterial="softEdge">
              <a:bevelT w="25400" h="38100"/>
            </a:sp3d>
          </a:bodyPr>
          <a:lstStyle/>
          <a:p>
            <a:pPr algn="ctr"/>
            <a:r>
              <a:rPr lang="en-US" sz="5400" b="1" cap="none" spc="0" dirty="0" smtClean="0">
                <a:ln/>
                <a:solidFill>
                  <a:srgbClr val="FF0000"/>
                </a:solidFill>
                <a:effectLst/>
                <a:latin typeface=".VnAvant" panose="020B7200000000000000" pitchFamily="34" charset="0"/>
              </a:rPr>
              <a:t>REVISION 3</a:t>
            </a:r>
            <a:endParaRPr lang="en-US" sz="5400" b="1" cap="none" spc="0" dirty="0">
              <a:ln/>
              <a:solidFill>
                <a:srgbClr val="FF0000"/>
              </a:solidFill>
              <a:effectLst/>
              <a:latin typeface=".VnAvant" panose="020B7200000000000000"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729015">
            <a:off x="1449692" y="2576666"/>
            <a:ext cx="4666613" cy="2586636"/>
          </a:xfrm>
          <a:prstGeom prst="rect">
            <a:avLst/>
          </a:prstGeom>
        </p:spPr>
      </p:pic>
      <p:sp>
        <p:nvSpPr>
          <p:cNvPr id="6" name="TextBox 5"/>
          <p:cNvSpPr txBox="1"/>
          <p:nvPr/>
        </p:nvSpPr>
        <p:spPr>
          <a:xfrm>
            <a:off x="3265979" y="1555403"/>
            <a:ext cx="6365701" cy="861774"/>
          </a:xfrm>
          <a:prstGeom prst="rect">
            <a:avLst/>
          </a:prstGeom>
          <a:solidFill>
            <a:schemeClr val="accent5">
              <a:lumMod val="20000"/>
              <a:lumOff val="80000"/>
            </a:schemeClr>
          </a:solidFill>
        </p:spPr>
        <p:txBody>
          <a:bodyPr wrap="square" rtlCol="0">
            <a:spAutoFit/>
          </a:bodyPr>
          <a:lstStyle/>
          <a:p>
            <a:r>
              <a:rPr lang="en-US" sz="5000" dirty="0" smtClean="0">
                <a:solidFill>
                  <a:srgbClr val="002060"/>
                </a:solidFill>
                <a:latin typeface=".VnAvant" panose="020B7200000000000000" pitchFamily="34" charset="0"/>
              </a:rPr>
              <a:t>UNIT 1: </a:t>
            </a:r>
            <a:r>
              <a:rPr lang="en-US" sz="5000" dirty="0" smtClean="0">
                <a:solidFill>
                  <a:srgbClr val="002060"/>
                </a:solidFill>
                <a:latin typeface=".VnAvant" panose="020B7200000000000000" pitchFamily="34" charset="0"/>
              </a:rPr>
              <a:t>WRITE</a:t>
            </a:r>
            <a:endParaRPr lang="en-US" sz="5000" dirty="0">
              <a:solidFill>
                <a:srgbClr val="002060"/>
              </a:solidFill>
              <a:latin typeface=".VnAvant" panose="020B7200000000000000"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23500">
            <a:off x="6459558" y="3052675"/>
            <a:ext cx="4780694" cy="2986735"/>
          </a:xfrm>
          <a:prstGeom prst="rect">
            <a:avLst/>
          </a:prstGeom>
        </p:spPr>
      </p:pic>
    </p:spTree>
    <p:extLst>
      <p:ext uri="{BB962C8B-B14F-4D97-AF65-F5344CB8AC3E}">
        <p14:creationId xmlns:p14="http://schemas.microsoft.com/office/powerpoint/2010/main" val="1319264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1409617"/>
          </a:xfrm>
          <a:prstGeom prst="rect">
            <a:avLst/>
          </a:prstGeom>
          <a:solidFill>
            <a:srgbClr val="FFFF00"/>
          </a:solidFill>
        </p:spPr>
        <p:txBody>
          <a:bodyPr wrap="square">
            <a:spAutoFit/>
          </a:bodyPr>
          <a:lstStyle/>
          <a:p>
            <a:pPr marL="342900" marR="0" lvl="0" indent="-342900" algn="just">
              <a:lnSpc>
                <a:spcPct val="107000"/>
              </a:lnSpc>
              <a:spcBef>
                <a:spcPts val="0"/>
              </a:spcBef>
              <a:spcAft>
                <a:spcPts val="800"/>
              </a:spcAft>
              <a:buFont typeface="Times New Roman" panose="02020603050405020304" pitchFamily="18" charset="0"/>
              <a:buChar char="-"/>
              <a:tabLst>
                <a:tab pos="411480" algn="l"/>
              </a:tabLs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Have you ever written a letter for your family to talk about your trip?</a:t>
            </a:r>
            <a:endParaRPr lang="en-US" sz="4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9371" y="1545083"/>
            <a:ext cx="6122629" cy="408302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45083"/>
            <a:ext cx="6159639" cy="4083029"/>
          </a:xfrm>
          <a:prstGeom prst="rect">
            <a:avLst/>
          </a:prstGeom>
        </p:spPr>
      </p:pic>
    </p:spTree>
    <p:extLst>
      <p:ext uri="{BB962C8B-B14F-4D97-AF65-F5344CB8AC3E}">
        <p14:creationId xmlns:p14="http://schemas.microsoft.com/office/powerpoint/2010/main" val="3587961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7" name="TextBox 6"/>
          <p:cNvSpPr txBox="1"/>
          <p:nvPr/>
        </p:nvSpPr>
        <p:spPr>
          <a:xfrm>
            <a:off x="0" y="6516"/>
            <a:ext cx="12192000" cy="1077218"/>
          </a:xfrm>
          <a:prstGeom prst="rect">
            <a:avLst/>
          </a:prstGeom>
          <a:solidFill>
            <a:srgbClr val="FF0000"/>
          </a:solidFill>
        </p:spPr>
        <p:txBody>
          <a:bodyPr wrap="square" rtlCol="0">
            <a:spAutoFit/>
          </a:bodyPr>
          <a:lstStyle/>
          <a:p>
            <a:r>
              <a:rPr lang="en-US" sz="3200" b="1" i="1" dirty="0" smtClean="0">
                <a:latin typeface="Times New Roman" panose="02020603050405020304" pitchFamily="18" charset="0"/>
                <a:cs typeface="Times New Roman" panose="02020603050405020304" pitchFamily="18" charset="0"/>
              </a:rPr>
              <a:t>- How </a:t>
            </a:r>
            <a:r>
              <a:rPr lang="en-US" sz="3200" b="1" i="1" dirty="0">
                <a:latin typeface="Times New Roman" panose="02020603050405020304" pitchFamily="18" charset="0"/>
                <a:cs typeface="Times New Roman" panose="02020603050405020304" pitchFamily="18" charset="0"/>
              </a:rPr>
              <a:t>many parts are there in the letter?</a:t>
            </a:r>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
        <p:nvSpPr>
          <p:cNvPr id="13" name="Oval 12"/>
          <p:cNvSpPr/>
          <p:nvPr/>
        </p:nvSpPr>
        <p:spPr>
          <a:xfrm>
            <a:off x="1" y="2336801"/>
            <a:ext cx="2683932" cy="171026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FF0000"/>
                </a:solidFill>
                <a:latin typeface="Times New Roman" panose="02020603050405020304" pitchFamily="18" charset="0"/>
                <a:cs typeface="Times New Roman" panose="02020603050405020304" pitchFamily="18" charset="0"/>
              </a:rPr>
              <a:t>4 PARTS</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14" name="Rounded Rectangle 13"/>
          <p:cNvSpPr/>
          <p:nvPr/>
        </p:nvSpPr>
        <p:spPr>
          <a:xfrm>
            <a:off x="2959100" y="1219202"/>
            <a:ext cx="2734734" cy="1083733"/>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2060"/>
                </a:solidFill>
                <a:latin typeface="Times New Roman" panose="02020603050405020304" pitchFamily="18" charset="0"/>
                <a:cs typeface="Times New Roman" panose="02020603050405020304" pitchFamily="18" charset="0"/>
              </a:rPr>
              <a:t>HEADING</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15" name="Rounded Rectangle 14"/>
          <p:cNvSpPr/>
          <p:nvPr/>
        </p:nvSpPr>
        <p:spPr>
          <a:xfrm>
            <a:off x="2959100" y="2554818"/>
            <a:ext cx="2734734" cy="1083733"/>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2060"/>
                </a:solidFill>
                <a:latin typeface="Times New Roman" panose="02020603050405020304" pitchFamily="18" charset="0"/>
                <a:cs typeface="Times New Roman" panose="02020603050405020304" pitchFamily="18" charset="0"/>
              </a:rPr>
              <a:t>OPENING</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16" name="Rounded Rectangle 15"/>
          <p:cNvSpPr/>
          <p:nvPr/>
        </p:nvSpPr>
        <p:spPr>
          <a:xfrm>
            <a:off x="2959100" y="3769783"/>
            <a:ext cx="2734734" cy="1083733"/>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2060"/>
                </a:solidFill>
                <a:latin typeface="Times New Roman" panose="02020603050405020304" pitchFamily="18" charset="0"/>
                <a:cs typeface="Times New Roman" panose="02020603050405020304" pitchFamily="18" charset="0"/>
              </a:rPr>
              <a:t>BODY</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17" name="Rounded Rectangle 16"/>
          <p:cNvSpPr/>
          <p:nvPr/>
        </p:nvSpPr>
        <p:spPr>
          <a:xfrm>
            <a:off x="2959100" y="5105399"/>
            <a:ext cx="2734734" cy="1083733"/>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2060"/>
                </a:solidFill>
                <a:latin typeface="Times New Roman" panose="02020603050405020304" pitchFamily="18" charset="0"/>
                <a:cs typeface="Times New Roman" panose="02020603050405020304" pitchFamily="18" charset="0"/>
              </a:rPr>
              <a:t>CLOSING</a:t>
            </a:r>
            <a:endParaRPr lang="en-US" sz="3200" dirty="0">
              <a:solidFill>
                <a:srgbClr val="002060"/>
              </a:solidFill>
              <a:latin typeface="Times New Roman" panose="02020603050405020304" pitchFamily="18" charset="0"/>
              <a:cs typeface="Times New Roman" panose="02020603050405020304" pitchFamily="18" charset="0"/>
            </a:endParaRPr>
          </a:p>
        </p:txBody>
      </p:sp>
      <p:cxnSp>
        <p:nvCxnSpPr>
          <p:cNvPr id="19" name="Straight Connector 18"/>
          <p:cNvCxnSpPr>
            <a:stCxn id="13" idx="6"/>
            <a:endCxn id="14" idx="1"/>
          </p:cNvCxnSpPr>
          <p:nvPr/>
        </p:nvCxnSpPr>
        <p:spPr>
          <a:xfrm flipV="1">
            <a:off x="2683933" y="1761069"/>
            <a:ext cx="275167" cy="1430865"/>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3" idx="6"/>
            <a:endCxn id="15" idx="1"/>
          </p:cNvCxnSpPr>
          <p:nvPr/>
        </p:nvCxnSpPr>
        <p:spPr>
          <a:xfrm flipV="1">
            <a:off x="2683933" y="3096685"/>
            <a:ext cx="275167" cy="952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3" idx="6"/>
            <a:endCxn id="16" idx="1"/>
          </p:cNvCxnSpPr>
          <p:nvPr/>
        </p:nvCxnSpPr>
        <p:spPr>
          <a:xfrm>
            <a:off x="2683933" y="3191934"/>
            <a:ext cx="275167" cy="111971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3" idx="6"/>
            <a:endCxn id="17" idx="1"/>
          </p:cNvCxnSpPr>
          <p:nvPr/>
        </p:nvCxnSpPr>
        <p:spPr>
          <a:xfrm>
            <a:off x="2683933" y="3191934"/>
            <a:ext cx="275167" cy="2455332"/>
          </a:xfrm>
          <a:prstGeom prst="line">
            <a:avLst/>
          </a:prstGeom>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5969001" y="1219202"/>
            <a:ext cx="2929466" cy="1066806"/>
          </a:xfrm>
          <a:prstGeom prst="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2060"/>
                </a:solidFill>
                <a:latin typeface="Times New Roman" panose="02020603050405020304" pitchFamily="18" charset="0"/>
                <a:cs typeface="Times New Roman" panose="02020603050405020304" pitchFamily="18" charset="0"/>
              </a:rPr>
              <a:t>The writer’s address, date…..</a:t>
            </a:r>
            <a:endParaRPr lang="en-US" sz="2800" b="1" dirty="0">
              <a:solidFill>
                <a:srgbClr val="002060"/>
              </a:solidFill>
              <a:latin typeface="Times New Roman" panose="02020603050405020304" pitchFamily="18" charset="0"/>
              <a:cs typeface="Times New Roman" panose="02020603050405020304" pitchFamily="18" charset="0"/>
            </a:endParaRPr>
          </a:p>
        </p:txBody>
      </p:sp>
      <p:sp>
        <p:nvSpPr>
          <p:cNvPr id="49" name="Rectangle 48"/>
          <p:cNvSpPr/>
          <p:nvPr/>
        </p:nvSpPr>
        <p:spPr>
          <a:xfrm>
            <a:off x="5969001" y="2446869"/>
            <a:ext cx="2929467" cy="1117600"/>
          </a:xfrm>
          <a:prstGeom prst="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2060"/>
                </a:solidFill>
                <a:latin typeface="Times New Roman" panose="02020603050405020304" pitchFamily="18" charset="0"/>
                <a:cs typeface="Times New Roman" panose="02020603050405020304" pitchFamily="18" charset="0"/>
              </a:rPr>
              <a:t>Dear….,</a:t>
            </a:r>
            <a:endParaRPr lang="en-US" sz="2800" b="1" dirty="0">
              <a:solidFill>
                <a:srgbClr val="002060"/>
              </a:solidFill>
              <a:latin typeface="Times New Roman" panose="02020603050405020304" pitchFamily="18" charset="0"/>
              <a:cs typeface="Times New Roman" panose="02020603050405020304" pitchFamily="18" charset="0"/>
            </a:endParaRPr>
          </a:p>
        </p:txBody>
      </p:sp>
      <p:sp>
        <p:nvSpPr>
          <p:cNvPr id="51" name="Rectangle 50"/>
          <p:cNvSpPr/>
          <p:nvPr/>
        </p:nvSpPr>
        <p:spPr>
          <a:xfrm>
            <a:off x="5969000" y="5105399"/>
            <a:ext cx="3073400" cy="1202268"/>
          </a:xfrm>
          <a:prstGeom prst="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2060"/>
                </a:solidFill>
                <a:latin typeface="Times New Roman" panose="02020603050405020304" pitchFamily="18" charset="0"/>
                <a:cs typeface="Times New Roman" panose="02020603050405020304" pitchFamily="18" charset="0"/>
              </a:rPr>
              <a:t>With love,</a:t>
            </a:r>
          </a:p>
          <a:p>
            <a:pPr algn="ctr"/>
            <a:r>
              <a:rPr lang="en-US" sz="2800" b="1" dirty="0" smtClean="0">
                <a:solidFill>
                  <a:srgbClr val="002060"/>
                </a:solidFill>
                <a:latin typeface="Times New Roman" panose="02020603050405020304" pitchFamily="18" charset="0"/>
                <a:cs typeface="Times New Roman" panose="02020603050405020304" pitchFamily="18" charset="0"/>
              </a:rPr>
              <a:t>Your </a:t>
            </a:r>
            <a:r>
              <a:rPr lang="en-US" sz="2800" b="1" dirty="0" err="1" smtClean="0">
                <a:solidFill>
                  <a:srgbClr val="002060"/>
                </a:solidFill>
                <a:latin typeface="Times New Roman" panose="02020603050405020304" pitchFamily="18" charset="0"/>
                <a:cs typeface="Times New Roman" panose="02020603050405020304" pitchFamily="18" charset="0"/>
              </a:rPr>
              <a:t>fairfully</a:t>
            </a:r>
            <a:r>
              <a:rPr lang="en-US" sz="2800" b="1" dirty="0" smtClean="0">
                <a:solidFill>
                  <a:srgbClr val="002060"/>
                </a:solidFill>
                <a:latin typeface="Times New Roman" panose="02020603050405020304" pitchFamily="18" charset="0"/>
                <a:cs typeface="Times New Roman" panose="02020603050405020304" pitchFamily="18" charset="0"/>
              </a:rPr>
              <a:t>….</a:t>
            </a:r>
            <a:endParaRPr lang="en-US" sz="2800" b="1" dirty="0">
              <a:solidFill>
                <a:srgbClr val="002060"/>
              </a:solidFill>
              <a:latin typeface="Times New Roman" panose="02020603050405020304" pitchFamily="18" charset="0"/>
              <a:cs typeface="Times New Roman" panose="02020603050405020304" pitchFamily="18" charset="0"/>
            </a:endParaRPr>
          </a:p>
        </p:txBody>
      </p:sp>
      <p:cxnSp>
        <p:nvCxnSpPr>
          <p:cNvPr id="53" name="Straight Connector 52"/>
          <p:cNvCxnSpPr>
            <a:stCxn id="14" idx="3"/>
            <a:endCxn id="48" idx="1"/>
          </p:cNvCxnSpPr>
          <p:nvPr/>
        </p:nvCxnSpPr>
        <p:spPr>
          <a:xfrm flipV="1">
            <a:off x="5693834" y="1752605"/>
            <a:ext cx="275167" cy="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V="1">
            <a:off x="5685545" y="3088580"/>
            <a:ext cx="275167" cy="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6" idx="3"/>
            <a:endCxn id="50" idx="1"/>
          </p:cNvCxnSpPr>
          <p:nvPr/>
        </p:nvCxnSpPr>
        <p:spPr>
          <a:xfrm>
            <a:off x="5693834" y="4311650"/>
            <a:ext cx="275167" cy="57154"/>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685544" y="5692630"/>
            <a:ext cx="275167" cy="8464"/>
          </a:xfrm>
          <a:prstGeom prst="line">
            <a:avLst/>
          </a:prstGeom>
        </p:spPr>
        <p:style>
          <a:lnRef idx="1">
            <a:schemeClr val="accent1"/>
          </a:lnRef>
          <a:fillRef idx="0">
            <a:schemeClr val="accent1"/>
          </a:fillRef>
          <a:effectRef idx="0">
            <a:schemeClr val="accent1"/>
          </a:effectRef>
          <a:fontRef idx="minor">
            <a:schemeClr val="tx1"/>
          </a:fontRef>
        </p:style>
      </p:cxnSp>
      <p:sp>
        <p:nvSpPr>
          <p:cNvPr id="60" name="Round Diagonal Corner Rectangle 59"/>
          <p:cNvSpPr/>
          <p:nvPr/>
        </p:nvSpPr>
        <p:spPr>
          <a:xfrm>
            <a:off x="9387840" y="1080528"/>
            <a:ext cx="3279006" cy="1644814"/>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anose="02020603050405020304" pitchFamily="18" charset="0"/>
                <a:cs typeface="Times New Roman" panose="02020603050405020304" pitchFamily="18" charset="0"/>
              </a:rPr>
              <a:t>First:</a:t>
            </a:r>
          </a:p>
          <a:p>
            <a:pPr marL="285750" indent="-285750" algn="ctr">
              <a:buFontTx/>
              <a:buChar char="-"/>
            </a:pPr>
            <a:r>
              <a:rPr lang="en-US" sz="2800" dirty="0" smtClean="0">
                <a:latin typeface="Times New Roman" panose="02020603050405020304" pitchFamily="18" charset="0"/>
                <a:cs typeface="Times New Roman" panose="02020603050405020304" pitchFamily="18" charset="0"/>
              </a:rPr>
              <a:t>When you arrived</a:t>
            </a:r>
          </a:p>
          <a:p>
            <a:pPr marL="285750" indent="-285750" algn="ctr">
              <a:buFontTx/>
              <a:buChar char="-"/>
            </a:pPr>
            <a:r>
              <a:rPr lang="en-US" sz="2800" dirty="0" smtClean="0">
                <a:latin typeface="Times New Roman" panose="02020603050405020304" pitchFamily="18" charset="0"/>
                <a:cs typeface="Times New Roman" panose="02020603050405020304" pitchFamily="18" charset="0"/>
              </a:rPr>
              <a:t>Who met you</a:t>
            </a:r>
            <a:endParaRPr lang="en-US" sz="2800" dirty="0">
              <a:latin typeface="Times New Roman" panose="02020603050405020304" pitchFamily="18" charset="0"/>
              <a:cs typeface="Times New Roman" panose="02020603050405020304" pitchFamily="18" charset="0"/>
            </a:endParaRPr>
          </a:p>
        </p:txBody>
      </p:sp>
      <p:sp>
        <p:nvSpPr>
          <p:cNvPr id="61" name="Round Diagonal Corner Rectangle 60"/>
          <p:cNvSpPr/>
          <p:nvPr/>
        </p:nvSpPr>
        <p:spPr>
          <a:xfrm>
            <a:off x="9387840" y="2777814"/>
            <a:ext cx="3433011" cy="184243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anose="02020603050405020304" pitchFamily="18" charset="0"/>
                <a:cs typeface="Times New Roman" panose="02020603050405020304" pitchFamily="18" charset="0"/>
              </a:rPr>
              <a:t>Second:</a:t>
            </a:r>
          </a:p>
          <a:p>
            <a:pPr marL="285750" indent="-285750" algn="ctr">
              <a:buFontTx/>
              <a:buChar char="-"/>
            </a:pPr>
            <a:r>
              <a:rPr lang="en-US" sz="2800" dirty="0" smtClean="0">
                <a:latin typeface="Times New Roman" panose="02020603050405020304" pitchFamily="18" charset="0"/>
                <a:cs typeface="Times New Roman" panose="02020603050405020304" pitchFamily="18" charset="0"/>
              </a:rPr>
              <a:t>Activities</a:t>
            </a:r>
          </a:p>
          <a:p>
            <a:pPr marL="285750" indent="-285750" algn="ctr">
              <a:buFontTx/>
              <a:buChar char="-"/>
            </a:pPr>
            <a:r>
              <a:rPr lang="en-US" sz="2800" dirty="0" smtClean="0">
                <a:latin typeface="Times New Roman" panose="02020603050405020304" pitchFamily="18" charset="0"/>
                <a:cs typeface="Times New Roman" panose="02020603050405020304" pitchFamily="18" charset="0"/>
              </a:rPr>
              <a:t>Places</a:t>
            </a:r>
          </a:p>
          <a:p>
            <a:pPr marL="285750" indent="-285750" algn="ctr">
              <a:buFontTx/>
              <a:buChar char="-"/>
            </a:pPr>
            <a:r>
              <a:rPr lang="en-US" sz="2800" dirty="0" smtClean="0">
                <a:latin typeface="Times New Roman" panose="02020603050405020304" pitchFamily="18" charset="0"/>
                <a:cs typeface="Times New Roman" panose="02020603050405020304" pitchFamily="18" charset="0"/>
              </a:rPr>
              <a:t>food</a:t>
            </a:r>
            <a:endParaRPr lang="en-US" sz="2800" dirty="0">
              <a:latin typeface="Times New Roman" panose="02020603050405020304" pitchFamily="18" charset="0"/>
              <a:cs typeface="Times New Roman" panose="02020603050405020304" pitchFamily="18" charset="0"/>
            </a:endParaRPr>
          </a:p>
        </p:txBody>
      </p:sp>
      <p:sp>
        <p:nvSpPr>
          <p:cNvPr id="62" name="Round Diagonal Corner Rectangle 61"/>
          <p:cNvSpPr/>
          <p:nvPr/>
        </p:nvSpPr>
        <p:spPr>
          <a:xfrm>
            <a:off x="9173635" y="4672721"/>
            <a:ext cx="4128479" cy="2185279"/>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Times New Roman" panose="02020603050405020304" pitchFamily="18" charset="0"/>
                <a:cs typeface="Times New Roman" panose="02020603050405020304" pitchFamily="18" charset="0"/>
              </a:rPr>
              <a:t>Third:</a:t>
            </a:r>
          </a:p>
          <a:p>
            <a:pPr marL="285750" indent="-285750" algn="ctr">
              <a:buFontTx/>
              <a:buChar char="-"/>
            </a:pPr>
            <a:r>
              <a:rPr lang="en-US" sz="2800" dirty="0" smtClean="0">
                <a:latin typeface="Times New Roman" panose="02020603050405020304" pitchFamily="18" charset="0"/>
                <a:cs typeface="Times New Roman" panose="02020603050405020304" pitchFamily="18" charset="0"/>
              </a:rPr>
              <a:t>How you feel</a:t>
            </a:r>
          </a:p>
          <a:p>
            <a:pPr marL="285750" indent="-285750" algn="ctr">
              <a:buFontTx/>
              <a:buChar char="-"/>
            </a:pPr>
            <a:r>
              <a:rPr lang="en-US" sz="2800" dirty="0" smtClean="0">
                <a:latin typeface="Times New Roman" panose="02020603050405020304" pitchFamily="18" charset="0"/>
                <a:cs typeface="Times New Roman" panose="02020603050405020304" pitchFamily="18" charset="0"/>
              </a:rPr>
              <a:t>The most interesting thing…</a:t>
            </a:r>
          </a:p>
          <a:p>
            <a:pPr algn="ctr"/>
            <a:endParaRPr lang="en-US" sz="2800" dirty="0">
              <a:latin typeface="Times New Roman" panose="02020603050405020304" pitchFamily="18" charset="0"/>
              <a:cs typeface="Times New Roman" panose="02020603050405020304" pitchFamily="18" charset="0"/>
            </a:endParaRPr>
          </a:p>
        </p:txBody>
      </p:sp>
      <p:grpSp>
        <p:nvGrpSpPr>
          <p:cNvPr id="83" name="Group 82"/>
          <p:cNvGrpSpPr/>
          <p:nvPr/>
        </p:nvGrpSpPr>
        <p:grpSpPr>
          <a:xfrm>
            <a:off x="5969001" y="1902935"/>
            <a:ext cx="3418839" cy="3862426"/>
            <a:chOff x="5969001" y="1902935"/>
            <a:chExt cx="3418839" cy="3862426"/>
          </a:xfrm>
        </p:grpSpPr>
        <p:sp>
          <p:nvSpPr>
            <p:cNvPr id="50" name="Rectangle 49"/>
            <p:cNvSpPr/>
            <p:nvPr/>
          </p:nvSpPr>
          <p:spPr>
            <a:xfrm>
              <a:off x="5969001" y="3810004"/>
              <a:ext cx="2929467" cy="1117600"/>
            </a:xfrm>
            <a:prstGeom prst="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002060"/>
                  </a:solidFill>
                  <a:latin typeface="Times New Roman" panose="02020603050405020304" pitchFamily="18" charset="0"/>
                  <a:cs typeface="Times New Roman" panose="02020603050405020304" pitchFamily="18" charset="0"/>
                </a:rPr>
                <a:t>3 paragraphs: first, second, third……</a:t>
              </a:r>
              <a:endParaRPr lang="en-US" sz="2800" b="1" dirty="0">
                <a:solidFill>
                  <a:srgbClr val="002060"/>
                </a:solidFill>
                <a:latin typeface="Times New Roman" panose="02020603050405020304" pitchFamily="18" charset="0"/>
                <a:cs typeface="Times New Roman" panose="02020603050405020304" pitchFamily="18" charset="0"/>
              </a:endParaRPr>
            </a:p>
          </p:txBody>
        </p:sp>
        <p:cxnSp>
          <p:nvCxnSpPr>
            <p:cNvPr id="76" name="Straight Connector 75"/>
            <p:cNvCxnSpPr>
              <a:stCxn id="50" idx="3"/>
              <a:endCxn id="60" idx="2"/>
            </p:cNvCxnSpPr>
            <p:nvPr/>
          </p:nvCxnSpPr>
          <p:spPr>
            <a:xfrm flipV="1">
              <a:off x="8898468" y="1902935"/>
              <a:ext cx="489372" cy="2465869"/>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50" idx="3"/>
              <a:endCxn id="61" idx="2"/>
            </p:cNvCxnSpPr>
            <p:nvPr/>
          </p:nvCxnSpPr>
          <p:spPr>
            <a:xfrm flipV="1">
              <a:off x="8898468" y="3699032"/>
              <a:ext cx="489372" cy="669772"/>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50" idx="3"/>
              <a:endCxn id="62" idx="2"/>
            </p:cNvCxnSpPr>
            <p:nvPr/>
          </p:nvCxnSpPr>
          <p:spPr>
            <a:xfrm>
              <a:off x="8898468" y="4368804"/>
              <a:ext cx="275167" cy="1396557"/>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6001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par>
                                <p:cTn id="8" presetID="16" presetClass="entr" presetSubtype="21"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arn(inVertical)">
                                      <p:cBhvr>
                                        <p:cTn id="10" dur="500"/>
                                        <p:tgtEl>
                                          <p:spTgt spid="19"/>
                                        </p:tgtEl>
                                      </p:cBhvr>
                                    </p:animEffect>
                                  </p:childTnLst>
                                </p:cTn>
                              </p:par>
                              <p:par>
                                <p:cTn id="11" presetID="16" presetClass="entr" presetSubtype="21"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barn(inVertical)">
                                      <p:cBhvr>
                                        <p:cTn id="13" dur="500"/>
                                        <p:tgtEl>
                                          <p:spTgt spid="21"/>
                                        </p:tgtEl>
                                      </p:cBhvr>
                                    </p:animEffect>
                                  </p:childTnLst>
                                </p:cTn>
                              </p:par>
                              <p:par>
                                <p:cTn id="14" presetID="16" presetClass="entr" presetSubtype="21"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barn(inVertical)">
                                      <p:cBhvr>
                                        <p:cTn id="16" dur="500"/>
                                        <p:tgtEl>
                                          <p:spTgt spid="27"/>
                                        </p:tgtEl>
                                      </p:cBhvr>
                                    </p:animEffect>
                                  </p:childTnLst>
                                </p:cTn>
                              </p:par>
                              <p:par>
                                <p:cTn id="17" presetID="16" presetClass="entr" presetSubtype="21"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barn(inVertical)">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arn(inVertical)">
                                      <p:cBhvr>
                                        <p:cTn id="24" dur="500"/>
                                        <p:tgtEl>
                                          <p:spTgt spid="14"/>
                                        </p:tgtEl>
                                      </p:cBhvr>
                                    </p:animEffect>
                                  </p:childTnLst>
                                </p:cTn>
                              </p:par>
                              <p:par>
                                <p:cTn id="25" presetID="16" presetClass="entr" presetSubtype="21" fill="hold" nodeType="with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barn(inVertical)">
                                      <p:cBhvr>
                                        <p:cTn id="27" dur="500"/>
                                        <p:tgtEl>
                                          <p:spTgt spid="53"/>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arn(inVertical)">
                                      <p:cBhvr>
                                        <p:cTn id="30" dur="500"/>
                                        <p:tgtEl>
                                          <p:spTgt spid="15"/>
                                        </p:tgtEl>
                                      </p:cBhvr>
                                    </p:animEffect>
                                  </p:childTnLst>
                                </p:cTn>
                              </p:par>
                              <p:par>
                                <p:cTn id="31" presetID="16" presetClass="entr" presetSubtype="21" fill="hold" nodeType="with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barn(inVertical)">
                                      <p:cBhvr>
                                        <p:cTn id="33" dur="500"/>
                                        <p:tgtEl>
                                          <p:spTgt spid="54"/>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barn(inVertical)">
                                      <p:cBhvr>
                                        <p:cTn id="36" dur="500"/>
                                        <p:tgtEl>
                                          <p:spTgt spid="16"/>
                                        </p:tgtEl>
                                      </p:cBhvr>
                                    </p:animEffect>
                                  </p:childTnLst>
                                </p:cTn>
                              </p:par>
                              <p:par>
                                <p:cTn id="37" presetID="16" presetClass="entr" presetSubtype="21" fill="hold" nodeType="with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barn(inVertical)">
                                      <p:cBhvr>
                                        <p:cTn id="39" dur="500"/>
                                        <p:tgtEl>
                                          <p:spTgt spid="55"/>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par>
                                <p:cTn id="43" presetID="16" presetClass="entr" presetSubtype="21" fill="hold" nodeType="withEffect">
                                  <p:stCondLst>
                                    <p:cond delay="0"/>
                                  </p:stCondLst>
                                  <p:childTnLst>
                                    <p:set>
                                      <p:cBhvr>
                                        <p:cTn id="44" dur="1" fill="hold">
                                          <p:stCondLst>
                                            <p:cond delay="0"/>
                                          </p:stCondLst>
                                        </p:cTn>
                                        <p:tgtEl>
                                          <p:spTgt spid="56"/>
                                        </p:tgtEl>
                                        <p:attrNameLst>
                                          <p:attrName>style.visibility</p:attrName>
                                        </p:attrNameLst>
                                      </p:cBhvr>
                                      <p:to>
                                        <p:strVal val="visible"/>
                                      </p:to>
                                    </p:set>
                                    <p:animEffect transition="in" filter="barn(inVertical)">
                                      <p:cBhvr>
                                        <p:cTn id="45" dur="500"/>
                                        <p:tgtEl>
                                          <p:spTgt spid="56"/>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48"/>
                                        </p:tgtEl>
                                        <p:attrNameLst>
                                          <p:attrName>style.visibility</p:attrName>
                                        </p:attrNameLst>
                                      </p:cBhvr>
                                      <p:to>
                                        <p:strVal val="visible"/>
                                      </p:to>
                                    </p:set>
                                    <p:animEffect transition="in" filter="barn(inVertical)">
                                      <p:cBhvr>
                                        <p:cTn id="50" dur="500"/>
                                        <p:tgtEl>
                                          <p:spTgt spid="48"/>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barn(inVertical)">
                                      <p:cBhvr>
                                        <p:cTn id="55" dur="500"/>
                                        <p:tgtEl>
                                          <p:spTgt spid="49"/>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nodeType="clickEffect">
                                  <p:stCondLst>
                                    <p:cond delay="0"/>
                                  </p:stCondLst>
                                  <p:childTnLst>
                                    <p:set>
                                      <p:cBhvr>
                                        <p:cTn id="59" dur="1" fill="hold">
                                          <p:stCondLst>
                                            <p:cond delay="0"/>
                                          </p:stCondLst>
                                        </p:cTn>
                                        <p:tgtEl>
                                          <p:spTgt spid="83"/>
                                        </p:tgtEl>
                                        <p:attrNameLst>
                                          <p:attrName>style.visibility</p:attrName>
                                        </p:attrNameLst>
                                      </p:cBhvr>
                                      <p:to>
                                        <p:strVal val="visible"/>
                                      </p:to>
                                    </p:set>
                                    <p:animEffect transition="in" filter="barn(inVertical)">
                                      <p:cBhvr>
                                        <p:cTn id="60" dur="500"/>
                                        <p:tgtEl>
                                          <p:spTgt spid="83"/>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barn(inVertical)">
                                      <p:cBhvr>
                                        <p:cTn id="65" dur="500"/>
                                        <p:tgtEl>
                                          <p:spTgt spid="51"/>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xit" presetSubtype="0" fill="hold" grpId="1" nodeType="clickEffect">
                                  <p:stCondLst>
                                    <p:cond delay="0"/>
                                  </p:stCondLst>
                                  <p:childTnLst>
                                    <p:animEffect transition="out" filter="fade">
                                      <p:cBhvr>
                                        <p:cTn id="69" dur="500"/>
                                        <p:tgtEl>
                                          <p:spTgt spid="13"/>
                                        </p:tgtEl>
                                      </p:cBhvr>
                                    </p:animEffect>
                                    <p:set>
                                      <p:cBhvr>
                                        <p:cTn id="70" dur="1" fill="hold">
                                          <p:stCondLst>
                                            <p:cond delay="499"/>
                                          </p:stCondLst>
                                        </p:cTn>
                                        <p:tgtEl>
                                          <p:spTgt spid="13"/>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19"/>
                                        </p:tgtEl>
                                      </p:cBhvr>
                                    </p:animEffect>
                                    <p:set>
                                      <p:cBhvr>
                                        <p:cTn id="73" dur="1" fill="hold">
                                          <p:stCondLst>
                                            <p:cond delay="499"/>
                                          </p:stCondLst>
                                        </p:cTn>
                                        <p:tgtEl>
                                          <p:spTgt spid="19"/>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21"/>
                                        </p:tgtEl>
                                      </p:cBhvr>
                                    </p:animEffect>
                                    <p:set>
                                      <p:cBhvr>
                                        <p:cTn id="76" dur="1" fill="hold">
                                          <p:stCondLst>
                                            <p:cond delay="499"/>
                                          </p:stCondLst>
                                        </p:cTn>
                                        <p:tgtEl>
                                          <p:spTgt spid="21"/>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500"/>
                                        <p:tgtEl>
                                          <p:spTgt spid="27"/>
                                        </p:tgtEl>
                                      </p:cBhvr>
                                    </p:animEffect>
                                    <p:set>
                                      <p:cBhvr>
                                        <p:cTn id="79" dur="1" fill="hold">
                                          <p:stCondLst>
                                            <p:cond delay="499"/>
                                          </p:stCondLst>
                                        </p:cTn>
                                        <p:tgtEl>
                                          <p:spTgt spid="27"/>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24"/>
                                        </p:tgtEl>
                                      </p:cBhvr>
                                    </p:animEffect>
                                    <p:set>
                                      <p:cBhvr>
                                        <p:cTn id="82" dur="1" fill="hold">
                                          <p:stCondLst>
                                            <p:cond delay="499"/>
                                          </p:stCondLst>
                                        </p:cTn>
                                        <p:tgtEl>
                                          <p:spTgt spid="24"/>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14"/>
                                        </p:tgtEl>
                                      </p:cBhvr>
                                    </p:animEffect>
                                    <p:set>
                                      <p:cBhvr>
                                        <p:cTn id="85" dur="1" fill="hold">
                                          <p:stCondLst>
                                            <p:cond delay="499"/>
                                          </p:stCondLst>
                                        </p:cTn>
                                        <p:tgtEl>
                                          <p:spTgt spid="14"/>
                                        </p:tgtEl>
                                        <p:attrNameLst>
                                          <p:attrName>style.visibility</p:attrName>
                                        </p:attrNameLst>
                                      </p:cBhvr>
                                      <p:to>
                                        <p:strVal val="hidden"/>
                                      </p:to>
                                    </p:set>
                                  </p:childTnLst>
                                </p:cTn>
                              </p:par>
                              <p:par>
                                <p:cTn id="86" presetID="10" presetClass="exit" presetSubtype="0" fill="hold" nodeType="withEffect">
                                  <p:stCondLst>
                                    <p:cond delay="0"/>
                                  </p:stCondLst>
                                  <p:childTnLst>
                                    <p:animEffect transition="out" filter="fade">
                                      <p:cBhvr>
                                        <p:cTn id="87" dur="500"/>
                                        <p:tgtEl>
                                          <p:spTgt spid="53"/>
                                        </p:tgtEl>
                                      </p:cBhvr>
                                    </p:animEffect>
                                    <p:set>
                                      <p:cBhvr>
                                        <p:cTn id="88" dur="1" fill="hold">
                                          <p:stCondLst>
                                            <p:cond delay="499"/>
                                          </p:stCondLst>
                                        </p:cTn>
                                        <p:tgtEl>
                                          <p:spTgt spid="53"/>
                                        </p:tgtEl>
                                        <p:attrNameLst>
                                          <p:attrName>style.visibility</p:attrName>
                                        </p:attrNameLst>
                                      </p:cBhvr>
                                      <p:to>
                                        <p:strVal val="hidden"/>
                                      </p:to>
                                    </p:set>
                                  </p:childTnLst>
                                </p:cTn>
                              </p:par>
                              <p:par>
                                <p:cTn id="89" presetID="10" presetClass="exit" presetSubtype="0" fill="hold" grpId="1" nodeType="withEffect">
                                  <p:stCondLst>
                                    <p:cond delay="0"/>
                                  </p:stCondLst>
                                  <p:childTnLst>
                                    <p:animEffect transition="out" filter="fade">
                                      <p:cBhvr>
                                        <p:cTn id="90" dur="500"/>
                                        <p:tgtEl>
                                          <p:spTgt spid="15"/>
                                        </p:tgtEl>
                                      </p:cBhvr>
                                    </p:animEffect>
                                    <p:set>
                                      <p:cBhvr>
                                        <p:cTn id="91" dur="1" fill="hold">
                                          <p:stCondLst>
                                            <p:cond delay="499"/>
                                          </p:stCondLst>
                                        </p:cTn>
                                        <p:tgtEl>
                                          <p:spTgt spid="15"/>
                                        </p:tgtEl>
                                        <p:attrNameLst>
                                          <p:attrName>style.visibility</p:attrName>
                                        </p:attrNameLst>
                                      </p:cBhvr>
                                      <p:to>
                                        <p:strVal val="hidden"/>
                                      </p:to>
                                    </p:set>
                                  </p:childTnLst>
                                </p:cTn>
                              </p:par>
                              <p:par>
                                <p:cTn id="92" presetID="10" presetClass="exit" presetSubtype="0" fill="hold" nodeType="withEffect">
                                  <p:stCondLst>
                                    <p:cond delay="0"/>
                                  </p:stCondLst>
                                  <p:childTnLst>
                                    <p:animEffect transition="out" filter="fade">
                                      <p:cBhvr>
                                        <p:cTn id="93" dur="500"/>
                                        <p:tgtEl>
                                          <p:spTgt spid="54"/>
                                        </p:tgtEl>
                                      </p:cBhvr>
                                    </p:animEffect>
                                    <p:set>
                                      <p:cBhvr>
                                        <p:cTn id="94" dur="1" fill="hold">
                                          <p:stCondLst>
                                            <p:cond delay="499"/>
                                          </p:stCondLst>
                                        </p:cTn>
                                        <p:tgtEl>
                                          <p:spTgt spid="54"/>
                                        </p:tgtEl>
                                        <p:attrNameLst>
                                          <p:attrName>style.visibility</p:attrName>
                                        </p:attrNameLst>
                                      </p:cBhvr>
                                      <p:to>
                                        <p:strVal val="hidden"/>
                                      </p:to>
                                    </p:set>
                                  </p:childTnLst>
                                </p:cTn>
                              </p:par>
                              <p:par>
                                <p:cTn id="95" presetID="10" presetClass="exit" presetSubtype="0" fill="hold" grpId="1" nodeType="withEffect">
                                  <p:stCondLst>
                                    <p:cond delay="0"/>
                                  </p:stCondLst>
                                  <p:childTnLst>
                                    <p:animEffect transition="out" filter="fade">
                                      <p:cBhvr>
                                        <p:cTn id="96" dur="500"/>
                                        <p:tgtEl>
                                          <p:spTgt spid="16"/>
                                        </p:tgtEl>
                                      </p:cBhvr>
                                    </p:animEffect>
                                    <p:set>
                                      <p:cBhvr>
                                        <p:cTn id="97" dur="1" fill="hold">
                                          <p:stCondLst>
                                            <p:cond delay="499"/>
                                          </p:stCondLst>
                                        </p:cTn>
                                        <p:tgtEl>
                                          <p:spTgt spid="16"/>
                                        </p:tgtEl>
                                        <p:attrNameLst>
                                          <p:attrName>style.visibility</p:attrName>
                                        </p:attrNameLst>
                                      </p:cBhvr>
                                      <p:to>
                                        <p:strVal val="hidden"/>
                                      </p:to>
                                    </p:set>
                                  </p:childTnLst>
                                </p:cTn>
                              </p:par>
                              <p:par>
                                <p:cTn id="98" presetID="10" presetClass="exit" presetSubtype="0" fill="hold" nodeType="withEffect">
                                  <p:stCondLst>
                                    <p:cond delay="0"/>
                                  </p:stCondLst>
                                  <p:childTnLst>
                                    <p:animEffect transition="out" filter="fade">
                                      <p:cBhvr>
                                        <p:cTn id="99" dur="500"/>
                                        <p:tgtEl>
                                          <p:spTgt spid="55"/>
                                        </p:tgtEl>
                                      </p:cBhvr>
                                    </p:animEffect>
                                    <p:set>
                                      <p:cBhvr>
                                        <p:cTn id="100" dur="1" fill="hold">
                                          <p:stCondLst>
                                            <p:cond delay="499"/>
                                          </p:stCondLst>
                                        </p:cTn>
                                        <p:tgtEl>
                                          <p:spTgt spid="55"/>
                                        </p:tgtEl>
                                        <p:attrNameLst>
                                          <p:attrName>style.visibility</p:attrName>
                                        </p:attrNameLst>
                                      </p:cBhvr>
                                      <p:to>
                                        <p:strVal val="hidden"/>
                                      </p:to>
                                    </p:set>
                                  </p:childTnLst>
                                </p:cTn>
                              </p:par>
                              <p:par>
                                <p:cTn id="101" presetID="10" presetClass="exit" presetSubtype="0" fill="hold" grpId="1" nodeType="withEffect">
                                  <p:stCondLst>
                                    <p:cond delay="0"/>
                                  </p:stCondLst>
                                  <p:childTnLst>
                                    <p:animEffect transition="out" filter="fade">
                                      <p:cBhvr>
                                        <p:cTn id="102" dur="500"/>
                                        <p:tgtEl>
                                          <p:spTgt spid="17"/>
                                        </p:tgtEl>
                                      </p:cBhvr>
                                    </p:animEffect>
                                    <p:set>
                                      <p:cBhvr>
                                        <p:cTn id="103" dur="1" fill="hold">
                                          <p:stCondLst>
                                            <p:cond delay="499"/>
                                          </p:stCondLst>
                                        </p:cTn>
                                        <p:tgtEl>
                                          <p:spTgt spid="17"/>
                                        </p:tgtEl>
                                        <p:attrNameLst>
                                          <p:attrName>style.visibility</p:attrName>
                                        </p:attrNameLst>
                                      </p:cBhvr>
                                      <p:to>
                                        <p:strVal val="hidden"/>
                                      </p:to>
                                    </p:set>
                                  </p:childTnLst>
                                </p:cTn>
                              </p:par>
                              <p:par>
                                <p:cTn id="104" presetID="10" presetClass="exit" presetSubtype="0" fill="hold" nodeType="withEffect">
                                  <p:stCondLst>
                                    <p:cond delay="0"/>
                                  </p:stCondLst>
                                  <p:childTnLst>
                                    <p:animEffect transition="out" filter="fade">
                                      <p:cBhvr>
                                        <p:cTn id="105" dur="500"/>
                                        <p:tgtEl>
                                          <p:spTgt spid="56"/>
                                        </p:tgtEl>
                                      </p:cBhvr>
                                    </p:animEffect>
                                    <p:set>
                                      <p:cBhvr>
                                        <p:cTn id="106" dur="1" fill="hold">
                                          <p:stCondLst>
                                            <p:cond delay="499"/>
                                          </p:stCondLst>
                                        </p:cTn>
                                        <p:tgtEl>
                                          <p:spTgt spid="56"/>
                                        </p:tgtEl>
                                        <p:attrNameLst>
                                          <p:attrName>style.visibility</p:attrName>
                                        </p:attrNameLst>
                                      </p:cBhvr>
                                      <p:to>
                                        <p:strVal val="hidden"/>
                                      </p:to>
                                    </p:set>
                                  </p:childTnLst>
                                </p:cTn>
                              </p:par>
                              <p:par>
                                <p:cTn id="107" presetID="10" presetClass="exit" presetSubtype="0" fill="hold" grpId="1" nodeType="withEffect">
                                  <p:stCondLst>
                                    <p:cond delay="0"/>
                                  </p:stCondLst>
                                  <p:childTnLst>
                                    <p:animEffect transition="out" filter="fade">
                                      <p:cBhvr>
                                        <p:cTn id="108" dur="500"/>
                                        <p:tgtEl>
                                          <p:spTgt spid="48"/>
                                        </p:tgtEl>
                                      </p:cBhvr>
                                    </p:animEffect>
                                    <p:set>
                                      <p:cBhvr>
                                        <p:cTn id="109" dur="1" fill="hold">
                                          <p:stCondLst>
                                            <p:cond delay="499"/>
                                          </p:stCondLst>
                                        </p:cTn>
                                        <p:tgtEl>
                                          <p:spTgt spid="48"/>
                                        </p:tgtEl>
                                        <p:attrNameLst>
                                          <p:attrName>style.visibility</p:attrName>
                                        </p:attrNameLst>
                                      </p:cBhvr>
                                      <p:to>
                                        <p:strVal val="hidden"/>
                                      </p:to>
                                    </p:set>
                                  </p:childTnLst>
                                </p:cTn>
                              </p:par>
                              <p:par>
                                <p:cTn id="110" presetID="10" presetClass="exit" presetSubtype="0" fill="hold" grpId="1" nodeType="withEffect">
                                  <p:stCondLst>
                                    <p:cond delay="0"/>
                                  </p:stCondLst>
                                  <p:childTnLst>
                                    <p:animEffect transition="out" filter="fade">
                                      <p:cBhvr>
                                        <p:cTn id="111" dur="500"/>
                                        <p:tgtEl>
                                          <p:spTgt spid="49"/>
                                        </p:tgtEl>
                                      </p:cBhvr>
                                    </p:animEffect>
                                    <p:set>
                                      <p:cBhvr>
                                        <p:cTn id="112" dur="1" fill="hold">
                                          <p:stCondLst>
                                            <p:cond delay="499"/>
                                          </p:stCondLst>
                                        </p:cTn>
                                        <p:tgtEl>
                                          <p:spTgt spid="49"/>
                                        </p:tgtEl>
                                        <p:attrNameLst>
                                          <p:attrName>style.visibility</p:attrName>
                                        </p:attrNameLst>
                                      </p:cBhvr>
                                      <p:to>
                                        <p:strVal val="hidden"/>
                                      </p:to>
                                    </p:set>
                                  </p:childTnLst>
                                </p:cTn>
                              </p:par>
                              <p:par>
                                <p:cTn id="113" presetID="10" presetClass="exit" presetSubtype="0" fill="hold" grpId="1" nodeType="withEffect">
                                  <p:stCondLst>
                                    <p:cond delay="0"/>
                                  </p:stCondLst>
                                  <p:childTnLst>
                                    <p:animEffect transition="out" filter="fade">
                                      <p:cBhvr>
                                        <p:cTn id="114" dur="500"/>
                                        <p:tgtEl>
                                          <p:spTgt spid="51"/>
                                        </p:tgtEl>
                                      </p:cBhvr>
                                    </p:animEffect>
                                    <p:set>
                                      <p:cBhvr>
                                        <p:cTn id="115" dur="1" fill="hold">
                                          <p:stCondLst>
                                            <p:cond delay="499"/>
                                          </p:stCondLst>
                                        </p:cTn>
                                        <p:tgtEl>
                                          <p:spTgt spid="51"/>
                                        </p:tgtEl>
                                        <p:attrNameLst>
                                          <p:attrName>style.visibility</p:attrName>
                                        </p:attrNameLst>
                                      </p:cBhvr>
                                      <p:to>
                                        <p:strVal val="hidden"/>
                                      </p:to>
                                    </p:set>
                                  </p:childTnLst>
                                </p:cTn>
                              </p:par>
                            </p:childTnLst>
                          </p:cTn>
                        </p:par>
                      </p:childTnLst>
                    </p:cTn>
                  </p:par>
                  <p:par>
                    <p:cTn id="116" fill="hold">
                      <p:stCondLst>
                        <p:cond delay="indefinite"/>
                      </p:stCondLst>
                      <p:childTnLst>
                        <p:par>
                          <p:cTn id="117" fill="hold">
                            <p:stCondLst>
                              <p:cond delay="0"/>
                            </p:stCondLst>
                            <p:childTnLst>
                              <p:par>
                                <p:cTn id="118" presetID="42" presetClass="path" presetSubtype="0" accel="50000" decel="50000" fill="hold" nodeType="clickEffect">
                                  <p:stCondLst>
                                    <p:cond delay="0"/>
                                  </p:stCondLst>
                                  <p:childTnLst>
                                    <p:animMotion origin="layout" path="M 2.29167E-6 2.22222E-6 L -0.47266 -0.10926 " pathEditMode="relative" rAng="0" ptsTypes="AA">
                                      <p:cBhvr>
                                        <p:cTn id="119" dur="2000" fill="hold"/>
                                        <p:tgtEl>
                                          <p:spTgt spid="83"/>
                                        </p:tgtEl>
                                        <p:attrNameLst>
                                          <p:attrName>ppt_x</p:attrName>
                                          <p:attrName>ppt_y</p:attrName>
                                        </p:attrNameLst>
                                      </p:cBhvr>
                                      <p:rCtr x="-23633" y="-5463"/>
                                    </p:animMotion>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grpId="1" nodeType="clickEffect">
                                  <p:stCondLst>
                                    <p:cond delay="0"/>
                                  </p:stCondLst>
                                  <p:childTnLst>
                                    <p:set>
                                      <p:cBhvr>
                                        <p:cTn id="123" dur="1" fill="hold">
                                          <p:stCondLst>
                                            <p:cond delay="0"/>
                                          </p:stCondLst>
                                        </p:cTn>
                                        <p:tgtEl>
                                          <p:spTgt spid="60"/>
                                        </p:tgtEl>
                                        <p:attrNameLst>
                                          <p:attrName>style.visibility</p:attrName>
                                        </p:attrNameLst>
                                      </p:cBhvr>
                                      <p:to>
                                        <p:strVal val="visible"/>
                                      </p:to>
                                    </p:set>
                                    <p:animEffect transition="in" filter="wipe(down)">
                                      <p:cBhvr>
                                        <p:cTn id="124" dur="500"/>
                                        <p:tgtEl>
                                          <p:spTgt spid="60"/>
                                        </p:tgtEl>
                                      </p:cBhvr>
                                    </p:animEffect>
                                  </p:childTnLst>
                                </p:cTn>
                              </p:par>
                              <p:par>
                                <p:cTn id="125" presetID="22" presetClass="entr" presetSubtype="4" fill="hold" grpId="1" nodeType="withEffect">
                                  <p:stCondLst>
                                    <p:cond delay="0"/>
                                  </p:stCondLst>
                                  <p:childTnLst>
                                    <p:set>
                                      <p:cBhvr>
                                        <p:cTn id="126" dur="1" fill="hold">
                                          <p:stCondLst>
                                            <p:cond delay="0"/>
                                          </p:stCondLst>
                                        </p:cTn>
                                        <p:tgtEl>
                                          <p:spTgt spid="61"/>
                                        </p:tgtEl>
                                        <p:attrNameLst>
                                          <p:attrName>style.visibility</p:attrName>
                                        </p:attrNameLst>
                                      </p:cBhvr>
                                      <p:to>
                                        <p:strVal val="visible"/>
                                      </p:to>
                                    </p:set>
                                    <p:animEffect transition="in" filter="wipe(down)">
                                      <p:cBhvr>
                                        <p:cTn id="127" dur="500"/>
                                        <p:tgtEl>
                                          <p:spTgt spid="61"/>
                                        </p:tgtEl>
                                      </p:cBhvr>
                                    </p:animEffect>
                                  </p:childTnLst>
                                </p:cTn>
                              </p:par>
                              <p:par>
                                <p:cTn id="128" presetID="22" presetClass="entr" presetSubtype="4" fill="hold" grpId="1" nodeType="withEffect">
                                  <p:stCondLst>
                                    <p:cond delay="0"/>
                                  </p:stCondLst>
                                  <p:childTnLst>
                                    <p:set>
                                      <p:cBhvr>
                                        <p:cTn id="129" dur="1" fill="hold">
                                          <p:stCondLst>
                                            <p:cond delay="0"/>
                                          </p:stCondLst>
                                        </p:cTn>
                                        <p:tgtEl>
                                          <p:spTgt spid="62"/>
                                        </p:tgtEl>
                                        <p:attrNameLst>
                                          <p:attrName>style.visibility</p:attrName>
                                        </p:attrNameLst>
                                      </p:cBhvr>
                                      <p:to>
                                        <p:strVal val="visible"/>
                                      </p:to>
                                    </p:set>
                                    <p:animEffect transition="in" filter="wipe(down)">
                                      <p:cBhvr>
                                        <p:cTn id="130" dur="500"/>
                                        <p:tgtEl>
                                          <p:spTgt spid="62"/>
                                        </p:tgtEl>
                                      </p:cBhvr>
                                    </p:animEffect>
                                  </p:childTnLst>
                                </p:cTn>
                              </p:par>
                            </p:childTnLst>
                          </p:cTn>
                        </p:par>
                      </p:childTnLst>
                    </p:cTn>
                  </p:par>
                  <p:par>
                    <p:cTn id="131" fill="hold">
                      <p:stCondLst>
                        <p:cond delay="indefinite"/>
                      </p:stCondLst>
                      <p:childTnLst>
                        <p:par>
                          <p:cTn id="132" fill="hold">
                            <p:stCondLst>
                              <p:cond delay="0"/>
                            </p:stCondLst>
                            <p:childTnLst>
                              <p:par>
                                <p:cTn id="133" presetID="42" presetClass="path" presetSubtype="0" accel="50000" decel="50000" fill="hold" grpId="0" nodeType="clickEffect">
                                  <p:stCondLst>
                                    <p:cond delay="0"/>
                                  </p:stCondLst>
                                  <p:childTnLst>
                                    <p:animMotion origin="layout" path="M 2.91667E-6 3.7037E-6 L -0.38177 3.7037E-6 " pathEditMode="relative" rAng="0" ptsTypes="AA">
                                      <p:cBhvr>
                                        <p:cTn id="134" dur="2000" fill="hold"/>
                                        <p:tgtEl>
                                          <p:spTgt spid="60"/>
                                        </p:tgtEl>
                                        <p:attrNameLst>
                                          <p:attrName>ppt_x</p:attrName>
                                          <p:attrName>ppt_y</p:attrName>
                                        </p:attrNameLst>
                                      </p:cBhvr>
                                      <p:rCtr x="-19089" y="0"/>
                                    </p:animMotion>
                                  </p:childTnLst>
                                </p:cTn>
                              </p:par>
                              <p:par>
                                <p:cTn id="135" presetID="42" presetClass="path" presetSubtype="0" accel="50000" decel="50000" fill="hold" grpId="0" nodeType="withEffect">
                                  <p:stCondLst>
                                    <p:cond delay="0"/>
                                  </p:stCondLst>
                                  <p:childTnLst>
                                    <p:animMotion origin="layout" path="M 2.70833E-6 -1.85185E-6 L -0.38893 0.00394 " pathEditMode="relative" rAng="0" ptsTypes="AA">
                                      <p:cBhvr>
                                        <p:cTn id="136" dur="2000" fill="hold"/>
                                        <p:tgtEl>
                                          <p:spTgt spid="61"/>
                                        </p:tgtEl>
                                        <p:attrNameLst>
                                          <p:attrName>ppt_x</p:attrName>
                                          <p:attrName>ppt_y</p:attrName>
                                        </p:attrNameLst>
                                      </p:cBhvr>
                                      <p:rCtr x="-19453" y="185"/>
                                    </p:animMotion>
                                  </p:childTnLst>
                                </p:cTn>
                              </p:par>
                              <p:par>
                                <p:cTn id="137" presetID="42" presetClass="path" presetSubtype="0" accel="50000" decel="50000" fill="hold" grpId="0" nodeType="withEffect">
                                  <p:stCondLst>
                                    <p:cond delay="0"/>
                                  </p:stCondLst>
                                  <p:childTnLst>
                                    <p:animMotion origin="layout" path="M -4.79167E-6 7.40741E-7 L -0.39986 0.00787 " pathEditMode="relative" rAng="0" ptsTypes="AA">
                                      <p:cBhvr>
                                        <p:cTn id="138" dur="2000" fill="hold"/>
                                        <p:tgtEl>
                                          <p:spTgt spid="62"/>
                                        </p:tgtEl>
                                        <p:attrNameLst>
                                          <p:attrName>ppt_x</p:attrName>
                                          <p:attrName>ppt_y</p:attrName>
                                        </p:attrNameLst>
                                      </p:cBhvr>
                                      <p:rCtr x="-20000" y="39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48" grpId="0" animBg="1"/>
      <p:bldP spid="48" grpId="1" animBg="1"/>
      <p:bldP spid="49" grpId="0" animBg="1"/>
      <p:bldP spid="49" grpId="1" animBg="1"/>
      <p:bldP spid="51" grpId="0" animBg="1"/>
      <p:bldP spid="51" grpId="1" animBg="1"/>
      <p:bldP spid="60" grpId="0" animBg="1"/>
      <p:bldP spid="60" grpId="1" animBg="1"/>
      <p:bldP spid="61" grpId="0" animBg="1"/>
      <p:bldP spid="61" grpId="1" animBg="1"/>
      <p:bldP spid="62" grpId="0" animBg="1"/>
      <p:bldP spid="6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1" y="0"/>
            <a:ext cx="12192000" cy="923330"/>
          </a:xfrm>
          <a:prstGeom prst="rect">
            <a:avLst/>
          </a:prstGeom>
          <a:solidFill>
            <a:srgbClr val="00FFFF"/>
          </a:solidFill>
        </p:spPr>
        <p:txBody>
          <a:bodyPr wrap="square" lIns="91440" tIns="45720" rIns="91440" bIns="45720">
            <a:spAutoFit/>
          </a:bodyPr>
          <a:lstStyle/>
          <a:p>
            <a:pPr algn="ctr"/>
            <a:r>
              <a:rPr lang="en-US" sz="5400" b="1" cap="none" spc="0" dirty="0" smtClean="0">
                <a:ln w="12700" cmpd="sng">
                  <a:solidFill>
                    <a:schemeClr val="accent4"/>
                  </a:solidFill>
                  <a:prstDash val="solid"/>
                </a:ln>
                <a:solidFill>
                  <a:srgbClr val="FF0066"/>
                </a:solidFill>
                <a:effectLst/>
              </a:rPr>
              <a:t>1. Matching and correct order</a:t>
            </a:r>
            <a:endParaRPr lang="en-US" sz="5400" b="1" cap="none" spc="0" dirty="0">
              <a:ln w="12700" cmpd="sng">
                <a:solidFill>
                  <a:schemeClr val="accent4"/>
                </a:solidFill>
                <a:prstDash val="solid"/>
              </a:ln>
              <a:solidFill>
                <a:srgbClr val="FF0066"/>
              </a:solidFill>
              <a:effectLst/>
            </a:endParaRPr>
          </a:p>
        </p:txBody>
      </p:sp>
      <p:sp>
        <p:nvSpPr>
          <p:cNvPr id="6" name="Rectangle 5"/>
          <p:cNvSpPr/>
          <p:nvPr/>
        </p:nvSpPr>
        <p:spPr>
          <a:xfrm>
            <a:off x="4126029" y="5298062"/>
            <a:ext cx="8065970" cy="1452642"/>
          </a:xfrm>
          <a:prstGeom prst="rect">
            <a:avLst/>
          </a:prstGeom>
          <a:solidFill>
            <a:srgbClr val="CCCCFF"/>
          </a:solidFill>
        </p:spPr>
        <p:txBody>
          <a:bodyPr wrap="square">
            <a:spAutoFit/>
          </a:bodyPr>
          <a:lstStyle/>
          <a:p>
            <a:pPr>
              <a:lnSpc>
                <a:spcPct val="107000"/>
              </a:lnSpc>
              <a:spcAft>
                <a:spcPts val="800"/>
              </a:spcAft>
            </a:pPr>
            <a:r>
              <a:rPr lang="en-US" sz="2800" b="1" i="1" dirty="0" smtClean="0">
                <a:latin typeface="Times New Roman" panose="02020603050405020304" pitchFamily="18" charset="0"/>
                <a:ea typeface="Calibri" panose="020F0502020204030204" pitchFamily="34" charset="0"/>
                <a:cs typeface="Times New Roman" panose="02020603050405020304" pitchFamily="18" charset="0"/>
              </a:rPr>
              <a:t>I </a:t>
            </a:r>
            <a:r>
              <a:rPr lang="en-US" sz="2800" b="1" i="1" dirty="0">
                <a:latin typeface="Times New Roman" panose="02020603050405020304" pitchFamily="18" charset="0"/>
                <a:ea typeface="Calibri" panose="020F0502020204030204" pitchFamily="34" charset="0"/>
                <a:cs typeface="Times New Roman" panose="02020603050405020304" pitchFamily="18" charset="0"/>
              </a:rPr>
              <a:t>arrived ……… at …….. on …………. I had ……. here with ……….. She met me at ………. and took me by …….. </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4196614" y="923330"/>
            <a:ext cx="7995385" cy="1475404"/>
          </a:xfrm>
          <a:prstGeom prst="rect">
            <a:avLst/>
          </a:prstGeom>
          <a:solidFill>
            <a:srgbClr val="FFFFCC"/>
          </a:solidFill>
        </p:spPr>
        <p:txBody>
          <a:bodyPr wrap="square">
            <a:spAutoFit/>
          </a:bodyPr>
          <a:lstStyle/>
          <a:p>
            <a:pPr>
              <a:lnSpc>
                <a:spcPct val="107000"/>
              </a:lnSpc>
              <a:spcAft>
                <a:spcPts val="800"/>
              </a:spcAft>
            </a:pPr>
            <a:r>
              <a:rPr lang="en-US" sz="2800" b="1" i="1" dirty="0">
                <a:latin typeface="Times New Roman" panose="02020603050405020304" pitchFamily="18" charset="0"/>
                <a:ea typeface="Calibri" panose="020F0502020204030204" pitchFamily="34" charset="0"/>
                <a:cs typeface="Times New Roman" panose="02020603050405020304" pitchFamily="18" charset="0"/>
              </a:rPr>
              <a:t>I have visited many places like …………… I also tried a lot of…….. and bought ………. for you. People are ……… and …….. I took ………</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4126031" y="2543299"/>
            <a:ext cx="8065968" cy="2500043"/>
          </a:xfrm>
          <a:prstGeom prst="rect">
            <a:avLst/>
          </a:prstGeom>
          <a:solidFill>
            <a:srgbClr val="FF99FF"/>
          </a:solidFill>
        </p:spPr>
        <p:txBody>
          <a:bodyPr wrap="square">
            <a:spAutoFit/>
          </a:bodyPr>
          <a:lstStyle/>
          <a:p>
            <a:pPr>
              <a:lnSpc>
                <a:spcPct val="107000"/>
              </a:lnSpc>
              <a:spcAft>
                <a:spcPts val="800"/>
              </a:spcAft>
              <a:tabLst>
                <a:tab pos="685800" algn="l"/>
              </a:tabLst>
            </a:pPr>
            <a:r>
              <a:rPr lang="en-US" sz="2800" b="1" i="1" dirty="0">
                <a:latin typeface="Times New Roman" panose="02020603050405020304" pitchFamily="18" charset="0"/>
                <a:ea typeface="Calibri" panose="020F0502020204030204" pitchFamily="34" charset="0"/>
                <a:cs typeface="Times New Roman" panose="02020603050405020304" pitchFamily="18" charset="0"/>
              </a:rPr>
              <a:t>I am so ……….. and ………. about everything. The food is ……. and ……... There are …………….. in here. I’ll leave …… at …… on next ……… and arrive home at ………. Please pick me up at ……….</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685800" algn="l"/>
              </a:tabLst>
            </a:pPr>
            <a:r>
              <a:rPr lang="en-US" sz="2800" b="1" i="1" dirty="0">
                <a:latin typeface="Times New Roman" panose="02020603050405020304" pitchFamily="18" charset="0"/>
                <a:ea typeface="Calibri" panose="020F0502020204030204" pitchFamily="34" charset="0"/>
                <a:cs typeface="Times New Roman" panose="02020603050405020304" pitchFamily="18" charset="0"/>
              </a:rPr>
              <a:t>With love,</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Rounded Rectangle 8"/>
          <p:cNvSpPr/>
          <p:nvPr/>
        </p:nvSpPr>
        <p:spPr>
          <a:xfrm>
            <a:off x="244776" y="923330"/>
            <a:ext cx="2734734" cy="1083733"/>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2060"/>
                </a:solidFill>
                <a:latin typeface="Times New Roman" panose="02020603050405020304" pitchFamily="18" charset="0"/>
                <a:cs typeface="Times New Roman" panose="02020603050405020304" pitchFamily="18" charset="0"/>
              </a:rPr>
              <a:t>First</a:t>
            </a:r>
          </a:p>
        </p:txBody>
      </p:sp>
      <p:sp>
        <p:nvSpPr>
          <p:cNvPr id="10" name="Rounded Rectangle 9"/>
          <p:cNvSpPr/>
          <p:nvPr/>
        </p:nvSpPr>
        <p:spPr>
          <a:xfrm>
            <a:off x="242035" y="2709587"/>
            <a:ext cx="2734734" cy="1083733"/>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2060"/>
                </a:solidFill>
                <a:latin typeface="Times New Roman" panose="02020603050405020304" pitchFamily="18" charset="0"/>
                <a:cs typeface="Times New Roman" panose="02020603050405020304" pitchFamily="18" charset="0"/>
              </a:rPr>
              <a:t>second</a:t>
            </a:r>
          </a:p>
        </p:txBody>
      </p:sp>
      <p:sp>
        <p:nvSpPr>
          <p:cNvPr id="11" name="Rounded Rectangle 10"/>
          <p:cNvSpPr/>
          <p:nvPr/>
        </p:nvSpPr>
        <p:spPr>
          <a:xfrm>
            <a:off x="98793" y="5047946"/>
            <a:ext cx="2734734" cy="1083733"/>
          </a:xfrm>
          <a:prstGeom prst="roundRect">
            <a:avLst/>
          </a:prstGeom>
          <a:solidFill>
            <a:srgbClr val="66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rgbClr val="002060"/>
                </a:solidFill>
                <a:latin typeface="Times New Roman" panose="02020603050405020304" pitchFamily="18" charset="0"/>
                <a:cs typeface="Times New Roman" panose="02020603050405020304" pitchFamily="18" charset="0"/>
              </a:rPr>
              <a:t>third</a:t>
            </a:r>
          </a:p>
        </p:txBody>
      </p:sp>
      <p:cxnSp>
        <p:nvCxnSpPr>
          <p:cNvPr id="13" name="Straight Connector 12"/>
          <p:cNvCxnSpPr>
            <a:stCxn id="9" idx="3"/>
            <a:endCxn id="6" idx="1"/>
          </p:cNvCxnSpPr>
          <p:nvPr/>
        </p:nvCxnSpPr>
        <p:spPr>
          <a:xfrm>
            <a:off x="2979510" y="1465197"/>
            <a:ext cx="1146519" cy="455918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0" idx="3"/>
            <a:endCxn id="7" idx="1"/>
          </p:cNvCxnSpPr>
          <p:nvPr/>
        </p:nvCxnSpPr>
        <p:spPr>
          <a:xfrm flipV="1">
            <a:off x="2976769" y="1661032"/>
            <a:ext cx="1219845" cy="159042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1" idx="3"/>
            <a:endCxn id="8" idx="1"/>
          </p:cNvCxnSpPr>
          <p:nvPr/>
        </p:nvCxnSpPr>
        <p:spPr>
          <a:xfrm flipV="1">
            <a:off x="2833527" y="3793321"/>
            <a:ext cx="1292504" cy="1796492"/>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125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inVertical)">
                                      <p:cBhvr>
                                        <p:cTn id="19" dur="500"/>
                                        <p:tgtEl>
                                          <p:spTgt spid="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arn(inVertic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arn(inVertic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path" presetSubtype="0" accel="50000" decel="50000" fill="hold" grpId="1" nodeType="clickEffect">
                                  <p:stCondLst>
                                    <p:cond delay="0"/>
                                  </p:stCondLst>
                                  <p:childTnLst>
                                    <p:animMotion origin="layout" path="M 4.58333E-6 3.7037E-7 L 4.58333E-6 0.25 " pathEditMode="relative" rAng="0" ptsTypes="AA">
                                      <p:cBhvr>
                                        <p:cTn id="41" dur="2000" fill="hold"/>
                                        <p:tgtEl>
                                          <p:spTgt spid="7"/>
                                        </p:tgtEl>
                                        <p:attrNameLst>
                                          <p:attrName>ppt_x</p:attrName>
                                          <p:attrName>ppt_y</p:attrName>
                                        </p:attrNameLst>
                                      </p:cBhvr>
                                      <p:rCtr x="0" y="12500"/>
                                    </p:animMotion>
                                  </p:childTnLst>
                                </p:cTn>
                              </p:par>
                              <p:par>
                                <p:cTn id="42" presetID="42" presetClass="path" presetSubtype="0" accel="50000" decel="50000" fill="hold" grpId="1" nodeType="withEffect">
                                  <p:stCondLst>
                                    <p:cond delay="0"/>
                                  </p:stCondLst>
                                  <p:childTnLst>
                                    <p:animMotion origin="layout" path="M -6.25E-7 7.40741E-7 L -6.25E-7 0.25 " pathEditMode="relative" rAng="0" ptsTypes="AA">
                                      <p:cBhvr>
                                        <p:cTn id="43" dur="2000" fill="hold"/>
                                        <p:tgtEl>
                                          <p:spTgt spid="8"/>
                                        </p:tgtEl>
                                        <p:attrNameLst>
                                          <p:attrName>ppt_x</p:attrName>
                                          <p:attrName>ppt_y</p:attrName>
                                        </p:attrNameLst>
                                      </p:cBhvr>
                                      <p:rCtr x="0" y="12500"/>
                                    </p:animMotion>
                                  </p:childTnLst>
                                </p:cTn>
                              </p:par>
                              <p:par>
                                <p:cTn id="44" presetID="42" presetClass="path" presetSubtype="0" accel="50000" decel="50000" fill="hold" grpId="1" nodeType="withEffect">
                                  <p:stCondLst>
                                    <p:cond delay="0"/>
                                  </p:stCondLst>
                                  <p:childTnLst>
                                    <p:animMotion origin="layout" path="M -6.25E-7 -7.40741E-7 L 0.00299 -0.63611 " pathEditMode="relative" rAng="0" ptsTypes="AA">
                                      <p:cBhvr>
                                        <p:cTn id="45" dur="2000" fill="hold"/>
                                        <p:tgtEl>
                                          <p:spTgt spid="6"/>
                                        </p:tgtEl>
                                        <p:attrNameLst>
                                          <p:attrName>ppt_x</p:attrName>
                                          <p:attrName>ppt_y</p:attrName>
                                        </p:attrNameLst>
                                      </p:cBhvr>
                                      <p:rCtr x="13" y="-318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266299" y="58056"/>
            <a:ext cx="2070501" cy="584775"/>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2. Write:</a:t>
            </a:r>
            <a:endParaRPr lang="en-US" sz="3200" b="1" dirty="0">
              <a:latin typeface="Times New Roman" pitchFamily="18" charset="0"/>
              <a:cs typeface="Times New Roman" pitchFamily="18" charset="0"/>
            </a:endParaRPr>
          </a:p>
        </p:txBody>
      </p:sp>
      <p:sp>
        <p:nvSpPr>
          <p:cNvPr id="5" name="Rectangle 4"/>
          <p:cNvSpPr/>
          <p:nvPr/>
        </p:nvSpPr>
        <p:spPr>
          <a:xfrm>
            <a:off x="0" y="707886"/>
            <a:ext cx="12192000" cy="6124754"/>
          </a:xfrm>
          <a:prstGeom prst="rect">
            <a:avLst/>
          </a:prstGeom>
          <a:solidFill>
            <a:srgbClr val="00FFFF"/>
          </a:solidFill>
        </p:spPr>
        <p:txBody>
          <a:bodyPr wrap="square">
            <a:spAutoFit/>
          </a:bodyPr>
          <a:lstStyle/>
          <a:p>
            <a:r>
              <a:rPr lang="en-US" sz="2800" b="1" i="1" dirty="0" smtClean="0">
                <a:latin typeface="Times New Roman" panose="02020603050405020304" pitchFamily="18" charset="0"/>
                <a:ea typeface="Times New Roman" panose="02020603050405020304" pitchFamily="18" charset="0"/>
                <a:cs typeface="Times New Roman" panose="02020603050405020304" pitchFamily="18" charset="0"/>
              </a:rPr>
              <a:t>							Da </a:t>
            </a:r>
            <a:r>
              <a:rPr lang="en-US" sz="2800" b="1" i="1" dirty="0" err="1" smtClean="0">
                <a:latin typeface="Times New Roman" panose="02020603050405020304" pitchFamily="18" charset="0"/>
                <a:ea typeface="Times New Roman" panose="02020603050405020304" pitchFamily="18" charset="0"/>
                <a:cs typeface="Times New Roman" panose="02020603050405020304" pitchFamily="18" charset="0"/>
              </a:rPr>
              <a:t>Lat-VietNam</a:t>
            </a:r>
            <a:endPar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ea typeface="Times New Roman" panose="02020603050405020304" pitchFamily="18" charset="0"/>
                <a:cs typeface="Times New Roman" panose="02020603050405020304" pitchFamily="18" charset="0"/>
              </a:rPr>
              <a:t>September </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6</a:t>
            </a:r>
            <a:r>
              <a:rPr lang="en-US" sz="2800" b="1" i="1" baseline="30000" dirty="0">
                <a:latin typeface="Times New Roman" panose="02020603050405020304" pitchFamily="18" charset="0"/>
                <a:ea typeface="Times New Roman" panose="02020603050405020304" pitchFamily="18" charset="0"/>
                <a:cs typeface="Times New Roman" panose="02020603050405020304" pitchFamily="18" charset="0"/>
              </a:rPr>
              <a:t>th</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ea typeface="Times New Roman" panose="02020603050405020304" pitchFamily="18" charset="0"/>
                <a:cs typeface="Times New Roman" panose="02020603050405020304" pitchFamily="18" charset="0"/>
              </a:rPr>
              <a:t>2012</a:t>
            </a:r>
            <a:endParaRPr lang="en-US" sz="28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Dear </a:t>
            </a:r>
            <a:r>
              <a:rPr lang="en-US" sz="2800" b="1" i="1" dirty="0" smtClean="0">
                <a:latin typeface="Times New Roman" panose="02020603050405020304" pitchFamily="18" charset="0"/>
                <a:ea typeface="Times New Roman" panose="02020603050405020304" pitchFamily="18" charset="0"/>
                <a:cs typeface="Times New Roman" panose="02020603050405020304" pitchFamily="18" charset="0"/>
              </a:rPr>
              <a:t>…………,</a:t>
            </a:r>
          </a:p>
          <a:p>
            <a:r>
              <a:rPr lang="en-US" sz="2800" b="1" i="1" dirty="0" smtClean="0">
                <a:latin typeface="Times New Roman" panose="02020603050405020304" pitchFamily="18" charset="0"/>
                <a:cs typeface="Times New Roman" panose="02020603050405020304" pitchFamily="18" charset="0"/>
              </a:rPr>
              <a:t>I arrived ……… at …….. on …………. I had ……. here with ……….. She met me at ………. and took me by …….. </a:t>
            </a:r>
            <a:endParaRPr lang="en-US" sz="2800" b="1" i="1" dirty="0" smtClean="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I have visited many places like …………… I also tried a lot of…….. and bought ………. for you. People are ……… and …….. I took ………</a:t>
            </a:r>
            <a:endParaRPr lang="en-US" sz="2800" b="1" dirty="0">
              <a:latin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I am so ……….. and ………. about everything. The food is ……. and ……... There are …………….. in here. I’ll leave …… at …… on next ……… and arrive home at ………. Please pick me up at ……….</a:t>
            </a:r>
            <a:endParaRPr lang="en-US" sz="2800" b="1" dirty="0">
              <a:latin typeface="Times New Roman" panose="02020603050405020304" pitchFamily="18" charset="0"/>
              <a:cs typeface="Times New Roman" panose="02020603050405020304" pitchFamily="18" charset="0"/>
            </a:endParaRPr>
          </a:p>
          <a:p>
            <a:r>
              <a:rPr lang="en-US" sz="2800" b="1" i="1" dirty="0">
                <a:latin typeface="Times New Roman" panose="02020603050405020304" pitchFamily="18" charset="0"/>
                <a:cs typeface="Times New Roman" panose="02020603050405020304" pitchFamily="18" charset="0"/>
              </a:rPr>
              <a:t>With love,</a:t>
            </a:r>
            <a:endParaRPr lang="en-US" sz="2800" b="1" dirty="0">
              <a:latin typeface="Times New Roman" panose="02020603050405020304" pitchFamily="18" charset="0"/>
              <a:cs typeface="Times New Roman" panose="02020603050405020304" pitchFamily="18" charset="0"/>
            </a:endParaRPr>
          </a:p>
          <a:p>
            <a:endParaRPr lang="en-US"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b="1" i="1" dirty="0" smtClean="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6762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3"/>
          <p:cNvSpPr/>
          <p:nvPr/>
        </p:nvSpPr>
        <p:spPr>
          <a:xfrm>
            <a:off x="478971" y="460798"/>
            <a:ext cx="11074400" cy="5901295"/>
          </a:xfrm>
          <a:prstGeom prst="rect">
            <a:avLst/>
          </a:prstGeom>
        </p:spPr>
        <p:txBody>
          <a:bodyPr wrap="square">
            <a:spAutoFit/>
          </a:bodyPr>
          <a:lstStyle/>
          <a:p>
            <a:pPr marL="215900" marR="0">
              <a:lnSpc>
                <a:spcPct val="107000"/>
              </a:lnSpc>
              <a:spcBef>
                <a:spcPts val="0"/>
              </a:spcBef>
              <a:spcAft>
                <a:spcPts val="0"/>
              </a:spcAft>
            </a:pPr>
            <a:r>
              <a:rPr lang="en-US" sz="2800" i="1" dirty="0" err="1">
                <a:latin typeface="Times New Roman" panose="02020603050405020304" pitchFamily="18" charset="0"/>
                <a:ea typeface="Calibri" panose="020F0502020204030204" pitchFamily="34" charset="0"/>
                <a:cs typeface="Times New Roman" panose="02020603050405020304" pitchFamily="18" charset="0"/>
              </a:rPr>
              <a:t>V</a:t>
            </a:r>
            <a:r>
              <a:rPr lang="en-US" sz="2800" i="1" dirty="0" err="1" smtClean="0">
                <a:latin typeface="Times New Roman" panose="02020603050405020304" pitchFamily="18" charset="0"/>
                <a:ea typeface="Calibri" panose="020F0502020204030204" pitchFamily="34" charset="0"/>
                <a:cs typeface="Times New Roman" panose="02020603050405020304" pitchFamily="18" charset="0"/>
              </a:rPr>
              <a:t>ung</a:t>
            </a: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i="1" dirty="0">
                <a:latin typeface="Times New Roman" panose="02020603050405020304" pitchFamily="18" charset="0"/>
                <a:ea typeface="Calibri" panose="020F0502020204030204" pitchFamily="34" charset="0"/>
                <a:cs typeface="Times New Roman" panose="02020603050405020304" pitchFamily="18" charset="0"/>
              </a:rPr>
              <a:t>tau           2/9/2018</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215900" marR="0">
              <a:lnSpc>
                <a:spcPct val="107000"/>
              </a:lnSpc>
              <a:spcBef>
                <a:spcPts val="0"/>
              </a:spcBef>
              <a:spcAft>
                <a:spcPts val="0"/>
              </a:spcAft>
            </a:pPr>
            <a:r>
              <a:rPr lang="en-US" sz="2800" i="1" dirty="0">
                <a:latin typeface="Times New Roman" panose="02020603050405020304" pitchFamily="18" charset="0"/>
                <a:ea typeface="Calibri" panose="020F0502020204030204" pitchFamily="34" charset="0"/>
                <a:cs typeface="Times New Roman" panose="02020603050405020304" pitchFamily="18" charset="0"/>
              </a:rPr>
              <a:t>D</a:t>
            </a: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ear Tim,</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I </a:t>
            </a:r>
            <a:r>
              <a:rPr lang="en-US" sz="2800" i="1" dirty="0">
                <a:latin typeface="Times New Roman" panose="02020603050405020304" pitchFamily="18" charset="0"/>
                <a:ea typeface="Calibri" panose="020F0502020204030204" pitchFamily="34" charset="0"/>
                <a:cs typeface="Times New Roman" panose="02020603050405020304" pitchFamily="18" charset="0"/>
              </a:rPr>
              <a:t>arrived Da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Lat</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6 am on Saturday. I had 2 days here with my aunt. She met me at car park and took me by car. </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I </a:t>
            </a:r>
            <a:r>
              <a:rPr lang="en-US" sz="2800" i="1" dirty="0">
                <a:latin typeface="Times New Roman" panose="02020603050405020304" pitchFamily="18" charset="0"/>
                <a:ea typeface="Calibri" panose="020F0502020204030204" pitchFamily="34" charset="0"/>
                <a:cs typeface="Times New Roman" panose="02020603050405020304" pitchFamily="18" charset="0"/>
              </a:rPr>
              <a:t>have visited many places like night market, Da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Lat</a:t>
            </a:r>
            <a:r>
              <a:rPr lang="en-US" sz="2800" i="1" dirty="0">
                <a:latin typeface="Times New Roman" panose="02020603050405020304" pitchFamily="18" charset="0"/>
                <a:ea typeface="Calibri" panose="020F0502020204030204" pitchFamily="34" charset="0"/>
                <a:cs typeface="Times New Roman" panose="02020603050405020304" pitchFamily="18" charset="0"/>
              </a:rPr>
              <a:t> flowers garden, Love Valley. I also tried a lot of food and bought souvenirs for you. People are so friendly and open-handed. I took a lot of photos.</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685800" algn="l"/>
              </a:tabLst>
            </a:pP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I </a:t>
            </a:r>
            <a:r>
              <a:rPr lang="en-US" sz="2800" i="1" dirty="0">
                <a:latin typeface="Times New Roman" panose="02020603050405020304" pitchFamily="18" charset="0"/>
                <a:ea typeface="Calibri" panose="020F0502020204030204" pitchFamily="34" charset="0"/>
                <a:cs typeface="Times New Roman" panose="02020603050405020304" pitchFamily="18" charset="0"/>
              </a:rPr>
              <a:t>am so excited and satisfied about everything. The food is cheap and delicious. There are many beautiful views in here. I’ll leave Da </a:t>
            </a:r>
            <a:r>
              <a:rPr lang="en-US" sz="2800" i="1" dirty="0" err="1">
                <a:latin typeface="Times New Roman" panose="02020603050405020304" pitchFamily="18" charset="0"/>
                <a:ea typeface="Calibri" panose="020F0502020204030204" pitchFamily="34" charset="0"/>
                <a:cs typeface="Times New Roman" panose="02020603050405020304" pitchFamily="18" charset="0"/>
              </a:rPr>
              <a:t>Lat</a:t>
            </a:r>
            <a:r>
              <a:rPr lang="en-US" sz="2800" i="1" dirty="0">
                <a:latin typeface="Times New Roman" panose="02020603050405020304" pitchFamily="18" charset="0"/>
                <a:ea typeface="Calibri" panose="020F0502020204030204" pitchFamily="34" charset="0"/>
                <a:cs typeface="Times New Roman" panose="02020603050405020304" pitchFamily="18" charset="0"/>
              </a:rPr>
              <a:t> at 2pm on next Wednesday and arrive home at 11pm</a:t>
            </a: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800"/>
              </a:spcAft>
              <a:tabLst>
                <a:tab pos="685800" algn="l"/>
              </a:tabLst>
            </a:pPr>
            <a:r>
              <a:rPr lang="en-US" sz="2800"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i="1" dirty="0">
                <a:latin typeface="Times New Roman" panose="02020603050405020304" pitchFamily="18" charset="0"/>
                <a:ea typeface="Calibri" panose="020F0502020204030204" pitchFamily="34" charset="0"/>
                <a:cs typeface="Times New Roman" panose="02020603050405020304" pitchFamily="18" charset="0"/>
              </a:rPr>
              <a:t>Please pick me up at the East car park.</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685800" algn="l"/>
              </a:tabLst>
            </a:pPr>
            <a:r>
              <a:rPr lang="en-US" sz="2800" i="1" dirty="0">
                <a:latin typeface="Times New Roman" panose="02020603050405020304" pitchFamily="18" charset="0"/>
                <a:ea typeface="Calibri" panose="020F0502020204030204" pitchFamily="34" charset="0"/>
                <a:cs typeface="Times New Roman" panose="02020603050405020304" pitchFamily="18" charset="0"/>
              </a:rPr>
              <a:t>With love,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391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3984858" y="393533"/>
            <a:ext cx="7401828" cy="2507866"/>
          </a:xfrm>
          <a:prstGeom prst="rect">
            <a:avLst/>
          </a:prstGeom>
        </p:spPr>
        <p:txBody>
          <a:bodyPr wrap="square">
            <a:spAutoFit/>
          </a:bodyPr>
          <a:lstStyle/>
          <a:p>
            <a:pPr>
              <a:lnSpc>
                <a:spcPct val="107000"/>
              </a:lnSpc>
              <a:spcAft>
                <a:spcPts val="800"/>
              </a:spcAft>
            </a:pPr>
            <a:r>
              <a:rPr lang="en-US" sz="3200" b="1" u="sng" dirty="0">
                <a:latin typeface="Times New Roman" panose="02020603050405020304" pitchFamily="18" charset="0"/>
                <a:ea typeface="Calibri" panose="020F0502020204030204" pitchFamily="34" charset="0"/>
                <a:cs typeface="Times New Roman" panose="02020603050405020304" pitchFamily="18" charset="0"/>
              </a:rPr>
              <a:t>Consolidation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Summarize the main point of the lesson.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 how many information do you deal with?</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 What will you talk about?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195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626670" y="1588169"/>
            <a:ext cx="9153624" cy="3527248"/>
          </a:xfrm>
          <a:prstGeom prst="rect">
            <a:avLst/>
          </a:prstGeom>
        </p:spPr>
        <p:txBody>
          <a:bodyPr wrap="square">
            <a:spAutoFit/>
          </a:bodyPr>
          <a:lstStyle/>
          <a:p>
            <a:pPr>
              <a:lnSpc>
                <a:spcPct val="107000"/>
              </a:lnSpc>
              <a:spcAft>
                <a:spcPts val="800"/>
              </a:spcAft>
            </a:pPr>
            <a:r>
              <a:rPr lang="en-US" sz="3200" b="1" u="sng" dirty="0">
                <a:latin typeface="Times New Roman" panose="02020603050405020304" pitchFamily="18" charset="0"/>
                <a:ea typeface="Calibri" panose="020F0502020204030204" pitchFamily="34" charset="0"/>
                <a:cs typeface="Times New Roman" panose="02020603050405020304" pitchFamily="18" charset="0"/>
              </a:rPr>
              <a:t>Home work:</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a:t>
            </a:r>
            <a:r>
              <a:rPr lang="en-US" sz="3200" dirty="0">
                <a:latin typeface="Times New Roman" panose="02020603050405020304" pitchFamily="18" charset="0"/>
                <a:ea typeface="Calibri" panose="020F0502020204030204" pitchFamily="34" charset="0"/>
                <a:cs typeface="Times New Roman" panose="02020603050405020304" pitchFamily="18" charset="0"/>
              </a:rPr>
              <a:t>Write a paragraph to tell about the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specialities</a:t>
            </a:r>
            <a:r>
              <a:rPr lang="en-US" sz="3200" dirty="0">
                <a:latin typeface="Times New Roman" panose="02020603050405020304" pitchFamily="18" charset="0"/>
                <a:ea typeface="Calibri" panose="020F0502020204030204" pitchFamily="34" charset="0"/>
                <a:cs typeface="Times New Roman" panose="02020603050405020304" pitchFamily="18" charset="0"/>
              </a:rPr>
              <a:t>( famous places, food, people, …)  in your hometown/ village…</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 Do exercises in the exercise book.</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r>
              <a:rPr lang="en-US" sz="3200" dirty="0">
                <a:latin typeface="Times New Roman" panose="02020603050405020304" pitchFamily="18" charset="0"/>
                <a:ea typeface="Calibri" panose="020F0502020204030204" pitchFamily="34" charset="0"/>
                <a:cs typeface="Times New Roman" panose="02020603050405020304" pitchFamily="18" charset="0"/>
              </a:rPr>
              <a:t>- Prepare: Unit1: section: Language Focus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9276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665748727864fee632855386a4ed9674149888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397</Words>
  <Application>Microsoft Office PowerPoint</Application>
  <PresentationFormat>Custom</PresentationFormat>
  <Paragraphs>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17</cp:revision>
  <dcterms:created xsi:type="dcterms:W3CDTF">2018-09-03T01:53:33Z</dcterms:created>
  <dcterms:modified xsi:type="dcterms:W3CDTF">2022-04-02T13:20:24Z</dcterms:modified>
</cp:coreProperties>
</file>