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293" r:id="rId9"/>
    <p:sldId id="292" r:id="rId10"/>
    <p:sldId id="290" r:id="rId11"/>
    <p:sldId id="262" r:id="rId12"/>
    <p:sldId id="305" r:id="rId13"/>
    <p:sldId id="306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63" r:id="rId23"/>
    <p:sldId id="257" r:id="rId24"/>
    <p:sldId id="275" r:id="rId25"/>
    <p:sldId id="303" r:id="rId26"/>
    <p:sldId id="276" r:id="rId27"/>
    <p:sldId id="304" r:id="rId28"/>
    <p:sldId id="274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CC"/>
    <a:srgbClr val="00FF00"/>
    <a:srgbClr val="355E8F"/>
    <a:srgbClr val="FF33CC"/>
    <a:srgbClr val="0000CC"/>
    <a:srgbClr val="00FFFF"/>
    <a:srgbClr val="CCFFFF"/>
    <a:srgbClr val="FF65D7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56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B574-D068-4625-916E-E9C9DBDAB1E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EA587-91E6-4A5D-B465-0AF29AAE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A587-91E6-4A5D-B465-0AF29AAE87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4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A587-91E6-4A5D-B465-0AF29AAE87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3523-56EC-4CFB-81F1-A81EBE6F34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jpeg"/><Relationship Id="rId3" Type="http://schemas.openxmlformats.org/officeDocument/2006/relationships/slide" Target="slide8.xml"/><Relationship Id="rId7" Type="http://schemas.openxmlformats.org/officeDocument/2006/relationships/image" Target="../media/image3.jpeg"/><Relationship Id="rId12" Type="http://schemas.openxmlformats.org/officeDocument/2006/relationships/slide" Target="slide3.xml"/><Relationship Id="rId2" Type="http://schemas.openxmlformats.org/officeDocument/2006/relationships/image" Target="../media/image1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4.jpeg"/><Relationship Id="rId1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7.gif"/><Relationship Id="rId3" Type="http://schemas.openxmlformats.org/officeDocument/2006/relationships/image" Target="../media/image16.gif"/><Relationship Id="rId7" Type="http://schemas.openxmlformats.org/officeDocument/2006/relationships/slide" Target="slide13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openxmlformats.org/officeDocument/2006/relationships/audio" Target="../media/audio3.wav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slide" Target="slide14.xml"/><Relationship Id="rId5" Type="http://schemas.openxmlformats.org/officeDocument/2006/relationships/audio" Target="../media/audio1.wav"/><Relationship Id="rId15" Type="http://schemas.openxmlformats.org/officeDocument/2006/relationships/slide" Target="slide3.xml"/><Relationship Id="rId10" Type="http://schemas.openxmlformats.org/officeDocument/2006/relationships/slide" Target="slide16.xml"/><Relationship Id="rId4" Type="http://schemas.openxmlformats.org/officeDocument/2006/relationships/slide" Target="slide20.xml"/><Relationship Id="rId9" Type="http://schemas.openxmlformats.org/officeDocument/2006/relationships/slide" Target="slide15.xml"/><Relationship Id="rId1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slide" Target="slide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slide" Target="slide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ết quả hình ảnh cho olympic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28" y="980728"/>
            <a:ext cx="9201427" cy="58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962900" y="6381328"/>
            <a:ext cx="1001588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5805264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interlocked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rings – Olympic symbol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277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Warm up: 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87824" y="128826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Game: 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Hidden picture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192517" name="Rectangle 5" descr="B3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29496" y="980728"/>
            <a:ext cx="3060000" cy="2952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Rectangle 7" descr="C10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82468" y="988062"/>
            <a:ext cx="3060000" cy="2952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Rectangle 8" descr="C1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-57428" y="3933056"/>
            <a:ext cx="3060000" cy="29520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 descr="B6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015264" y="3957860"/>
            <a:ext cx="3060000" cy="29520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192522" name="Rectangle 10" descr="B7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082174" y="3957860"/>
            <a:ext cx="3060000" cy="29520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WordArt 1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883056" y="1867493"/>
            <a:ext cx="838095" cy="108012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1</a:t>
            </a:r>
          </a:p>
        </p:txBody>
      </p:sp>
      <p:sp>
        <p:nvSpPr>
          <p:cNvPr id="192531" name="WordArt 19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7085756" y="1859683"/>
            <a:ext cx="1052836" cy="108012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3</a:t>
            </a:r>
          </a:p>
        </p:txBody>
      </p:sp>
      <p:sp>
        <p:nvSpPr>
          <p:cNvPr id="192532" name="WordArt 20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3365" y="4819821"/>
            <a:ext cx="1143836" cy="1201467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4</a:t>
            </a:r>
          </a:p>
        </p:txBody>
      </p:sp>
      <p:sp>
        <p:nvSpPr>
          <p:cNvPr id="192533" name="WordArt 21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984820" y="4911577"/>
            <a:ext cx="1052836" cy="108012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5</a:t>
            </a:r>
          </a:p>
        </p:txBody>
      </p:sp>
      <p:sp>
        <p:nvSpPr>
          <p:cNvPr id="192534" name="WordArt 2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7119564" y="4819821"/>
            <a:ext cx="1052836" cy="108012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6</a:t>
            </a:r>
          </a:p>
        </p:txBody>
      </p:sp>
      <p:sp>
        <p:nvSpPr>
          <p:cNvPr id="35" name="Rectangle 13" descr="C20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023992" y="980728"/>
            <a:ext cx="3045428" cy="29520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WordArt 18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4024987" y="1795485"/>
            <a:ext cx="1052836" cy="108012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19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2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2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2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2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2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2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19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92517" grpId="0" animBg="1"/>
      <p:bldP spid="192519" grpId="0" animBg="1"/>
      <p:bldP spid="192520" grpId="0" animBg="1"/>
      <p:bldP spid="192521" grpId="0" animBg="1"/>
      <p:bldP spid="192522" grpId="0" animBg="1"/>
      <p:bldP spid="192529" grpId="0"/>
      <p:bldP spid="192529" grpId="1"/>
      <p:bldP spid="192531" grpId="0"/>
      <p:bldP spid="192531" grpId="1"/>
      <p:bldP spid="192532" grpId="0"/>
      <p:bldP spid="192532" grpId="1"/>
      <p:bldP spid="192533" grpId="0"/>
      <p:bldP spid="192533" grpId="1"/>
      <p:bldP spid="192534" grpId="0"/>
      <p:bldP spid="192534" grpId="1"/>
      <p:bldP spid="35" grpId="0" animBg="1"/>
      <p:bldP spid="192530" grpId="0"/>
      <p:bldP spid="19253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92" y="56818"/>
            <a:ext cx="5666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Checking vocabulary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8554" y="1680042"/>
            <a:ext cx="2512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hoẻ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mạnh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18554" y="2700209"/>
            <a:ext cx="5025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uộc</a:t>
            </a:r>
            <a:r>
              <a:rPr lang="en-US" sz="3200" b="1" spc="-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200" b="1" spc="-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đua</a:t>
            </a:r>
            <a:r>
              <a:rPr lang="en-US" sz="3200" b="1" spc="-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ma-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tông</a:t>
            </a:r>
            <a:endParaRPr lang="en-US" spc="-100" dirty="0"/>
          </a:p>
        </p:txBody>
      </p:sp>
      <p:sp>
        <p:nvSpPr>
          <p:cNvPr id="10" name="Rectangle 9"/>
          <p:cNvSpPr/>
          <p:nvPr/>
        </p:nvSpPr>
        <p:spPr>
          <a:xfrm>
            <a:off x="4138523" y="3780329"/>
            <a:ext cx="4249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đấu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đấu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6266" y="4797152"/>
            <a:ext cx="4035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éo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652602"/>
            <a:ext cx="4427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fit (a)</a:t>
            </a:r>
          </a:p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marathon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ring (n)</a:t>
            </a:r>
          </a:p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last (v)</a:t>
            </a: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achievement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1568" y="5724545"/>
            <a:ext cx="4358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tựu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20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Sports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quiz: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pairs. Do the quiz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04" y="862836"/>
            <a:ext cx="896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How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 players are there in a football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match?</a:t>
            </a:r>
          </a:p>
          <a:p>
            <a:pPr marL="530225" indent="-5302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How long does a football match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last?</a:t>
            </a:r>
          </a:p>
          <a:p>
            <a:pPr marL="530225" indent="-5302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How often are the Olympic Games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held?</a:t>
            </a:r>
          </a:p>
          <a:p>
            <a:pPr marL="530225" indent="-5302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Were there Olympic Games in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2011?</a:t>
            </a:r>
          </a:p>
          <a:p>
            <a:pPr marL="530225" indent="-5302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How long is a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marathon?</a:t>
            </a:r>
          </a:p>
          <a:p>
            <a:pPr marL="530225" indent="-5302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Where were the first Olympic Games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held?</a:t>
            </a:r>
          </a:p>
          <a:p>
            <a:pPr marL="530225" indent="-530225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Which sport happens in a ring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435225" y="1524000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5394" name="Picture 1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972"/>
            <a:ext cx="2453452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Oval 3">
            <a:hlinkClick r:id="rId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4187626" y="15240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4996" name="Oval 4">
            <a:hlinkClick r:id="rId6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3078163" y="1982788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84997" name="Oval 5">
            <a:hlinkClick r:id="rId7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2506663" y="2973388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84998" name="Oval 6">
            <a:hlinkClick r:id="rId8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2709863" y="4116388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84999" name="Oval 7">
            <a:hlinkClick r:id="rId9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3586163" y="4852988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85000" name="Oval 8">
            <a:hlinkClick r:id="rId7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4741863" y="4852988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5001" name="_s3086">
            <a:hlinkClick r:id="rId10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5618163" y="4116388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5002" name="Oval 10">
            <a:hlinkClick r:id="rId11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5821363" y="2973388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5003" name="Oval 11">
            <a:hlinkClick r:id="rId12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5237163" y="1970088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15373" name="Picture 14" descr="L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513384" y="829146"/>
            <a:ext cx="414684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dirty="0">
                <a:solidFill>
                  <a:srgbClr val="00FFFF"/>
                </a:solidFill>
                <a:latin typeface="Times New Roman" pitchFamily="18" charset="0"/>
              </a:rPr>
              <a:t>LUCKY NUMBER</a:t>
            </a:r>
          </a:p>
        </p:txBody>
      </p:sp>
      <p:sp>
        <p:nvSpPr>
          <p:cNvPr id="85010" name="Oval 18"/>
          <p:cNvSpPr>
            <a:spLocks noChangeArrowheads="1"/>
          </p:cNvSpPr>
          <p:nvPr/>
        </p:nvSpPr>
        <p:spPr bwMode="auto">
          <a:xfrm>
            <a:off x="736600" y="33020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10</a:t>
            </a:r>
          </a:p>
        </p:txBody>
      </p:sp>
      <p:sp>
        <p:nvSpPr>
          <p:cNvPr id="85011" name="Oval 19"/>
          <p:cNvSpPr>
            <a:spLocks noChangeArrowheads="1"/>
          </p:cNvSpPr>
          <p:nvPr/>
        </p:nvSpPr>
        <p:spPr bwMode="auto">
          <a:xfrm>
            <a:off x="728663" y="3290888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20</a:t>
            </a: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747713" y="3295650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30</a:t>
            </a:r>
          </a:p>
        </p:txBody>
      </p:sp>
      <p:sp>
        <p:nvSpPr>
          <p:cNvPr id="85013" name="_s3086"/>
          <p:cNvSpPr>
            <a:spLocks noChangeArrowheads="1"/>
          </p:cNvSpPr>
          <p:nvPr/>
        </p:nvSpPr>
        <p:spPr bwMode="auto">
          <a:xfrm>
            <a:off x="728663" y="3295650"/>
            <a:ext cx="960437" cy="960438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en-US" sz="5000"/>
              <a:t>40</a:t>
            </a:r>
          </a:p>
        </p:txBody>
      </p:sp>
      <p:sp>
        <p:nvSpPr>
          <p:cNvPr id="85014" name="Oval 22"/>
          <p:cNvSpPr>
            <a:spLocks noChangeArrowheads="1"/>
          </p:cNvSpPr>
          <p:nvPr/>
        </p:nvSpPr>
        <p:spPr bwMode="auto">
          <a:xfrm>
            <a:off x="7523163" y="3340100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10</a:t>
            </a:r>
          </a:p>
        </p:txBody>
      </p:sp>
      <p:sp>
        <p:nvSpPr>
          <p:cNvPr id="85015" name="Oval 23"/>
          <p:cNvSpPr>
            <a:spLocks noChangeArrowheads="1"/>
          </p:cNvSpPr>
          <p:nvPr/>
        </p:nvSpPr>
        <p:spPr bwMode="auto">
          <a:xfrm>
            <a:off x="7529513" y="3338513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20</a:t>
            </a:r>
          </a:p>
        </p:txBody>
      </p:sp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7529513" y="3338513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30</a:t>
            </a:r>
          </a:p>
        </p:txBody>
      </p:sp>
      <p:sp>
        <p:nvSpPr>
          <p:cNvPr id="85017" name="_s3086"/>
          <p:cNvSpPr>
            <a:spLocks noChangeArrowheads="1"/>
          </p:cNvSpPr>
          <p:nvPr/>
        </p:nvSpPr>
        <p:spPr bwMode="auto">
          <a:xfrm>
            <a:off x="7539038" y="3338513"/>
            <a:ext cx="960437" cy="960437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en-US" sz="5000"/>
              <a:t>40</a:t>
            </a:r>
          </a:p>
        </p:txBody>
      </p:sp>
      <p:sp>
        <p:nvSpPr>
          <p:cNvPr id="85018" name="Oval 26">
            <a:hlinkClick r:id="rId1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33425" y="3290888"/>
            <a:ext cx="960438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50</a:t>
            </a:r>
          </a:p>
        </p:txBody>
      </p:sp>
      <p:sp>
        <p:nvSpPr>
          <p:cNvPr id="85019" name="Oval 27">
            <a:hlinkClick r:id="rId9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33425" y="3290888"/>
            <a:ext cx="960438" cy="9731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60</a:t>
            </a:r>
          </a:p>
        </p:txBody>
      </p:sp>
      <p:sp>
        <p:nvSpPr>
          <p:cNvPr id="85020" name="Oval 28">
            <a:hlinkClick r:id="rId1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539038" y="3352800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50</a:t>
            </a:r>
          </a:p>
        </p:txBody>
      </p:sp>
      <p:sp>
        <p:nvSpPr>
          <p:cNvPr id="85021" name="Oval 29">
            <a:hlinkClick r:id="rId9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543800" y="33528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60</a:t>
            </a:r>
          </a:p>
        </p:txBody>
      </p:sp>
      <p:sp>
        <p:nvSpPr>
          <p:cNvPr id="85022" name="Oval 30">
            <a:hlinkClick r:id="rId1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47713" y="3305175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70</a:t>
            </a:r>
          </a:p>
        </p:txBody>
      </p:sp>
      <p:sp>
        <p:nvSpPr>
          <p:cNvPr id="85023" name="Oval 31">
            <a:hlinkClick r:id="rId15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47713" y="3305175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 smtClean="0"/>
              <a:t>00</a:t>
            </a:r>
            <a:endParaRPr lang="en-US" sz="5000" dirty="0"/>
          </a:p>
        </p:txBody>
      </p:sp>
      <p:sp>
        <p:nvSpPr>
          <p:cNvPr id="85024" name="Oval 32">
            <a:hlinkClick r:id="rId1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543800" y="33528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/>
              <a:t>70</a:t>
            </a:r>
          </a:p>
        </p:txBody>
      </p:sp>
      <p:sp>
        <p:nvSpPr>
          <p:cNvPr id="85025" name="Oval 33">
            <a:hlinkClick r:id="rId15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543800" y="3338513"/>
            <a:ext cx="960438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5000" dirty="0"/>
              <a:t>0</a:t>
            </a:r>
            <a:r>
              <a:rPr lang="en-US" sz="5000" dirty="0" smtClean="0"/>
              <a:t>0</a:t>
            </a:r>
            <a:endParaRPr lang="en-US" sz="5000" dirty="0"/>
          </a:p>
        </p:txBody>
      </p:sp>
      <p:grpSp>
        <p:nvGrpSpPr>
          <p:cNvPr id="15395" name="Group 4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15396" name="Picture 45" descr="flower[1][1][1][1]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46" descr="flower[1][1][1][1]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47" descr="flower[1][1][1][1]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9" name="Picture 48" descr="flower[1][1][1][1]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ight Arrow 1">
            <a:hlinkClick r:id="rId17" action="ppaction://hlinksldjump"/>
          </p:cNvPr>
          <p:cNvSpPr/>
          <p:nvPr/>
        </p:nvSpPr>
        <p:spPr>
          <a:xfrm>
            <a:off x="7164288" y="5333207"/>
            <a:ext cx="1522511" cy="983456"/>
          </a:xfrm>
          <a:prstGeom prst="rightArrow">
            <a:avLst/>
          </a:prstGeom>
          <a:solidFill>
            <a:srgbClr val="BDEE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NEXT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71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4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5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5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5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5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4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4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4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4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6"/>
                  </p:tgtEl>
                </p:cond>
              </p:nextCondLst>
            </p:seq>
          </p:childTnLst>
        </p:cTn>
      </p:par>
    </p:tnLst>
    <p:bldLst>
      <p:bldP spid="84995" grpId="0" animBg="1"/>
      <p:bldP spid="84996" grpId="0" animBg="1"/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animBg="1"/>
      <p:bldP spid="85010" grpId="0" animBg="1"/>
      <p:bldP spid="85010" grpId="1" animBg="1"/>
      <p:bldP spid="85011" grpId="0" animBg="1"/>
      <p:bldP spid="85011" grpId="1" animBg="1"/>
      <p:bldP spid="85012" grpId="0" animBg="1"/>
      <p:bldP spid="85012" grpId="1" animBg="1"/>
      <p:bldP spid="85013" grpId="0" animBg="1"/>
      <p:bldP spid="85014" grpId="0" animBg="1"/>
      <p:bldP spid="85014" grpId="1" animBg="1"/>
      <p:bldP spid="85015" grpId="0" animBg="1"/>
      <p:bldP spid="85015" grpId="1" animBg="1"/>
      <p:bldP spid="85016" grpId="0" animBg="1"/>
      <p:bldP spid="85016" grpId="1" animBg="1"/>
      <p:bldP spid="85017" grpId="0" animBg="1"/>
      <p:bldP spid="85018" grpId="0" animBg="1"/>
      <p:bldP spid="85019" grpId="0" animBg="1"/>
      <p:bldP spid="85020" grpId="0" animBg="1"/>
      <p:bldP spid="85021" grpId="0" animBg="1"/>
      <p:bldP spid="85022" grpId="0" animBg="1"/>
      <p:bldP spid="85023" grpId="0" animBg="1"/>
      <p:bldP spid="85024" grpId="0" animBg="1"/>
      <p:bldP spid="850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2819400"/>
            <a:ext cx="2774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4191000" y="1066800"/>
            <a:ext cx="3733800" cy="1905000"/>
          </a:xfrm>
          <a:prstGeom prst="cloudCallout">
            <a:avLst>
              <a:gd name="adj1" fmla="val -34565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838200" y="685800"/>
            <a:ext cx="3200400" cy="1752600"/>
          </a:xfrm>
          <a:prstGeom prst="cloudCallout">
            <a:avLst>
              <a:gd name="adj1" fmla="val 13639"/>
              <a:gd name="adj2" fmla="val 6376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pic>
        <p:nvPicPr>
          <p:cNvPr id="19463" name="Picture 7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8100392" y="6165304"/>
            <a:ext cx="936104" cy="692696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476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8069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8068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allAtOnce" animBg="1"/>
      <p:bldP spid="8806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" y="18655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8037" y="764704"/>
            <a:ext cx="7848872" cy="1512168"/>
          </a:xfrm>
          <a:prstGeom prst="roundRect">
            <a:avLst>
              <a:gd name="adj" fmla="val 31687"/>
            </a:avLst>
          </a:prstGeom>
          <a:solidFill>
            <a:srgbClr val="355E8F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0225" indent="-530225"/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How many players are there in a football match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070085" y="4581128"/>
            <a:ext cx="7030307" cy="167743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5E8F"/>
          </a:solidFill>
          <a:ln w="3810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are usually 22 players (11 on each side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8100392" y="6165304"/>
            <a:ext cx="936104" cy="692696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8" name="Picture 7" descr="Entertainment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76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38037" y="764704"/>
            <a:ext cx="7848872" cy="1512168"/>
          </a:xfrm>
          <a:prstGeom prst="roundRect">
            <a:avLst>
              <a:gd name="adj" fmla="val 31687"/>
            </a:avLst>
          </a:prstGeom>
          <a:solidFill>
            <a:srgbClr val="355E8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0225" indent="-530225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long does 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football 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match last?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115616" y="4365104"/>
            <a:ext cx="6687217" cy="158417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5E8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normally lasts 90 minutes (two halves).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8100392" y="6165304"/>
            <a:ext cx="936104" cy="692696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9" name="Picture 8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65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sportreviews.com/wp-content/uploads/2014/12/2-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" y="36934"/>
            <a:ext cx="9112796" cy="67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38037" y="764704"/>
            <a:ext cx="7848872" cy="1512168"/>
          </a:xfrm>
          <a:prstGeom prst="roundRect">
            <a:avLst>
              <a:gd name="adj" fmla="val 31687"/>
            </a:avLst>
          </a:prstGeom>
          <a:solidFill>
            <a:srgbClr val="355E8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0225" indent="-530225"/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often are the Olympic Games held?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187624" y="4509120"/>
            <a:ext cx="6876257" cy="165618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5E8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are held every four years.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8100392" y="6165304"/>
            <a:ext cx="936104" cy="692696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8" name="Picture 7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" y="33404"/>
            <a:ext cx="9036000" cy="6798789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3568" y="404664"/>
            <a:ext cx="7848872" cy="1512168"/>
          </a:xfrm>
          <a:prstGeom prst="roundRect">
            <a:avLst>
              <a:gd name="adj" fmla="val 31687"/>
            </a:avLst>
          </a:prstGeom>
          <a:solidFill>
            <a:srgbClr val="355E8F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0225" indent="-530225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Were there Olympic Games in 2011?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187624" y="4509120"/>
            <a:ext cx="6876257" cy="165618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5E8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No, there weren’t.  (They are held in even years)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8100392" y="6165304"/>
            <a:ext cx="936104" cy="692696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7" name="Picture 6" descr="Entertainment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47564" y="1268760"/>
            <a:ext cx="7848872" cy="1512168"/>
          </a:xfrm>
          <a:prstGeom prst="roundRect">
            <a:avLst>
              <a:gd name="adj" fmla="val 31687"/>
            </a:avLst>
          </a:prstGeom>
          <a:solidFill>
            <a:srgbClr val="355E8F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0225" indent="-530225"/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How long is a marathon?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936103" y="5188362"/>
            <a:ext cx="7092281" cy="165618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5E8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7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is 42.195 </a:t>
            </a:r>
            <a:r>
              <a:rPr lang="en-US" sz="4000" b="1" spc="-7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kilometres</a:t>
            </a:r>
            <a:r>
              <a:rPr lang="en-US" sz="4000" b="1" spc="-7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long (26 miles and 385 yards).</a:t>
            </a:r>
            <a:endParaRPr lang="en-US" sz="3200" spc="-70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8100392" y="6165304"/>
            <a:ext cx="936104" cy="692696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8" name="Picture 7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187624" y="1268760"/>
            <a:ext cx="6912768" cy="1512168"/>
          </a:xfrm>
          <a:prstGeom prst="roundRect">
            <a:avLst>
              <a:gd name="adj" fmla="val 31687"/>
            </a:avLst>
          </a:prstGeom>
          <a:solidFill>
            <a:srgbClr val="355E8F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6. Where were the first Olympic Games held?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971600" y="4509120"/>
            <a:ext cx="7632848" cy="165618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5E8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were held in Olympia in Ancient Greece. (in 776 BC)</a:t>
            </a:r>
            <a:endParaRPr lang="en-US" sz="3200" spc="-150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8100392" y="6165304"/>
            <a:ext cx="936104" cy="692696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8" name="Picture 7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763688" y="116632"/>
            <a:ext cx="5330110" cy="747671"/>
          </a:xfrm>
          <a:prstGeom prst="flowChartTermina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Complete the imperative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115616" y="1015568"/>
            <a:ext cx="802838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________________</a:t>
            </a:r>
            <a:r>
              <a:rPr lang="en-US" sz="4000" b="1" dirty="0" smtClean="0">
                <a:solidFill>
                  <a:schemeClr val="bg1"/>
                </a:solidFill>
              </a:rPr>
              <a:t> in </a:t>
            </a:r>
            <a:r>
              <a:rPr lang="en-US" sz="4000" b="1" dirty="0">
                <a:solidFill>
                  <a:schemeClr val="bg1"/>
                </a:solidFill>
              </a:rPr>
              <a:t>the </a:t>
            </a:r>
            <a:r>
              <a:rPr lang="en-US" sz="4000" b="1" dirty="0" smtClean="0">
                <a:solidFill>
                  <a:schemeClr val="bg1"/>
                </a:solidFill>
              </a:rPr>
              <a:t>street.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It’s </a:t>
            </a:r>
            <a:r>
              <a:rPr lang="en-US" sz="4000" b="1" dirty="0">
                <a:solidFill>
                  <a:schemeClr val="bg1"/>
                </a:solidFill>
              </a:rPr>
              <a:t>dangerous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080192" y="1027762"/>
            <a:ext cx="50039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Don’t play football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3317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685800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>
            <a:off x="1524000" y="6172200"/>
            <a:ext cx="1447800" cy="4635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ExoticH" pitchFamily="34" charset="0"/>
              </a:rPr>
              <a:t>Start</a:t>
            </a:r>
          </a:p>
        </p:txBody>
      </p:sp>
      <p:sp>
        <p:nvSpPr>
          <p:cNvPr id="13319" name="Oval 8"/>
          <p:cNvSpPr>
            <a:spLocks noChangeArrowheads="1"/>
          </p:cNvSpPr>
          <p:nvPr/>
        </p:nvSpPr>
        <p:spPr bwMode="auto">
          <a:xfrm rot="183354">
            <a:off x="304800" y="5410200"/>
            <a:ext cx="1143000" cy="1220788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381000" y="56388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Time’s</a:t>
            </a:r>
          </a:p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up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568392"/>
            <a:ext cx="4845898" cy="33921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6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669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9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6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921"/>
                  </p:tgtEl>
                </p:cond>
              </p:nextCondLst>
            </p:seq>
          </p:childTnLst>
        </p:cTn>
      </p:par>
    </p:tnLst>
    <p:bldLst>
      <p:bldP spid="166916" grpId="0"/>
      <p:bldP spid="166921" grpId="0"/>
      <p:bldP spid="166921" grpId="1"/>
      <p:bldP spid="166922" grpId="0"/>
      <p:bldP spid="166923" grpId="0"/>
      <p:bldP spid="166924" grpId="0"/>
      <p:bldP spid="166925" grpId="0"/>
      <p:bldP spid="166926" grpId="0"/>
      <p:bldP spid="166927" grpId="0"/>
      <p:bldP spid="166928" grpId="0"/>
      <p:bldP spid="166929" grpId="0"/>
      <p:bldP spid="166930" grpId="0"/>
      <p:bldP spid="166931" grpId="0"/>
      <p:bldP spid="16693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44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7285" y="476672"/>
            <a:ext cx="8892480" cy="1728192"/>
          </a:xfrm>
          <a:prstGeom prst="roundRect">
            <a:avLst>
              <a:gd name="adj" fmla="val 31687"/>
            </a:avLst>
          </a:prstGeom>
          <a:solidFill>
            <a:srgbClr val="355E8F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6. Which sport happens in a ring?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 ring = A rectangular arena set off by stakes and ropes)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71600" y="4509120"/>
            <a:ext cx="7632848" cy="165618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5E8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Boxing </a:t>
            </a:r>
            <a:r>
              <a:rPr lang="en-US" sz="4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does</a:t>
            </a:r>
            <a:endParaRPr lang="en-US" sz="3200" spc="-150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8100392" y="6165304"/>
            <a:ext cx="936104" cy="692696"/>
          </a:xfrm>
          <a:prstGeom prst="lef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8" name="Picture 7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44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6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20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Sports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quiz: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pairs. Do the quiz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9269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How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 players are there in a football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match?</a:t>
            </a:r>
          </a:p>
          <a:p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How long does a football match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last?</a:t>
            </a:r>
          </a:p>
          <a:p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How often are the Olympic Games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held?</a:t>
            </a:r>
          </a:p>
          <a:p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Were there Olympic Games in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2011?</a:t>
            </a:r>
          </a:p>
          <a:p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How long is a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marathon?</a:t>
            </a:r>
          </a:p>
          <a:p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Where were the first Olympic Games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held?</a:t>
            </a:r>
          </a:p>
          <a:p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Which sport happens in a ring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208" y="6302215"/>
            <a:ext cx="4524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Boxing / Wrestling does.</a:t>
            </a:r>
            <a:endParaRPr lang="en-US" sz="2800" b="1" dirty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124744"/>
            <a:ext cx="8539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There are usually 22 players (11 on each side).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1988840"/>
            <a:ext cx="7215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It normally lasts 90 minutes </a:t>
            </a:r>
            <a:r>
              <a:rPr lang="en-US" sz="28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(two </a:t>
            </a:r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halves</a:t>
            </a:r>
            <a:r>
              <a:rPr lang="en-US" sz="28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2852936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They are held every four years</a:t>
            </a:r>
            <a:r>
              <a:rPr lang="en-US" sz="28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371703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No, there </a:t>
            </a:r>
            <a:r>
              <a:rPr lang="en-US" sz="28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weren’t.  (They are held in even years)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4192" y="4551511"/>
            <a:ext cx="8739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7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sz="2800" b="1" spc="-7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42.195 </a:t>
            </a:r>
            <a:r>
              <a:rPr lang="en-US" sz="2800" b="1" spc="-70" dirty="0" err="1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kilometres</a:t>
            </a:r>
            <a:r>
              <a:rPr lang="en-US" sz="2800" b="1" spc="-7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long (26 miles and 385 yards).</a:t>
            </a:r>
            <a:endParaRPr lang="en-US" sz="2000" spc="-70" dirty="0">
              <a:solidFill>
                <a:srgbClr val="00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415728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5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They were held in </a:t>
            </a:r>
            <a:r>
              <a:rPr lang="en-US" sz="2800" b="1" spc="-15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Olympia in </a:t>
            </a:r>
            <a:r>
              <a:rPr lang="en-US" sz="2800" b="1" spc="-15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Ancient </a:t>
            </a:r>
            <a:r>
              <a:rPr lang="en-US" sz="2800" b="1" spc="-15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Greece. </a:t>
            </a:r>
            <a:r>
              <a:rPr lang="en-US" sz="2800" b="1" spc="-15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(in </a:t>
            </a:r>
            <a:r>
              <a:rPr lang="en-US" sz="2800" b="1" spc="-15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776 BC)</a:t>
            </a:r>
            <a:endParaRPr lang="en-US" sz="2000" spc="-15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1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2" y="0"/>
            <a:ext cx="9110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tabLst>
                <a:tab pos="442913" algn="l"/>
              </a:tabLst>
            </a:pPr>
            <a:r>
              <a:rPr lang="en-US" sz="3000" b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	</a:t>
            </a:r>
            <a:r>
              <a:rPr lang="en-US" sz="3200" b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2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pairs, interview your partner using the </a:t>
            </a:r>
            <a:r>
              <a:rPr lang="en-US" sz="3200" b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following questions</a:t>
            </a:r>
            <a:r>
              <a:rPr lang="en-US" sz="32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Ask for </a:t>
            </a:r>
            <a:r>
              <a:rPr lang="en-US" sz="3200" b="1" spc="-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information.</a:t>
            </a:r>
            <a:endParaRPr lang="en-US" sz="3000" b="1" spc="-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62053"/>
              </p:ext>
            </p:extLst>
          </p:nvPr>
        </p:nvGraphicFramePr>
        <p:xfrm>
          <a:off x="20256" y="1022176"/>
          <a:ext cx="9145016" cy="579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3872"/>
                <a:gridCol w="3441144"/>
              </a:tblGrid>
              <a:tr h="399447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Questionnaire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Name:</a:t>
                      </a:r>
                      <a:r>
                        <a:rPr lang="en-US" sz="2600" b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…………….</a:t>
                      </a:r>
                      <a:endParaRPr lang="en-US" sz="2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354013" marR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 What sports/games do you play in your </a:t>
                      </a:r>
                      <a:r>
                        <a:rPr lang="en-US" sz="26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free time?</a:t>
                      </a:r>
                      <a:endParaRPr lang="en-US" sz="2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354013" marR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 What sports/games do you do at school?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354013" marR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3. Which sports/games do you like watching on TV?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354013" marR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600" b="1" spc="-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Do you think you are fit? Would you like to get fitter?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354013" marR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spc="-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2600" b="1" spc="-12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Is there any sport/game you’d like to learn to play well?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7">
                <a:tc>
                  <a:txBody>
                    <a:bodyPr/>
                    <a:lstStyle/>
                    <a:p>
                      <a:pPr marL="354013" marR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6. Can you name three famous sportspersons?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308304" y="1015782"/>
            <a:ext cx="9076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6136" y="1556792"/>
            <a:ext cx="3347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football, badminton, table tennis.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6136" y="2414568"/>
            <a:ext cx="3347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catch, hide-and-seek, marble.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7624" y="3322400"/>
            <a:ext cx="3347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football, boxing, volleyball.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7624" y="4376717"/>
            <a:ext cx="8626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yes.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7624" y="5312821"/>
            <a:ext cx="15106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football.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2864" y="5949280"/>
            <a:ext cx="33463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Pele, </a:t>
            </a:r>
            <a:r>
              <a:rPr lang="en-US" sz="2600" b="1" dirty="0" err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Maradona</a:t>
            </a:r>
            <a:r>
              <a:rPr lang="en-US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Messi</a:t>
            </a:r>
            <a:r>
              <a:rPr lang="en-US" sz="2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9144000" cy="680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Report model: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interview Nam for his information on sports/games. He plays football,  badminton and table tennis in his free time. At school, he often plays catch, hide-and-seek and marbles. He likes watching  football, volleyball and boxing. Because Nam likes playing sports / games, so he is very fit. He is trying to get fitter to be able to play football as well as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does. Besides Lionel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his sports idols are Pele,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Maradona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Cristiano Ronaldo. That’s all.</a:t>
            </a:r>
            <a:endParaRPr lang="en-US" sz="32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748" y="929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tabLst>
                <a:tab pos="442913" algn="l"/>
              </a:tabLst>
            </a:pP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	Think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a sportsman/sportswoman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 like. Draw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picture of him/her below. Talk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 him/her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a partner. Use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following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cues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0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48" y="1844824"/>
            <a:ext cx="41972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his/her name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the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 he/she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plays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his/her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past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you like him/her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508104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" y="60289"/>
            <a:ext cx="2943915" cy="2259584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Kết quả hình ảnh cho lionel mes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Kết quả hình ảnh cho lionel mes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Kết quả hình ảnh cho lionel mess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00" y="61148"/>
            <a:ext cx="3167504" cy="2264429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2"/>
            <a:ext cx="2808000" cy="21015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626746"/>
            <a:ext cx="2975903" cy="213273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089" y="2420888"/>
            <a:ext cx="2678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Vien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Swimmer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9012" y="2420888"/>
            <a:ext cx="278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Rebecca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Stevens – Climber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23348" y="2420888"/>
            <a:ext cx="278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Lionel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Footballer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26746"/>
            <a:ext cx="2880320" cy="2119716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840" y="5901507"/>
            <a:ext cx="2994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Cristiano Ronaldo – Footballer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7824" y="5901506"/>
            <a:ext cx="3047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Minh – Badminton player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3348" y="5923494"/>
            <a:ext cx="3047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Roger Federer – Tennis player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02" y="88490"/>
            <a:ext cx="1838082" cy="223138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9512" y="188640"/>
              <a:ext cx="8784976" cy="6555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1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Model </a:t>
              </a:r>
              <a:r>
                <a:rPr lang="en-US" sz="2400" b="1" spc="-1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talk 1: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This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is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Vien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She is a very famous and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popular swimmer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Vietnam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She is not only a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professional athlete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but also a professional official of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Vietnam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People’s Army.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age of 19, she is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youngest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captain in the army’s history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 At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Singapore SEA Games,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Vien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won eight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gold medals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 the women’s 200m backstroke,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200m breaststroke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200m butterfly, 200m freestyle,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200m individual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medley, 400m freestyle, 400m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individual medley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and 800m freestyle events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She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also won a silver medal in the women’s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100m freestyle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event and a bronze in the women’s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50m backstroke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category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Vien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is now the only ‘billionaire’ (in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Vietnamese dong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 in the swimming circle in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Vietnam, earning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prizes worth on average VND500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million (US$23,100) a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year since 2013 but she lives a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very simple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life and she’s also a good daughter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 home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She gives most of her income to her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parents, who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live in her hometown, Can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Tho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Her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parents admitted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that they now have a well-built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house and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state-of-the-art furniture and other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facilities thanks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 the money she has sent home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I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admire her a lot. She really sets a good </a:t>
              </a:r>
              <a:r>
                <a:rPr lang="en-US" sz="2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example for 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young generation in Viet Nam.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15" y="1020399"/>
            <a:ext cx="6373737" cy="4892122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164288" y="6394344"/>
            <a:ext cx="1800200" cy="4046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b="1" dirty="0" smtClean="0"/>
              <a:t>Click for fig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73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88640"/>
            <a:ext cx="8784976" cy="683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5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 talk </a:t>
            </a:r>
            <a:r>
              <a:rPr lang="en-US" sz="2500" b="1" spc="-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Rebecca </a:t>
            </a: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Stevens was the first woman to climb Mount Everest. Before she went up the highest mountain in the world, she was a journalist and lived in South 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London.</a:t>
            </a:r>
          </a:p>
          <a:p>
            <a:pPr algn="just">
              <a:lnSpc>
                <a:spcPts val="29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1993, Rebecca left her job and her family and travelled to Asia with some other climbers. She found that life on Everest is very difficult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"</a:t>
            </a: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must carry everything on your back," she explained, "so you can only take things that you will need. You can't wash on the mountain, and in the end I didn't even take a toothbrush. I am usually a clean person but there is no water, only snow. Water is very heavy so you only take enough to drink!"</a:t>
            </a:r>
          </a:p>
          <a:p>
            <a:pPr algn="just">
              <a:lnSpc>
                <a:spcPts val="29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Rebecca became famous when she reached the top of Mount Everest on May 17</a:t>
            </a:r>
            <a:r>
              <a:rPr lang="en-US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1993</a:t>
            </a: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After that, she wrote a book about the trip and people often asked her to talk about it. She got a new job too, on a science </a:t>
            </a:r>
            <a:r>
              <a:rPr lang="en-US" sz="2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 television.</a:t>
            </a:r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816424" cy="5636069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164288" y="6394344"/>
            <a:ext cx="1800200" cy="4046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b="1" dirty="0" smtClean="0"/>
              <a:t>Click for fig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96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780928"/>
            <a:ext cx="8568952" cy="3620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lesson we can now know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fact of some interesting sports/games. We also talk about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favourite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sports celebrities.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2068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Please tell me what you have learnt today.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LOW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-70926"/>
            <a:ext cx="9525000" cy="7162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399998" cy="18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9512" y="188640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2483768" y="620688"/>
            <a:ext cx="4824536" cy="864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FF"/>
                </a:solidFill>
                <a:effectLst>
                  <a:outerShdw dist="35921" dir="2700000" algn="ctr" rotWithShape="0">
                    <a:srgbClr val="00FF00">
                      <a:alpha val="80000"/>
                    </a:srgbClr>
                  </a:outerShdw>
                </a:effectLst>
                <a:latin typeface="Impact"/>
              </a:rPr>
              <a:t> HOMEWORK </a:t>
            </a:r>
            <a:endParaRPr lang="en-US" sz="3600" kern="10" dirty="0">
              <a:solidFill>
                <a:srgbClr val="FF00FF"/>
              </a:solidFill>
              <a:effectLst>
                <a:outerShdw dist="35921" dir="2700000" algn="ctr" rotWithShape="0">
                  <a:srgbClr val="00FF0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Verdana" pitchFamily="34" charset="0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1043608" y="2008579"/>
            <a:ext cx="7848872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Learn the new words by heart.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Write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short passage about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favourite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sportsman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sportswoman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Do exercise D1,2 (pages 13,14) in workbook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8: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SKILLS 1.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838200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1524000" y="6172200"/>
            <a:ext cx="1447800" cy="4635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ExoticH" pitchFamily="34" charset="0"/>
              </a:rPr>
              <a:t>Start</a:t>
            </a:r>
          </a:p>
        </p:txBody>
      </p:sp>
      <p:sp>
        <p:nvSpPr>
          <p:cNvPr id="14343" name="Oval 8"/>
          <p:cNvSpPr>
            <a:spLocks noChangeArrowheads="1"/>
          </p:cNvSpPr>
          <p:nvPr/>
        </p:nvSpPr>
        <p:spPr bwMode="auto">
          <a:xfrm rot="183354">
            <a:off x="304800" y="5410200"/>
            <a:ext cx="1143000" cy="1220788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67953" name="Rectangle 17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7954" name="Rectangle 18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67955" name="Rectangle 19"/>
          <p:cNvSpPr>
            <a:spLocks noChangeArrowheads="1"/>
          </p:cNvSpPr>
          <p:nvPr/>
        </p:nvSpPr>
        <p:spPr bwMode="auto">
          <a:xfrm>
            <a:off x="381000" y="56388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Time’s</a:t>
            </a:r>
          </a:p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up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9" y="2725688"/>
            <a:ext cx="5631346" cy="3217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763688" y="116632"/>
            <a:ext cx="5330110" cy="747671"/>
          </a:xfrm>
          <a:prstGeom prst="flowChartTermina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Complete the imperative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12660" y="1424970"/>
            <a:ext cx="84518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________________</a:t>
            </a:r>
            <a:r>
              <a:rPr lang="en-US" sz="4000" b="1" dirty="0" smtClean="0">
                <a:solidFill>
                  <a:schemeClr val="bg1"/>
                </a:solidFill>
              </a:rPr>
              <a:t> when you run.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67544" y="1424970"/>
            <a:ext cx="50039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Wear sports shoes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7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679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4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7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45"/>
                  </p:tgtEl>
                </p:cond>
              </p:nextCondLst>
            </p:seq>
          </p:childTnLst>
        </p:cTn>
      </p:par>
    </p:tnLst>
    <p:bldLst>
      <p:bldP spid="167945" grpId="0"/>
      <p:bldP spid="167945" grpId="1"/>
      <p:bldP spid="167946" grpId="0"/>
      <p:bldP spid="167947" grpId="0"/>
      <p:bldP spid="167948" grpId="0"/>
      <p:bldP spid="167949" grpId="0"/>
      <p:bldP spid="167950" grpId="0"/>
      <p:bldP spid="167951" grpId="0"/>
      <p:bldP spid="167952" grpId="0"/>
      <p:bldP spid="167953" grpId="0"/>
      <p:bldP spid="167954" grpId="0"/>
      <p:bldP spid="167955" grpId="0"/>
      <p:bldP spid="167955" grpId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096000"/>
            <a:ext cx="7620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1524000" y="6172200"/>
            <a:ext cx="1447800" cy="4635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ExoticH" pitchFamily="34" charset="0"/>
              </a:rPr>
              <a:t>Start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 rot="183354">
            <a:off x="304800" y="5410200"/>
            <a:ext cx="1143000" cy="1220788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168975" name="Rectangle 15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68978" name="Rectangle 18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8979" name="Rectangle 19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68980" name="Rectangle 20"/>
          <p:cNvSpPr>
            <a:spLocks noChangeArrowheads="1"/>
          </p:cNvSpPr>
          <p:nvPr/>
        </p:nvSpPr>
        <p:spPr bwMode="auto">
          <a:xfrm>
            <a:off x="381000" y="56388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Time’s</a:t>
            </a:r>
          </a:p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4" y="2776736"/>
            <a:ext cx="4791366" cy="32430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906186" y="116632"/>
            <a:ext cx="5330110" cy="747671"/>
          </a:xfrm>
          <a:prstGeom prst="flowChartTermina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Complete the sentences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620688" y="1281776"/>
            <a:ext cx="63356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Last Sunday Susan </a:t>
            </a:r>
            <a:r>
              <a:rPr lang="en-US" sz="4000" dirty="0" smtClean="0">
                <a:solidFill>
                  <a:schemeClr val="bg1"/>
                </a:solidFill>
              </a:rPr>
              <a:t>_____________________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643690" y="1871853"/>
            <a:ext cx="6168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went to / 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visited </a:t>
            </a:r>
            <a:r>
              <a:rPr lang="en-US" sz="4000" b="1" dirty="0" smtClean="0">
                <a:solidFill>
                  <a:srgbClr val="FFFF00"/>
                </a:solidFill>
              </a:rPr>
              <a:t>the zoo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8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689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6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70"/>
                  </p:tgtEl>
                </p:cond>
              </p:nextCondLst>
            </p:seq>
          </p:childTnLst>
        </p:cTn>
      </p:par>
    </p:tnLst>
    <p:bldLst>
      <p:bldP spid="168970" grpId="0"/>
      <p:bldP spid="168970" grpId="1"/>
      <p:bldP spid="168971" grpId="0"/>
      <p:bldP spid="168972" grpId="0"/>
      <p:bldP spid="168973" grpId="0"/>
      <p:bldP spid="168974" grpId="0"/>
      <p:bldP spid="168975" grpId="0"/>
      <p:bldP spid="168976" grpId="0"/>
      <p:bldP spid="168977" grpId="0"/>
      <p:bldP spid="168978" grpId="0"/>
      <p:bldP spid="168979" grpId="0"/>
      <p:bldP spid="168980" grpId="0"/>
      <p:bldP spid="168980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8382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1524000" y="6172200"/>
            <a:ext cx="1447800" cy="4635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ExoticH" pitchFamily="34" charset="0"/>
              </a:rPr>
              <a:t>Start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 rot="183354">
            <a:off x="304800" y="5410200"/>
            <a:ext cx="1143000" cy="1220788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169999" name="Rectangle 15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70000" name="Rectangle 16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70003" name="Rectangle 19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0004" name="Rectangle 20"/>
          <p:cNvSpPr>
            <a:spLocks noChangeArrowheads="1"/>
          </p:cNvSpPr>
          <p:nvPr/>
        </p:nvSpPr>
        <p:spPr bwMode="auto">
          <a:xfrm>
            <a:off x="381000" y="56388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Time’s</a:t>
            </a:r>
          </a:p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up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545785"/>
            <a:ext cx="5404845" cy="3471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763688" y="116632"/>
            <a:ext cx="5330110" cy="747671"/>
          </a:xfrm>
          <a:prstGeom prst="flowChartTermina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Complete the question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6592" y="980728"/>
            <a:ext cx="79918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- _____________ </a:t>
            </a:r>
            <a:r>
              <a:rPr lang="en-US" sz="4000" b="1" dirty="0" smtClean="0">
                <a:solidFill>
                  <a:schemeClr val="bg1"/>
                </a:solidFill>
              </a:rPr>
              <a:t>TV last night?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- Yes, she did.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060768" y="980728"/>
            <a:ext cx="401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Did she watch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9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700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9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4"/>
                  </p:tgtEl>
                </p:cond>
              </p:nextCondLst>
            </p:seq>
          </p:childTnLst>
        </p:cTn>
      </p:par>
    </p:tnLst>
    <p:bldLst>
      <p:bldP spid="169994" grpId="0"/>
      <p:bldP spid="169994" grpId="1"/>
      <p:bldP spid="169995" grpId="0"/>
      <p:bldP spid="169996" grpId="0"/>
      <p:bldP spid="169997" grpId="0"/>
      <p:bldP spid="169998" grpId="0"/>
      <p:bldP spid="169999" grpId="0"/>
      <p:bldP spid="170000" grpId="0"/>
      <p:bldP spid="170001" grpId="0"/>
      <p:bldP spid="170002" grpId="0"/>
      <p:bldP spid="170003" grpId="0"/>
      <p:bldP spid="170004" grpId="0"/>
      <p:bldP spid="170004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019800"/>
            <a:ext cx="762000" cy="838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524000" y="6172200"/>
            <a:ext cx="1447800" cy="4635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ExoticH" pitchFamily="34" charset="0"/>
              </a:rPr>
              <a:t>Start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 rot="183354">
            <a:off x="304800" y="5410200"/>
            <a:ext cx="1143000" cy="1220788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381000" y="56388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Time’s</a:t>
            </a:r>
          </a:p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up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78" y="2940384"/>
            <a:ext cx="4748656" cy="30802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763688" y="116632"/>
            <a:ext cx="5330110" cy="747671"/>
          </a:xfrm>
          <a:prstGeom prst="flowChartTermina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Complete the sentence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57200" y="980728"/>
            <a:ext cx="8686800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4013" indent="-354013">
              <a:lnSpc>
                <a:spcPts val="5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- </a:t>
            </a:r>
            <a:r>
              <a:rPr lang="en-US" sz="4000" b="1" dirty="0" smtClean="0">
                <a:solidFill>
                  <a:schemeClr val="bg1"/>
                </a:solidFill>
              </a:rPr>
              <a:t>I </a:t>
            </a:r>
            <a:r>
              <a:rPr lang="en-US" sz="4000" dirty="0" smtClean="0">
                <a:solidFill>
                  <a:schemeClr val="bg1"/>
                </a:solidFill>
              </a:rPr>
              <a:t>____ </a:t>
            </a:r>
            <a:r>
              <a:rPr lang="en-US" sz="4000" b="1" dirty="0" smtClean="0">
                <a:solidFill>
                  <a:schemeClr val="bg1"/>
                </a:solidFill>
              </a:rPr>
              <a:t>not</a:t>
            </a:r>
            <a:r>
              <a:rPr lang="en-US" sz="4000" dirty="0" smtClean="0">
                <a:solidFill>
                  <a:schemeClr val="bg1"/>
                </a:solidFill>
              </a:rPr>
              <a:t> ____ </a:t>
            </a:r>
            <a:r>
              <a:rPr lang="en-US" sz="4000" b="1" dirty="0" smtClean="0">
                <a:solidFill>
                  <a:schemeClr val="bg1"/>
                </a:solidFill>
              </a:rPr>
              <a:t>out last Sunday because it </a:t>
            </a:r>
            <a:r>
              <a:rPr lang="en-US" sz="4000" dirty="0" smtClean="0">
                <a:solidFill>
                  <a:schemeClr val="bg1"/>
                </a:solidFill>
              </a:rPr>
              <a:t>________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74306" y="1024330"/>
            <a:ext cx="101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id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414143" y="1024330"/>
            <a:ext cx="869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go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707904" y="1742498"/>
            <a:ext cx="18722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rained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1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17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0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1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018"/>
                  </p:tgtEl>
                </p:cond>
              </p:nextCondLst>
            </p:seq>
          </p:childTnLst>
        </p:cTn>
      </p:par>
    </p:tnLst>
    <p:bldLst>
      <p:bldP spid="171018" grpId="0"/>
      <p:bldP spid="171018" grpId="1"/>
      <p:bldP spid="171019" grpId="0"/>
      <p:bldP spid="171020" grpId="0"/>
      <p:bldP spid="171021" grpId="0"/>
      <p:bldP spid="171022" grpId="0"/>
      <p:bldP spid="171023" grpId="0"/>
      <p:bldP spid="171024" grpId="0"/>
      <p:bldP spid="171025" grpId="0"/>
      <p:bldP spid="171026" grpId="0"/>
      <p:bldP spid="171027" grpId="0"/>
      <p:bldP spid="171028" grpId="0"/>
      <p:bldP spid="171028" grpId="1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424" y="6019800"/>
            <a:ext cx="755576" cy="838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1524000" y="6172200"/>
            <a:ext cx="1447800" cy="4635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ExoticH" pitchFamily="34" charset="0"/>
              </a:rPr>
              <a:t>Start</a:t>
            </a:r>
          </a:p>
        </p:txBody>
      </p:sp>
      <p:sp>
        <p:nvSpPr>
          <p:cNvPr id="18439" name="Oval 8"/>
          <p:cNvSpPr>
            <a:spLocks noChangeArrowheads="1"/>
          </p:cNvSpPr>
          <p:nvPr/>
        </p:nvSpPr>
        <p:spPr bwMode="auto">
          <a:xfrm rot="183354">
            <a:off x="304800" y="5410200"/>
            <a:ext cx="1143000" cy="1220788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457200" y="5638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457200" y="571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3399FF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381000" y="56388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Time’s</a:t>
            </a:r>
          </a:p>
          <a:p>
            <a:pPr algn="ctr" eaLnBrk="1" hangingPunct="1"/>
            <a:r>
              <a:rPr lang="en-US" sz="2000" b="1">
                <a:solidFill>
                  <a:srgbClr val="00FF00"/>
                </a:solidFill>
                <a:latin typeface=".VnArial NarrowH" pitchFamily="34" charset="0"/>
              </a:rPr>
              <a:t>up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614"/>
            <a:ext cx="4104456" cy="31923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2122210" y="116632"/>
            <a:ext cx="5330110" cy="747671"/>
          </a:xfrm>
          <a:prstGeom prst="flowChartTerminator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Complete the imperative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825352" y="1277952"/>
            <a:ext cx="6851104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5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__________________ </a:t>
            </a:r>
            <a:r>
              <a:rPr lang="en-US" sz="4000" b="1" dirty="0" smtClean="0">
                <a:solidFill>
                  <a:schemeClr val="bg1"/>
                </a:solidFill>
              </a:rPr>
              <a:t>if you want to keep fit.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862114" y="1352962"/>
            <a:ext cx="52301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Do morning exercise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2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7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2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41"/>
                  </p:tgtEl>
                </p:cond>
              </p:nextCondLst>
            </p:seq>
          </p:childTnLst>
        </p:cTn>
      </p:par>
    </p:tnLst>
    <p:bldLst>
      <p:bldP spid="172041" grpId="0"/>
      <p:bldP spid="172041" grpId="1"/>
      <p:bldP spid="172042" grpId="0"/>
      <p:bldP spid="172043" grpId="0"/>
      <p:bldP spid="172044" grpId="0"/>
      <p:bldP spid="172045" grpId="0"/>
      <p:bldP spid="172046" grpId="0"/>
      <p:bldP spid="172047" grpId="0"/>
      <p:bldP spid="172048" grpId="0"/>
      <p:bldP spid="172049" grpId="0"/>
      <p:bldP spid="172050" grpId="0"/>
      <p:bldP spid="172051" grpId="0"/>
      <p:bldP spid="172051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6"/>
            <a:ext cx="916092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54102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914400" y="381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6" y="29496"/>
            <a:ext cx="9067800" cy="6781800"/>
          </a:xfrm>
          <a:prstGeom prst="rect">
            <a:avLst/>
          </a:prstGeom>
          <a:noFill/>
          <a:ln w="79375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3388" y="2210088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>UNIT 8</a:t>
            </a:r>
          </a:p>
          <a:p>
            <a:pPr algn="ctr"/>
            <a:r>
              <a:rPr lang="en-US" sz="6600" b="1" dirty="0" smtClean="0">
                <a:ln w="28575">
                  <a:solidFill>
                    <a:srgbClr val="FF0000"/>
                  </a:solidFill>
                </a:ln>
                <a:solidFill>
                  <a:srgbClr val="FF65D7"/>
                </a:solidFill>
                <a:latin typeface="Arial" pitchFamily="34" charset="0"/>
                <a:cs typeface="Arial" pitchFamily="34" charset="0"/>
              </a:rPr>
              <a:t>SPORTS &amp; </a:t>
            </a:r>
            <a:r>
              <a:rPr lang="en-US" sz="6600" b="1" dirty="0" smtClean="0">
                <a:ln w="28575">
                  <a:solidFill>
                    <a:srgbClr val="FF0000"/>
                  </a:solidFill>
                </a:ln>
                <a:solidFill>
                  <a:srgbClr val="FF65D7"/>
                </a:solidFill>
                <a:latin typeface="Arial" pitchFamily="34" charset="0"/>
                <a:cs typeface="Arial" pitchFamily="34" charset="0"/>
              </a:rPr>
              <a:t>GAMES-LESSON 4</a:t>
            </a:r>
            <a:endParaRPr lang="en-US" sz="6600" b="1" dirty="0">
              <a:ln w="28575">
                <a:solidFill>
                  <a:srgbClr val="FF0000"/>
                </a:solidFill>
              </a:ln>
              <a:solidFill>
                <a:srgbClr val="FF65D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99" y="5410200"/>
            <a:ext cx="6888501" cy="122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1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5292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Vocabulary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8554" y="1680042"/>
            <a:ext cx="2512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hoẻ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mạnh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8554" y="2700209"/>
            <a:ext cx="5025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uộc</a:t>
            </a:r>
            <a:r>
              <a:rPr lang="en-US" sz="3200" b="1" spc="-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200" b="1" spc="-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đua</a:t>
            </a:r>
            <a:r>
              <a:rPr lang="en-US" sz="3200" b="1" spc="-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ma-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b="1" spc="-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spc="-1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tông</a:t>
            </a:r>
            <a:endParaRPr lang="en-US" spc="-100" dirty="0"/>
          </a:p>
        </p:txBody>
      </p:sp>
      <p:sp>
        <p:nvSpPr>
          <p:cNvPr id="6" name="Rectangle 5"/>
          <p:cNvSpPr/>
          <p:nvPr/>
        </p:nvSpPr>
        <p:spPr>
          <a:xfrm>
            <a:off x="4138523" y="3780329"/>
            <a:ext cx="4351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đấu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đấu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6266" y="4797152"/>
            <a:ext cx="4035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éo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52602"/>
            <a:ext cx="4427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fit (a)</a:t>
            </a:r>
          </a:p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marathon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ring (n)</a:t>
            </a:r>
          </a:p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last (v)</a:t>
            </a: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987425" indent="-987425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achievement (n)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1568" y="5724545"/>
            <a:ext cx="4358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tựu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8 Sports and games Lesson 4 Communication</Template>
  <TotalTime>13</TotalTime>
  <Words>1426</Words>
  <Application>Microsoft Office PowerPoint</Application>
  <PresentationFormat>On-screen Show (4:3)</PresentationFormat>
  <Paragraphs>261</Paragraphs>
  <Slides>29</Slides>
  <Notes>4</Notes>
  <HiddenSlides>1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.VnArial NarrowH</vt:lpstr>
      <vt:lpstr>.VnBlack</vt:lpstr>
      <vt:lpstr>.VnExoticH</vt:lpstr>
      <vt:lpstr>Arial</vt:lpstr>
      <vt:lpstr>Arial Black</vt:lpstr>
      <vt:lpstr>Calibri</vt:lpstr>
      <vt:lpstr>Impact</vt:lpstr>
      <vt:lpstr>Times New Roman</vt:lpstr>
      <vt:lpstr>Verdana</vt:lpstr>
      <vt:lpstr>VNI-Revue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2021-02-02T09:10:27Z</dcterms:created>
  <dcterms:modified xsi:type="dcterms:W3CDTF">2021-02-02T09:23:48Z</dcterms:modified>
</cp:coreProperties>
</file>