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3" r:id="rId2"/>
    <p:sldId id="276" r:id="rId3"/>
    <p:sldId id="275" r:id="rId4"/>
    <p:sldId id="262" r:id="rId5"/>
    <p:sldId id="263" r:id="rId6"/>
    <p:sldId id="277" r:id="rId7"/>
    <p:sldId id="257" r:id="rId8"/>
    <p:sldId id="261" r:id="rId9"/>
    <p:sldId id="264" r:id="rId10"/>
    <p:sldId id="265" r:id="rId11"/>
    <p:sldId id="266" r:id="rId12"/>
    <p:sldId id="274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33CC"/>
    <a:srgbClr val="00FF00"/>
    <a:srgbClr val="0070C0"/>
    <a:srgbClr val="0000CC"/>
    <a:srgbClr val="FF00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0B574-D068-4625-916E-E9C9DBDAB1EA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EA587-91E6-4A5D-B465-0AF29AAE8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93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EA587-91E6-4A5D-B465-0AF29AAE87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9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F506-43CB-44D2-8D20-EDEC56CA09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4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33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43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F8B0A-75C9-4932-9AF6-EE6698133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1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6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0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55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36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9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68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89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3523-56EC-4CFB-81F1-A81EBE6F342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02C15-385E-44AE-8AD8-D7068F52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5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Program%20Files\mtd2002\DATA\MEDIA\MM\T0000029.AVI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9.gif"/><Relationship Id="rId4" Type="http://schemas.openxmlformats.org/officeDocument/2006/relationships/image" Target="../media/image2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288704" y="2062308"/>
            <a:ext cx="4443536" cy="3280359"/>
            <a:chOff x="1976128" y="2533623"/>
            <a:chExt cx="4443536" cy="3280359"/>
          </a:xfrm>
        </p:grpSpPr>
        <p:cxnSp>
          <p:nvCxnSpPr>
            <p:cNvPr id="33" name="Straight Arrow Connector 32"/>
            <p:cNvCxnSpPr>
              <a:stCxn id="2" idx="0"/>
            </p:cNvCxnSpPr>
            <p:nvPr/>
          </p:nvCxnSpPr>
          <p:spPr>
            <a:xfrm flipV="1">
              <a:off x="5445017" y="3242118"/>
              <a:ext cx="966894" cy="434205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5267536" y="4167263"/>
              <a:ext cx="1152128" cy="237108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2766585" y="4931239"/>
              <a:ext cx="966123" cy="882743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1976128" y="4551007"/>
              <a:ext cx="1580915" cy="491665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flipH="1" flipV="1">
              <a:off x="1976128" y="3720785"/>
              <a:ext cx="1379790" cy="446478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4314912" y="4701609"/>
              <a:ext cx="88528" cy="1074488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106816" y="4701609"/>
              <a:ext cx="1076106" cy="1074488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4688071" y="2574617"/>
              <a:ext cx="837491" cy="1001936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2" idx="6"/>
            </p:cNvCxnSpPr>
            <p:nvPr/>
          </p:nvCxnSpPr>
          <p:spPr>
            <a:xfrm flipH="1" flipV="1">
              <a:off x="4043400" y="2533623"/>
              <a:ext cx="271512" cy="775383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7-Point Star 1"/>
            <p:cNvSpPr/>
            <p:nvPr/>
          </p:nvSpPr>
          <p:spPr>
            <a:xfrm>
              <a:off x="2905696" y="3309006"/>
              <a:ext cx="2818432" cy="1854546"/>
            </a:xfrm>
            <a:prstGeom prst="star7">
              <a:avLst/>
            </a:prstGeom>
            <a:solidFill>
              <a:srgbClr val="0070C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200" b="1" dirty="0" smtClean="0">
                  <a:ln w="12700"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Sports &amp; Games</a:t>
              </a:r>
              <a:endParaRPr lang="en-US" sz="4000" b="1" dirty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H="1" flipV="1">
              <a:off x="2444221" y="2574617"/>
              <a:ext cx="1449415" cy="1063798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78" name="Picture 2" descr="Kết quả hình ảnh cho sai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543" y="803143"/>
            <a:ext cx="2017344" cy="1269840"/>
          </a:xfrm>
          <a:prstGeom prst="ellipse">
            <a:avLst/>
          </a:prstGeom>
          <a:ln w="28575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74981"/>
            <a:ext cx="1891352" cy="1408879"/>
          </a:xfrm>
          <a:prstGeom prst="ellipse">
            <a:avLst/>
          </a:prstGeom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486" y="1916833"/>
            <a:ext cx="2103789" cy="1440160"/>
          </a:xfrm>
          <a:prstGeom prst="ellipse">
            <a:avLst/>
          </a:prstGeom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544304"/>
            <a:ext cx="1996656" cy="1451007"/>
          </a:xfrm>
          <a:prstGeom prst="ellipse">
            <a:avLst/>
          </a:prstGeom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182" y="5105313"/>
            <a:ext cx="2153771" cy="1509105"/>
          </a:xfrm>
          <a:prstGeom prst="ellipse">
            <a:avLst/>
          </a:prstGeom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153" y="5304782"/>
            <a:ext cx="2113247" cy="1470467"/>
          </a:xfrm>
          <a:prstGeom prst="ellipse">
            <a:avLst/>
          </a:prstGeom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408" y="5342667"/>
            <a:ext cx="2185086" cy="1457914"/>
          </a:xfrm>
          <a:prstGeom prst="ellipse">
            <a:avLst/>
          </a:prstGeom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67" y="4065580"/>
            <a:ext cx="2019337" cy="1470273"/>
          </a:xfrm>
          <a:prstGeom prst="ellipse">
            <a:avLst/>
          </a:prstGeom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7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12" y="998141"/>
            <a:ext cx="2149841" cy="1373906"/>
          </a:xfrm>
          <a:prstGeom prst="ellipse">
            <a:avLst/>
          </a:prstGeom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8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66" y="2401145"/>
            <a:ext cx="2019337" cy="1531911"/>
          </a:xfrm>
          <a:prstGeom prst="ellipse">
            <a:avLst/>
          </a:prstGeom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28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5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3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-27384"/>
            <a:ext cx="9143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225" indent="-530225"/>
            <a:r>
              <a:rPr lang="en-US" sz="3600" b="1" dirty="0" smtClean="0">
                <a:solidFill>
                  <a:srgbClr val="FF0000"/>
                </a:solidFill>
              </a:rPr>
              <a:t>5. Read </a:t>
            </a:r>
            <a:r>
              <a:rPr lang="en-US" sz="3600" b="1" dirty="0">
                <a:solidFill>
                  <a:srgbClr val="FF0000"/>
                </a:solidFill>
              </a:rPr>
              <a:t>the words and say them </a:t>
            </a:r>
            <a:r>
              <a:rPr lang="en-US" sz="3600" b="1" dirty="0" smtClean="0">
                <a:solidFill>
                  <a:srgbClr val="FF0000"/>
                </a:solidFill>
              </a:rPr>
              <a:t>aloud.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Which </a:t>
            </a:r>
            <a:r>
              <a:rPr lang="en-US" sz="3600" b="1" dirty="0">
                <a:solidFill>
                  <a:srgbClr val="FF0000"/>
                </a:solidFill>
              </a:rPr>
              <a:t>one has /</a:t>
            </a:r>
            <a:r>
              <a:rPr lang="en-US" sz="3600" b="1" dirty="0" err="1">
                <a:solidFill>
                  <a:srgbClr val="FFFF00"/>
                </a:solidFill>
              </a:rPr>
              <a:t>eə</a:t>
            </a:r>
            <a:r>
              <a:rPr lang="en-US" sz="3600" b="1" dirty="0">
                <a:solidFill>
                  <a:srgbClr val="FF0000"/>
                </a:solidFill>
              </a:rPr>
              <a:t>/ or </a:t>
            </a:r>
            <a:r>
              <a:rPr lang="en-US" sz="3600" b="1" dirty="0" smtClean="0">
                <a:solidFill>
                  <a:srgbClr val="FF0000"/>
                </a:solidFill>
              </a:rPr>
              <a:t>/</a:t>
            </a:r>
            <a:r>
              <a:rPr lang="en-US" sz="36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ɪ</a:t>
            </a:r>
            <a:r>
              <a:rPr lang="en-US" sz="3600" b="1" dirty="0" err="1" smtClean="0">
                <a:solidFill>
                  <a:srgbClr val="FFFF00"/>
                </a:solidFill>
              </a:rPr>
              <a:t>ə</a:t>
            </a:r>
            <a:r>
              <a:rPr lang="en-US" sz="3600" b="1" dirty="0" smtClean="0">
                <a:solidFill>
                  <a:srgbClr val="FF0000"/>
                </a:solidFill>
              </a:rPr>
              <a:t>/?</a:t>
            </a:r>
            <a:endParaRPr lang="en-US" spc="-4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1417220"/>
            <a:ext cx="9143999" cy="5468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600"/>
              </a:spcBef>
              <a:spcAft>
                <a:spcPts val="1600"/>
              </a:spcAft>
              <a:tabLst>
                <a:tab pos="633413" algn="l"/>
                <a:tab pos="3760788" algn="l"/>
                <a:tab pos="6283325" algn="l"/>
              </a:tabLst>
            </a:pP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	A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air 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B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are 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C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I’m</a:t>
            </a:r>
          </a:p>
          <a:p>
            <a:pPr>
              <a:spcBef>
                <a:spcPts val="1600"/>
              </a:spcBef>
              <a:spcAft>
                <a:spcPts val="1600"/>
              </a:spcAft>
              <a:tabLst>
                <a:tab pos="633413" algn="l"/>
                <a:tab pos="3760788" algn="l"/>
                <a:tab pos="6283325" algn="l"/>
              </a:tabLst>
            </a:pP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A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physics 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B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feather 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C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aerobics</a:t>
            </a:r>
          </a:p>
          <a:p>
            <a:pPr>
              <a:spcBef>
                <a:spcPts val="1600"/>
              </a:spcBef>
              <a:spcAft>
                <a:spcPts val="1600"/>
              </a:spcAft>
              <a:tabLst>
                <a:tab pos="633413" algn="l"/>
                <a:tab pos="3760788" algn="l"/>
                <a:tab pos="6283325" algn="l"/>
              </a:tabLst>
            </a:pP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A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stay 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B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stair 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C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stadium</a:t>
            </a:r>
          </a:p>
          <a:p>
            <a:pPr>
              <a:spcBef>
                <a:spcPts val="1600"/>
              </a:spcBef>
              <a:spcAft>
                <a:spcPts val="1600"/>
              </a:spcAft>
              <a:tabLst>
                <a:tab pos="633413" algn="l"/>
                <a:tab pos="3760788" algn="l"/>
                <a:tab pos="6283325" algn="l"/>
              </a:tabLst>
            </a:pP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A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beer 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B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bird 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C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born</a:t>
            </a:r>
          </a:p>
          <a:p>
            <a:pPr>
              <a:spcBef>
                <a:spcPts val="1600"/>
              </a:spcBef>
              <a:spcAft>
                <a:spcPts val="1600"/>
              </a:spcAft>
              <a:tabLst>
                <a:tab pos="633413" algn="l"/>
                <a:tab pos="3760788" algn="l"/>
                <a:tab pos="6283325" algn="l"/>
              </a:tabLst>
            </a:pP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A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show 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B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share 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C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shine</a:t>
            </a:r>
          </a:p>
          <a:p>
            <a:pPr>
              <a:spcBef>
                <a:spcPts val="1600"/>
              </a:spcBef>
              <a:spcAft>
                <a:spcPts val="1600"/>
              </a:spcAft>
              <a:tabLst>
                <a:tab pos="633413" algn="l"/>
                <a:tab pos="3760788" algn="l"/>
                <a:tab pos="6283325" algn="l"/>
              </a:tabLst>
            </a:pP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A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sphere 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B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spring 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C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swim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8885" y="1044025"/>
            <a:ext cx="910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/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ɪ</a:t>
            </a:r>
            <a:r>
              <a:rPr lang="en-US" sz="3200" b="1" dirty="0" err="1">
                <a:solidFill>
                  <a:srgbClr val="FFFF00"/>
                </a:solidFill>
              </a:rPr>
              <a:t>ə</a:t>
            </a:r>
            <a:r>
              <a:rPr lang="en-US" sz="3200" b="1" dirty="0">
                <a:solidFill>
                  <a:srgbClr val="FF0000"/>
                </a:solidFill>
              </a:rPr>
              <a:t>/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6715005" y="2094649"/>
            <a:ext cx="940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/</a:t>
            </a:r>
            <a:r>
              <a:rPr lang="en-US" sz="3200" b="1" dirty="0" err="1">
                <a:solidFill>
                  <a:srgbClr val="FFFF00"/>
                </a:solidFill>
              </a:rPr>
              <a:t>e</a:t>
            </a:r>
            <a:r>
              <a:rPr lang="en-US" sz="3200" b="1" dirty="0" err="1" smtClean="0">
                <a:solidFill>
                  <a:srgbClr val="FFFF00"/>
                </a:solidFill>
              </a:rPr>
              <a:t>ə</a:t>
            </a:r>
            <a:r>
              <a:rPr lang="en-US" sz="3200" b="1" dirty="0">
                <a:solidFill>
                  <a:srgbClr val="FF0000"/>
                </a:solidFill>
              </a:rPr>
              <a:t>/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4537709" y="3002989"/>
            <a:ext cx="940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/</a:t>
            </a:r>
            <a:r>
              <a:rPr lang="en-US" sz="3200" b="1" dirty="0" err="1">
                <a:solidFill>
                  <a:srgbClr val="FFFF00"/>
                </a:solidFill>
              </a:rPr>
              <a:t>e</a:t>
            </a:r>
            <a:r>
              <a:rPr lang="en-US" sz="3200" b="1" dirty="0" err="1" smtClean="0">
                <a:solidFill>
                  <a:srgbClr val="FFFF00"/>
                </a:solidFill>
              </a:rPr>
              <a:t>ə</a:t>
            </a:r>
            <a:r>
              <a:rPr lang="en-US" sz="3200" b="1" dirty="0">
                <a:solidFill>
                  <a:srgbClr val="FF0000"/>
                </a:solidFill>
              </a:rPr>
              <a:t>/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1361136" y="4005064"/>
            <a:ext cx="910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/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ɪ</a:t>
            </a:r>
            <a:r>
              <a:rPr lang="en-US" sz="3200" b="1" dirty="0" err="1">
                <a:solidFill>
                  <a:srgbClr val="FFFF00"/>
                </a:solidFill>
              </a:rPr>
              <a:t>ə</a:t>
            </a:r>
            <a:r>
              <a:rPr lang="en-US" sz="3200" b="1" dirty="0">
                <a:solidFill>
                  <a:srgbClr val="FF0000"/>
                </a:solidFill>
              </a:rPr>
              <a:t>/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4696473" y="4955916"/>
            <a:ext cx="940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/</a:t>
            </a:r>
            <a:r>
              <a:rPr lang="en-US" sz="3200" b="1" dirty="0" err="1">
                <a:solidFill>
                  <a:srgbClr val="FFFF00"/>
                </a:solidFill>
              </a:rPr>
              <a:t>e</a:t>
            </a:r>
            <a:r>
              <a:rPr lang="en-US" sz="3200" b="1" dirty="0" err="1" smtClean="0">
                <a:solidFill>
                  <a:srgbClr val="FFFF00"/>
                </a:solidFill>
              </a:rPr>
              <a:t>ə</a:t>
            </a:r>
            <a:r>
              <a:rPr lang="en-US" sz="3200" b="1" dirty="0">
                <a:solidFill>
                  <a:srgbClr val="FF0000"/>
                </a:solidFill>
              </a:rPr>
              <a:t>/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1865192" y="5919784"/>
            <a:ext cx="910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/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ɪ</a:t>
            </a:r>
            <a:r>
              <a:rPr lang="en-US" sz="3200" b="1" dirty="0" err="1">
                <a:solidFill>
                  <a:srgbClr val="FFFF00"/>
                </a:solidFill>
              </a:rPr>
              <a:t>ə</a:t>
            </a:r>
            <a:r>
              <a:rPr lang="en-US" sz="3200" b="1" dirty="0">
                <a:solidFill>
                  <a:srgbClr val="FF0000"/>
                </a:solidFill>
              </a:rPr>
              <a:t>/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9182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967"/>
            <a:ext cx="9128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225" indent="-530225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en-US" sz="3600" b="1" dirty="0">
                <a:solidFill>
                  <a:srgbClr val="FF0000"/>
                </a:solidFill>
              </a:rPr>
              <a:t>Listen to the sentences and choose the right</a:t>
            </a:r>
            <a:r>
              <a:rPr lang="en-US" sz="3600" dirty="0">
                <a:solidFill>
                  <a:srgbClr val="FF0000"/>
                </a:solidFill>
              </a:rPr>
              <a:t/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words</a:t>
            </a:r>
            <a:r>
              <a:rPr lang="en-US" sz="3600" b="1" dirty="0" smtClean="0">
                <a:solidFill>
                  <a:srgbClr val="FF0000"/>
                </a:solidFill>
              </a:rPr>
              <a:t>.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340769"/>
            <a:ext cx="9128396" cy="5550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400"/>
              </a:spcBef>
              <a:spcAft>
                <a:spcPts val="1400"/>
              </a:spcAft>
            </a:pPr>
            <a:r>
              <a:rPr lang="en-US" sz="3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Fair / Fine </a:t>
            </a:r>
            <a:r>
              <a:rPr lang="en-US" sz="3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play is important in </a:t>
            </a:r>
            <a:r>
              <a:rPr lang="en-US" sz="3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sports.</a:t>
            </a:r>
          </a:p>
          <a:p>
            <a:pPr algn="just">
              <a:spcBef>
                <a:spcPts val="1400"/>
              </a:spcBef>
              <a:spcAft>
                <a:spcPts val="1400"/>
              </a:spcAft>
            </a:pPr>
            <a:r>
              <a:rPr lang="en-US" sz="3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Can you </a:t>
            </a:r>
            <a:r>
              <a:rPr lang="en-US" sz="3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hold / hear </a:t>
            </a:r>
            <a:r>
              <a:rPr lang="en-US" sz="3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me, </a:t>
            </a:r>
            <a:r>
              <a:rPr lang="en-US" sz="3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mum?</a:t>
            </a:r>
          </a:p>
          <a:p>
            <a:pPr algn="just">
              <a:spcBef>
                <a:spcPts val="1400"/>
              </a:spcBef>
              <a:spcAft>
                <a:spcPts val="1400"/>
              </a:spcAft>
            </a:pPr>
            <a:r>
              <a:rPr lang="en-US" sz="3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I haven’t got any </a:t>
            </a:r>
            <a:r>
              <a:rPr lang="en-US" sz="3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idea / fear.</a:t>
            </a:r>
            <a:endParaRPr lang="en-US" sz="3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1400"/>
              </a:spcBef>
              <a:spcAft>
                <a:spcPts val="1400"/>
              </a:spcAft>
            </a:pPr>
            <a:r>
              <a:rPr lang="en-US" sz="3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3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The stadium is near the </a:t>
            </a:r>
            <a:r>
              <a:rPr lang="en-US" sz="3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square / statue.</a:t>
            </a:r>
            <a:endParaRPr lang="en-US" sz="3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1400"/>
              </a:spcBef>
              <a:spcAft>
                <a:spcPts val="1400"/>
              </a:spcAft>
            </a:pPr>
            <a:r>
              <a:rPr lang="en-US" sz="3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3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Beckham </a:t>
            </a:r>
            <a:r>
              <a:rPr lang="en-US" sz="3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nearly / really </a:t>
            </a:r>
            <a:r>
              <a:rPr lang="en-US" sz="3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missed the </a:t>
            </a:r>
            <a:r>
              <a:rPr lang="en-US" sz="3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ball.</a:t>
            </a:r>
          </a:p>
          <a:p>
            <a:pPr marL="530225" indent="-530225" algn="just">
              <a:spcBef>
                <a:spcPts val="1400"/>
              </a:spcBef>
              <a:spcAft>
                <a:spcPts val="1400"/>
              </a:spcAft>
            </a:pPr>
            <a:r>
              <a:rPr lang="en-US" sz="3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en-US" sz="3400" b="1" spc="-3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3400" b="1" spc="-3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football fans </a:t>
            </a:r>
            <a:r>
              <a:rPr lang="en-US" sz="3400" b="1" i="1" spc="-3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cheered / chased </a:t>
            </a:r>
            <a:r>
              <a:rPr lang="en-US" sz="3400" b="1" spc="-3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loudly</a:t>
            </a:r>
            <a:r>
              <a:rPr lang="en-US" sz="3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for their side</a:t>
            </a:r>
            <a:r>
              <a:rPr lang="en-US" sz="3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9552" y="1412777"/>
            <a:ext cx="936000" cy="50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597718" y="2302526"/>
            <a:ext cx="1087818" cy="50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050769" y="3171448"/>
            <a:ext cx="1008000" cy="50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492864" y="4054927"/>
            <a:ext cx="1512000" cy="50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584489" y="4941168"/>
            <a:ext cx="1368000" cy="50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156866" y="5790024"/>
            <a:ext cx="1726517" cy="50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14 Track 1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8424" y="5715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4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751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107655"/>
            <a:ext cx="8568952" cy="3231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Yes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through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lesson we can now extend the vocabulary related to the topic ‘Sports and Games’ and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practise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pronouncing the sounds /</a:t>
            </a:r>
            <a:r>
              <a:rPr lang="en-US" sz="36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eə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and /</a:t>
            </a:r>
            <a:r>
              <a:rPr lang="en-US" sz="36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iə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in isolation and in context.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620688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Please tell me what you have learnt today. 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35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FLOWER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0528" y="-70926"/>
            <a:ext cx="9525000" cy="7162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 descr="hinh nen dong ve ngon nen tinh 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1399998" cy="186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013" name="T0000029.AVI">
            <a:hlinkClick r:id="" action="ppaction://media"/>
          </p:cNvPr>
          <p:cNvPicPr>
            <a:picLocks noGrp="1" noRot="1" noChangeAspect="1" noChangeArrowheads="1"/>
          </p:cNvPicPr>
          <p:nvPr>
            <p:ph sz="quarter" idx="3"/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4913" y="4973638"/>
            <a:ext cx="0" cy="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3200400" y="2590800"/>
            <a:ext cx="533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/>
            <a:r>
              <a:rPr lang="en-US" sz="1800">
                <a:latin typeface="VNI-Revue" pitchFamily="2" charset="0"/>
              </a:rPr>
              <a:t>+</a:t>
            </a:r>
            <a:endParaRPr lang="en-US" sz="2000">
              <a:solidFill>
                <a:srgbClr val="FF0000"/>
              </a:solidFill>
              <a:latin typeface="VNI-Revue" pitchFamily="2" charset="0"/>
            </a:endParaRPr>
          </a:p>
        </p:txBody>
      </p:sp>
      <p:sp>
        <p:nvSpPr>
          <p:cNvPr id="171016" name="AutoShape 8"/>
          <p:cNvSpPr>
            <a:spLocks noChangeArrowheads="1"/>
          </p:cNvSpPr>
          <p:nvPr/>
        </p:nvSpPr>
        <p:spPr bwMode="auto">
          <a:xfrm>
            <a:off x="179512" y="188640"/>
            <a:ext cx="1676400" cy="1676400"/>
          </a:xfrm>
          <a:prstGeom prst="star32">
            <a:avLst>
              <a:gd name="adj" fmla="val 15278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7" name="WordArt 9"/>
          <p:cNvSpPr>
            <a:spLocks noChangeArrowheads="1" noChangeShapeType="1" noTextEdit="1"/>
          </p:cNvSpPr>
          <p:nvPr/>
        </p:nvSpPr>
        <p:spPr bwMode="auto">
          <a:xfrm>
            <a:off x="2483768" y="620688"/>
            <a:ext cx="4824536" cy="86409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FF00FF"/>
                </a:solidFill>
                <a:effectLst>
                  <a:outerShdw dist="35921" dir="2700000" algn="ctr" rotWithShape="0">
                    <a:srgbClr val="00FF00">
                      <a:alpha val="80000"/>
                    </a:srgbClr>
                  </a:outerShdw>
                </a:effectLst>
                <a:latin typeface="Impact"/>
              </a:rPr>
              <a:t> HOMEWORK </a:t>
            </a:r>
            <a:endParaRPr lang="en-US" sz="3600" kern="10" dirty="0">
              <a:solidFill>
                <a:srgbClr val="FF00FF"/>
              </a:solidFill>
              <a:effectLst>
                <a:outerShdw dist="35921" dir="2700000" algn="ctr" rotWithShape="0">
                  <a:srgbClr val="00FF0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71018" name="Rectangle 10"/>
          <p:cNvSpPr>
            <a:spLocks noChangeArrowheads="1"/>
          </p:cNvSpPr>
          <p:nvPr/>
        </p:nvSpPr>
        <p:spPr bwMode="auto">
          <a:xfrm>
            <a:off x="1600200" y="2743200"/>
            <a:ext cx="8229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Verdana" pitchFamily="34" charset="0"/>
            </a:endParaRPr>
          </a:p>
        </p:txBody>
      </p:sp>
      <p:sp>
        <p:nvSpPr>
          <p:cNvPr id="39946" name="Text Box 11"/>
          <p:cNvSpPr txBox="1">
            <a:spLocks noChangeArrowheads="1"/>
          </p:cNvSpPr>
          <p:nvPr/>
        </p:nvSpPr>
        <p:spPr bwMode="auto">
          <a:xfrm>
            <a:off x="1259632" y="1916832"/>
            <a:ext cx="7488832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marL="265113" indent="-265113" algn="just">
              <a:spcBef>
                <a:spcPts val="600"/>
              </a:spcBef>
              <a:spcAft>
                <a:spcPts val="600"/>
              </a:spcAft>
              <a:tabLst>
                <a:tab pos="530225" algn="l"/>
              </a:tabLst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Learn 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new words by heart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65113" indent="-265113" algn="just">
              <a:spcBef>
                <a:spcPts val="600"/>
              </a:spcBef>
              <a:spcAft>
                <a:spcPts val="600"/>
              </a:spcAft>
              <a:tabLst>
                <a:tab pos="265113" algn="l"/>
              </a:tabLst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	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Practise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saying words that have sounds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eə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iə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65113" indent="-265113" algn="just">
              <a:spcBef>
                <a:spcPts val="600"/>
              </a:spcBef>
              <a:spcAft>
                <a:spcPts val="600"/>
              </a:spcAft>
              <a:tabLst>
                <a:tab pos="265113" algn="l"/>
              </a:tabLst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	Do exercise  A1,2 (page 10) in the workbook.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530225" algn="l"/>
              </a:tabLst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- Prepare for </a:t>
            </a:r>
            <a:r>
              <a:rPr lang="en-US" sz="3200" b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Unit 8: 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A closer look 2.</a:t>
            </a:r>
            <a:endParaRPr lang="en-US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1013"/>
                </p:tgtEl>
              </p:cMediaNode>
            </p:video>
          </p:childTnLst>
        </p:cTn>
      </p:par>
    </p:tnLst>
    <p:bldLst>
      <p:bldP spid="1710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756795" y="1878405"/>
            <a:ext cx="3738703" cy="3605683"/>
            <a:chOff x="2444219" y="2349720"/>
            <a:chExt cx="3738703" cy="3605683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5406497" y="3242118"/>
              <a:ext cx="556983" cy="311166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5265333" y="3947595"/>
              <a:ext cx="917589" cy="219668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endCxn id="41" idx="7"/>
            </p:cNvCxnSpPr>
            <p:nvPr/>
          </p:nvCxnSpPr>
          <p:spPr>
            <a:xfrm flipH="1">
              <a:off x="3039926" y="4931239"/>
              <a:ext cx="692782" cy="1024164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2444219" y="4551007"/>
              <a:ext cx="1112824" cy="380232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flipH="1" flipV="1">
              <a:off x="2444220" y="3942391"/>
              <a:ext cx="911698" cy="57519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4314912" y="4701609"/>
              <a:ext cx="373159" cy="1227581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120769" y="4551007"/>
              <a:ext cx="809587" cy="785946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4688071" y="2574617"/>
              <a:ext cx="718426" cy="1001935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2" idx="6"/>
              <a:endCxn id="51" idx="4"/>
            </p:cNvCxnSpPr>
            <p:nvPr/>
          </p:nvCxnSpPr>
          <p:spPr>
            <a:xfrm flipH="1" flipV="1">
              <a:off x="4092708" y="2349720"/>
              <a:ext cx="222204" cy="838406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7-Point Star 1"/>
            <p:cNvSpPr/>
            <p:nvPr/>
          </p:nvSpPr>
          <p:spPr>
            <a:xfrm>
              <a:off x="2905696" y="3188126"/>
              <a:ext cx="2818432" cy="1854546"/>
            </a:xfrm>
            <a:prstGeom prst="star7">
              <a:avLst/>
            </a:prstGeom>
            <a:solidFill>
              <a:srgbClr val="0070C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200" b="1" dirty="0" smtClean="0">
                  <a:ln w="12700"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Sports &amp; Games</a:t>
              </a:r>
              <a:endParaRPr lang="en-US" sz="4000" b="1" dirty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H="1" flipV="1">
              <a:off x="3151547" y="2845465"/>
              <a:ext cx="672060" cy="709978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val 9"/>
          <p:cNvSpPr/>
          <p:nvPr/>
        </p:nvSpPr>
        <p:spPr>
          <a:xfrm rot="21292271">
            <a:off x="5465589" y="1279396"/>
            <a:ext cx="1888010" cy="872071"/>
          </a:xfrm>
          <a:prstGeom prst="ellipse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kiing</a:t>
            </a:r>
            <a:endParaRPr lang="en-US" sz="3000" dirty="0"/>
          </a:p>
        </p:txBody>
      </p:sp>
      <p:sp>
        <p:nvSpPr>
          <p:cNvPr id="26" name="Oval 25"/>
          <p:cNvSpPr/>
          <p:nvPr/>
        </p:nvSpPr>
        <p:spPr>
          <a:xfrm rot="21124810">
            <a:off x="6201756" y="2079417"/>
            <a:ext cx="2722795" cy="1087771"/>
          </a:xfrm>
          <a:prstGeom prst="ellipse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swimming</a:t>
            </a:r>
            <a:endParaRPr lang="en-US" sz="3000" dirty="0"/>
          </a:p>
        </p:txBody>
      </p:sp>
      <p:sp>
        <p:nvSpPr>
          <p:cNvPr id="36" name="Oval 35"/>
          <p:cNvSpPr/>
          <p:nvPr/>
        </p:nvSpPr>
        <p:spPr>
          <a:xfrm>
            <a:off x="6409594" y="3408474"/>
            <a:ext cx="2372348" cy="1126825"/>
          </a:xfrm>
          <a:prstGeom prst="ellipse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football</a:t>
            </a:r>
            <a:endParaRPr lang="en-US" sz="3000" dirty="0"/>
          </a:p>
        </p:txBody>
      </p:sp>
      <p:sp>
        <p:nvSpPr>
          <p:cNvPr id="37" name="Oval 36"/>
          <p:cNvSpPr/>
          <p:nvPr/>
        </p:nvSpPr>
        <p:spPr>
          <a:xfrm rot="566100">
            <a:off x="6085161" y="4784067"/>
            <a:ext cx="2658090" cy="1161471"/>
          </a:xfrm>
          <a:prstGeom prst="ellipse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spc="-18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badminton</a:t>
            </a:r>
            <a:endParaRPr lang="en-US" sz="3000" spc="-180" dirty="0"/>
          </a:p>
        </p:txBody>
      </p:sp>
      <p:sp>
        <p:nvSpPr>
          <p:cNvPr id="38" name="Oval 37"/>
          <p:cNvSpPr/>
          <p:nvPr/>
        </p:nvSpPr>
        <p:spPr>
          <a:xfrm rot="21379710">
            <a:off x="3990294" y="5457875"/>
            <a:ext cx="2420319" cy="1126825"/>
          </a:xfrm>
          <a:prstGeom prst="ellipse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spc="-16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volleyball</a:t>
            </a:r>
            <a:endParaRPr lang="en-US" sz="3000" spc="-160" dirty="0"/>
          </a:p>
        </p:txBody>
      </p:sp>
      <p:sp>
        <p:nvSpPr>
          <p:cNvPr id="40" name="Oval 39"/>
          <p:cNvSpPr/>
          <p:nvPr/>
        </p:nvSpPr>
        <p:spPr>
          <a:xfrm rot="227546">
            <a:off x="324471" y="2798672"/>
            <a:ext cx="2507847" cy="982914"/>
          </a:xfrm>
          <a:prstGeom prst="ellipse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spc="-15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cycling</a:t>
            </a:r>
            <a:endParaRPr lang="en-US" sz="3000" spc="-150" dirty="0"/>
          </a:p>
        </p:txBody>
      </p:sp>
      <p:sp>
        <p:nvSpPr>
          <p:cNvPr id="41" name="Oval 40"/>
          <p:cNvSpPr/>
          <p:nvPr/>
        </p:nvSpPr>
        <p:spPr>
          <a:xfrm rot="209997">
            <a:off x="373107" y="5243543"/>
            <a:ext cx="3464762" cy="1126825"/>
          </a:xfrm>
          <a:prstGeom prst="ellipse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spc="-14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skateboarding</a:t>
            </a:r>
            <a:endParaRPr lang="en-US" sz="3000" spc="-150" dirty="0"/>
          </a:p>
        </p:txBody>
      </p:sp>
      <p:sp>
        <p:nvSpPr>
          <p:cNvPr id="42" name="Oval 41"/>
          <p:cNvSpPr/>
          <p:nvPr/>
        </p:nvSpPr>
        <p:spPr>
          <a:xfrm rot="21421908">
            <a:off x="264345" y="3997775"/>
            <a:ext cx="2526219" cy="1024998"/>
          </a:xfrm>
          <a:prstGeom prst="ellipse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running</a:t>
            </a:r>
            <a:endParaRPr lang="en-US" sz="3000" dirty="0"/>
          </a:p>
        </p:txBody>
      </p:sp>
      <p:sp>
        <p:nvSpPr>
          <p:cNvPr id="51" name="Oval 50"/>
          <p:cNvSpPr/>
          <p:nvPr/>
        </p:nvSpPr>
        <p:spPr>
          <a:xfrm rot="21544823">
            <a:off x="3338925" y="925651"/>
            <a:ext cx="2117425" cy="952815"/>
          </a:xfrm>
          <a:prstGeom prst="ellipse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spc="-1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sailing</a:t>
            </a:r>
            <a:endParaRPr lang="en-US" sz="3000" spc="-100" dirty="0"/>
          </a:p>
        </p:txBody>
      </p:sp>
      <p:sp>
        <p:nvSpPr>
          <p:cNvPr id="43" name="Oval 42"/>
          <p:cNvSpPr/>
          <p:nvPr/>
        </p:nvSpPr>
        <p:spPr>
          <a:xfrm>
            <a:off x="1187625" y="1502228"/>
            <a:ext cx="2429814" cy="1206692"/>
          </a:xfrm>
          <a:prstGeom prst="ellipse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spc="-15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tennis</a:t>
            </a:r>
            <a:endParaRPr lang="en-US" sz="3000" spc="-150" dirty="0"/>
          </a:p>
        </p:txBody>
      </p:sp>
    </p:spTree>
    <p:extLst>
      <p:ext uri="{BB962C8B-B14F-4D97-AF65-F5344CB8AC3E}">
        <p14:creationId xmlns:p14="http://schemas.microsoft.com/office/powerpoint/2010/main" val="349421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85800" y="5410200"/>
            <a:ext cx="281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b="1"/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914400" y="381000"/>
            <a:ext cx="716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956" y="29496"/>
            <a:ext cx="9067800" cy="6781800"/>
          </a:xfrm>
          <a:prstGeom prst="rect">
            <a:avLst/>
          </a:prstGeom>
          <a:noFill/>
          <a:ln w="79375" cmpd="thickThin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7384" y="1482165"/>
            <a:ext cx="849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</a:rPr>
              <a:t>UNIT 8</a:t>
            </a:r>
          </a:p>
          <a:p>
            <a:pPr algn="ctr"/>
            <a:r>
              <a:rPr lang="en-US" sz="7200" b="1" dirty="0" smtClean="0">
                <a:ln w="28575">
                  <a:solidFill>
                    <a:srgbClr val="FF0000"/>
                  </a:solidFill>
                </a:ln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SPORTS &amp; </a:t>
            </a:r>
            <a:r>
              <a:rPr lang="en-US" sz="7200" b="1" dirty="0" smtClean="0">
                <a:ln w="28575">
                  <a:solidFill>
                    <a:srgbClr val="FF0000"/>
                  </a:solidFill>
                </a:ln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GAMES LESSON 2</a:t>
            </a:r>
            <a:endParaRPr lang="en-US" sz="7200" b="1" dirty="0">
              <a:ln w="28575">
                <a:solidFill>
                  <a:srgbClr val="FF0000"/>
                </a:solidFill>
              </a:ln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773" y="4804048"/>
            <a:ext cx="6479595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4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47189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I. New </a:t>
            </a:r>
            <a:r>
              <a:rPr lang="en-US" sz="60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word</a:t>
            </a:r>
            <a:endParaRPr lang="en-US" sz="6000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3598" y="2545101"/>
            <a:ext cx="2272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ván</a:t>
            </a:r>
            <a:r>
              <a:rPr lang="en-US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trượt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13484" y="3738512"/>
            <a:ext cx="2849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kính</a:t>
            </a:r>
            <a:r>
              <a:rPr lang="en-US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hộ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13485" y="4881929"/>
            <a:ext cx="52305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3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ây</a:t>
            </a:r>
            <a:r>
              <a:rPr lang="en-US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vợt</a:t>
            </a:r>
            <a:r>
              <a:rPr lang="en-US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(tennis, </a:t>
            </a:r>
            <a:r>
              <a:rPr lang="en-US" sz="3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lông</a:t>
            </a:r>
            <a:r>
              <a:rPr lang="en-US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01408" y="6034057"/>
            <a:ext cx="44461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3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trượt</a:t>
            </a:r>
            <a:r>
              <a:rPr lang="en-US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tuyết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2514376"/>
            <a:ext cx="44999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7425" indent="-987425">
              <a:spcBef>
                <a:spcPts val="2400"/>
              </a:spcBef>
              <a:spcAft>
                <a:spcPts val="2400"/>
              </a:spcAft>
            </a:pP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a skateboard (n)</a:t>
            </a: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goggles (n)</a:t>
            </a:r>
            <a:endParaRPr lang="en-US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a racket (n)</a:t>
            </a:r>
            <a:endParaRPr lang="en-US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skis (n)</a:t>
            </a:r>
            <a:endParaRPr lang="en-US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653" y="110472"/>
            <a:ext cx="5004754" cy="2727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944" y="74120"/>
            <a:ext cx="4978552" cy="253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338" y="74120"/>
            <a:ext cx="4856788" cy="177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 descr="Kết quả hình ảnh cho sk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950" y="86899"/>
            <a:ext cx="4236176" cy="2514376"/>
          </a:xfrm>
          <a:prstGeom prst="rect">
            <a:avLst/>
          </a:prstGeom>
          <a:noFill/>
          <a:ln w="3810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12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036773" y="1803541"/>
            <a:ext cx="2272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ván</a:t>
            </a:r>
            <a:r>
              <a:rPr lang="en-US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trượt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098337" y="2996952"/>
            <a:ext cx="2849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kính</a:t>
            </a:r>
            <a:r>
              <a:rPr lang="en-US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hộ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098338" y="4140369"/>
            <a:ext cx="50456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3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ây</a:t>
            </a:r>
            <a:r>
              <a:rPr lang="en-US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vợt</a:t>
            </a:r>
            <a:r>
              <a:rPr lang="en-US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(tennis, </a:t>
            </a:r>
            <a:r>
              <a:rPr lang="en-US" sz="3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lông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086261" y="5292497"/>
            <a:ext cx="44461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3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trượt</a:t>
            </a:r>
            <a:r>
              <a:rPr lang="en-US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tuyết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0" y="1772816"/>
            <a:ext cx="44999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7425" indent="-987425">
              <a:spcBef>
                <a:spcPts val="2400"/>
              </a:spcBef>
              <a:spcAft>
                <a:spcPts val="2400"/>
              </a:spcAft>
            </a:pP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a skateboard (n)</a:t>
            </a: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goggles (n)</a:t>
            </a:r>
            <a:endParaRPr lang="en-US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a racket (n)</a:t>
            </a:r>
            <a:endParaRPr lang="en-US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skis (n)</a:t>
            </a:r>
            <a:endParaRPr lang="en-US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31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2860" y="786765"/>
            <a:ext cx="7797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Listen and repeat these words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600" b="1" spc="-15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0772" y="1433096"/>
            <a:ext cx="873371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  <a:tabLst>
                <a:tab pos="5294313" algn="l"/>
              </a:tabLst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a 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ball </a:t>
            </a: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5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goggles</a:t>
            </a:r>
          </a:p>
          <a:p>
            <a:pPr>
              <a:spcBef>
                <a:spcPts val="2400"/>
              </a:spcBef>
              <a:spcAft>
                <a:spcPts val="2400"/>
              </a:spcAft>
              <a:tabLst>
                <a:tab pos="5294313" algn="l"/>
              </a:tabLst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sports shoes </a:t>
            </a: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6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a </a:t>
            </a: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racket</a:t>
            </a:r>
          </a:p>
          <a:p>
            <a:pPr>
              <a:spcBef>
                <a:spcPts val="2400"/>
              </a:spcBef>
              <a:spcAft>
                <a:spcPts val="2400"/>
              </a:spcAft>
              <a:tabLst>
                <a:tab pos="5294313" algn="l"/>
              </a:tabLst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a boat </a:t>
            </a: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7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skis</a:t>
            </a:r>
          </a:p>
          <a:p>
            <a:pPr>
              <a:spcBef>
                <a:spcPts val="2400"/>
              </a:spcBef>
              <a:spcAft>
                <a:spcPts val="2400"/>
              </a:spcAft>
              <a:tabLst>
                <a:tab pos="5294313" algn="l"/>
              </a:tabLst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a skateboard </a:t>
            </a: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8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a </a:t>
            </a: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bicycle</a:t>
            </a:r>
            <a:endParaRPr lang="en-US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12 Track 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43607" y="6080522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7324"/>
            <a:ext cx="3922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II. Practice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17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48" y="9296"/>
            <a:ext cx="8661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Now write the words under the pictures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spc="-15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71600" y="620688"/>
            <a:ext cx="7086416" cy="120032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                      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           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	     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935" y="4005064"/>
            <a:ext cx="9065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_____________ 2. ___________  3. _______________  4. _____________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87624" y="633095"/>
            <a:ext cx="970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ball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428384" y="636610"/>
            <a:ext cx="2151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ports shoes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004891" y="620688"/>
            <a:ext cx="12314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boat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194580" y="990019"/>
            <a:ext cx="2084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skateboard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004891" y="980728"/>
            <a:ext cx="1519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racket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419872" y="980728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goggles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201544" y="1359352"/>
            <a:ext cx="9562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skis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420694" y="1351261"/>
            <a:ext cx="1655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bicycle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15449" y="6457890"/>
            <a:ext cx="9065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_____________ 6. ___________  7. _______________  8. _____________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9" y="2060848"/>
            <a:ext cx="2367923" cy="1506860"/>
          </a:xfrm>
          <a:prstGeom prst="roundRect">
            <a:avLst>
              <a:gd name="adj" fmla="val 16667"/>
            </a:avLst>
          </a:prstGeom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739" y="2060848"/>
            <a:ext cx="173355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572" y="2323425"/>
            <a:ext cx="2073416" cy="139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681" y="2060848"/>
            <a:ext cx="2418823" cy="1601155"/>
          </a:xfrm>
          <a:prstGeom prst="roundRect">
            <a:avLst>
              <a:gd name="adj" fmla="val 16667"/>
            </a:avLst>
          </a:prstGeom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5" y="5157192"/>
            <a:ext cx="2354245" cy="96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669" y="4657171"/>
            <a:ext cx="2036139" cy="172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7603">
            <a:off x="4432606" y="4827334"/>
            <a:ext cx="2242067" cy="1221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345" y="4895228"/>
            <a:ext cx="2226268" cy="122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56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625 L -0.31111 0.380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56" y="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625 L 0.19115 0.4854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9" y="2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44 L 0.13334 0.484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L 0.69427 0.377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05" y="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834 L -0.5941 0.8442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05" y="4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0625 L -0.35782 0.7895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99" y="3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625 L 0.37362 0.7861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1" y="3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0208 L 0.42917 0.7854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58" y="3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354" y="0"/>
            <a:ext cx="91136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800" b="1" spc="-3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 sports are these things for? Match </a:t>
            </a:r>
            <a:r>
              <a:rPr lang="en-US" sz="2800" b="1" spc="-3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n-US" sz="2800" spc="-3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spc="-3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things </a:t>
            </a:r>
            <a:r>
              <a:rPr lang="en-US" sz="2800" b="1" spc="-3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column A with a sport/game </a:t>
            </a:r>
            <a:r>
              <a:rPr lang="en-US" sz="2800" b="1" spc="-3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en-US" sz="2800" spc="-3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spc="-3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column </a:t>
            </a:r>
            <a:r>
              <a:rPr lang="en-US" sz="2800" b="1" spc="-3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800" b="1" spc="-3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spc="-3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413" y="922193"/>
            <a:ext cx="4175547" cy="6060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</a:p>
          <a:p>
            <a:pPr indent="354013">
              <a:spcBef>
                <a:spcPts val="400"/>
              </a:spcBef>
              <a:spcAft>
                <a:spcPts val="400"/>
              </a:spcAft>
            </a:pP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1. bicycle</a:t>
            </a:r>
          </a:p>
          <a:p>
            <a:pPr indent="354013">
              <a:lnSpc>
                <a:spcPts val="45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ball</a:t>
            </a:r>
          </a:p>
          <a:p>
            <a:pPr indent="354013">
              <a:lnSpc>
                <a:spcPts val="45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sports 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shoes</a:t>
            </a:r>
          </a:p>
          <a:p>
            <a:pPr indent="354013">
              <a:lnSpc>
                <a:spcPts val="45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skis</a:t>
            </a:r>
          </a:p>
          <a:p>
            <a:pPr indent="354013">
              <a:lnSpc>
                <a:spcPts val="45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boat</a:t>
            </a:r>
          </a:p>
          <a:p>
            <a:pPr indent="354013">
              <a:lnSpc>
                <a:spcPts val="45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skateboard</a:t>
            </a:r>
          </a:p>
          <a:p>
            <a:pPr indent="354013">
              <a:lnSpc>
                <a:spcPts val="45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goggles</a:t>
            </a:r>
          </a:p>
          <a:p>
            <a:pPr indent="354013">
              <a:lnSpc>
                <a:spcPts val="45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racket</a:t>
            </a:r>
            <a:endParaRPr lang="en-US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16016" y="908720"/>
            <a:ext cx="4320481" cy="5899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</a:p>
          <a:p>
            <a:pPr indent="354013">
              <a:spcBef>
                <a:spcPts val="400"/>
              </a:spcBef>
              <a:spcAft>
                <a:spcPts val="400"/>
              </a:spcAft>
            </a:pP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running</a:t>
            </a:r>
          </a:p>
          <a:p>
            <a:pPr indent="354013">
              <a:spcBef>
                <a:spcPts val="400"/>
              </a:spcBef>
              <a:spcAft>
                <a:spcPts val="400"/>
              </a:spcAft>
            </a:pP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swimming</a:t>
            </a:r>
          </a:p>
          <a:p>
            <a:pPr indent="354013">
              <a:spcBef>
                <a:spcPts val="400"/>
              </a:spcBef>
              <a:spcAft>
                <a:spcPts val="400"/>
              </a:spcAft>
            </a:pP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cycling</a:t>
            </a:r>
          </a:p>
          <a:p>
            <a:pPr indent="354013">
              <a:spcBef>
                <a:spcPts val="400"/>
              </a:spcBef>
              <a:spcAft>
                <a:spcPts val="400"/>
              </a:spcAft>
            </a:pP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ball 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games</a:t>
            </a:r>
          </a:p>
          <a:p>
            <a:pPr indent="354013">
              <a:spcBef>
                <a:spcPts val="400"/>
              </a:spcBef>
              <a:spcAft>
                <a:spcPts val="400"/>
              </a:spcAft>
            </a:pP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skiing</a:t>
            </a:r>
          </a:p>
          <a:p>
            <a:pPr indent="354013">
              <a:spcBef>
                <a:spcPts val="400"/>
              </a:spcBef>
              <a:spcAft>
                <a:spcPts val="400"/>
              </a:spcAft>
            </a:pP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t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ennis</a:t>
            </a:r>
          </a:p>
          <a:p>
            <a:pPr indent="354013">
              <a:spcBef>
                <a:spcPts val="400"/>
              </a:spcBef>
              <a:spcAft>
                <a:spcPts val="400"/>
              </a:spcAft>
            </a:pP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sailing</a:t>
            </a:r>
          </a:p>
          <a:p>
            <a:pPr indent="354013">
              <a:spcBef>
                <a:spcPts val="400"/>
              </a:spcBef>
              <a:spcAft>
                <a:spcPts val="400"/>
              </a:spcAft>
            </a:pP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skateboarding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44824"/>
            <a:ext cx="2520280" cy="156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39715"/>
            <a:ext cx="2736304" cy="1437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V="1">
            <a:off x="3851920" y="1987439"/>
            <a:ext cx="1152128" cy="1297545"/>
          </a:xfrm>
          <a:prstGeom prst="straightConnector1">
            <a:avLst/>
          </a:prstGeom>
          <a:ln w="5715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67744" y="4053943"/>
            <a:ext cx="2736304" cy="455177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487515" y="5373216"/>
            <a:ext cx="1660549" cy="121767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797497" y="5157192"/>
            <a:ext cx="2350567" cy="1433702"/>
          </a:xfrm>
          <a:prstGeom prst="straightConnector1">
            <a:avLst/>
          </a:prstGeom>
          <a:ln w="57150">
            <a:solidFill>
              <a:srgbClr val="FF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32" y="4621113"/>
            <a:ext cx="2796532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497" y="2420888"/>
            <a:ext cx="2206551" cy="356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44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496" y="2112"/>
            <a:ext cx="61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225" indent="-530225"/>
            <a:r>
              <a:rPr lang="en-US" sz="48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III. Pronunciation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70576" y="104633"/>
            <a:ext cx="3456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4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eə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and 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ɪə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076543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225" indent="-530225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Listen 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 repeat. Pay attention to the 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sounds /</a:t>
            </a:r>
            <a:r>
              <a:rPr lang="en-US" sz="3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eə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 and 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36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ɪ</a:t>
            </a:r>
            <a:r>
              <a:rPr lang="en-US" sz="3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ə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/.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496" y="2707173"/>
            <a:ext cx="9108504" cy="386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  <a:tabLst>
                <a:tab pos="2065338" algn="l"/>
                <a:tab pos="4306888" algn="l"/>
                <a:tab pos="6813550" algn="l"/>
              </a:tabLst>
            </a:pP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/</a:t>
            </a:r>
            <a:r>
              <a:rPr lang="en-US" sz="4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eə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/: 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where 	there 	fair 	pair 	prepare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sz="4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6000"/>
              </a:lnSpc>
              <a:tabLst>
                <a:tab pos="2065338" algn="l"/>
                <a:tab pos="4306888" algn="l"/>
                <a:tab pos="6813550" algn="l"/>
              </a:tabLst>
            </a:pP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4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ɪ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ə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/: 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here 	fear 	nearly 	idea	volunteer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13 Track 1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7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6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08 Sports and games Lesson 2 A closer look 1</Template>
  <TotalTime>4</TotalTime>
  <Words>448</Words>
  <Application>Microsoft Office PowerPoint</Application>
  <PresentationFormat>On-screen Show (4:3)</PresentationFormat>
  <Paragraphs>103</Paragraphs>
  <Slides>13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Impact</vt:lpstr>
      <vt:lpstr>Verdana</vt:lpstr>
      <vt:lpstr>VNI-Revue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2021-01-30T10:27:45Z</dcterms:created>
  <dcterms:modified xsi:type="dcterms:W3CDTF">2021-02-01T09:07:54Z</dcterms:modified>
</cp:coreProperties>
</file>