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handoutMasterIdLst>
    <p:handoutMasterId r:id="rId32"/>
  </p:handoutMasterIdLst>
  <p:sldIdLst>
    <p:sldId id="260" r:id="rId3"/>
    <p:sldId id="343" r:id="rId4"/>
    <p:sldId id="300" r:id="rId5"/>
    <p:sldId id="329" r:id="rId6"/>
    <p:sldId id="273" r:id="rId7"/>
    <p:sldId id="274" r:id="rId8"/>
    <p:sldId id="330" r:id="rId9"/>
    <p:sldId id="331" r:id="rId10"/>
    <p:sldId id="282" r:id="rId11"/>
    <p:sldId id="283" r:id="rId12"/>
    <p:sldId id="275" r:id="rId13"/>
    <p:sldId id="342" r:id="rId14"/>
    <p:sldId id="258" r:id="rId15"/>
    <p:sldId id="259" r:id="rId16"/>
    <p:sldId id="302" r:id="rId17"/>
    <p:sldId id="261" r:id="rId18"/>
    <p:sldId id="262" r:id="rId19"/>
    <p:sldId id="263" r:id="rId20"/>
    <p:sldId id="264" r:id="rId21"/>
    <p:sldId id="303" r:id="rId22"/>
    <p:sldId id="266" r:id="rId23"/>
    <p:sldId id="267" r:id="rId24"/>
    <p:sldId id="318" r:id="rId25"/>
    <p:sldId id="319" r:id="rId26"/>
    <p:sldId id="321" r:id="rId27"/>
    <p:sldId id="320" r:id="rId28"/>
    <p:sldId id="323" r:id="rId29"/>
    <p:sldId id="332" r:id="rId30"/>
    <p:sldId id="345" r:id="rId31"/>
  </p:sldIdLst>
  <p:sldSz cx="12192000" cy="6858000"/>
  <p:notesSz cx="6797675" cy="9928225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Microsoft JhengHei" panose="020B0604030504040204" pitchFamily="34" charset="-120"/>
      <p:regular r:id="rId37"/>
      <p:bold r:id="rId38"/>
    </p:embeddedFont>
    <p:embeddedFont>
      <p:font typeface="Abadi" panose="020B0604020202020204" charset="0"/>
      <p:regular r:id="rId39"/>
    </p:embeddedFont>
    <p:embeddedFont>
      <p:font typeface="Adobe Garamond Pro Bold" panose="02020702060506020403" charset="0"/>
      <p:bold r:id="rId40"/>
      <p:boldItalic r:id="rId41"/>
    </p:embeddedFont>
    <p:embeddedFont>
      <p:font typeface="Arial Black" panose="020B0A04020102020204" pitchFamily="34" charset="0"/>
      <p:bold r:id="rId42"/>
    </p:embeddedFont>
    <p:embeddedFont>
      <p:font typeface="Lucida Calligraphy" panose="03010101010101010101" pitchFamily="66" charset="0"/>
      <p:regular r:id="rId43"/>
    </p:embeddedFont>
    <p:embeddedFont>
      <p:font typeface=".VnVogue" panose="020B7200000000000000"/>
      <p:regular r:id="rId44"/>
    </p:embeddedFont>
    <p:embeddedFont>
      <p:font typeface="Microsoft JhengHei UI" panose="020B0604030504040204" pitchFamily="34" charset="-120"/>
      <p:regular r:id="rId45"/>
      <p:bold r:id="rId46"/>
    </p:embeddedFont>
  </p:embeddedFontLst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C6C"/>
    <a:srgbClr val="FFFFCC"/>
    <a:srgbClr val="FDD2BF"/>
    <a:srgbClr val="95B3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8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9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B6C5B-9ECA-4F65-B38B-81DE7116B4A3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37E93-64C3-4B76-9285-78B0EF931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4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935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556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372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313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930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028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32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66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490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825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264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1979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961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222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256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149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20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339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5833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8716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28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54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8688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269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390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7665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7220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1440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4257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9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3993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843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920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6504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8234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743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8782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1733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9507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4077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9681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40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511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01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79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09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70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855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718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96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10" r:id="rId8"/>
    <p:sldLayoutId id="2147483709" r:id="rId9"/>
    <p:sldLayoutId id="2147483694" r:id="rId10"/>
    <p:sldLayoutId id="2147483693" r:id="rId11"/>
    <p:sldLayoutId id="2147483692" r:id="rId12"/>
    <p:sldLayoutId id="2147483691" r:id="rId13"/>
    <p:sldLayoutId id="2147483690" r:id="rId14"/>
    <p:sldLayoutId id="2147483689" r:id="rId15"/>
    <p:sldLayoutId id="2147483688" r:id="rId16"/>
    <p:sldLayoutId id="2147483687" r:id="rId17"/>
    <p:sldLayoutId id="2147483686" r:id="rId18"/>
    <p:sldLayoutId id="2147483685" r:id="rId19"/>
    <p:sldLayoutId id="2147483684" r:id="rId20"/>
    <p:sldLayoutId id="2147483668" r:id="rId21"/>
    <p:sldLayoutId id="2147483669" r:id="rId22"/>
    <p:sldLayoutId id="2147483670" r:id="rId23"/>
    <p:sldLayoutId id="2147483671" r:id="rId24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37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708" r:id="rId8"/>
    <p:sldLayoutId id="2147483707" r:id="rId9"/>
    <p:sldLayoutId id="2147483706" r:id="rId10"/>
    <p:sldLayoutId id="2147483705" r:id="rId11"/>
    <p:sldLayoutId id="2147483704" r:id="rId12"/>
    <p:sldLayoutId id="2147483703" r:id="rId13"/>
    <p:sldLayoutId id="2147483702" r:id="rId14"/>
    <p:sldLayoutId id="2147483701" r:id="rId15"/>
    <p:sldLayoutId id="2147483700" r:id="rId16"/>
    <p:sldLayoutId id="2147483699" r:id="rId17"/>
    <p:sldLayoutId id="2147483698" r:id="rId18"/>
    <p:sldLayoutId id="2147483697" r:id="rId19"/>
    <p:sldLayoutId id="2147483696" r:id="rId20"/>
    <p:sldLayoutId id="2147483695" r:id="rId21"/>
    <p:sldLayoutId id="2147483680" r:id="rId22"/>
    <p:sldLayoutId id="2147483681" r:id="rId23"/>
    <p:sldLayoutId id="2147483682" r:id="rId24"/>
    <p:sldLayoutId id="2147483683" r:id="rId25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7.wav"/><Relationship Id="rId7" Type="http://schemas.openxmlformats.org/officeDocument/2006/relationships/image" Target="../media/image25.sv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hyperlink" Target="https://tophonetics.com/" TargetMode="External"/><Relationship Id="rId4" Type="http://schemas.openxmlformats.org/officeDocument/2006/relationships/audio" Target="../media/audio18.wav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7" Type="http://schemas.openxmlformats.org/officeDocument/2006/relationships/image" Target="../media/image2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hyperlink" Target="https://tophonetics.com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hyperlink" Target="https://pixabay.com/es/ventana-al-aire-libre-inicio-2005298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.png"/><Relationship Id="rId4" Type="http://schemas.openxmlformats.org/officeDocument/2006/relationships/image" Target="../media/image3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.png"/><Relationship Id="rId4" Type="http://schemas.openxmlformats.org/officeDocument/2006/relationships/image" Target="../media/image3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2.png"/><Relationship Id="rId4" Type="http://schemas.openxmlformats.org/officeDocument/2006/relationships/hyperlink" Target="http://spanishcoursegeraldbrenan.blogspot.com/2014/12/intercambio-espanol-un-verbo-es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1.xml"/><Relationship Id="rId7" Type="http://schemas.openxmlformats.org/officeDocument/2006/relationships/hyperlink" Target="https://www.goodfreephotos.com/vector-images/speaker-icon-vector-art.png.php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audio" Target="../media/audio24.wav"/><Relationship Id="rId9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heelofnames.com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.png"/><Relationship Id="rId5" Type="http://schemas.openxmlformats.org/officeDocument/2006/relationships/hyperlink" Target="https://pixabay.com/en/colour-wheel-spectrum-rainbow-1740381/" TargetMode="Externa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hyperlink" Target="https://www.rawpixel.com/search/housework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Icons8_flat_reading.svg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Icons8_flat_reading.svg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mylifeandkids.com/10-productivity-tips-for-moms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10" Type="http://schemas.openxmlformats.org/officeDocument/2006/relationships/image" Target="../media/image2.png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5.wav"/><Relationship Id="rId7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audio" Target="../media/audio8.wav"/><Relationship Id="rId7" Type="http://schemas.openxmlformats.org/officeDocument/2006/relationships/image" Target="../media/image1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9.png"/><Relationship Id="rId10" Type="http://schemas.openxmlformats.org/officeDocument/2006/relationships/image" Target="../media/image2.png"/><Relationship Id="rId4" Type="http://schemas.openxmlformats.org/officeDocument/2006/relationships/audio" Target="../media/audio9.wav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1.wav"/><Relationship Id="rId7" Type="http://schemas.openxmlformats.org/officeDocument/2006/relationships/image" Target="../media/image18.sv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hyperlink" Target="https://tophonetics.com/" TargetMode="External"/><Relationship Id="rId10" Type="http://schemas.openxmlformats.org/officeDocument/2006/relationships/image" Target="../media/image2.png"/><Relationship Id="rId4" Type="http://schemas.openxmlformats.org/officeDocument/2006/relationships/audio" Target="../media/audio12.wav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4.wav"/><Relationship Id="rId7" Type="http://schemas.openxmlformats.org/officeDocument/2006/relationships/hyperlink" Target="https://tophonetics.com/" TargetMode="External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.png"/><Relationship Id="rId5" Type="http://schemas.openxmlformats.org/officeDocument/2006/relationships/image" Target="../media/image13.png"/><Relationship Id="rId10" Type="http://schemas.openxmlformats.org/officeDocument/2006/relationships/image" Target="../media/image6.png"/><Relationship Id="rId4" Type="http://schemas.openxmlformats.org/officeDocument/2006/relationships/audio" Target="../media/audio15.wav"/><Relationship Id="rId9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DE1A9DE-D07D-4AA7-B101-5701107F60C8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7CDCABB-0F39-43EA-9E48-A09E4A6F003C}"/>
              </a:ext>
            </a:extLst>
          </p:cNvPr>
          <p:cNvGrpSpPr>
            <a:grpSpLocks/>
          </p:cNvGrpSpPr>
          <p:nvPr/>
        </p:nvGrpSpPr>
        <p:grpSpPr bwMode="auto">
          <a:xfrm>
            <a:off x="1980522" y="1253069"/>
            <a:ext cx="2562225" cy="5019675"/>
            <a:chOff x="2082585" y="800099"/>
            <a:chExt cx="3190398" cy="5786026"/>
          </a:xfrm>
        </p:grpSpPr>
        <p:grpSp>
          <p:nvGrpSpPr>
            <p:cNvPr id="2073" name="Group 29">
              <a:extLst>
                <a:ext uri="{FF2B5EF4-FFF2-40B4-BE49-F238E27FC236}">
                  <a16:creationId xmlns:a16="http://schemas.microsoft.com/office/drawing/2014/main" xmlns="" id="{2A566DDD-52D4-410E-B897-94486601C8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5500" y="800099"/>
              <a:ext cx="3177483" cy="5552109"/>
              <a:chOff x="2095500" y="800099"/>
              <a:chExt cx="3177483" cy="5552109"/>
            </a:xfrm>
          </p:grpSpPr>
          <p:grpSp>
            <p:nvGrpSpPr>
              <p:cNvPr id="2075" name="Group 28">
                <a:extLst>
                  <a:ext uri="{FF2B5EF4-FFF2-40B4-BE49-F238E27FC236}">
                    <a16:creationId xmlns:a16="http://schemas.microsoft.com/office/drawing/2014/main" xmlns="" id="{12A296EC-8D84-40A6-A1F3-3514302808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5500" y="800099"/>
                <a:ext cx="3177483" cy="2918369"/>
                <a:chOff x="2095500" y="800099"/>
                <a:chExt cx="3177483" cy="2918369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xmlns="" id="{905C4510-3E82-445C-AE85-14540C3CD7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96423" y="800099"/>
                  <a:ext cx="2933427" cy="287105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xmlns="" id="{D228EFDE-0946-4AB5-A4C6-047E52CA7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38039" y="1105686"/>
                  <a:ext cx="2634944" cy="261304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1253A43E-BFF4-4DB1-9B48-91C36596C8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24202" y="3671153"/>
                <a:ext cx="2172397" cy="2680749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BA1A0B1C-2455-4214-BCD0-90A7810AF5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82585" y="3614428"/>
              <a:ext cx="2439251" cy="297169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076B1B6B-1055-4672-94DD-DBCC98028670}"/>
              </a:ext>
            </a:extLst>
          </p:cNvPr>
          <p:cNvGrpSpPr>
            <a:grpSpLocks/>
          </p:cNvGrpSpPr>
          <p:nvPr/>
        </p:nvGrpSpPr>
        <p:grpSpPr bwMode="auto">
          <a:xfrm rot="10379860">
            <a:off x="7212755" y="1145615"/>
            <a:ext cx="2471738" cy="4918075"/>
            <a:chOff x="2085848" y="836789"/>
            <a:chExt cx="3170667" cy="5811660"/>
          </a:xfrm>
        </p:grpSpPr>
        <p:grpSp>
          <p:nvGrpSpPr>
            <p:cNvPr id="2067" name="Group 32">
              <a:extLst>
                <a:ext uri="{FF2B5EF4-FFF2-40B4-BE49-F238E27FC236}">
                  <a16:creationId xmlns:a16="http://schemas.microsoft.com/office/drawing/2014/main" xmlns="" id="{A624B446-E365-4FA6-9542-D7B489FBE8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5848" y="836789"/>
              <a:ext cx="3170667" cy="5587342"/>
              <a:chOff x="2085848" y="836789"/>
              <a:chExt cx="3170667" cy="5587342"/>
            </a:xfrm>
          </p:grpSpPr>
          <p:grpSp>
            <p:nvGrpSpPr>
              <p:cNvPr id="2069" name="Group 34">
                <a:extLst>
                  <a:ext uri="{FF2B5EF4-FFF2-40B4-BE49-F238E27FC236}">
                    <a16:creationId xmlns:a16="http://schemas.microsoft.com/office/drawing/2014/main" xmlns="" id="{66BD98A7-52BB-4087-8225-F9361E0878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5848" y="836789"/>
                <a:ext cx="3170667" cy="2912689"/>
                <a:chOff x="2085848" y="836789"/>
                <a:chExt cx="3170667" cy="2912689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xmlns="" id="{C7689605-5115-4EEA-8E71-319FA7BC51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89667" y="841157"/>
                  <a:ext cx="2934444" cy="2870187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xmlns="" id="{56C643E5-ABEA-4E05-8B9A-4BDF5FC73B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89790" y="1223466"/>
                  <a:ext cx="2667677" cy="2528766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xmlns="" id="{2B2A5777-0265-4E0C-801E-F95F7D8A47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34516" y="3734960"/>
                <a:ext cx="2260398" cy="2690097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FBE2AE26-E8C3-4D72-8894-014A2D0363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6780" y="3677636"/>
              <a:ext cx="2437564" cy="297148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0B60C378-7A68-4A45-9676-A9EB00801901}"/>
              </a:ext>
            </a:extLst>
          </p:cNvPr>
          <p:cNvSpPr/>
          <p:nvPr/>
        </p:nvSpPr>
        <p:spPr>
          <a:xfrm rot="2749711">
            <a:off x="3899433" y="1695508"/>
            <a:ext cx="3960812" cy="39608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44A2E90D-E836-4B0A-BF2B-C36D316B5562}"/>
              </a:ext>
            </a:extLst>
          </p:cNvPr>
          <p:cNvSpPr/>
          <p:nvPr/>
        </p:nvSpPr>
        <p:spPr>
          <a:xfrm>
            <a:off x="2407066" y="1724025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EFFAC871-AB64-482A-9225-23CBCD61733B}"/>
              </a:ext>
            </a:extLst>
          </p:cNvPr>
          <p:cNvSpPr/>
          <p:nvPr/>
        </p:nvSpPr>
        <p:spPr>
          <a:xfrm>
            <a:off x="10153650" y="4760913"/>
            <a:ext cx="533400" cy="5318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52F3509C-B7DA-41FE-9534-E5C1E7EAFC98}"/>
              </a:ext>
            </a:extLst>
          </p:cNvPr>
          <p:cNvSpPr/>
          <p:nvPr/>
        </p:nvSpPr>
        <p:spPr>
          <a:xfrm>
            <a:off x="8896350" y="1487488"/>
            <a:ext cx="968375" cy="968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35580B51-FB04-4E8B-8FD0-BA119BFE7844}"/>
              </a:ext>
            </a:extLst>
          </p:cNvPr>
          <p:cNvSpPr/>
          <p:nvPr/>
        </p:nvSpPr>
        <p:spPr>
          <a:xfrm>
            <a:off x="1168400" y="4997450"/>
            <a:ext cx="966788" cy="968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BE3F127B-7F26-43E9-9B71-F648546306C5}"/>
              </a:ext>
            </a:extLst>
          </p:cNvPr>
          <p:cNvSpPr/>
          <p:nvPr/>
        </p:nvSpPr>
        <p:spPr>
          <a:xfrm>
            <a:off x="5662241" y="1313011"/>
            <a:ext cx="414337" cy="422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1D6CB067-B2CF-46E4-80D4-2E962E1EE8DA}"/>
              </a:ext>
            </a:extLst>
          </p:cNvPr>
          <p:cNvSpPr/>
          <p:nvPr/>
        </p:nvSpPr>
        <p:spPr>
          <a:xfrm>
            <a:off x="7930458" y="3651945"/>
            <a:ext cx="352425" cy="366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71D975B6-0E9E-438F-91EC-AD211E6DD913}"/>
              </a:ext>
            </a:extLst>
          </p:cNvPr>
          <p:cNvSpPr/>
          <p:nvPr/>
        </p:nvSpPr>
        <p:spPr>
          <a:xfrm>
            <a:off x="3435311" y="3440807"/>
            <a:ext cx="414338" cy="422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761D211-6B05-47D0-8143-36580F59DF61}"/>
              </a:ext>
            </a:extLst>
          </p:cNvPr>
          <p:cNvSpPr txBox="1"/>
          <p:nvPr/>
        </p:nvSpPr>
        <p:spPr>
          <a:xfrm>
            <a:off x="4458864" y="2521641"/>
            <a:ext cx="3175438" cy="101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UNIT 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4E17292-FA7E-4CA9-A88B-F62778CED58D}"/>
              </a:ext>
            </a:extLst>
          </p:cNvPr>
          <p:cNvSpPr txBox="1"/>
          <p:nvPr/>
        </p:nvSpPr>
        <p:spPr>
          <a:xfrm>
            <a:off x="4872921" y="3633937"/>
            <a:ext cx="2657427" cy="76944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HOME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45A2361-136D-4C85-9F8F-86093B5164B0}"/>
              </a:ext>
            </a:extLst>
          </p:cNvPr>
          <p:cNvSpPr/>
          <p:nvPr/>
        </p:nvSpPr>
        <p:spPr>
          <a:xfrm>
            <a:off x="5662241" y="5747984"/>
            <a:ext cx="414337" cy="422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2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3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6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7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6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7653745" y="2104187"/>
            <a:ext cx="3374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65330" y="665021"/>
            <a:ext cx="58329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shopping</a:t>
            </a:r>
            <a:r>
              <a:rPr lang="en-US" sz="3200" dirty="0">
                <a:latin typeface=".VnVogue" panose="020B7200000000000000" pitchFamily="34" charset="0"/>
              </a:rPr>
              <a:t> 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34792" y="1439073"/>
            <a:ext cx="1506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ʃɒpɪŋ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87396" y="4855600"/>
            <a:ext cx="4509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47300" y="3496773"/>
            <a:ext cx="5189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do the shopping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64987" y="4172001"/>
            <a:ext cx="4265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duː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ðə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ʃɒpɪŋ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99720" y="467817"/>
            <a:ext cx="2909560" cy="3980626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082"/>
            <a:ext cx="930214" cy="880301"/>
          </a:xfrm>
          <a:prstGeom prst="rect">
            <a:avLst/>
          </a:prstGeom>
          <a:noFill/>
        </p:spPr>
      </p:pic>
      <p:grpSp>
        <p:nvGrpSpPr>
          <p:cNvPr id="23" name="Group 22"/>
          <p:cNvGrpSpPr/>
          <p:nvPr/>
        </p:nvGrpSpPr>
        <p:grpSpPr>
          <a:xfrm>
            <a:off x="695062" y="4944358"/>
            <a:ext cx="5411931" cy="821445"/>
            <a:chOff x="892523" y="5722988"/>
            <a:chExt cx="5411931" cy="821445"/>
          </a:xfrm>
        </p:grpSpPr>
        <p:sp>
          <p:nvSpPr>
            <p:cNvPr id="7" name="Rectangle 6"/>
            <p:cNvSpPr/>
            <p:nvPr/>
          </p:nvSpPr>
          <p:spPr>
            <a:xfrm>
              <a:off x="892523" y="5722988"/>
              <a:ext cx="54119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2158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My mother does the shopping everyday.</a:t>
              </a:r>
              <a:endParaRPr lang="en-US" sz="24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30214" y="6175101"/>
              <a:ext cx="24321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err="1">
                  <a:solidFill>
                    <a:srgbClr val="984806"/>
                  </a:solidFill>
                  <a:latin typeface="Times New Roman" panose="02020603050405020304" pitchFamily="18" charset="0"/>
                </a:rPr>
                <a:t>Mẹ</a:t>
              </a:r>
              <a:r>
                <a:rPr lang="en-US" i="1" dirty="0">
                  <a:solidFill>
                    <a:srgbClr val="98480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i="1" dirty="0" err="1">
                  <a:solidFill>
                    <a:srgbClr val="984806"/>
                  </a:solidFill>
                  <a:latin typeface="Times New Roman" panose="02020603050405020304" pitchFamily="18" charset="0"/>
                </a:rPr>
                <a:t>tớ</a:t>
              </a:r>
              <a:r>
                <a:rPr lang="en-US" i="1" dirty="0">
                  <a:solidFill>
                    <a:srgbClr val="98480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i="1" dirty="0" err="1">
                  <a:solidFill>
                    <a:srgbClr val="984806"/>
                  </a:solidFill>
                  <a:latin typeface="Times New Roman" panose="02020603050405020304" pitchFamily="18" charset="0"/>
                </a:rPr>
                <a:t>đi</a:t>
              </a:r>
              <a:r>
                <a:rPr lang="en-US" i="1" dirty="0">
                  <a:solidFill>
                    <a:srgbClr val="98480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i="1" dirty="0" err="1">
                  <a:solidFill>
                    <a:srgbClr val="984806"/>
                  </a:solidFill>
                  <a:latin typeface="Times New Roman" panose="02020603050405020304" pitchFamily="18" charset="0"/>
                </a:rPr>
                <a:t>chợ</a:t>
              </a:r>
              <a:r>
                <a:rPr lang="en-US" i="1" dirty="0">
                  <a:solidFill>
                    <a:srgbClr val="98480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i="1" dirty="0" err="1">
                  <a:solidFill>
                    <a:srgbClr val="984806"/>
                  </a:solidFill>
                  <a:latin typeface="Times New Roman" panose="02020603050405020304" pitchFamily="18" charset="0"/>
                </a:rPr>
                <a:t>hàng</a:t>
              </a:r>
              <a:r>
                <a:rPr lang="en-US" i="1" dirty="0">
                  <a:solidFill>
                    <a:srgbClr val="98480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i="1" dirty="0" err="1">
                  <a:solidFill>
                    <a:srgbClr val="984806"/>
                  </a:solidFill>
                  <a:latin typeface="Times New Roman" panose="02020603050405020304" pitchFamily="18" charset="0"/>
                </a:rPr>
                <a:t>ngày</a:t>
              </a:r>
              <a:r>
                <a:rPr lang="en-US" i="1" dirty="0">
                  <a:solidFill>
                    <a:srgbClr val="984806"/>
                  </a:solidFill>
                  <a:latin typeface="Times New Roman" panose="02020603050405020304" pitchFamily="18" charset="0"/>
                </a:rPr>
                <a:t>.</a:t>
              </a:r>
              <a:endParaRPr lang="en-US" dirty="0"/>
            </a:p>
          </p:txBody>
        </p:sp>
      </p:grp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xmlns="" id="{C830DF5C-593E-4585-9D47-E11929AFF66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6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-the-shopping16291681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-the-shopping16291681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opping162916817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-the-shopping16291681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-the-shopping16291681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y-mother-does-the-shopping-ev162976577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  <p:bldP spid="26" grpId="0"/>
      <p:bldP spid="26" grpId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7270269" y="3795823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07006" y="1672362"/>
            <a:ext cx="5425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do the housework</a:t>
            </a:r>
            <a:r>
              <a:rPr lang="en-US" sz="3200" dirty="0">
                <a:latin typeface=".VnVogue" panose="020B7200000000000000" pitchFamily="34" charset="0"/>
              </a:rPr>
              <a:t> (v)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932840" y="2676872"/>
            <a:ext cx="3765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/duː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ðə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haʊswɜːk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082"/>
            <a:ext cx="930214" cy="88030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98326" y="4656326"/>
            <a:ext cx="5960286" cy="10586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does the most housework in his house?</a:t>
            </a:r>
          </a:p>
          <a:p>
            <a:pPr>
              <a:lnSpc>
                <a:spcPct val="150000"/>
              </a:lnSpc>
            </a:pP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426A388-901E-4C8C-8567-15099A44237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563" y="43301"/>
            <a:ext cx="4767485" cy="4328535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xmlns="" id="{1D68AE01-C6AB-48F4-8DCC-16AE218B67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-the-housework-16291683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-the-housework-16291683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-does-the-most-housework-in16297658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40" grpId="0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D1B53642-4981-48A3-A916-B38170F5B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987130"/>
              </p:ext>
            </p:extLst>
          </p:nvPr>
        </p:nvGraphicFramePr>
        <p:xfrm>
          <a:off x="550039" y="609451"/>
          <a:ext cx="10948278" cy="5893063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031486">
                  <a:extLst>
                    <a:ext uri="{9D8B030D-6E8A-4147-A177-3AD203B41FA5}">
                      <a16:colId xmlns:a16="http://schemas.microsoft.com/office/drawing/2014/main" xmlns="" val="3895059471"/>
                    </a:ext>
                  </a:extLst>
                </a:gridCol>
                <a:gridCol w="3307072">
                  <a:extLst>
                    <a:ext uri="{9D8B030D-6E8A-4147-A177-3AD203B41FA5}">
                      <a16:colId xmlns:a16="http://schemas.microsoft.com/office/drawing/2014/main" xmlns="" val="1183858842"/>
                    </a:ext>
                  </a:extLst>
                </a:gridCol>
                <a:gridCol w="3609720">
                  <a:extLst>
                    <a:ext uri="{9D8B030D-6E8A-4147-A177-3AD203B41FA5}">
                      <a16:colId xmlns:a16="http://schemas.microsoft.com/office/drawing/2014/main" xmlns="" val="2811272447"/>
                    </a:ext>
                  </a:extLst>
                </a:gridCol>
              </a:tblGrid>
              <a:tr h="781304">
                <a:tc>
                  <a:txBody>
                    <a:bodyPr/>
                    <a:lstStyle/>
                    <a:p>
                      <a:r>
                        <a:rPr lang="en-US" sz="3200"/>
                        <a:t>     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  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8817451"/>
                  </a:ext>
                </a:extLst>
              </a:tr>
              <a:tr h="73233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98980348"/>
                  </a:ext>
                </a:extLst>
              </a:tr>
              <a:tr h="7299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1562680"/>
                  </a:ext>
                </a:extLst>
              </a:tr>
              <a:tr h="7299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44350096"/>
                  </a:ext>
                </a:extLst>
              </a:tr>
              <a:tr h="7299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03324588"/>
                  </a:ext>
                </a:extLst>
              </a:tr>
              <a:tr h="7299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71394989"/>
                  </a:ext>
                </a:extLst>
              </a:tr>
              <a:tr h="7299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18349291"/>
                  </a:ext>
                </a:extLst>
              </a:tr>
              <a:tr h="7299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744137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D8FFB54-65E1-474A-AB39-56A27E127411}"/>
              </a:ext>
            </a:extLst>
          </p:cNvPr>
          <p:cNvSpPr txBox="1"/>
          <p:nvPr/>
        </p:nvSpPr>
        <p:spPr>
          <a:xfrm>
            <a:off x="550038" y="2061132"/>
            <a:ext cx="3051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make dinner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D7D30AB-4383-4EB8-ACFD-B8C05530A77D}"/>
              </a:ext>
            </a:extLst>
          </p:cNvPr>
          <p:cNvSpPr txBox="1"/>
          <p:nvPr/>
        </p:nvSpPr>
        <p:spPr>
          <a:xfrm>
            <a:off x="481722" y="2860067"/>
            <a:ext cx="3869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clean the kitchen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8E4DC72-2811-4DDA-A626-CD5EFCE170D4}"/>
              </a:ext>
            </a:extLst>
          </p:cNvPr>
          <p:cNvSpPr txBox="1"/>
          <p:nvPr/>
        </p:nvSpPr>
        <p:spPr>
          <a:xfrm>
            <a:off x="550038" y="3555825"/>
            <a:ext cx="3717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do the laundry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CD88870-4B33-4BB3-8D9C-CD19210E0D15}"/>
              </a:ext>
            </a:extLst>
          </p:cNvPr>
          <p:cNvSpPr txBox="1"/>
          <p:nvPr/>
        </p:nvSpPr>
        <p:spPr>
          <a:xfrm>
            <a:off x="550038" y="4227935"/>
            <a:ext cx="3374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do the dishes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EE0248D-93D7-45CE-ABE2-49F3EA3D9DC5}"/>
              </a:ext>
            </a:extLst>
          </p:cNvPr>
          <p:cNvSpPr txBox="1"/>
          <p:nvPr/>
        </p:nvSpPr>
        <p:spPr>
          <a:xfrm>
            <a:off x="550039" y="5026870"/>
            <a:ext cx="3717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do the shopping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E79C0F-EC8F-416F-ADA6-CFC288849924}"/>
              </a:ext>
            </a:extLst>
          </p:cNvPr>
          <p:cNvSpPr txBox="1"/>
          <p:nvPr/>
        </p:nvSpPr>
        <p:spPr>
          <a:xfrm>
            <a:off x="481722" y="5638949"/>
            <a:ext cx="4164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do the housework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CA23608-6D35-4316-8AB1-8D9D57D574BB}"/>
              </a:ext>
            </a:extLst>
          </p:cNvPr>
          <p:cNvSpPr txBox="1"/>
          <p:nvPr/>
        </p:nvSpPr>
        <p:spPr>
          <a:xfrm>
            <a:off x="550039" y="1262197"/>
            <a:ext cx="3051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make the bed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2FA662F-35DF-44E1-90D4-52D4AE90BAD5}"/>
              </a:ext>
            </a:extLst>
          </p:cNvPr>
          <p:cNvSpPr txBox="1"/>
          <p:nvPr/>
        </p:nvSpPr>
        <p:spPr>
          <a:xfrm>
            <a:off x="5101020" y="1357895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(phr)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B5A76C0-1DEF-4F44-A359-8B4A3F2E8BE9}"/>
              </a:ext>
            </a:extLst>
          </p:cNvPr>
          <p:cNvSpPr txBox="1"/>
          <p:nvPr/>
        </p:nvSpPr>
        <p:spPr>
          <a:xfrm>
            <a:off x="5101020" y="2128464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(phr)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39B3F1C-1144-47B4-8C50-603851F7CD8A}"/>
              </a:ext>
            </a:extLst>
          </p:cNvPr>
          <p:cNvSpPr txBox="1"/>
          <p:nvPr/>
        </p:nvSpPr>
        <p:spPr>
          <a:xfrm>
            <a:off x="5101020" y="2847939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(phr)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E27B9B8-93B9-4A54-ABF9-FEF751374432}"/>
              </a:ext>
            </a:extLst>
          </p:cNvPr>
          <p:cNvSpPr txBox="1"/>
          <p:nvPr/>
        </p:nvSpPr>
        <p:spPr>
          <a:xfrm>
            <a:off x="5101020" y="3513946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(phr)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4B5C096-EB92-4089-959E-207CE39F533F}"/>
              </a:ext>
            </a:extLst>
          </p:cNvPr>
          <p:cNvSpPr txBox="1"/>
          <p:nvPr/>
        </p:nvSpPr>
        <p:spPr>
          <a:xfrm>
            <a:off x="5101020" y="4176626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(phr)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8601394-BF9C-4048-A589-2BB5DD198EFE}"/>
              </a:ext>
            </a:extLst>
          </p:cNvPr>
          <p:cNvSpPr txBox="1"/>
          <p:nvPr/>
        </p:nvSpPr>
        <p:spPr>
          <a:xfrm>
            <a:off x="5101020" y="4931063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(phr)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C3ED69A-DDBF-4C50-8C99-1ED9B33F77A7}"/>
              </a:ext>
            </a:extLst>
          </p:cNvPr>
          <p:cNvSpPr txBox="1"/>
          <p:nvPr/>
        </p:nvSpPr>
        <p:spPr>
          <a:xfrm>
            <a:off x="5101020" y="5685912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(phr)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4B1EA85-854B-4F73-8B3D-AC70385346D3}"/>
              </a:ext>
            </a:extLst>
          </p:cNvPr>
          <p:cNvSpPr txBox="1"/>
          <p:nvPr/>
        </p:nvSpPr>
        <p:spPr>
          <a:xfrm>
            <a:off x="7952825" y="1420578"/>
            <a:ext cx="3051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dọn giường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941DB2E-D06C-4C32-B921-47843D8D92D6}"/>
              </a:ext>
            </a:extLst>
          </p:cNvPr>
          <p:cNvSpPr txBox="1"/>
          <p:nvPr/>
        </p:nvSpPr>
        <p:spPr>
          <a:xfrm>
            <a:off x="7952825" y="2104138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nấu bữa tối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01638ED-9F04-4ED4-9F71-B8D331522A39}"/>
              </a:ext>
            </a:extLst>
          </p:cNvPr>
          <p:cNvSpPr txBox="1"/>
          <p:nvPr/>
        </p:nvSpPr>
        <p:spPr>
          <a:xfrm>
            <a:off x="7952825" y="2842112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lau bếp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9E1F0F6-700E-45E3-8F98-480DB16EE0A6}"/>
              </a:ext>
            </a:extLst>
          </p:cNvPr>
          <p:cNvSpPr txBox="1"/>
          <p:nvPr/>
        </p:nvSpPr>
        <p:spPr>
          <a:xfrm>
            <a:off x="7952825" y="3594883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giặt quần áo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D56A5F6-3E98-424F-AA27-CA6527097416}"/>
              </a:ext>
            </a:extLst>
          </p:cNvPr>
          <p:cNvSpPr txBox="1"/>
          <p:nvPr/>
        </p:nvSpPr>
        <p:spPr>
          <a:xfrm>
            <a:off x="7952825" y="4299965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rửa bát đĩa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836EE24-94A2-4451-9EC6-388A7C6FA4EB}"/>
              </a:ext>
            </a:extLst>
          </p:cNvPr>
          <p:cNvSpPr txBox="1"/>
          <p:nvPr/>
        </p:nvSpPr>
        <p:spPr>
          <a:xfrm>
            <a:off x="7952825" y="5047296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đi mua sắm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878061C-E86D-4FDE-B582-35E9FEAAB528}"/>
              </a:ext>
            </a:extLst>
          </p:cNvPr>
          <p:cNvSpPr txBox="1"/>
          <p:nvPr/>
        </p:nvSpPr>
        <p:spPr>
          <a:xfrm>
            <a:off x="7952825" y="5735436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làm việc nhà</a:t>
            </a:r>
          </a:p>
        </p:txBody>
      </p:sp>
    </p:spTree>
    <p:extLst>
      <p:ext uri="{BB962C8B-B14F-4D97-AF65-F5344CB8AC3E}">
        <p14:creationId xmlns:p14="http://schemas.microsoft.com/office/powerpoint/2010/main" val="44112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Шестиугольник 4">
            <a:extLst>
              <a:ext uri="{FF2B5EF4-FFF2-40B4-BE49-F238E27FC236}">
                <a16:creationId xmlns:a16="http://schemas.microsoft.com/office/drawing/2014/main" xmlns="" id="{0C05F0B9-FEAB-4178-BC7A-736F3C17CAFB}"/>
              </a:ext>
            </a:extLst>
          </p:cNvPr>
          <p:cNvSpPr/>
          <p:nvPr/>
        </p:nvSpPr>
        <p:spPr>
          <a:xfrm>
            <a:off x="2208213" y="4076700"/>
            <a:ext cx="3598862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400" b="1" dirty="0">
                <a:cs typeface="Arial" panose="020B0604020202020204" pitchFamily="34" charset="0"/>
              </a:rPr>
              <a:t>She does the dishes</a:t>
            </a:r>
            <a:endParaRPr lang="en-GB" altLang="en-US" sz="24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Шестиугольник 5">
            <a:extLst>
              <a:ext uri="{FF2B5EF4-FFF2-40B4-BE49-F238E27FC236}">
                <a16:creationId xmlns:a16="http://schemas.microsoft.com/office/drawing/2014/main" xmlns="" id="{0C9C9171-7564-4F0A-9A68-F0CEC91ECD26}"/>
              </a:ext>
            </a:extLst>
          </p:cNvPr>
          <p:cNvSpPr/>
          <p:nvPr/>
        </p:nvSpPr>
        <p:spPr>
          <a:xfrm>
            <a:off x="2135188" y="5373688"/>
            <a:ext cx="3598862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B. She clean the windows.</a:t>
            </a:r>
          </a:p>
        </p:txBody>
      </p:sp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xmlns="" id="{83CECC54-0784-46F9-8898-B3A915BEB40B}"/>
              </a:ext>
            </a:extLst>
          </p:cNvPr>
          <p:cNvSpPr/>
          <p:nvPr/>
        </p:nvSpPr>
        <p:spPr>
          <a:xfrm>
            <a:off x="6672263" y="4076700"/>
            <a:ext cx="3598862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noProof="1">
                <a:latin typeface="Calibri" panose="020F0502020204030204" pitchFamily="34" charset="0"/>
                <a:cs typeface="Arial" panose="020B0604020202020204" pitchFamily="34" charset="0"/>
              </a:rPr>
              <a:t>C. She does the laundry</a:t>
            </a:r>
          </a:p>
        </p:txBody>
      </p:sp>
      <p:sp>
        <p:nvSpPr>
          <p:cNvPr id="8" name="Шестиугольник 7">
            <a:extLst>
              <a:ext uri="{FF2B5EF4-FFF2-40B4-BE49-F238E27FC236}">
                <a16:creationId xmlns:a16="http://schemas.microsoft.com/office/drawing/2014/main" xmlns="" id="{979A5814-63E9-44AA-AD51-1706DB393D67}"/>
              </a:ext>
            </a:extLst>
          </p:cNvPr>
          <p:cNvSpPr/>
          <p:nvPr/>
        </p:nvSpPr>
        <p:spPr>
          <a:xfrm>
            <a:off x="6672263" y="5373688"/>
            <a:ext cx="3598862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D. She makes dinner</a:t>
            </a:r>
          </a:p>
        </p:txBody>
      </p:sp>
      <p:sp>
        <p:nvSpPr>
          <p:cNvPr id="3078" name="Заголовок 1">
            <a:extLst>
              <a:ext uri="{FF2B5EF4-FFF2-40B4-BE49-F238E27FC236}">
                <a16:creationId xmlns:a16="http://schemas.microsoft.com/office/drawing/2014/main" xmlns="" id="{CF8C15F9-45FE-4408-B8B8-82BD598E90B3}"/>
              </a:ext>
            </a:extLst>
          </p:cNvPr>
          <p:cNvSpPr>
            <a:spLocks/>
          </p:cNvSpPr>
          <p:nvPr/>
        </p:nvSpPr>
        <p:spPr bwMode="auto">
          <a:xfrm>
            <a:off x="1060388" y="250449"/>
            <a:ext cx="9493374" cy="124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SG" altLang="en-US" sz="4400" dirty="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haroni" panose="02010803020104030203" pitchFamily="2" charset="-79"/>
              </a:rPr>
              <a:t>1. What housework </a:t>
            </a:r>
            <a:r>
              <a:rPr lang="en-SG" altLang="en-US" sz="440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haroni" panose="02010803020104030203" pitchFamily="2" charset="-79"/>
              </a:rPr>
              <a:t>does she </a:t>
            </a:r>
            <a:r>
              <a:rPr lang="en-SG" altLang="en-US" sz="4400" dirty="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haroni" panose="02010803020104030203" pitchFamily="2" charset="-79"/>
              </a:rPr>
              <a:t>do everyday? </a:t>
            </a:r>
            <a:endParaRPr lang="en-GB" altLang="en-US" sz="4400" dirty="0">
              <a:solidFill>
                <a:schemeClr val="tx2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Aharoni" panose="02010803020104030203" pitchFamily="2" charset="-79"/>
            </a:endParaRPr>
          </a:p>
        </p:txBody>
      </p:sp>
      <p:pic>
        <p:nvPicPr>
          <p:cNvPr id="13" name="Picture 22">
            <a:extLst>
              <a:ext uri="{FF2B5EF4-FFF2-40B4-BE49-F238E27FC236}">
                <a16:creationId xmlns:a16="http://schemas.microsoft.com/office/drawing/2014/main" xmlns="" id="{F6EA1F35-B9E4-45D9-B596-F5AAC879D3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8312" y="1150025"/>
            <a:ext cx="2799852" cy="2926675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xmlns="" id="{08472010-40A4-4145-8C63-0C3A5D36F8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xmlns="" id="{710656EF-8A3A-4BB7-88E8-8A6D2CF8A45C}"/>
              </a:ext>
            </a:extLst>
          </p:cNvPr>
          <p:cNvSpPr/>
          <p:nvPr/>
        </p:nvSpPr>
        <p:spPr>
          <a:xfrm>
            <a:off x="2166938" y="4000500"/>
            <a:ext cx="3598862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A. She makes the bed</a:t>
            </a:r>
          </a:p>
        </p:txBody>
      </p:sp>
      <p:sp>
        <p:nvSpPr>
          <p:cNvPr id="8" name="Шестиугольник 7">
            <a:extLst>
              <a:ext uri="{FF2B5EF4-FFF2-40B4-BE49-F238E27FC236}">
                <a16:creationId xmlns:a16="http://schemas.microsoft.com/office/drawing/2014/main" xmlns="" id="{98A360BD-8265-410F-B983-811C8711C565}"/>
              </a:ext>
            </a:extLst>
          </p:cNvPr>
          <p:cNvSpPr/>
          <p:nvPr/>
        </p:nvSpPr>
        <p:spPr>
          <a:xfrm>
            <a:off x="6738938" y="4000500"/>
            <a:ext cx="3598862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C. She cleans the windows.</a:t>
            </a:r>
          </a:p>
        </p:txBody>
      </p:sp>
      <p:sp>
        <p:nvSpPr>
          <p:cNvPr id="9" name="Шестиугольник 8">
            <a:extLst>
              <a:ext uri="{FF2B5EF4-FFF2-40B4-BE49-F238E27FC236}">
                <a16:creationId xmlns:a16="http://schemas.microsoft.com/office/drawing/2014/main" xmlns="" id="{A8443089-939B-4C2E-A374-716BCE1AF968}"/>
              </a:ext>
            </a:extLst>
          </p:cNvPr>
          <p:cNvSpPr/>
          <p:nvPr/>
        </p:nvSpPr>
        <p:spPr>
          <a:xfrm>
            <a:off x="2095501" y="5572125"/>
            <a:ext cx="3598863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B. She cleans the floor</a:t>
            </a:r>
          </a:p>
        </p:txBody>
      </p:sp>
      <p:sp>
        <p:nvSpPr>
          <p:cNvPr id="10" name="Шестиугольник 9">
            <a:extLst>
              <a:ext uri="{FF2B5EF4-FFF2-40B4-BE49-F238E27FC236}">
                <a16:creationId xmlns:a16="http://schemas.microsoft.com/office/drawing/2014/main" xmlns="" id="{E444E4AD-4947-43E5-8177-8E55094647E6}"/>
              </a:ext>
            </a:extLst>
          </p:cNvPr>
          <p:cNvSpPr/>
          <p:nvPr/>
        </p:nvSpPr>
        <p:spPr>
          <a:xfrm>
            <a:off x="6738938" y="5572125"/>
            <a:ext cx="3598862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D. She does the laundry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9D930EAF-667D-43EB-BB50-DEDF55556953}"/>
              </a:ext>
            </a:extLst>
          </p:cNvPr>
          <p:cNvSpPr>
            <a:spLocks/>
          </p:cNvSpPr>
          <p:nvPr/>
        </p:nvSpPr>
        <p:spPr bwMode="auto">
          <a:xfrm>
            <a:off x="1095898" y="278865"/>
            <a:ext cx="9493374" cy="124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SG" altLang="en-US" sz="4400" dirty="0">
                <a:solidFill>
                  <a:schemeClr val="tx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haroni" panose="02010803020104030203" pitchFamily="2" charset="-79"/>
              </a:rPr>
              <a:t>2. What housework does she do everyday? </a:t>
            </a:r>
            <a:endParaRPr lang="en-GB" altLang="en-US" sz="4400" dirty="0">
              <a:solidFill>
                <a:schemeClr val="tx2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haroni" panose="02010803020104030203" pitchFamily="2" charset="-79"/>
            </a:endParaRPr>
          </a:p>
        </p:txBody>
      </p:sp>
      <p:pic>
        <p:nvPicPr>
          <p:cNvPr id="3" name="Picture 2" descr="A screenshot of a computer screen&#10;&#10;Description automatically generated with low confidence">
            <a:extLst>
              <a:ext uri="{FF2B5EF4-FFF2-40B4-BE49-F238E27FC236}">
                <a16:creationId xmlns:a16="http://schemas.microsoft.com/office/drawing/2014/main" xmlns="" id="{EF2FF083-D21F-47CC-9907-FDE85CBF5B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8010756" y="1432743"/>
            <a:ext cx="2224869" cy="2409334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xmlns="" id="{E7C43615-CD20-447F-A338-675EB3CDDD0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790002" y="1196736"/>
            <a:ext cx="2174809" cy="1660764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xmlns="" id="{9A910FF8-D947-46AB-A943-E3883C5919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ean16285700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>
            <a:extLst>
              <a:ext uri="{FF2B5EF4-FFF2-40B4-BE49-F238E27FC236}">
                <a16:creationId xmlns:a16="http://schemas.microsoft.com/office/drawing/2014/main" xmlns="" id="{9012D214-6C38-4B24-8CE5-E8B106C4E13C}"/>
              </a:ext>
            </a:extLst>
          </p:cNvPr>
          <p:cNvSpPr/>
          <p:nvPr/>
        </p:nvSpPr>
        <p:spPr>
          <a:xfrm>
            <a:off x="2309813" y="3929063"/>
            <a:ext cx="3598862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A. She cleans the windows.</a:t>
            </a:r>
          </a:p>
        </p:txBody>
      </p:sp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xmlns="" id="{9FEB2F95-D417-422B-AE01-13E1A9A3EA35}"/>
              </a:ext>
            </a:extLst>
          </p:cNvPr>
          <p:cNvSpPr/>
          <p:nvPr/>
        </p:nvSpPr>
        <p:spPr>
          <a:xfrm>
            <a:off x="2238376" y="5429250"/>
            <a:ext cx="3598863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GB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. She </a:t>
            </a:r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does </a:t>
            </a:r>
            <a:r>
              <a:rPr lang="en-GB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the laundry</a:t>
            </a:r>
            <a:endParaRPr lang="en-GB" altLang="en-US" sz="2400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Шестиугольник 7">
            <a:extLst>
              <a:ext uri="{FF2B5EF4-FFF2-40B4-BE49-F238E27FC236}">
                <a16:creationId xmlns:a16="http://schemas.microsoft.com/office/drawing/2014/main" xmlns="" id="{5E1B9D38-260B-4452-A2C5-E6B031ABCAA2}"/>
              </a:ext>
            </a:extLst>
          </p:cNvPr>
          <p:cNvSpPr/>
          <p:nvPr/>
        </p:nvSpPr>
        <p:spPr>
          <a:xfrm>
            <a:off x="6743701" y="5445125"/>
            <a:ext cx="3598863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D.</a:t>
            </a:r>
            <a:r>
              <a:rPr lang="hu-HU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She </a:t>
            </a:r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does the </a:t>
            </a:r>
            <a:r>
              <a:rPr lang="en-GB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dishes.</a:t>
            </a:r>
            <a:endParaRPr lang="en-GB" altLang="en-US" sz="2400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Шестиугольник 8">
            <a:extLst>
              <a:ext uri="{FF2B5EF4-FFF2-40B4-BE49-F238E27FC236}">
                <a16:creationId xmlns:a16="http://schemas.microsoft.com/office/drawing/2014/main" xmlns="" id="{4431087D-1DDF-4570-89AA-E6D9E463705F}"/>
              </a:ext>
            </a:extLst>
          </p:cNvPr>
          <p:cNvSpPr/>
          <p:nvPr/>
        </p:nvSpPr>
        <p:spPr>
          <a:xfrm>
            <a:off x="6672263" y="3933825"/>
            <a:ext cx="3598862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C. She cleans the house.</a:t>
            </a:r>
          </a:p>
        </p:txBody>
      </p:sp>
      <p:pic>
        <p:nvPicPr>
          <p:cNvPr id="5126" name="Picture 6" descr="MC900360932[1]">
            <a:extLst>
              <a:ext uri="{FF2B5EF4-FFF2-40B4-BE49-F238E27FC236}">
                <a16:creationId xmlns:a16="http://schemas.microsoft.com/office/drawing/2014/main" xmlns="" id="{34E58EEA-817D-416C-B75A-BF9F905D7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143" y="1397000"/>
            <a:ext cx="2570163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7A6828B1-2809-4C99-B381-A1BF848976F3}"/>
              </a:ext>
            </a:extLst>
          </p:cNvPr>
          <p:cNvSpPr>
            <a:spLocks/>
          </p:cNvSpPr>
          <p:nvPr/>
        </p:nvSpPr>
        <p:spPr bwMode="auto">
          <a:xfrm>
            <a:off x="1437460" y="333375"/>
            <a:ext cx="9493374" cy="124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SG" altLang="en-US" sz="4400" dirty="0">
                <a:solidFill>
                  <a:schemeClr val="tx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haroni" panose="02010803020104030203" pitchFamily="2" charset="-79"/>
              </a:rPr>
              <a:t>3.What housework does she do everyday? </a:t>
            </a:r>
            <a:endParaRPr lang="en-GB" altLang="en-US" sz="4400" dirty="0">
              <a:solidFill>
                <a:schemeClr val="tx2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haroni" panose="02010803020104030203" pitchFamily="2" charset="-79"/>
            </a:endParaRP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xmlns="" id="{288CF0D8-4FC7-46E7-AAF8-187C1FAF29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>
            <a:extLst>
              <a:ext uri="{FF2B5EF4-FFF2-40B4-BE49-F238E27FC236}">
                <a16:creationId xmlns:a16="http://schemas.microsoft.com/office/drawing/2014/main" xmlns="" id="{03FDB8A0-4476-40B3-8C08-8630D3795DDF}"/>
              </a:ext>
            </a:extLst>
          </p:cNvPr>
          <p:cNvSpPr/>
          <p:nvPr/>
        </p:nvSpPr>
        <p:spPr>
          <a:xfrm>
            <a:off x="1919288" y="4005263"/>
            <a:ext cx="3598862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A. they water the plants</a:t>
            </a:r>
          </a:p>
        </p:txBody>
      </p:sp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xmlns="" id="{C9BDD833-DFEA-45A4-9225-00BD7A1B3643}"/>
              </a:ext>
            </a:extLst>
          </p:cNvPr>
          <p:cNvSpPr/>
          <p:nvPr/>
        </p:nvSpPr>
        <p:spPr>
          <a:xfrm>
            <a:off x="6672263" y="3933825"/>
            <a:ext cx="3598862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. They feed the dog</a:t>
            </a:r>
          </a:p>
        </p:txBody>
      </p:sp>
      <p:sp>
        <p:nvSpPr>
          <p:cNvPr id="8" name="Шестиугольник 7">
            <a:extLst>
              <a:ext uri="{FF2B5EF4-FFF2-40B4-BE49-F238E27FC236}">
                <a16:creationId xmlns:a16="http://schemas.microsoft.com/office/drawing/2014/main" xmlns="" id="{1048F5C4-D47C-4AA8-B064-A1EC7D6ABD8D}"/>
              </a:ext>
            </a:extLst>
          </p:cNvPr>
          <p:cNvSpPr/>
          <p:nvPr/>
        </p:nvSpPr>
        <p:spPr>
          <a:xfrm>
            <a:off x="1919288" y="5300663"/>
            <a:ext cx="3598862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B. They make dinner</a:t>
            </a:r>
          </a:p>
        </p:txBody>
      </p:sp>
      <p:sp>
        <p:nvSpPr>
          <p:cNvPr id="9" name="Шестиугольник 8">
            <a:extLst>
              <a:ext uri="{FF2B5EF4-FFF2-40B4-BE49-F238E27FC236}">
                <a16:creationId xmlns:a16="http://schemas.microsoft.com/office/drawing/2014/main" xmlns="" id="{F0453861-CFAB-4A7C-AB2D-AC107A07DCA4}"/>
              </a:ext>
            </a:extLst>
          </p:cNvPr>
          <p:cNvSpPr/>
          <p:nvPr/>
        </p:nvSpPr>
        <p:spPr>
          <a:xfrm>
            <a:off x="6672263" y="5300663"/>
            <a:ext cx="3598862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D. They do the shopping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F7141AAD-1BF4-4C6C-95C6-4209AC053A2F}"/>
              </a:ext>
            </a:extLst>
          </p:cNvPr>
          <p:cNvSpPr>
            <a:spLocks/>
          </p:cNvSpPr>
          <p:nvPr/>
        </p:nvSpPr>
        <p:spPr bwMode="auto">
          <a:xfrm>
            <a:off x="1349313" y="504214"/>
            <a:ext cx="9493374" cy="124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SG" altLang="en-US" sz="4400" dirty="0">
                <a:solidFill>
                  <a:schemeClr val="tx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haroni" panose="02010803020104030203" pitchFamily="2" charset="-79"/>
              </a:rPr>
              <a:t>4. What housework do they do everyday? </a:t>
            </a:r>
            <a:endParaRPr lang="en-GB" altLang="en-US" sz="4400" dirty="0">
              <a:solidFill>
                <a:schemeClr val="tx2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haroni" panose="02010803020104030203" pitchFamily="2" charset="-79"/>
            </a:endParaRPr>
          </a:p>
        </p:txBody>
      </p:sp>
      <p:pic>
        <p:nvPicPr>
          <p:cNvPr id="11" name="Picture 18">
            <a:extLst>
              <a:ext uri="{FF2B5EF4-FFF2-40B4-BE49-F238E27FC236}">
                <a16:creationId xmlns:a16="http://schemas.microsoft.com/office/drawing/2014/main" xmlns="" id="{90560944-206F-4C88-8C9D-063441C179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51725" y="1413533"/>
            <a:ext cx="2516465" cy="2204004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xmlns="" id="{D4E729EA-DB29-4E78-90A7-FC8D202E43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ke-dinner16285700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Шестиугольник 3">
            <a:extLst>
              <a:ext uri="{FF2B5EF4-FFF2-40B4-BE49-F238E27FC236}">
                <a16:creationId xmlns:a16="http://schemas.microsoft.com/office/drawing/2014/main" xmlns="" id="{7A200D88-0C72-4CED-A5FE-AC9B7267973A}"/>
              </a:ext>
            </a:extLst>
          </p:cNvPr>
          <p:cNvSpPr/>
          <p:nvPr/>
        </p:nvSpPr>
        <p:spPr>
          <a:xfrm>
            <a:off x="2136775" y="3933825"/>
            <a:ext cx="3598863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A. He </a:t>
            </a:r>
            <a:r>
              <a:rPr lang="en-SG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does the shopping</a:t>
            </a:r>
            <a:endParaRPr lang="en-GB" altLang="en-US" sz="2400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Шестиугольник 5">
            <a:extLst>
              <a:ext uri="{FF2B5EF4-FFF2-40B4-BE49-F238E27FC236}">
                <a16:creationId xmlns:a16="http://schemas.microsoft.com/office/drawing/2014/main" xmlns="" id="{12CE51F0-BAEF-4854-8F19-0DCCC3276387}"/>
              </a:ext>
            </a:extLst>
          </p:cNvPr>
          <p:cNvSpPr/>
          <p:nvPr/>
        </p:nvSpPr>
        <p:spPr>
          <a:xfrm>
            <a:off x="6527801" y="5229225"/>
            <a:ext cx="3598863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D. He does the laundry.</a:t>
            </a:r>
          </a:p>
        </p:txBody>
      </p:sp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xmlns="" id="{2EBD4102-B05B-48A4-BBCE-1ABE4A3CBDCB}"/>
              </a:ext>
            </a:extLst>
          </p:cNvPr>
          <p:cNvSpPr/>
          <p:nvPr/>
        </p:nvSpPr>
        <p:spPr>
          <a:xfrm>
            <a:off x="2279651" y="5229225"/>
            <a:ext cx="3598863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. He walks the dog</a:t>
            </a:r>
          </a:p>
        </p:txBody>
      </p:sp>
      <p:sp>
        <p:nvSpPr>
          <p:cNvPr id="2" name="Шестиугольник 6">
            <a:extLst>
              <a:ext uri="{FF2B5EF4-FFF2-40B4-BE49-F238E27FC236}">
                <a16:creationId xmlns:a16="http://schemas.microsoft.com/office/drawing/2014/main" xmlns="" id="{45124BB0-6463-489B-A812-53FF500C1117}"/>
              </a:ext>
            </a:extLst>
          </p:cNvPr>
          <p:cNvSpPr/>
          <p:nvPr/>
        </p:nvSpPr>
        <p:spPr>
          <a:xfrm>
            <a:off x="6456363" y="3933825"/>
            <a:ext cx="3598862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C. He does the dishes.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8CF596FF-E73E-4FD6-AAFB-72FD015F0F65}"/>
              </a:ext>
            </a:extLst>
          </p:cNvPr>
          <p:cNvSpPr>
            <a:spLocks/>
          </p:cNvSpPr>
          <p:nvPr/>
        </p:nvSpPr>
        <p:spPr bwMode="auto">
          <a:xfrm>
            <a:off x="1881892" y="1484445"/>
            <a:ext cx="9493374" cy="124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SG" altLang="en-US" sz="4400" dirty="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haroni" panose="02010803020104030203" pitchFamily="2" charset="-79"/>
              </a:rPr>
              <a:t>5. What housework does he do everyday? </a:t>
            </a:r>
            <a:endParaRPr lang="en-GB" altLang="en-US" sz="4400" dirty="0">
              <a:solidFill>
                <a:schemeClr val="tx2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Aharoni" panose="02010803020104030203" pitchFamily="2" charset="-79"/>
            </a:endParaRP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xmlns="" id="{92200BD3-FE7E-4C2B-AE8F-9A43525535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15676" y="1121479"/>
            <a:ext cx="2113661" cy="2201731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xmlns="" id="{0F490477-357E-4614-8046-76113B8958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-the-shopping16285699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  <p:bldP spid="7" grpId="0" animBg="1"/>
      <p:bldP spid="7" grpId="1" animBg="1"/>
      <p:bldP spid="2" grpId="0" animBg="1"/>
      <p:bldP spid="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Шестиугольник 3">
            <a:extLst>
              <a:ext uri="{FF2B5EF4-FFF2-40B4-BE49-F238E27FC236}">
                <a16:creationId xmlns:a16="http://schemas.microsoft.com/office/drawing/2014/main" xmlns="" id="{610D3A64-DA13-487C-A747-60EDB1E68AD6}"/>
              </a:ext>
            </a:extLst>
          </p:cNvPr>
          <p:cNvSpPr/>
          <p:nvPr/>
        </p:nvSpPr>
        <p:spPr>
          <a:xfrm>
            <a:off x="1847851" y="4000500"/>
            <a:ext cx="3598863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A. She makes dinner.</a:t>
            </a:r>
          </a:p>
        </p:txBody>
      </p:sp>
      <p:sp>
        <p:nvSpPr>
          <p:cNvPr id="5" name="Шестиугольник 4">
            <a:extLst>
              <a:ext uri="{FF2B5EF4-FFF2-40B4-BE49-F238E27FC236}">
                <a16:creationId xmlns:a16="http://schemas.microsoft.com/office/drawing/2014/main" xmlns="" id="{AEDD2C7E-27A1-44C7-AB42-DABDC2405441}"/>
              </a:ext>
            </a:extLst>
          </p:cNvPr>
          <p:cNvSpPr/>
          <p:nvPr/>
        </p:nvSpPr>
        <p:spPr>
          <a:xfrm>
            <a:off x="1847851" y="5373688"/>
            <a:ext cx="3598863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B. She </a:t>
            </a:r>
            <a:r>
              <a:rPr lang="en-SG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makes the </a:t>
            </a:r>
            <a:r>
              <a:rPr lang="en-SG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bed.</a:t>
            </a:r>
            <a:endParaRPr lang="en-GB" altLang="en-US" sz="2400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Шестиугольник 5">
            <a:extLst>
              <a:ext uri="{FF2B5EF4-FFF2-40B4-BE49-F238E27FC236}">
                <a16:creationId xmlns:a16="http://schemas.microsoft.com/office/drawing/2014/main" xmlns="" id="{C4DC845B-BE12-494C-AE1A-73DF5A7A767D}"/>
              </a:ext>
            </a:extLst>
          </p:cNvPr>
          <p:cNvSpPr/>
          <p:nvPr/>
        </p:nvSpPr>
        <p:spPr>
          <a:xfrm>
            <a:off x="6524626" y="4000500"/>
            <a:ext cx="3598863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C.</a:t>
            </a:r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She </a:t>
            </a:r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does the </a:t>
            </a:r>
            <a:r>
              <a:rPr lang="en-GB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laundry.  </a:t>
            </a:r>
            <a:endParaRPr lang="en-GB" altLang="en-US" sz="2400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xmlns="" id="{AB79422B-411B-4AA9-8F1C-CD99EACCECE0}"/>
              </a:ext>
            </a:extLst>
          </p:cNvPr>
          <p:cNvSpPr/>
          <p:nvPr/>
        </p:nvSpPr>
        <p:spPr>
          <a:xfrm>
            <a:off x="6527801" y="5373688"/>
            <a:ext cx="3598863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D. She is washing the clothes.</a:t>
            </a:r>
          </a:p>
        </p:txBody>
      </p:sp>
      <p:pic>
        <p:nvPicPr>
          <p:cNvPr id="8198" name="Picture 6" descr="MC900383482[1]">
            <a:extLst>
              <a:ext uri="{FF2B5EF4-FFF2-40B4-BE49-F238E27FC236}">
                <a16:creationId xmlns:a16="http://schemas.microsoft.com/office/drawing/2014/main" xmlns="" id="{BEA14CDC-E538-4808-B7F6-95DC32F60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53" y="1387466"/>
            <a:ext cx="3164019" cy="246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5296DA99-D077-404C-868C-5C998A7DBAE6}"/>
              </a:ext>
            </a:extLst>
          </p:cNvPr>
          <p:cNvSpPr>
            <a:spLocks/>
          </p:cNvSpPr>
          <p:nvPr/>
        </p:nvSpPr>
        <p:spPr bwMode="auto">
          <a:xfrm>
            <a:off x="1349313" y="211330"/>
            <a:ext cx="9493374" cy="124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SG" altLang="en-US" sz="4400" dirty="0">
                <a:solidFill>
                  <a:schemeClr val="tx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haroni" panose="02010803020104030203" pitchFamily="2" charset="-79"/>
              </a:rPr>
              <a:t>6. What housework does she do everyday? </a:t>
            </a:r>
            <a:endParaRPr lang="en-GB" altLang="en-US" sz="4400" dirty="0">
              <a:solidFill>
                <a:schemeClr val="tx2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haroni" panose="02010803020104030203" pitchFamily="2" charset="-79"/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xmlns="" id="{AB667E4E-C3D3-4A9A-BDCC-8DFA5497E9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Шестиугольник 4">
            <a:extLst>
              <a:ext uri="{FF2B5EF4-FFF2-40B4-BE49-F238E27FC236}">
                <a16:creationId xmlns:a16="http://schemas.microsoft.com/office/drawing/2014/main" xmlns="" id="{E51FDC18-A13E-47A9-ADB3-53F544B10EC0}"/>
              </a:ext>
            </a:extLst>
          </p:cNvPr>
          <p:cNvSpPr/>
          <p:nvPr/>
        </p:nvSpPr>
        <p:spPr>
          <a:xfrm>
            <a:off x="1919288" y="3933825"/>
            <a:ext cx="3598862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GB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She </a:t>
            </a:r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does the </a:t>
            </a:r>
            <a:r>
              <a:rPr lang="en-GB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dishes </a:t>
            </a:r>
            <a:endParaRPr lang="en-GB" altLang="en-US" sz="2400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Шестиугольник 5">
            <a:extLst>
              <a:ext uri="{FF2B5EF4-FFF2-40B4-BE49-F238E27FC236}">
                <a16:creationId xmlns:a16="http://schemas.microsoft.com/office/drawing/2014/main" xmlns="" id="{8FCC8162-0EF4-4886-938A-370D16D01111}"/>
              </a:ext>
            </a:extLst>
          </p:cNvPr>
          <p:cNvSpPr/>
          <p:nvPr/>
        </p:nvSpPr>
        <p:spPr>
          <a:xfrm>
            <a:off x="6383338" y="3933825"/>
            <a:ext cx="3598862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GB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. She </a:t>
            </a:r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does </a:t>
            </a:r>
            <a:r>
              <a:rPr lang="en-GB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the laundry</a:t>
            </a:r>
            <a:r>
              <a:rPr lang="hu-HU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GB" altLang="en-US" sz="2400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xmlns="" id="{315CE78A-C6DA-4687-A5FF-B2E538F2D13A}"/>
              </a:ext>
            </a:extLst>
          </p:cNvPr>
          <p:cNvSpPr/>
          <p:nvPr/>
        </p:nvSpPr>
        <p:spPr>
          <a:xfrm>
            <a:off x="1919288" y="5217147"/>
            <a:ext cx="3598862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GB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She </a:t>
            </a:r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cleans the </a:t>
            </a:r>
            <a:r>
              <a:rPr lang="en-GB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kitchen.</a:t>
            </a:r>
            <a:endParaRPr lang="en-GB" altLang="en-US" sz="2400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Шестиугольник 7">
            <a:extLst>
              <a:ext uri="{FF2B5EF4-FFF2-40B4-BE49-F238E27FC236}">
                <a16:creationId xmlns:a16="http://schemas.microsoft.com/office/drawing/2014/main" xmlns="" id="{48BAECD7-CBE6-4F64-8D40-F069C3BC5345}"/>
              </a:ext>
            </a:extLst>
          </p:cNvPr>
          <p:cNvSpPr/>
          <p:nvPr/>
        </p:nvSpPr>
        <p:spPr>
          <a:xfrm>
            <a:off x="6383338" y="5229225"/>
            <a:ext cx="3598862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GB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. She </a:t>
            </a:r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makes the </a:t>
            </a:r>
            <a:r>
              <a:rPr lang="en-GB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bed.</a:t>
            </a:r>
            <a:endParaRPr lang="en-GB" altLang="en-US" sz="2400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222" name="Picture 6" descr="MC900434455[1]">
            <a:extLst>
              <a:ext uri="{FF2B5EF4-FFF2-40B4-BE49-F238E27FC236}">
                <a16:creationId xmlns:a16="http://schemas.microsoft.com/office/drawing/2014/main" xmlns="" id="{45079AB6-FBD9-4D62-B43B-8459D685E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9755" y="1501758"/>
            <a:ext cx="2732642" cy="213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C2F81216-C128-4CAB-8A6B-02111CC381AF}"/>
              </a:ext>
            </a:extLst>
          </p:cNvPr>
          <p:cNvSpPr>
            <a:spLocks/>
          </p:cNvSpPr>
          <p:nvPr/>
        </p:nvSpPr>
        <p:spPr bwMode="auto">
          <a:xfrm>
            <a:off x="874080" y="337696"/>
            <a:ext cx="10016107" cy="124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SG" altLang="en-US" sz="4400" dirty="0">
                <a:solidFill>
                  <a:schemeClr val="tx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haroni" panose="02010803020104030203" pitchFamily="2" charset="-79"/>
              </a:rPr>
              <a:t>7</a:t>
            </a:r>
            <a:r>
              <a:rPr lang="en-SG" altLang="en-US" sz="4400">
                <a:solidFill>
                  <a:schemeClr val="tx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haroni" panose="02010803020104030203" pitchFamily="2" charset="-79"/>
              </a:rPr>
              <a:t>. </a:t>
            </a:r>
            <a:r>
              <a:rPr lang="en-SG" altLang="en-US" sz="4400" dirty="0">
                <a:solidFill>
                  <a:schemeClr val="tx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haroni" panose="02010803020104030203" pitchFamily="2" charset="-79"/>
              </a:rPr>
              <a:t>What housework does she do everyday? </a:t>
            </a:r>
            <a:endParaRPr lang="en-GB" altLang="en-US" sz="4400" dirty="0">
              <a:solidFill>
                <a:schemeClr val="tx2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haroni" panose="02010803020104030203" pitchFamily="2" charset="-79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xmlns="" id="{19886B43-8E59-47A8-A266-CC9BF5EE5B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F25CE0B-FEEC-49EE-9E2F-F9AE5935041C}"/>
              </a:ext>
            </a:extLst>
          </p:cNvPr>
          <p:cNvSpPr/>
          <p:nvPr/>
        </p:nvSpPr>
        <p:spPr>
          <a:xfrm>
            <a:off x="1342149" y="2085953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96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LESSON 4</a:t>
            </a:r>
            <a:endParaRPr lang="en-US" sz="96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xmlns="" id="{1E9A1C7B-5071-4AB2-BD98-D317A27C67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47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Шестиугольник 3">
            <a:extLst>
              <a:ext uri="{FF2B5EF4-FFF2-40B4-BE49-F238E27FC236}">
                <a16:creationId xmlns:a16="http://schemas.microsoft.com/office/drawing/2014/main" xmlns="" id="{65D0FE9B-BBF4-49EE-A6CD-5365F6177C10}"/>
              </a:ext>
            </a:extLst>
          </p:cNvPr>
          <p:cNvSpPr/>
          <p:nvPr/>
        </p:nvSpPr>
        <p:spPr>
          <a:xfrm>
            <a:off x="2135188" y="4005263"/>
            <a:ext cx="3598862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A. He does the shopping.</a:t>
            </a:r>
          </a:p>
        </p:txBody>
      </p:sp>
      <p:sp>
        <p:nvSpPr>
          <p:cNvPr id="5" name="Шестиугольник 4">
            <a:extLst>
              <a:ext uri="{FF2B5EF4-FFF2-40B4-BE49-F238E27FC236}">
                <a16:creationId xmlns:a16="http://schemas.microsoft.com/office/drawing/2014/main" xmlns="" id="{91BAAC55-6C25-41C5-BEFF-BD4A26122BBD}"/>
              </a:ext>
            </a:extLst>
          </p:cNvPr>
          <p:cNvSpPr/>
          <p:nvPr/>
        </p:nvSpPr>
        <p:spPr>
          <a:xfrm>
            <a:off x="2135188" y="5300663"/>
            <a:ext cx="3598862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B. He cleans the house.</a:t>
            </a:r>
          </a:p>
        </p:txBody>
      </p:sp>
      <p:sp>
        <p:nvSpPr>
          <p:cNvPr id="6" name="Шестиугольник 5">
            <a:extLst>
              <a:ext uri="{FF2B5EF4-FFF2-40B4-BE49-F238E27FC236}">
                <a16:creationId xmlns:a16="http://schemas.microsoft.com/office/drawing/2014/main" xmlns="" id="{9A6AD70A-EDC4-4F0E-9309-594606FDE7EA}"/>
              </a:ext>
            </a:extLst>
          </p:cNvPr>
          <p:cNvSpPr/>
          <p:nvPr/>
        </p:nvSpPr>
        <p:spPr>
          <a:xfrm>
            <a:off x="6743701" y="5229225"/>
            <a:ext cx="3598863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D. He makes the bed.</a:t>
            </a:r>
          </a:p>
        </p:txBody>
      </p:sp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xmlns="" id="{DB5FBA03-E986-4DAE-9149-AC784319B765}"/>
              </a:ext>
            </a:extLst>
          </p:cNvPr>
          <p:cNvSpPr/>
          <p:nvPr/>
        </p:nvSpPr>
        <p:spPr>
          <a:xfrm>
            <a:off x="6743701" y="3933825"/>
            <a:ext cx="3598863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C. He does the laundry.</a:t>
            </a:r>
          </a:p>
        </p:txBody>
      </p:sp>
      <p:pic>
        <p:nvPicPr>
          <p:cNvPr id="10246" name="Picture 6" descr="MC900089650[1]">
            <a:extLst>
              <a:ext uri="{FF2B5EF4-FFF2-40B4-BE49-F238E27FC236}">
                <a16:creationId xmlns:a16="http://schemas.microsoft.com/office/drawing/2014/main" xmlns="" id="{7EF9BB8C-D77B-45FE-BA1B-600307FA8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418" y="1747092"/>
            <a:ext cx="2447081" cy="224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81F21427-CCF5-4096-A23F-E7BF02822FA3}"/>
              </a:ext>
            </a:extLst>
          </p:cNvPr>
          <p:cNvSpPr>
            <a:spLocks/>
          </p:cNvSpPr>
          <p:nvPr/>
        </p:nvSpPr>
        <p:spPr bwMode="auto">
          <a:xfrm>
            <a:off x="987363" y="649909"/>
            <a:ext cx="9493374" cy="124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SG" altLang="en-US" sz="4400" dirty="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haroni" panose="02010803020104030203" pitchFamily="2" charset="-79"/>
              </a:rPr>
              <a:t>8</a:t>
            </a:r>
            <a:r>
              <a:rPr lang="en-SG" altLang="en-US" sz="440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haroni" panose="02010803020104030203" pitchFamily="2" charset="-79"/>
              </a:rPr>
              <a:t>.</a:t>
            </a:r>
            <a:r>
              <a:rPr lang="en-SG" altLang="en-US" sz="4400" dirty="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haroni" panose="02010803020104030203" pitchFamily="2" charset="-79"/>
              </a:rPr>
              <a:t>What housework does she do everyday? </a:t>
            </a:r>
            <a:endParaRPr lang="en-GB" altLang="en-US" sz="4400" dirty="0">
              <a:solidFill>
                <a:schemeClr val="tx2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Aharoni" panose="02010803020104030203" pitchFamily="2" charset="-79"/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xmlns="" id="{73E1D500-7DE6-4CE6-B2F8-82A126075F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Шестиугольник 3">
            <a:extLst>
              <a:ext uri="{FF2B5EF4-FFF2-40B4-BE49-F238E27FC236}">
                <a16:creationId xmlns:a16="http://schemas.microsoft.com/office/drawing/2014/main" xmlns="" id="{74786D1A-8F0D-476F-B0DB-F368DF3A6071}"/>
              </a:ext>
            </a:extLst>
          </p:cNvPr>
          <p:cNvSpPr/>
          <p:nvPr/>
        </p:nvSpPr>
        <p:spPr>
          <a:xfrm>
            <a:off x="2135188" y="3860800"/>
            <a:ext cx="3598862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A. He makes the bed</a:t>
            </a:r>
          </a:p>
        </p:txBody>
      </p:sp>
      <p:sp>
        <p:nvSpPr>
          <p:cNvPr id="5" name="Шестиугольник 4">
            <a:extLst>
              <a:ext uri="{FF2B5EF4-FFF2-40B4-BE49-F238E27FC236}">
                <a16:creationId xmlns:a16="http://schemas.microsoft.com/office/drawing/2014/main" xmlns="" id="{B5F6DE9E-F356-4BEC-B02E-F4285E843170}"/>
              </a:ext>
            </a:extLst>
          </p:cNvPr>
          <p:cNvSpPr/>
          <p:nvPr/>
        </p:nvSpPr>
        <p:spPr>
          <a:xfrm>
            <a:off x="2135188" y="5157788"/>
            <a:ext cx="3598862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GB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He </a:t>
            </a:r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cleans the </a:t>
            </a:r>
            <a:r>
              <a:rPr lang="en-GB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dishes.</a:t>
            </a:r>
            <a:endParaRPr lang="en-GB" altLang="en-US" sz="2400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Шестиугольник 5">
            <a:extLst>
              <a:ext uri="{FF2B5EF4-FFF2-40B4-BE49-F238E27FC236}">
                <a16:creationId xmlns:a16="http://schemas.microsoft.com/office/drawing/2014/main" xmlns="" id="{B415CF3A-B741-49F6-B282-7FDF598897F3}"/>
              </a:ext>
            </a:extLst>
          </p:cNvPr>
          <p:cNvSpPr/>
          <p:nvPr/>
        </p:nvSpPr>
        <p:spPr>
          <a:xfrm>
            <a:off x="6743701" y="5157788"/>
            <a:ext cx="3598863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. He washes the car</a:t>
            </a:r>
          </a:p>
        </p:txBody>
      </p:sp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xmlns="" id="{7A69C654-5D8F-4923-9796-23EB597C9EE8}"/>
              </a:ext>
            </a:extLst>
          </p:cNvPr>
          <p:cNvSpPr/>
          <p:nvPr/>
        </p:nvSpPr>
        <p:spPr>
          <a:xfrm>
            <a:off x="6672263" y="3860800"/>
            <a:ext cx="3598862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GB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. He </a:t>
            </a:r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washes the </a:t>
            </a:r>
            <a:r>
              <a:rPr lang="en-GB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dishes.</a:t>
            </a:r>
            <a:endParaRPr lang="en-GB" altLang="en-US" sz="2400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9B7A39-AD05-418F-92AA-E1DC23A537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BF9FA"/>
              </a:clrFrom>
              <a:clrTo>
                <a:srgbClr val="FBF9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020169" y="459809"/>
            <a:ext cx="2449255" cy="251431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7BBF00F7-0C3F-4F14-9870-ECEF616A370B}"/>
              </a:ext>
            </a:extLst>
          </p:cNvPr>
          <p:cNvSpPr>
            <a:spLocks/>
          </p:cNvSpPr>
          <p:nvPr/>
        </p:nvSpPr>
        <p:spPr bwMode="auto">
          <a:xfrm>
            <a:off x="3018235" y="863869"/>
            <a:ext cx="8319282" cy="124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SG" altLang="en-US" sz="4400" dirty="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9</a:t>
            </a:r>
            <a:r>
              <a:rPr lang="en-SG" altLang="en-US" sz="440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.  </a:t>
            </a:r>
            <a:r>
              <a:rPr lang="en-SG" altLang="en-US" sz="4400" dirty="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haroni" panose="02010803020104030203" pitchFamily="2" charset="-79"/>
              </a:rPr>
              <a:t>What housework does he do everyday? </a:t>
            </a:r>
            <a:endParaRPr lang="en-GB" altLang="en-US" sz="4400" dirty="0">
              <a:solidFill>
                <a:schemeClr val="tx2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Aharoni" panose="02010803020104030203" pitchFamily="2" charset="-79"/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xmlns="" id="{A4843215-D66E-4C20-83AF-92A44A0515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  <p:bldP spid="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Шестиугольник 3">
            <a:extLst>
              <a:ext uri="{FF2B5EF4-FFF2-40B4-BE49-F238E27FC236}">
                <a16:creationId xmlns:a16="http://schemas.microsoft.com/office/drawing/2014/main" xmlns="" id="{D11A27BB-B11D-493B-8AAA-CE7868932BED}"/>
              </a:ext>
            </a:extLst>
          </p:cNvPr>
          <p:cNvSpPr/>
          <p:nvPr/>
        </p:nvSpPr>
        <p:spPr>
          <a:xfrm>
            <a:off x="1992313" y="3933825"/>
            <a:ext cx="3598862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GB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She </a:t>
            </a:r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does the </a:t>
            </a:r>
            <a:r>
              <a:rPr lang="en-GB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shopping.</a:t>
            </a:r>
            <a:endParaRPr lang="en-GB" altLang="en-US" sz="2400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Шестиугольник 4">
            <a:extLst>
              <a:ext uri="{FF2B5EF4-FFF2-40B4-BE49-F238E27FC236}">
                <a16:creationId xmlns:a16="http://schemas.microsoft.com/office/drawing/2014/main" xmlns="" id="{C72BF375-E5F2-45BC-8F66-606D1321CD6A}"/>
              </a:ext>
            </a:extLst>
          </p:cNvPr>
          <p:cNvSpPr/>
          <p:nvPr/>
        </p:nvSpPr>
        <p:spPr>
          <a:xfrm>
            <a:off x="2063751" y="5229225"/>
            <a:ext cx="3598863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GB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She </a:t>
            </a:r>
            <a:r>
              <a:rPr lang="en-SG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does the </a:t>
            </a:r>
            <a:r>
              <a:rPr lang="en-SG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housework.</a:t>
            </a:r>
            <a:endParaRPr lang="en-GB" altLang="en-US" sz="2400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Шестиугольник 5">
            <a:extLst>
              <a:ext uri="{FF2B5EF4-FFF2-40B4-BE49-F238E27FC236}">
                <a16:creationId xmlns:a16="http://schemas.microsoft.com/office/drawing/2014/main" xmlns="" id="{FCDA4739-A5B9-4267-B0D0-0F902F53C523}"/>
              </a:ext>
            </a:extLst>
          </p:cNvPr>
          <p:cNvSpPr/>
          <p:nvPr/>
        </p:nvSpPr>
        <p:spPr>
          <a:xfrm>
            <a:off x="6600826" y="5157788"/>
            <a:ext cx="3598863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GB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. She </a:t>
            </a:r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cleans the </a:t>
            </a:r>
            <a:r>
              <a:rPr lang="en-GB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kitchen.</a:t>
            </a:r>
            <a:endParaRPr lang="en-GB" altLang="en-US" sz="2400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xmlns="" id="{E84692BD-7F2F-4FAF-9637-E089A86A16AA}"/>
              </a:ext>
            </a:extLst>
          </p:cNvPr>
          <p:cNvSpPr/>
          <p:nvPr/>
        </p:nvSpPr>
        <p:spPr>
          <a:xfrm>
            <a:off x="6527801" y="3860800"/>
            <a:ext cx="3598863" cy="1079500"/>
          </a:xfrm>
          <a:prstGeom prst="hexagon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GB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. She </a:t>
            </a:r>
            <a:r>
              <a:rPr lang="en-GB" alt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goes to </a:t>
            </a:r>
            <a:r>
              <a:rPr lang="en-GB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school.</a:t>
            </a:r>
            <a:endParaRPr lang="en-GB" altLang="en-US" sz="2400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294" name="Picture 6" descr="MC900355903[1]">
            <a:extLst>
              <a:ext uri="{FF2B5EF4-FFF2-40B4-BE49-F238E27FC236}">
                <a16:creationId xmlns:a16="http://schemas.microsoft.com/office/drawing/2014/main" xmlns="" id="{389DEC65-4300-41D5-93C5-D2343B891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1" y="1046375"/>
            <a:ext cx="2263775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676C6149-B963-4726-BF8E-7C5BD7DA6483}"/>
              </a:ext>
            </a:extLst>
          </p:cNvPr>
          <p:cNvSpPr>
            <a:spLocks/>
          </p:cNvSpPr>
          <p:nvPr/>
        </p:nvSpPr>
        <p:spPr bwMode="auto">
          <a:xfrm>
            <a:off x="1781114" y="913753"/>
            <a:ext cx="9493374" cy="124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SG" altLang="en-US" sz="4400">
                <a:solidFill>
                  <a:schemeClr val="tx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en-SG" altLang="en-US" sz="4400" dirty="0">
                <a:solidFill>
                  <a:schemeClr val="tx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0</a:t>
            </a:r>
            <a:r>
              <a:rPr lang="en-SG" altLang="en-US" sz="4400">
                <a:solidFill>
                  <a:schemeClr val="tx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.</a:t>
            </a:r>
            <a:r>
              <a:rPr lang="en-SG" altLang="en-US" sz="4400" dirty="0">
                <a:solidFill>
                  <a:schemeClr val="tx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haroni" panose="02010803020104030203" pitchFamily="2" charset="-79"/>
              </a:rPr>
              <a:t>What housework does she do everyday? </a:t>
            </a:r>
            <a:endParaRPr lang="en-GB" altLang="en-US" sz="4400" dirty="0">
              <a:solidFill>
                <a:schemeClr val="tx2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haroni" panose="02010803020104030203" pitchFamily="2" charset="-79"/>
            </a:endParaRP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xmlns="" id="{3B59624A-9DE1-4EBE-A94D-A626981BC8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2346F91F-569A-43A2-A224-BED9AB8912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809" y="1083708"/>
            <a:ext cx="10520039" cy="507168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9CFC322-7FE3-45F7-84DD-7852D30D531C}"/>
              </a:ext>
            </a:extLst>
          </p:cNvPr>
          <p:cNvSpPr/>
          <p:nvPr/>
        </p:nvSpPr>
        <p:spPr>
          <a:xfrm>
            <a:off x="1233996" y="3144591"/>
            <a:ext cx="3027286" cy="4410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 the ______________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958FBE1-7613-4B2E-866C-F7DFE3BB9196}"/>
              </a:ext>
            </a:extLst>
          </p:cNvPr>
          <p:cNvSpPr/>
          <p:nvPr/>
        </p:nvSpPr>
        <p:spPr>
          <a:xfrm>
            <a:off x="4776186" y="3208484"/>
            <a:ext cx="3027286" cy="4410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Clean the ____________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5BCEAB0F-979B-498A-9545-11880E1DC068}"/>
              </a:ext>
            </a:extLst>
          </p:cNvPr>
          <p:cNvSpPr/>
          <p:nvPr/>
        </p:nvSpPr>
        <p:spPr>
          <a:xfrm>
            <a:off x="8469297" y="3208484"/>
            <a:ext cx="3027286" cy="4410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Make _____________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50ABD3E3-2156-4861-B5B8-2AE6C5E71F81}"/>
              </a:ext>
            </a:extLst>
          </p:cNvPr>
          <p:cNvSpPr/>
          <p:nvPr/>
        </p:nvSpPr>
        <p:spPr>
          <a:xfrm>
            <a:off x="1145219" y="5680431"/>
            <a:ext cx="3027286" cy="4410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Make ____________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5F4D3674-5A82-44FE-98E7-201B0C15C43B}"/>
              </a:ext>
            </a:extLst>
          </p:cNvPr>
          <p:cNvSpPr/>
          <p:nvPr/>
        </p:nvSpPr>
        <p:spPr>
          <a:xfrm>
            <a:off x="4891595" y="5680431"/>
            <a:ext cx="3027286" cy="4410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 the _______________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76476821-59A8-4FE2-A9CF-D6E75E80E908}"/>
              </a:ext>
            </a:extLst>
          </p:cNvPr>
          <p:cNvSpPr/>
          <p:nvPr/>
        </p:nvSpPr>
        <p:spPr>
          <a:xfrm>
            <a:off x="8371642" y="5680431"/>
            <a:ext cx="3027286" cy="4410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 the_____________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DB6C931-91EB-4B8C-B91E-877ECA3CCFEB}"/>
              </a:ext>
            </a:extLst>
          </p:cNvPr>
          <p:cNvSpPr txBox="1"/>
          <p:nvPr/>
        </p:nvSpPr>
        <p:spPr>
          <a:xfrm>
            <a:off x="2034462" y="551871"/>
            <a:ext cx="8194091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Fill in the blanks. Listen and repeat.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8BD926A-4A94-4820-8190-283D4B8BE81B}"/>
              </a:ext>
            </a:extLst>
          </p:cNvPr>
          <p:cNvSpPr txBox="1"/>
          <p:nvPr/>
        </p:nvSpPr>
        <p:spPr>
          <a:xfrm>
            <a:off x="2405848" y="3163479"/>
            <a:ext cx="1766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laundry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A0FEFE9-3C56-4106-9611-DBFD1951F717}"/>
              </a:ext>
            </a:extLst>
          </p:cNvPr>
          <p:cNvSpPr txBox="1"/>
          <p:nvPr/>
        </p:nvSpPr>
        <p:spPr>
          <a:xfrm>
            <a:off x="6152224" y="3280184"/>
            <a:ext cx="1766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kitchen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0AE3E2E0-BF5D-4692-8451-B0FF5E1232DB}"/>
              </a:ext>
            </a:extLst>
          </p:cNvPr>
          <p:cNvSpPr txBox="1"/>
          <p:nvPr/>
        </p:nvSpPr>
        <p:spPr>
          <a:xfrm>
            <a:off x="9729926" y="3263222"/>
            <a:ext cx="1766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dinner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34326D23-FB60-485D-8D19-43A5445BC06F}"/>
              </a:ext>
            </a:extLst>
          </p:cNvPr>
          <p:cNvSpPr txBox="1"/>
          <p:nvPr/>
        </p:nvSpPr>
        <p:spPr>
          <a:xfrm>
            <a:off x="2405847" y="5752131"/>
            <a:ext cx="1766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the bed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2C03F11-CF51-4BFA-A8E1-1750359C7BEC}"/>
              </a:ext>
            </a:extLst>
          </p:cNvPr>
          <p:cNvSpPr txBox="1"/>
          <p:nvPr/>
        </p:nvSpPr>
        <p:spPr>
          <a:xfrm>
            <a:off x="6131508" y="5716281"/>
            <a:ext cx="1766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dishes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3188A207-76D9-44BE-B60B-70903DD0E94B}"/>
              </a:ext>
            </a:extLst>
          </p:cNvPr>
          <p:cNvSpPr txBox="1"/>
          <p:nvPr/>
        </p:nvSpPr>
        <p:spPr>
          <a:xfrm>
            <a:off x="9632271" y="5704407"/>
            <a:ext cx="1766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shopping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B0DF2463-594F-4D84-932F-98501763551C}"/>
              </a:ext>
            </a:extLst>
          </p:cNvPr>
          <p:cNvSpPr/>
          <p:nvPr/>
        </p:nvSpPr>
        <p:spPr>
          <a:xfrm>
            <a:off x="1012053" y="1046169"/>
            <a:ext cx="577048" cy="57704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/>
              <a:t>1</a:t>
            </a:r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81506CD-94DF-40A7-8422-1ABB3C777B95}"/>
              </a:ext>
            </a:extLst>
          </p:cNvPr>
          <p:cNvSpPr/>
          <p:nvPr/>
        </p:nvSpPr>
        <p:spPr>
          <a:xfrm>
            <a:off x="4603071" y="1046169"/>
            <a:ext cx="577048" cy="57704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/>
              <a:t>2</a:t>
            </a:r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24AE1287-831E-47B3-99DB-F59D06A5216F}"/>
              </a:ext>
            </a:extLst>
          </p:cNvPr>
          <p:cNvSpPr/>
          <p:nvPr/>
        </p:nvSpPr>
        <p:spPr>
          <a:xfrm>
            <a:off x="8194089" y="978083"/>
            <a:ext cx="577048" cy="57704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/>
              <a:t>3</a:t>
            </a:r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E250CF4D-7EE1-4D4C-957B-730C53DAE05A}"/>
              </a:ext>
            </a:extLst>
          </p:cNvPr>
          <p:cNvSpPr/>
          <p:nvPr/>
        </p:nvSpPr>
        <p:spPr>
          <a:xfrm>
            <a:off x="1012053" y="3532811"/>
            <a:ext cx="577048" cy="57704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/>
              <a:t>4</a:t>
            </a:r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348FC3D-E513-4D29-8D2E-A74816453A3E}"/>
              </a:ext>
            </a:extLst>
          </p:cNvPr>
          <p:cNvSpPr/>
          <p:nvPr/>
        </p:nvSpPr>
        <p:spPr>
          <a:xfrm>
            <a:off x="4603071" y="3594453"/>
            <a:ext cx="577048" cy="57704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/>
              <a:t>5</a:t>
            </a:r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3837567-B41B-4EFC-8959-AD51E5863606}"/>
              </a:ext>
            </a:extLst>
          </p:cNvPr>
          <p:cNvSpPr/>
          <p:nvPr/>
        </p:nvSpPr>
        <p:spPr>
          <a:xfrm>
            <a:off x="8207406" y="3565731"/>
            <a:ext cx="577048" cy="57704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/>
              <a:t>6</a:t>
            </a:r>
            <a:endParaRPr lang="en-US" dirty="0"/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xmlns="" id="{27177264-DF29-438A-8301-3E2C386BF2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1598266" y="475022"/>
            <a:ext cx="436196" cy="503061"/>
          </a:xfrm>
          <a:prstGeom prst="rect">
            <a:avLst/>
          </a:prstGeom>
        </p:spPr>
      </p:pic>
      <p:pic>
        <p:nvPicPr>
          <p:cNvPr id="3" name="CD1-TRACK 08">
            <a:hlinkClick r:id="" action="ppaction://media"/>
            <a:extLst>
              <a:ext uri="{FF2B5EF4-FFF2-40B4-BE49-F238E27FC236}">
                <a16:creationId xmlns:a16="http://schemas.microsoft.com/office/drawing/2014/main" xmlns="" id="{502EA402-D199-40E4-BA38-4A645FC33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17875" y="505624"/>
            <a:ext cx="487363" cy="487363"/>
          </a:xfrm>
          <a:prstGeom prst="rect">
            <a:avLst/>
          </a:prstGeom>
        </p:spPr>
      </p:pic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xmlns="" id="{62341C9B-197E-44F6-8042-D13028573B8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3142" y="-42176"/>
            <a:ext cx="1354262" cy="130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6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1-TRACK-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34BFA3C-EF47-4D7D-B183-1735C77AC291}"/>
              </a:ext>
            </a:extLst>
          </p:cNvPr>
          <p:cNvSpPr txBox="1"/>
          <p:nvPr/>
        </p:nvSpPr>
        <p:spPr>
          <a:xfrm>
            <a:off x="594132" y="5787535"/>
            <a:ext cx="42086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/>
                </a:solidFill>
              </a:rPr>
              <a:t>https://wheelofnames.com/#</a:t>
            </a:r>
          </a:p>
        </p:txBody>
      </p:sp>
      <p:pic>
        <p:nvPicPr>
          <p:cNvPr id="5" name="Picture 4" descr="Chart, sunburst chart&#10;&#10;Description automatically generated">
            <a:extLst>
              <a:ext uri="{FF2B5EF4-FFF2-40B4-BE49-F238E27FC236}">
                <a16:creationId xmlns:a16="http://schemas.microsoft.com/office/drawing/2014/main" xmlns="" id="{54459C93-33F9-425C-839E-3D9F114543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773" y="995563"/>
            <a:ext cx="5047534" cy="4866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05E5294-CCF4-4E0E-9AAA-E8E016E38988}"/>
              </a:ext>
            </a:extLst>
          </p:cNvPr>
          <p:cNvSpPr txBox="1"/>
          <p:nvPr/>
        </p:nvSpPr>
        <p:spPr>
          <a:xfrm>
            <a:off x="5361307" y="1300345"/>
            <a:ext cx="609452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Gợi</a:t>
            </a:r>
            <a:r>
              <a:rPr lang="en-US" b="1" dirty="0">
                <a:solidFill>
                  <a:srgbClr val="C00000"/>
                </a:solidFill>
              </a:rPr>
              <a:t> ý </a:t>
            </a:r>
            <a:r>
              <a:rPr lang="en-US" b="1" dirty="0" err="1">
                <a:solidFill>
                  <a:srgbClr val="C00000"/>
                </a:solidFill>
              </a:rPr>
              <a:t>hoạt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động</a:t>
            </a:r>
            <a:r>
              <a:rPr lang="en-US" b="1" dirty="0">
                <a:solidFill>
                  <a:srgbClr val="C00000"/>
                </a:solidFill>
              </a:rPr>
              <a:t> game online.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lick </a:t>
            </a:r>
            <a:r>
              <a:rPr lang="en-US" dirty="0" err="1"/>
              <a:t>vào</a:t>
            </a:r>
            <a:r>
              <a:rPr lang="en-US" dirty="0"/>
              <a:t> link.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hằng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</a:p>
          <a:p>
            <a:r>
              <a:rPr lang="en-US" dirty="0"/>
              <a:t>“ What housework do you do everyday?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AC3881B-9594-4680-AFD4-7AAADDCFAD24}"/>
              </a:ext>
            </a:extLst>
          </p:cNvPr>
          <p:cNvSpPr txBox="1"/>
          <p:nvPr/>
        </p:nvSpPr>
        <p:spPr>
          <a:xfrm>
            <a:off x="2456154" y="316412"/>
            <a:ext cx="83479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Practice : Say what housework you do at home.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87CBE4E3-E03B-4F03-BAAC-35C521D5A0F9}"/>
              </a:ext>
            </a:extLst>
          </p:cNvPr>
          <p:cNvSpPr/>
          <p:nvPr/>
        </p:nvSpPr>
        <p:spPr>
          <a:xfrm>
            <a:off x="4660774" y="5203217"/>
            <a:ext cx="1435225" cy="24221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05A170E-8172-4577-9D4A-E8F7EA639379}"/>
              </a:ext>
            </a:extLst>
          </p:cNvPr>
          <p:cNvSpPr txBox="1"/>
          <p:nvPr/>
        </p:nvSpPr>
        <p:spPr>
          <a:xfrm>
            <a:off x="4660775" y="4771312"/>
            <a:ext cx="1814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highlight>
                  <a:srgbClr val="FFFF00"/>
                </a:highlight>
              </a:rPr>
              <a:t>BẤM VÀO ĐÂY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12" name="Picture 11" descr="Chart, pie chart, circle&#10;&#10;Description automatically generated">
            <a:hlinkClick r:id="rId3"/>
            <a:extLst>
              <a:ext uri="{FF2B5EF4-FFF2-40B4-BE49-F238E27FC236}">
                <a16:creationId xmlns:a16="http://schemas.microsoft.com/office/drawing/2014/main" xmlns="" id="{BC62B033-702C-4FD6-9837-292840E316F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6209850" y="4771312"/>
            <a:ext cx="674115" cy="674115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xmlns="" id="{EA3ECCB5-335B-43EE-B7FF-8CFCF7A8AD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87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11BE3FA7-0D70-4431-814F-D8C40576EA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HappyCleans Family-Friendly Cleaning Tips | Cleaning Services Norman, OK">
            <a:extLst>
              <a:ext uri="{FF2B5EF4-FFF2-40B4-BE49-F238E27FC236}">
                <a16:creationId xmlns:a16="http://schemas.microsoft.com/office/drawing/2014/main" xmlns="" id="{8D01D31A-9C4F-4204-9492-0BA6991B73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1602" y="1367276"/>
            <a:ext cx="4856141" cy="492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people playing a game&#10;&#10;Description automatically generated with low confidence">
            <a:extLst>
              <a:ext uri="{FF2B5EF4-FFF2-40B4-BE49-F238E27FC236}">
                <a16:creationId xmlns:a16="http://schemas.microsoft.com/office/drawing/2014/main" xmlns="" id="{944D475A-CCAD-4349-BD9F-115D2EA06B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/>
        </p:blipFill>
        <p:spPr>
          <a:xfrm>
            <a:off x="6299830" y="1305603"/>
            <a:ext cx="4983330" cy="50436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C5DC681-37F4-41E8-8965-C4A2531BA3FB}"/>
              </a:ext>
            </a:extLst>
          </p:cNvPr>
          <p:cNvSpPr txBox="1"/>
          <p:nvPr/>
        </p:nvSpPr>
        <p:spPr>
          <a:xfrm>
            <a:off x="458378" y="-111055"/>
            <a:ext cx="107069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badi" panose="020B0604020104020204" pitchFamily="34" charset="0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Abadi" panose="020B0604020104020204" pitchFamily="34" charset="0"/>
              </a:rPr>
              <a:t>Look at the two pictures answer the questions?</a:t>
            </a:r>
          </a:p>
          <a:p>
            <a:r>
              <a:rPr lang="en-US" sz="2800" dirty="0">
                <a:solidFill>
                  <a:srgbClr val="C00000"/>
                </a:solidFill>
                <a:latin typeface="Abadi" panose="020B0604020104020204" pitchFamily="34" charset="0"/>
              </a:rPr>
              <a:t>         </a:t>
            </a:r>
            <a:r>
              <a:rPr lang="en-US" sz="2800" dirty="0">
                <a:latin typeface="Abadi" panose="020B0604020104020204" pitchFamily="34" charset="0"/>
              </a:rPr>
              <a:t>1. What are they doing?</a:t>
            </a:r>
          </a:p>
          <a:p>
            <a:r>
              <a:rPr lang="en-US" sz="2800" dirty="0">
                <a:latin typeface="Abadi" panose="020B0604020104020204" pitchFamily="34" charset="0"/>
              </a:rPr>
              <a:t>         2. What does the father do in the picture A, and picture B?</a:t>
            </a:r>
            <a:endParaRPr lang="en-US" sz="3200" dirty="0">
              <a:latin typeface="Abadi" panose="020B0604020104020204" pitchFamily="34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xmlns="" id="{AC9712D5-C5CA-44A3-AFFD-3EE6846091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99341" y="-23943"/>
            <a:ext cx="1091135" cy="105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47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4892C83-E233-4D2E-B8A3-C4A04CF2EE11}"/>
              </a:ext>
            </a:extLst>
          </p:cNvPr>
          <p:cNvSpPr/>
          <p:nvPr/>
        </p:nvSpPr>
        <p:spPr>
          <a:xfrm>
            <a:off x="3089429" y="1367161"/>
            <a:ext cx="8868792" cy="36132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latin typeface="Abadi" panose="020B0604020104020204" pitchFamily="34" charset="0"/>
              </a:rPr>
              <a:t>               </a:t>
            </a:r>
            <a:r>
              <a:rPr lang="en-US" sz="2800" dirty="0">
                <a:solidFill>
                  <a:srgbClr val="C00000"/>
                </a:solidFill>
                <a:latin typeface="Abadi" panose="020B0604020104020204" pitchFamily="34" charset="0"/>
              </a:rPr>
              <a:t>Housework in My Family </a:t>
            </a:r>
            <a:endParaRPr lang="en-US" sz="2000" dirty="0">
              <a:solidFill>
                <a:srgbClr val="C00000"/>
              </a:solidFill>
              <a:latin typeface="Abadi" panose="020B0604020104020204" pitchFamily="34" charset="0"/>
            </a:endParaRPr>
          </a:p>
          <a:p>
            <a:pPr algn="just"/>
            <a:r>
              <a:rPr lang="en-US" sz="2000" dirty="0">
                <a:solidFill>
                  <a:schemeClr val="tx1"/>
                </a:solidFill>
                <a:latin typeface="Abadi" panose="020B0604020104020204" pitchFamily="34" charset="0"/>
              </a:rPr>
              <a:t>Today I want to talk about housework in my family. </a:t>
            </a:r>
          </a:p>
          <a:p>
            <a:pPr algn="just"/>
            <a:r>
              <a:rPr lang="en-US" sz="2000" dirty="0">
                <a:solidFill>
                  <a:schemeClr val="tx1"/>
                </a:solidFill>
                <a:latin typeface="Abadi" panose="020B0604020104020204" pitchFamily="34" charset="0"/>
              </a:rPr>
              <a:t>I think I do the most housework in my family. I clean the kitchen every day. I do the dishes, too. My mom does the shopping. She’s a teacher in a school. My sister is a collage student. She doesn’t do anything. She doesn’t make her bed or clean her room. My dad cleans her room after work. He’s a chef in a restaurant so he makes dinner. He does the laundry and cleans the bathroom, too. Hmm. Now, I really think about it, my dad does the most housework. 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xmlns="" id="{A299766B-FDDC-4754-9F47-47FEE14F1C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548414" y="177554"/>
            <a:ext cx="599982" cy="5999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73C6DD6-1EFB-4B1E-8C5E-89403072E3A3}"/>
              </a:ext>
            </a:extLst>
          </p:cNvPr>
          <p:cNvSpPr/>
          <p:nvPr/>
        </p:nvSpPr>
        <p:spPr>
          <a:xfrm>
            <a:off x="3204839" y="612561"/>
            <a:ext cx="6568736" cy="6747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Lucida Calligraphy" panose="03010101010101010101" pitchFamily="66" charset="0"/>
              </a:rPr>
              <a:t>KEN’S CONER                 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Lucida Calligraphy" panose="03010101010101010101" pitchFamily="66" charset="0"/>
              </a:rPr>
              <a:t>a blog about stuff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42FFF042-1B95-42AD-A0D1-A4192ED2C8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662" y="1367161"/>
            <a:ext cx="2503504" cy="33752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838F96F-204A-4849-8FB1-176B4F2C688B}"/>
              </a:ext>
            </a:extLst>
          </p:cNvPr>
          <p:cNvSpPr/>
          <p:nvPr/>
        </p:nvSpPr>
        <p:spPr>
          <a:xfrm>
            <a:off x="296662" y="5332046"/>
            <a:ext cx="5642499" cy="38173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Calligraphy" panose="03010101010101010101" pitchFamily="66" charset="0"/>
              </a:rPr>
              <a:t>What housework can you see in the passage?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05C1CE6C-7546-4001-97FC-B28AEF9A087F}"/>
              </a:ext>
            </a:extLst>
          </p:cNvPr>
          <p:cNvCxnSpPr>
            <a:cxnSpLocks/>
          </p:cNvCxnSpPr>
          <p:nvPr/>
        </p:nvCxnSpPr>
        <p:spPr>
          <a:xfrm flipH="1">
            <a:off x="3117911" y="3240350"/>
            <a:ext cx="126765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5FB729F0-BF76-4A16-B799-65267C3A825E}"/>
              </a:ext>
            </a:extLst>
          </p:cNvPr>
          <p:cNvCxnSpPr>
            <a:cxnSpLocks/>
          </p:cNvCxnSpPr>
          <p:nvPr/>
        </p:nvCxnSpPr>
        <p:spPr>
          <a:xfrm flipH="1">
            <a:off x="6577984" y="3861786"/>
            <a:ext cx="180253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8D36384D-EB10-4CFB-A561-A7EA6829B55E}"/>
              </a:ext>
            </a:extLst>
          </p:cNvPr>
          <p:cNvCxnSpPr>
            <a:cxnSpLocks/>
          </p:cNvCxnSpPr>
          <p:nvPr/>
        </p:nvCxnSpPr>
        <p:spPr>
          <a:xfrm flipH="1" flipV="1">
            <a:off x="8422102" y="2938509"/>
            <a:ext cx="1784607" cy="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7161C29D-91D2-48C4-8B5E-33B3E07FC776}"/>
              </a:ext>
            </a:extLst>
          </p:cNvPr>
          <p:cNvCxnSpPr>
            <a:cxnSpLocks/>
          </p:cNvCxnSpPr>
          <p:nvPr/>
        </p:nvCxnSpPr>
        <p:spPr>
          <a:xfrm flipH="1">
            <a:off x="6095259" y="3240350"/>
            <a:ext cx="215135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E88C8EF7-2C8D-43B7-8CAB-EA27A582E880}"/>
              </a:ext>
            </a:extLst>
          </p:cNvPr>
          <p:cNvCxnSpPr>
            <a:cxnSpLocks/>
          </p:cNvCxnSpPr>
          <p:nvPr/>
        </p:nvCxnSpPr>
        <p:spPr>
          <a:xfrm flipH="1">
            <a:off x="4927107" y="4183392"/>
            <a:ext cx="1650877" cy="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B3CCD994-15DD-4D28-A044-69B139B05D56}"/>
              </a:ext>
            </a:extLst>
          </p:cNvPr>
          <p:cNvCxnSpPr>
            <a:cxnSpLocks/>
          </p:cNvCxnSpPr>
          <p:nvPr/>
        </p:nvCxnSpPr>
        <p:spPr>
          <a:xfrm flipH="1">
            <a:off x="7102136" y="4132557"/>
            <a:ext cx="166900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D9952476-C5DC-4A75-B55C-FC9CB4C7DC64}"/>
              </a:ext>
            </a:extLst>
          </p:cNvPr>
          <p:cNvCxnSpPr>
            <a:cxnSpLocks/>
          </p:cNvCxnSpPr>
          <p:nvPr/>
        </p:nvCxnSpPr>
        <p:spPr>
          <a:xfrm flipH="1">
            <a:off x="9421059" y="4132557"/>
            <a:ext cx="243063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668F3E6F-C1B9-46AF-A889-A001E7CAA28A}"/>
              </a:ext>
            </a:extLst>
          </p:cNvPr>
          <p:cNvCxnSpPr>
            <a:cxnSpLocks/>
          </p:cNvCxnSpPr>
          <p:nvPr/>
        </p:nvCxnSpPr>
        <p:spPr>
          <a:xfrm flipH="1">
            <a:off x="11324392" y="2938509"/>
            <a:ext cx="63382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xmlns="" id="{1987AFDA-9C42-4F91-8763-A63A5357A1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8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4892C83-E233-4D2E-B8A3-C4A04CF2EE11}"/>
              </a:ext>
            </a:extLst>
          </p:cNvPr>
          <p:cNvSpPr/>
          <p:nvPr/>
        </p:nvSpPr>
        <p:spPr>
          <a:xfrm>
            <a:off x="174592" y="1986378"/>
            <a:ext cx="7176117" cy="41125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latin typeface="Abadi" panose="020B0604020104020204" pitchFamily="34" charset="0"/>
              </a:rPr>
              <a:t>               </a:t>
            </a:r>
            <a:r>
              <a:rPr lang="en-US" sz="2800" dirty="0">
                <a:solidFill>
                  <a:srgbClr val="C00000"/>
                </a:solidFill>
                <a:latin typeface="Abadi" panose="020B0604020104020204" pitchFamily="34" charset="0"/>
              </a:rPr>
              <a:t>Housework in My Family </a:t>
            </a:r>
            <a:endParaRPr lang="en-US" sz="2000" dirty="0">
              <a:solidFill>
                <a:srgbClr val="C00000"/>
              </a:solidFill>
              <a:latin typeface="Abadi" panose="020B0604020104020204" pitchFamily="34" charset="0"/>
            </a:endParaRPr>
          </a:p>
          <a:p>
            <a:pPr algn="just"/>
            <a:r>
              <a:rPr lang="en-US" sz="2000" dirty="0">
                <a:solidFill>
                  <a:schemeClr val="tx1"/>
                </a:solidFill>
                <a:latin typeface="Abadi" panose="020B0604020104020204" pitchFamily="34" charset="0"/>
              </a:rPr>
              <a:t>Today I want to talk about housework in my family. </a:t>
            </a:r>
          </a:p>
          <a:p>
            <a:pPr algn="just"/>
            <a:r>
              <a:rPr lang="en-US" sz="2000" dirty="0">
                <a:solidFill>
                  <a:schemeClr val="tx1"/>
                </a:solidFill>
                <a:latin typeface="Abadi" panose="020B0604020104020204" pitchFamily="34" charset="0"/>
              </a:rPr>
              <a:t>I think I do the most housework in my family. I clean the kitchen every day. I do the dishes, too. My mom does the shopping. She’s a teacher in a school. My sister is a collage student. She doesn’t do anything. She doesn’t make her bed or clean her room. My dad cleans her room after work. He’s a chef in a restaurant so he makes dinner. He does the laundry and cleans the bathroom, too. Hmm. Now, I really think about it, my dad does the most housework. 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xmlns="" id="{A299766B-FDDC-4754-9F47-47FEE14F1C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548414" y="-95160"/>
            <a:ext cx="599982" cy="5999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73C6DD6-1EFB-4B1E-8C5E-89403072E3A3}"/>
              </a:ext>
            </a:extLst>
          </p:cNvPr>
          <p:cNvSpPr/>
          <p:nvPr/>
        </p:nvSpPr>
        <p:spPr>
          <a:xfrm>
            <a:off x="258930" y="1353843"/>
            <a:ext cx="7007440" cy="52563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Lucida Calligraphy" panose="03010101010101010101" pitchFamily="66" charset="0"/>
              </a:rPr>
              <a:t>Read the passage again and circle the correct answer.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911686F-F11A-4613-89DC-731B1877774C}"/>
              </a:ext>
            </a:extLst>
          </p:cNvPr>
          <p:cNvSpPr txBox="1"/>
          <p:nvPr/>
        </p:nvSpPr>
        <p:spPr>
          <a:xfrm>
            <a:off x="7674744" y="1499519"/>
            <a:ext cx="4258325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1. What does Ken write about?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434EE6A-B1C3-42B8-8E16-B3DB83CD4CE2}"/>
              </a:ext>
            </a:extLst>
          </p:cNvPr>
          <p:cNvSpPr txBox="1"/>
          <p:nvPr/>
        </p:nvSpPr>
        <p:spPr>
          <a:xfrm>
            <a:off x="7674744" y="2725132"/>
            <a:ext cx="4258325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2. Who does the shopping?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9051609-D590-4AF3-A1DE-E02C2A82CF97}"/>
              </a:ext>
            </a:extLst>
          </p:cNvPr>
          <p:cNvSpPr txBox="1"/>
          <p:nvPr/>
        </p:nvSpPr>
        <p:spPr>
          <a:xfrm>
            <a:off x="7759083" y="3560875"/>
            <a:ext cx="4258325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3. Who makes dinner?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EB515EE-8F5B-4187-97DD-DE8B6533E214}"/>
              </a:ext>
            </a:extLst>
          </p:cNvPr>
          <p:cNvSpPr txBox="1"/>
          <p:nvPr/>
        </p:nvSpPr>
        <p:spPr>
          <a:xfrm>
            <a:off x="7759082" y="4406892"/>
            <a:ext cx="4258325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4. Who does the laundry?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28D10E8-5396-49CE-878F-C82D32BA8014}"/>
              </a:ext>
            </a:extLst>
          </p:cNvPr>
          <p:cNvSpPr txBox="1"/>
          <p:nvPr/>
        </p:nvSpPr>
        <p:spPr>
          <a:xfrm>
            <a:off x="7604462" y="5258995"/>
            <a:ext cx="4567564" cy="70788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5. Who does the most housework in Ken’s family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95206B1-ECF6-49C0-803C-2CB6CB4B5CAF}"/>
              </a:ext>
            </a:extLst>
          </p:cNvPr>
          <p:cNvSpPr txBox="1"/>
          <p:nvPr/>
        </p:nvSpPr>
        <p:spPr>
          <a:xfrm>
            <a:off x="8010341" y="2099297"/>
            <a:ext cx="3104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Ken’s school/ Ken’s family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F43ED9B-AB84-4B3D-8FC0-4DC796BB0BBE}"/>
              </a:ext>
            </a:extLst>
          </p:cNvPr>
          <p:cNvSpPr txBox="1"/>
          <p:nvPr/>
        </p:nvSpPr>
        <p:spPr>
          <a:xfrm>
            <a:off x="8129492" y="3218108"/>
            <a:ext cx="3104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Ken’s sister/ Ken’s mom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BE3D077-04C1-44BB-BE8F-896D4E19489C}"/>
              </a:ext>
            </a:extLst>
          </p:cNvPr>
          <p:cNvSpPr txBox="1"/>
          <p:nvPr/>
        </p:nvSpPr>
        <p:spPr>
          <a:xfrm>
            <a:off x="8177617" y="3991036"/>
            <a:ext cx="3104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Ken’s mom/ Ken’s dad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79D49BB-0996-4862-B490-8C6CE4307CA8}"/>
              </a:ext>
            </a:extLst>
          </p:cNvPr>
          <p:cNvSpPr txBox="1"/>
          <p:nvPr/>
        </p:nvSpPr>
        <p:spPr>
          <a:xfrm>
            <a:off x="8262186" y="4853236"/>
            <a:ext cx="3104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Ken’s dad/Ken’s mom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8A5EE0C-BECD-476E-8B45-773094EFF848}"/>
              </a:ext>
            </a:extLst>
          </p:cNvPr>
          <p:cNvSpPr txBox="1"/>
          <p:nvPr/>
        </p:nvSpPr>
        <p:spPr>
          <a:xfrm>
            <a:off x="8362624" y="6016735"/>
            <a:ext cx="3104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Ken/Ken’s dad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14E121AA-9804-4333-A137-966E0A564590}"/>
              </a:ext>
            </a:extLst>
          </p:cNvPr>
          <p:cNvSpPr/>
          <p:nvPr/>
        </p:nvSpPr>
        <p:spPr>
          <a:xfrm>
            <a:off x="9269859" y="2042978"/>
            <a:ext cx="1445953" cy="38187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AD63A4A-59AF-4D49-B281-D579F32E57BD}"/>
              </a:ext>
            </a:extLst>
          </p:cNvPr>
          <p:cNvSpPr/>
          <p:nvPr/>
        </p:nvSpPr>
        <p:spPr>
          <a:xfrm>
            <a:off x="9430285" y="2109312"/>
            <a:ext cx="1445954" cy="36933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AE0B7566-16F1-4E4F-896C-53FF8622E3E6}"/>
              </a:ext>
            </a:extLst>
          </p:cNvPr>
          <p:cNvSpPr/>
          <p:nvPr/>
        </p:nvSpPr>
        <p:spPr>
          <a:xfrm>
            <a:off x="9535964" y="3215597"/>
            <a:ext cx="1347746" cy="387635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B31F9BB1-A1F6-447C-968B-38952AB2FC5D}"/>
              </a:ext>
            </a:extLst>
          </p:cNvPr>
          <p:cNvSpPr/>
          <p:nvPr/>
        </p:nvSpPr>
        <p:spPr>
          <a:xfrm>
            <a:off x="9423669" y="4013615"/>
            <a:ext cx="1258970" cy="364391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09E4BA96-278F-4CEC-B889-72D59D2BE9D3}"/>
              </a:ext>
            </a:extLst>
          </p:cNvPr>
          <p:cNvSpPr/>
          <p:nvPr/>
        </p:nvSpPr>
        <p:spPr>
          <a:xfrm>
            <a:off x="8282900" y="4844526"/>
            <a:ext cx="1067170" cy="36933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581B914E-420D-4A64-8A02-45050FE2E0AD}"/>
              </a:ext>
            </a:extLst>
          </p:cNvPr>
          <p:cNvSpPr/>
          <p:nvPr/>
        </p:nvSpPr>
        <p:spPr>
          <a:xfrm>
            <a:off x="8857646" y="6012779"/>
            <a:ext cx="1067170" cy="36933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xmlns="" id="{60E1D932-49F4-4B01-A284-8FC8345CE4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0" grpId="0" animBg="1"/>
      <p:bldP spid="34" grpId="0" animBg="1"/>
      <p:bldP spid="37" grpId="0" animBg="1"/>
      <p:bldP spid="3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066B1A4-BE97-4C12-95FC-F432A226FF08}"/>
              </a:ext>
            </a:extLst>
          </p:cNvPr>
          <p:cNvSpPr/>
          <p:nvPr/>
        </p:nvSpPr>
        <p:spPr>
          <a:xfrm>
            <a:off x="694451" y="1108882"/>
            <a:ext cx="10047530" cy="7144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9AF8CD02-A726-49AD-A9FD-A42D849A65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144826"/>
              </p:ext>
            </p:extLst>
          </p:nvPr>
        </p:nvGraphicFramePr>
        <p:xfrm>
          <a:off x="762513" y="2894245"/>
          <a:ext cx="9979468" cy="3183813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7795451">
                  <a:extLst>
                    <a:ext uri="{9D8B030D-6E8A-4147-A177-3AD203B41FA5}">
                      <a16:colId xmlns:a16="http://schemas.microsoft.com/office/drawing/2014/main" xmlns="" val="401642571"/>
                    </a:ext>
                  </a:extLst>
                </a:gridCol>
                <a:gridCol w="2184017">
                  <a:extLst>
                    <a:ext uri="{9D8B030D-6E8A-4147-A177-3AD203B41FA5}">
                      <a16:colId xmlns:a16="http://schemas.microsoft.com/office/drawing/2014/main" xmlns="" val="1299294394"/>
                    </a:ext>
                  </a:extLst>
                </a:gridCol>
              </a:tblGrid>
              <a:tr h="439725">
                <a:tc>
                  <a:txBody>
                    <a:bodyPr/>
                    <a:lstStyle/>
                    <a:p>
                      <a:r>
                        <a:rPr lang="en-SG" sz="2000" dirty="0"/>
                        <a:t>HOUSEWORK</a:t>
                      </a:r>
                      <a:endParaRPr lang="en-US" sz="20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609630" rtl="0" eaLnBrk="1" latinLnBrk="0" hangingPunct="1"/>
                      <a:r>
                        <a:rPr lang="en-SG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CHECK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987753437"/>
                  </a:ext>
                </a:extLst>
              </a:tr>
              <a:tr h="522137">
                <a:tc>
                  <a:txBody>
                    <a:bodyPr/>
                    <a:lstStyle/>
                    <a:p>
                      <a:r>
                        <a:rPr lang="en-SG" sz="2000" dirty="0"/>
                        <a:t>Do the dishes</a:t>
                      </a:r>
                      <a:endParaRPr lang="en-US" sz="20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902506806"/>
                  </a:ext>
                </a:extLst>
              </a:tr>
              <a:tr h="451388">
                <a:tc>
                  <a:txBody>
                    <a:bodyPr/>
                    <a:lstStyle/>
                    <a:p>
                      <a:r>
                        <a:rPr lang="en-SG" sz="2000" dirty="0"/>
                        <a:t>Do the laundry</a:t>
                      </a:r>
                      <a:endParaRPr lang="en-US" sz="20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723470796"/>
                  </a:ext>
                </a:extLst>
              </a:tr>
              <a:tr h="451388">
                <a:tc>
                  <a:txBody>
                    <a:bodyPr/>
                    <a:lstStyle/>
                    <a:p>
                      <a:r>
                        <a:rPr lang="en-SG" sz="2000" dirty="0"/>
                        <a:t>Make dinner</a:t>
                      </a:r>
                      <a:endParaRPr lang="en-US" sz="20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363600998"/>
                  </a:ext>
                </a:extLst>
              </a:tr>
              <a:tr h="439725">
                <a:tc>
                  <a:txBody>
                    <a:bodyPr/>
                    <a:lstStyle/>
                    <a:p>
                      <a:r>
                        <a:rPr lang="en-SG" sz="2000" dirty="0"/>
                        <a:t>Clean the kitchen</a:t>
                      </a:r>
                      <a:endParaRPr lang="en-US" sz="20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87382861"/>
                  </a:ext>
                </a:extLst>
              </a:tr>
              <a:tr h="439725">
                <a:tc>
                  <a:txBody>
                    <a:bodyPr/>
                    <a:lstStyle/>
                    <a:p>
                      <a:r>
                        <a:rPr lang="en-SG" sz="2000" dirty="0"/>
                        <a:t>Do the shopping</a:t>
                      </a:r>
                      <a:endParaRPr lang="en-US" sz="20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575056216"/>
                  </a:ext>
                </a:extLst>
              </a:tr>
              <a:tr h="439725">
                <a:tc>
                  <a:txBody>
                    <a:bodyPr/>
                    <a:lstStyle/>
                    <a:p>
                      <a:r>
                        <a:rPr lang="en-SG" sz="2000" dirty="0"/>
                        <a:t>Clean the house</a:t>
                      </a:r>
                      <a:endParaRPr lang="en-US" sz="20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Abadi" panose="020B06040201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71010313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B3AC8C1-07E5-4168-96A4-F0F3F54CF272}"/>
              </a:ext>
            </a:extLst>
          </p:cNvPr>
          <p:cNvSpPr txBox="1"/>
          <p:nvPr/>
        </p:nvSpPr>
        <p:spPr>
          <a:xfrm>
            <a:off x="694451" y="1067911"/>
            <a:ext cx="108638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/>
              <a:t>Practice with your partner the conversation and tick to the housework your partner does every day at home</a:t>
            </a:r>
          </a:p>
          <a:p>
            <a:r>
              <a:rPr lang="en-SG" sz="2400" dirty="0">
                <a:highlight>
                  <a:srgbClr val="FFFF00"/>
                </a:highlight>
              </a:rPr>
              <a:t>A: What housework do you do everyday ? </a:t>
            </a:r>
          </a:p>
          <a:p>
            <a:r>
              <a:rPr lang="en-SG" sz="2400" dirty="0">
                <a:highlight>
                  <a:srgbClr val="FFFF00"/>
                </a:highlight>
              </a:rPr>
              <a:t>B. I do the </a:t>
            </a:r>
            <a:r>
              <a:rPr lang="en-SG" sz="2400" dirty="0" err="1">
                <a:highlight>
                  <a:srgbClr val="FFFF00"/>
                </a:highlight>
              </a:rPr>
              <a:t>laudary</a:t>
            </a:r>
            <a:r>
              <a:rPr lang="en-SG" sz="2400" dirty="0">
                <a:highlight>
                  <a:srgbClr val="FFFF00"/>
                </a:highlight>
              </a:rPr>
              <a:t>.</a:t>
            </a:r>
            <a:endParaRPr lang="en-US" sz="2400" dirty="0">
              <a:highlight>
                <a:srgbClr val="FFFF00"/>
              </a:highlight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xmlns="" id="{322071B6-46FF-4814-8E62-0F1E48CAAF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84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F3FFB47-6505-473E-9437-650072D951C8}"/>
              </a:ext>
            </a:extLst>
          </p:cNvPr>
          <p:cNvSpPr txBox="1"/>
          <p:nvPr/>
        </p:nvSpPr>
        <p:spPr>
          <a:xfrm>
            <a:off x="881062" y="1300252"/>
            <a:ext cx="98202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9600">
                <a:solidFill>
                  <a:srgbClr val="4BACC6">
                    <a:lumMod val="75000"/>
                  </a:srgbClr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Calibri"/>
              </a:rPr>
              <a:t>HOMEWORK</a:t>
            </a:r>
            <a:endParaRPr kumimoji="0" lang="en-SG" sz="96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B79C870-712A-4E90-9E3B-6C6CCE07E142}"/>
              </a:ext>
            </a:extLst>
          </p:cNvPr>
          <p:cNvSpPr txBox="1"/>
          <p:nvPr/>
        </p:nvSpPr>
        <p:spPr>
          <a:xfrm>
            <a:off x="1896160" y="3429000"/>
            <a:ext cx="7460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SG" sz="2800" dirty="0"/>
              <a:t>Learn the new words</a:t>
            </a:r>
          </a:p>
          <a:p>
            <a:pPr marL="285750" indent="-285750">
              <a:buFontTx/>
              <a:buChar char="-"/>
            </a:pPr>
            <a:r>
              <a:rPr lang="en-SG" sz="2800" dirty="0"/>
              <a:t>Do exercise workbook page (………………….) </a:t>
            </a:r>
          </a:p>
          <a:p>
            <a:pPr marL="285750" indent="-285750">
              <a:buFontTx/>
              <a:buChar char="-"/>
            </a:pPr>
            <a:r>
              <a:rPr lang="en-SG" sz="2800" dirty="0"/>
              <a:t>Online Practice</a:t>
            </a:r>
          </a:p>
        </p:txBody>
      </p:sp>
    </p:spTree>
    <p:extLst>
      <p:ext uri="{BB962C8B-B14F-4D97-AF65-F5344CB8AC3E}">
        <p14:creationId xmlns:p14="http://schemas.microsoft.com/office/powerpoint/2010/main" val="1458876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child, little, indoor&#10;&#10;Description automatically generated">
            <a:extLst>
              <a:ext uri="{FF2B5EF4-FFF2-40B4-BE49-F238E27FC236}">
                <a16:creationId xmlns:a16="http://schemas.microsoft.com/office/drawing/2014/main" xmlns="" id="{F833E5D5-0A75-469A-BB01-E52F586AD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872910" y="1198393"/>
            <a:ext cx="7697218" cy="5281475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xmlns="" id="{D9806C0F-A4F7-433D-851B-EFE3C4F299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2712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A76D45C-F75E-4A0F-A676-E79665B86AC7}"/>
              </a:ext>
            </a:extLst>
          </p:cNvPr>
          <p:cNvSpPr/>
          <p:nvPr/>
        </p:nvSpPr>
        <p:spPr>
          <a:xfrm>
            <a:off x="818738" y="2798485"/>
            <a:ext cx="10047530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88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NEW WORDS</a:t>
            </a:r>
            <a:endParaRPr lang="en-SG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endParaRPr lang="en-US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xmlns="" id="{2C963F61-C0B6-4F5A-826F-6D3C7479D6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2432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53441" y="812388"/>
            <a:ext cx="20181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bed</a:t>
            </a:r>
            <a:r>
              <a:rPr lang="en-US" sz="3200" dirty="0">
                <a:latin typeface=".VnVogue" panose="020B7200000000000000" pitchFamily="34" charset="0"/>
              </a:rPr>
              <a:t> 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17173" y="3458896"/>
            <a:ext cx="28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meɪk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ðə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bɛd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56054" y="4255788"/>
            <a:ext cx="3111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95994" y="255618"/>
            <a:ext cx="2155264" cy="1858915"/>
          </a:xfrm>
          <a:prstGeom prst="rect">
            <a:avLst/>
          </a:prstGeom>
        </p:spPr>
      </p:pic>
      <p:pic>
        <p:nvPicPr>
          <p:cNvPr id="22" name="Picture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33332" y="2189810"/>
            <a:ext cx="3617261" cy="288476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432994" y="2828297"/>
            <a:ext cx="44317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make the bed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 (v)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47226" y="1565142"/>
            <a:ext cx="28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bɛd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71637" y="1875928"/>
            <a:ext cx="3026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082"/>
            <a:ext cx="930214" cy="880301"/>
          </a:xfrm>
          <a:prstGeom prst="rect">
            <a:avLst/>
          </a:prstGeom>
          <a:noFill/>
        </p:spPr>
      </p:pic>
      <p:grpSp>
        <p:nvGrpSpPr>
          <p:cNvPr id="17" name="Group 16"/>
          <p:cNvGrpSpPr/>
          <p:nvPr/>
        </p:nvGrpSpPr>
        <p:grpSpPr>
          <a:xfrm>
            <a:off x="564051" y="5345127"/>
            <a:ext cx="6942306" cy="815657"/>
            <a:chOff x="1163337" y="5155671"/>
            <a:chExt cx="6942306" cy="815657"/>
          </a:xfrm>
        </p:grpSpPr>
        <p:sp>
          <p:nvSpPr>
            <p:cNvPr id="16" name="Rectangle 15"/>
            <p:cNvSpPr/>
            <p:nvPr/>
          </p:nvSpPr>
          <p:spPr>
            <a:xfrm>
              <a:off x="1238955" y="5155671"/>
              <a:ext cx="68666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2158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We usually make the bed before and after sleeping.</a:t>
              </a:r>
              <a:endParaRPr lang="en-US" sz="24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163337" y="5571218"/>
              <a:ext cx="61538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0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tớ</a:t>
              </a:r>
              <a:r>
                <a:rPr lang="en-US" sz="20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20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dọn</a:t>
              </a:r>
              <a:r>
                <a:rPr lang="en-US" sz="20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giường</a:t>
              </a:r>
              <a:r>
                <a:rPr lang="en-US" sz="20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0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0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0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r>
                <a:rPr lang="en-US" sz="20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dậy</a:t>
              </a:r>
              <a:r>
                <a:rPr lang="en-US" sz="20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xmlns="" id="{C9FB2756-1237-49F3-A282-D201C76D0F8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639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d-16291666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d-16291666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ke-the-bed-16291666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ke-the-bed-16291666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e-usually-make-the-bed-before16297655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1" grpId="0"/>
      <p:bldP spid="23" grpId="0"/>
      <p:bldP spid="23" grpId="1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561809" y="1609162"/>
            <a:ext cx="1534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kliːn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63291" y="4274303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4630192" y="238586"/>
            <a:ext cx="2099467" cy="1845347"/>
          </a:xfrm>
          <a:prstGeom prst="rect">
            <a:avLst/>
          </a:prstGeom>
        </p:spPr>
      </p:pic>
      <p:pic>
        <p:nvPicPr>
          <p:cNvPr id="22" name="Picture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3462" y="1793261"/>
            <a:ext cx="4734290" cy="31571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/>
          <p:cNvSpPr txBox="1"/>
          <p:nvPr/>
        </p:nvSpPr>
        <p:spPr>
          <a:xfrm>
            <a:off x="7107955" y="822255"/>
            <a:ext cx="3306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clean </a:t>
            </a:r>
            <a:r>
              <a:rPr lang="en-US" sz="3200" dirty="0"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29659" y="2972907"/>
            <a:ext cx="4734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clean the kitchen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17105" y="3785085"/>
            <a:ext cx="3157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kliːn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ðə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kɪʧɪn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6" name="Rectangle 5"/>
          <p:cNvSpPr/>
          <p:nvPr/>
        </p:nvSpPr>
        <p:spPr>
          <a:xfrm>
            <a:off x="90985" y="4964067"/>
            <a:ext cx="7390925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2158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 mother always cleans the kitchen after cooking. 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luôn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dọn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dẹp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bếp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nấu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nướng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.)</a:t>
            </a:r>
            <a:endParaRPr lang="en-US" sz="2000" dirty="0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xmlns="" id="{8C5EA0D8-70B7-45B3-AACF-F144919433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541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ean16291668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ean16291668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ean-the-kitchen16291668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ean-the-kitchen16291668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y-mother-always-cleans-the-ki16297655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23" grpId="0"/>
      <p:bldP spid="23" grpId="1"/>
      <p:bldP spid="24" grpId="0"/>
      <p:bldP spid="24" grpId="1"/>
      <p:bldP spid="25" grpId="0"/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7171904" y="2049962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55606" y="431892"/>
            <a:ext cx="3202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dinner</a:t>
            </a:r>
            <a:r>
              <a:rPr lang="en-US" sz="3200" dirty="0">
                <a:latin typeface=".VnVogue" panose="020B7200000000000000" pitchFamily="34" charset="0"/>
              </a:rPr>
              <a:t> 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pic>
        <p:nvPicPr>
          <p:cNvPr id="22" name="Picture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40447" y="1397464"/>
            <a:ext cx="3293652" cy="2474357"/>
          </a:xfrm>
          <a:prstGeom prst="rect">
            <a:avLst/>
          </a:prstGeom>
        </p:spPr>
      </p:pic>
      <p:pic>
        <p:nvPicPr>
          <p:cNvPr id="23" name="Picture 2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271764" y="3319387"/>
            <a:ext cx="1311440" cy="200894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307054" y="1243436"/>
            <a:ext cx="1570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dɪnə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28724" y="5039718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21216" y="3394320"/>
            <a:ext cx="43184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make dinner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04821" y="4260822"/>
            <a:ext cx="4265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meɪk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dɪnə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082"/>
            <a:ext cx="930214" cy="880301"/>
          </a:xfrm>
          <a:prstGeom prst="rect">
            <a:avLst/>
          </a:prstGeom>
          <a:noFill/>
        </p:spPr>
      </p:pic>
      <p:grpSp>
        <p:nvGrpSpPr>
          <p:cNvPr id="18" name="Group 17"/>
          <p:cNvGrpSpPr/>
          <p:nvPr/>
        </p:nvGrpSpPr>
        <p:grpSpPr>
          <a:xfrm>
            <a:off x="50473" y="5629015"/>
            <a:ext cx="6805133" cy="815056"/>
            <a:chOff x="998405" y="5953268"/>
            <a:chExt cx="6805133" cy="815056"/>
          </a:xfrm>
        </p:grpSpPr>
        <p:sp>
          <p:nvSpPr>
            <p:cNvPr id="16" name="Rectangle 15"/>
            <p:cNvSpPr/>
            <p:nvPr/>
          </p:nvSpPr>
          <p:spPr>
            <a:xfrm>
              <a:off x="998405" y="5953268"/>
              <a:ext cx="680513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215868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My father sometimes cooks dinner at the weekend</a:t>
              </a:r>
              <a:r>
                <a:rPr lang="en-US" b="1" dirty="0">
                  <a:solidFill>
                    <a:srgbClr val="215868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53602" y="6368214"/>
              <a:ext cx="580442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(</a:t>
              </a:r>
              <a:r>
                <a:rPr lang="en-US" sz="2000" i="1" dirty="0" err="1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Cuối</a:t>
              </a:r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tuần</a:t>
              </a:r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bố</a:t>
              </a:r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tớ</a:t>
              </a:r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thỉnh</a:t>
              </a:r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thoảng</a:t>
              </a:r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nấu</a:t>
              </a:r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bữa</a:t>
              </a:r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tối</a:t>
              </a:r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)</a:t>
              </a:r>
              <a:endParaRPr lang="en-US" sz="2000" dirty="0"/>
            </a:p>
          </p:txBody>
        </p:sp>
      </p:grp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xmlns="" id="{C9F0181D-D24E-42AB-B4ED-44F6D96979F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7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ke-dinner16291671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ke-dinner16291671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ner16291670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ner16291670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ke-dinner16291671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ke-dinner16291671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y-father-sometimes-cooks-dinn16297656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  <p:bldP spid="25" grpId="0"/>
      <p:bldP spid="26" grpId="0"/>
      <p:bldP spid="26" grpId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7600526" y="1978136"/>
            <a:ext cx="2051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0645" y="665021"/>
            <a:ext cx="2375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dish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29399" y="1434462"/>
            <a:ext cx="1147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dɪʃ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23160" y="4471872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68599" y="3455851"/>
            <a:ext cx="43153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do the dishes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15241" y="4025417"/>
            <a:ext cx="4265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duː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ðə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dɪʃɪz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109196" y="575785"/>
            <a:ext cx="1768403" cy="1768403"/>
          </a:xfrm>
          <a:prstGeom prst="rect">
            <a:avLst/>
          </a:prstGeom>
        </p:spPr>
      </p:pic>
      <p:pic>
        <p:nvPicPr>
          <p:cNvPr id="30" name="Picture 2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4575" y="1248116"/>
            <a:ext cx="3467272" cy="3624326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082"/>
            <a:ext cx="930214" cy="880301"/>
          </a:xfrm>
          <a:prstGeom prst="rect">
            <a:avLst/>
          </a:prstGeom>
          <a:noFill/>
        </p:spPr>
      </p:pic>
      <p:grpSp>
        <p:nvGrpSpPr>
          <p:cNvPr id="17" name="Group 16"/>
          <p:cNvGrpSpPr/>
          <p:nvPr/>
        </p:nvGrpSpPr>
        <p:grpSpPr>
          <a:xfrm>
            <a:off x="2788" y="5047266"/>
            <a:ext cx="7700441" cy="862851"/>
            <a:chOff x="2788" y="5047266"/>
            <a:chExt cx="7700441" cy="862851"/>
          </a:xfrm>
        </p:grpSpPr>
        <p:sp>
          <p:nvSpPr>
            <p:cNvPr id="16" name="Rectangle 15"/>
            <p:cNvSpPr/>
            <p:nvPr/>
          </p:nvSpPr>
          <p:spPr>
            <a:xfrm>
              <a:off x="2788" y="5047266"/>
              <a:ext cx="770044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215868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She usually helps her mother to do the dishes after meals.</a:t>
              </a:r>
              <a:endParaRPr lang="en-US" sz="24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5670" y="5510007"/>
              <a:ext cx="580442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i="1" dirty="0" err="1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Cô</a:t>
              </a:r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ấy</a:t>
              </a:r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thường</a:t>
              </a:r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xuyên</a:t>
              </a:r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giúp</a:t>
              </a:r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mẹ</a:t>
              </a:r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rửa</a:t>
              </a:r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bát</a:t>
              </a:r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sau</a:t>
              </a:r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các</a:t>
              </a:r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bữa</a:t>
              </a:r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ăn</a:t>
              </a:r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lang="en-US" sz="2000" dirty="0"/>
            </a:p>
          </p:txBody>
        </p:sp>
      </p:grp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xmlns="" id="{CB520CE5-CD59-4E05-B2A9-01BDD69FDD2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2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e-usually-helps-her-mother-t162976569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sh16291674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sh16291674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-the-dishes-162916767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  <p:bldP spid="24" grpId="0"/>
      <p:bldP spid="25" grpId="0"/>
      <p:bldP spid="26" grpId="0"/>
      <p:bldP spid="26" grpId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21837" y="782225"/>
            <a:ext cx="11090603" cy="5628247"/>
            <a:chOff x="521837" y="762974"/>
            <a:chExt cx="11090603" cy="5628247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0000625" y="640007"/>
              <a:ext cx="677762" cy="92369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40869"/>
            <a:stretch>
              <a:fillRect/>
            </a:stretch>
          </p:blipFill>
          <p:spPr>
            <a:xfrm rot="-10800000">
              <a:off x="1695969" y="1024680"/>
              <a:ext cx="677762" cy="54618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t="60292" r="47500"/>
            <a:stretch>
              <a:fillRect/>
            </a:stretch>
          </p:blipFill>
          <p:spPr>
            <a:xfrm>
              <a:off x="11399961" y="3873500"/>
              <a:ext cx="212479" cy="219021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t="60292" r="47500"/>
            <a:stretch>
              <a:fillRect/>
            </a:stretch>
          </p:blipFill>
          <p:spPr>
            <a:xfrm>
              <a:off x="8840429" y="6172200"/>
              <a:ext cx="212479" cy="21902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t="60292" r="47500"/>
            <a:stretch>
              <a:fillRect/>
            </a:stretch>
          </p:blipFill>
          <p:spPr>
            <a:xfrm>
              <a:off x="521837" y="5496576"/>
              <a:ext cx="212479" cy="219021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t="60292" r="47500"/>
            <a:stretch>
              <a:fillRect/>
            </a:stretch>
          </p:blipFill>
          <p:spPr>
            <a:xfrm>
              <a:off x="4186553" y="5484716"/>
              <a:ext cx="212479" cy="219021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6837319" y="2097426"/>
            <a:ext cx="2894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90988" y="751189"/>
            <a:ext cx="31866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laundry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72575" y="1496968"/>
            <a:ext cx="4265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lɔːndri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45181" y="5057565"/>
            <a:ext cx="3333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82162" y="3361905"/>
            <a:ext cx="4706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do the laundry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 (v)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02730" y="4095907"/>
            <a:ext cx="4265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u="sng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duː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 ðə lɔːndri /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16067" y="656313"/>
            <a:ext cx="4051384" cy="3904521"/>
          </a:xfrm>
          <a:prstGeom prst="rect">
            <a:avLst/>
          </a:prstGeom>
        </p:spPr>
      </p:pic>
      <p:pic>
        <p:nvPicPr>
          <p:cNvPr id="29" name="Picture 28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082"/>
            <a:ext cx="930214" cy="880301"/>
          </a:xfrm>
          <a:prstGeom prst="rect">
            <a:avLst/>
          </a:prstGeom>
          <a:noFill/>
        </p:spPr>
      </p:pic>
      <p:grpSp>
        <p:nvGrpSpPr>
          <p:cNvPr id="17" name="Group 16"/>
          <p:cNvGrpSpPr/>
          <p:nvPr/>
        </p:nvGrpSpPr>
        <p:grpSpPr>
          <a:xfrm>
            <a:off x="545431" y="4915982"/>
            <a:ext cx="5907307" cy="868789"/>
            <a:chOff x="274855" y="5369344"/>
            <a:chExt cx="5907307" cy="868789"/>
          </a:xfrm>
        </p:grpSpPr>
        <p:sp>
          <p:nvSpPr>
            <p:cNvPr id="16" name="Rectangle 15"/>
            <p:cNvSpPr/>
            <p:nvPr/>
          </p:nvSpPr>
          <p:spPr>
            <a:xfrm>
              <a:off x="274855" y="5369344"/>
              <a:ext cx="508908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2158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Who does the laundry in your house?</a:t>
              </a:r>
              <a:endParaRPr lang="en-US" sz="2400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77736" y="5838023"/>
              <a:ext cx="580442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</a:rPr>
                <a:t>Ở </a:t>
              </a:r>
              <a:r>
                <a:rPr lang="en-US" sz="2000" i="1" dirty="0" err="1">
                  <a:solidFill>
                    <a:srgbClr val="984806"/>
                  </a:solidFill>
                  <a:latin typeface="Times New Roman" panose="02020603050405020304" pitchFamily="18" charset="0"/>
                </a:rPr>
                <a:t>nhà</a:t>
              </a:r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984806"/>
                  </a:solidFill>
                  <a:latin typeface="Times New Roman" panose="02020603050405020304" pitchFamily="18" charset="0"/>
                </a:rPr>
                <a:t>bạn</a:t>
              </a:r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984806"/>
                  </a:solidFill>
                  <a:latin typeface="Times New Roman" panose="02020603050405020304" pitchFamily="18" charset="0"/>
                </a:rPr>
                <a:t>thì</a:t>
              </a:r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984806"/>
                  </a:solidFill>
                  <a:latin typeface="Times New Roman" panose="02020603050405020304" pitchFamily="18" charset="0"/>
                </a:rPr>
                <a:t>ai</a:t>
              </a:r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984806"/>
                  </a:solidFill>
                  <a:latin typeface="Times New Roman" panose="02020603050405020304" pitchFamily="18" charset="0"/>
                </a:rPr>
                <a:t>giặt</a:t>
              </a:r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984806"/>
                  </a:solidFill>
                  <a:latin typeface="Times New Roman" panose="02020603050405020304" pitchFamily="18" charset="0"/>
                </a:rPr>
                <a:t>quần</a:t>
              </a:r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984806"/>
                  </a:solidFill>
                  <a:latin typeface="Times New Roman" panose="02020603050405020304" pitchFamily="18" charset="0"/>
                </a:rPr>
                <a:t>áo</a:t>
              </a:r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</a:rPr>
                <a:t>?</a:t>
              </a:r>
              <a:endParaRPr lang="en-US" sz="2000" dirty="0"/>
            </a:p>
          </p:txBody>
        </p:sp>
      </p:grpSp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xmlns="" id="{7F3F183D-6C9C-4056-8E59-E2BB06AD9D0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1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undry16291679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-the-laundry-162916797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-the-laundry-162916797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-does-the-laundry-in-your-h16297657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  <p:bldP spid="24" grpId="0"/>
      <p:bldP spid="25" grpId="0"/>
      <p:bldP spid="26" grpId="0"/>
      <p:bldP spid="26" grpId="1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76903588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1233</Words>
  <Application>Microsoft Office PowerPoint</Application>
  <PresentationFormat>Widescreen</PresentationFormat>
  <Paragraphs>194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Calibri</vt:lpstr>
      <vt:lpstr>Microsoft JhengHei</vt:lpstr>
      <vt:lpstr>Aharoni</vt:lpstr>
      <vt:lpstr>Arial</vt:lpstr>
      <vt:lpstr>Abadi</vt:lpstr>
      <vt:lpstr>Times New Roman</vt:lpstr>
      <vt:lpstr>Adobe Garamond Pro Bold</vt:lpstr>
      <vt:lpstr>Arial Black</vt:lpstr>
      <vt:lpstr>Lucida Calligraphy</vt:lpstr>
      <vt:lpstr>.VnVogue</vt:lpstr>
      <vt:lpstr>Microsoft JhengHei UI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108</cp:revision>
  <cp:lastPrinted>2021-08-11T00:59:13Z</cp:lastPrinted>
  <dcterms:created xsi:type="dcterms:W3CDTF">2021-08-05T04:02:50Z</dcterms:created>
  <dcterms:modified xsi:type="dcterms:W3CDTF">2022-10-11T14:41:30Z</dcterms:modified>
</cp:coreProperties>
</file>