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611" r:id="rId3"/>
    <p:sldId id="612" r:id="rId4"/>
    <p:sldId id="613" r:id="rId5"/>
    <p:sldId id="614" r:id="rId6"/>
    <p:sldId id="616" r:id="rId7"/>
    <p:sldId id="259" r:id="rId8"/>
    <p:sldId id="617" r:id="rId9"/>
    <p:sldId id="296" r:id="rId10"/>
    <p:sldId id="298" r:id="rId11"/>
    <p:sldId id="607" r:id="rId12"/>
    <p:sldId id="609" r:id="rId13"/>
    <p:sldId id="594" r:id="rId14"/>
    <p:sldId id="576" r:id="rId15"/>
    <p:sldId id="606" r:id="rId16"/>
    <p:sldId id="572" r:id="rId17"/>
    <p:sldId id="297" r:id="rId18"/>
    <p:sldId id="299" r:id="rId19"/>
    <p:sldId id="665" r:id="rId20"/>
    <p:sldId id="513" r:id="rId21"/>
    <p:sldId id="666" r:id="rId22"/>
    <p:sldId id="300" r:id="rId23"/>
    <p:sldId id="301" r:id="rId24"/>
    <p:sldId id="276" r:id="rId25"/>
    <p:sldId id="580" r:id="rId26"/>
    <p:sldId id="610" r:id="rId27"/>
    <p:sldId id="598" r:id="rId28"/>
    <p:sldId id="568" r:id="rId29"/>
    <p:sldId id="571" r:id="rId30"/>
    <p:sldId id="579" r:id="rId31"/>
    <p:sldId id="258" r:id="rId32"/>
    <p:sldId id="261" r:id="rId33"/>
    <p:sldId id="262" r:id="rId34"/>
    <p:sldId id="263" r:id="rId35"/>
    <p:sldId id="2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4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5E901-541E-45F7-87A0-6819A425D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55AF1B-617B-48C5-92FE-27B73FB94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CB73D5-68E1-4721-9E6B-F169C3F1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495B36-11F0-4E6D-A7E0-25982F49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B726F1-32A8-409D-B37A-5C738FD3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28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585C8-DDBD-4A91-A838-1A9E16AF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4D57BC-B640-4D8F-B574-992D3B6CE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CF493E-8B08-41A6-B261-780C939D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DA3D7-44E3-4D56-9AE3-2FDB4984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A9B5F3-7DFA-4B4A-88AA-39D181C5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9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C4F7DE-503E-476C-B5AA-2E3DAAC15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A59DD3-63DE-4661-81D3-D0BF8AEE0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B9F362-7D1F-4139-8195-FF2A4AF6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1479D-08D1-4C04-859B-5067B371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C65FBC-A950-423F-9675-CABC4F29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52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4D633D-6AEF-49BF-AA84-845E2348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E74E3-4AAB-4186-9C3B-D45E3CF37D7C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6E5B2B-9769-4279-9B31-C8DAE26D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BA67E1-09BC-4C32-9992-8BCD3CAA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208D9-84E2-423C-9353-A6A25E134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170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EF39F-7F5F-472C-8A63-921DAD4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B5704-D704-4C0F-ACB2-EAD346B3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00DF0-923A-4580-A3C8-04C27DB5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FE0B25-A948-4799-8C46-9C26E7AB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9AB5CC-9175-4EAB-ADC4-784BCBC6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74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E6F16-5D36-4C55-97FB-2F714E4A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74C96-C5B2-4EF0-869F-793E5D840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9E798-B67B-44ED-9BBB-60820ED7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D4EE6-8149-40C7-A453-5DDADF26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4FD3CA-4686-4CC4-80A1-AA4CA1D8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72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550A6-0CA7-4B21-84A5-72072CAD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50845-2185-42C8-8493-B949FD47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998662-F7CF-4E10-9229-D2CBD096B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50DCD9-603B-48F8-B605-1CF206F0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AC1BA1-8DCC-4E56-A1C9-BAFFF884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5E954A-8A21-44A6-B6BD-46622803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76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01827-83C0-4D69-BDD5-E0E6A8C4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C4585A-2259-4D39-AE2F-274BAE6D9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4033C4-F039-4C07-93A1-E22A87A1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DFB99D-D227-4000-AC0B-949653C87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F60933-8CBA-4BFA-8EEE-34ED22320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AFA283-AF99-460F-B12E-F135B516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A490AC-4A6F-406A-89A5-18AC868A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0ED36BA-96B3-4CFC-8D5D-DDDCBE18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60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8D9EF-8F70-4BCA-9B0C-92ABE29A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78B5EA-FEF7-4E56-904B-E220FE28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4CFDFC-D855-468A-BC64-21749041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EECC9E-5E60-4C92-8646-4D4C196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5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2A7E9D-A3E4-4A9F-8187-38D6EA3F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BC3408-68A9-4217-B9C4-3BB6A4F7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E80FD6-814C-4EF9-9147-0F535115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01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C728D-1970-4178-98BC-59DE1E9C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CA28F5-9B7A-470D-BBB3-4DC43584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386C6-37ED-4B34-9ECA-8979F24EA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0DFDAB-C539-4E58-9DE5-B9040CEB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0EAA63-2DC4-49E6-978F-7C294841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0629BC-19A4-4580-8709-37D7313D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6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38CA2-677E-4701-898D-F84F2563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9A4E46-DA43-4C1F-AB59-B6212170C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E48344-5E9F-42C3-8E6F-079A5760F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1F5477-1FEB-4EDD-A0D1-E59FF83E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21C4C8-EF9A-4CDB-A3D9-15F2E0FF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DF3BF4-5A0B-4B7B-BE08-0C30AECF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13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DEBE35-62F3-4D3A-BE1C-A143D3B0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98CE5B-F910-41BB-848A-9D3DFC5E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8458DC-9FA8-44B2-ACEB-24A131F18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D00-3A71-4D5D-BDC4-2AF2BDC456B5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701CBD-15C8-4C36-A83E-9AECAF532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B6B3E2-B9DE-4B2D-B502-C7A687AAC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D9F9-C6B9-45E1-947D-138C82DD5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7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.vn/url?sa=i&amp;rct=j&amp;q=c%C3%B4ng+nghi%E1%BB%87p+ch%E1%BA%BF+bi%E1%BA%BFn+th%E1%BB%A7y+s%E1%BA%A3n&amp;source=images&amp;cd=&amp;cad=rja&amp;docid=Ufyg4uChGtEKbM&amp;tbnid=c45xW89mJxProM:&amp;ved=0CAUQjRw&amp;url=http://www.baohaiquan.vn/pages/bra-xin-thanh-tra-dieu-kien-an-toan-thuc-pham-thuy-san-viet-nam.aspx&amp;ei=958oUtujEafA2QXA_4CwDQ&amp;bvm=bv.51773540,d.aWM&amp;psig=AFQjCNFT2GuNTjI54ThanjLrrTKZxkYdJQ&amp;ust=13784801038877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url?sa=i&amp;rct=j&amp;q=khu+c%C3%B4ng+nghi%E1%BB%87p+vi%E1%BB%87t+nam+singapore&amp;source=images&amp;cd=&amp;cad=rja&amp;docid=3ZFiAwYQbT3VvM&amp;tbnid=I8TeP1ZlwRtrhM:&amp;ved=0CAUQjRw&amp;url=http://www.tdtv.com.vn/vi/tin-du-an.aspx?tin-du-an=17/12/2012%2003/23/25&amp;kind=0&amp;du-an=011&amp;ei=CrEoUurZG4Ty2gWBuoH4Bw&amp;bvm=bv.51773540,d.b2I&amp;psig=AFQjCNH-5kSY_XEYbUf_t_opXx7Mws_eGQ&amp;ust=1378484822412468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google.com.vn/url?sa=i&amp;rct=j&amp;q=khu+c%C3%B4ng+nghi%E1%BB%87p+v%C5%A9ng+%C3%A1ng+h%C3%A0+t%C4%A9nh&amp;source=images&amp;cd=&amp;cad=rja&amp;docid=DPU31qYvtScpKM&amp;tbnid=sp6yeZjdUWTIXM:&amp;ved=0CAUQjRw&amp;url=http://chaobuoisang.net/ho-tro-dao-tao-nhan-luc-cho-khu-kinh-te-vung-ang-1760301.htm&amp;ei=PK8oUumFGIni2wXT5IB4&amp;bvm=bv.51773540,d.aWM&amp;psig=AFQjCNHC0VGT3BocQUuPAt9fD2d0dNN6xg&amp;ust=13784842670723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url?sa=i&amp;rct=j&amp;q=khu+c%C3%B4ng+nghi%E1%BB%87p+li%C3%AAn+chi%E1%BB%83u&amp;source=images&amp;cd=&amp;cad=rja&amp;docid=IQcGhIM_8ypWlM&amp;tbnid=SS2HSzh8f2GIeM:&amp;ved=0CAUQjRw&amp;url=http://www.danangcity.gov.vn/portal/page/portal/danang/chinhquyen/gioi_thieu/Co_so_ha_tang?p_pers_id=&amp;p_folder_id=311197&amp;p_main_news_id=31638058&amp;p_year_sel=&amp;ei=P7AoUrSSI4PM2AWU4oDIDA&amp;bvm=bv.51773540,d.b2I&amp;psig=AFQjCNHt_KzDWcFKPLIUgIylnsJJAJ0kIQ&amp;ust=1378484647184250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.vn/url?sa=i&amp;rct=j&amp;q=khu+c%C3%B4ng+nghi%E1%BB%87p+bi%C3%AAn+h%C3%B2a+1&amp;source=images&amp;cd=&amp;cad=rja&amp;docid=wpb_FnkACTBMsM&amp;tbnid=75MIsS0eJmjtVM:&amp;ved=0CAUQjRw&amp;url=http://www.landtoday.net/vn/tintuc/30943/kcn-bien-hoa-1-se-thanh-khu-do-thi.aspx&amp;ei=rK8oUpSKEaX22QWWhIDgCw&amp;bvm=bv.51773540,d.b2I&amp;psig=AFQjCNEYO9Z3nstVnF5xWUI6ahm6JpdAlw&amp;ust=1378484503722486" TargetMode="Externa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images.google.com.vn/url?sa=i&amp;rct=j&amp;q=cao+su&amp;source=images&amp;cd=&amp;cad=rja&amp;docid=EjSPeDjYdjnSrM&amp;tbnid=Twj-VMU40JKl9M:&amp;ved=0CAUQjRw&amp;url=http://www.baomoi.com/Trong-cao-su--co-hoi-lam-giau-cua-dong-bao-thieu-so-Binh-Thuan/45/8605407.epi&amp;ei=FKYoUvm4NKOO2wWC14DYAQ&amp;bvm=bv.51773540,d.b2I&amp;psig=AFQjCNEJUODBCGJUsLHTnJZIs7gbGAnyJA&amp;ust=1378481953586913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images.google.com.vn/url?sa=i&amp;rct=j&amp;q=cao+su&amp;source=images&amp;cd=&amp;cad=rja&amp;docid=EjSPeDjYdjnSrM&amp;tbnid=Twj-VMU40JKl9M:&amp;ved=0CAUQjRw&amp;url=http://www.baomoi.com/Trong-cao-su--co-hoi-lam-giau-cua-dong-bao-thieu-so-Binh-Thuan/45/8605407.epi&amp;ei=FKYoUvm4NKOO2wWC14DYAQ&amp;bvm=bv.51773540,d.b2I&amp;psig=AFQjCNEJUODBCGJUsLHTnJZIs7gbGAnyJA&amp;ust=137848195358691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url?sa=i&amp;rct=j&amp;q=vi%E1%BB%87t+nam+h%E1%BB%99i+nh%E1%BA%ADp+kinh+t%E1%BA%BF+th%E1%BA%BF+gi%E1%BB%9Bi&amp;source=images&amp;cd=&amp;cad=rja&amp;docid=wKzkhTzc7Zz0aM&amp;tbnid=qkIdPg4_8mRKJM:&amp;ved=0CAUQjRw&amp;url=http://congan.com.vn/?mod=detnews&amp;catid=707&amp;id=484309&amp;ei=Yq4oUqXfDaOp2QX5_YBY&amp;bvm=bv.51773540,d.b2I&amp;psig=AFQjCNFPfGl_8n1ntFdQ8fDs51Nrzc9Gtg&amp;ust=1378483953476228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images.google.com.vn/url?sa=i&amp;rct=j&amp;q=vi%E1%BB%87t+nam+h%E1%BB%99i+nh%E1%BA%ADp+v%C3%A0o+khu+v%E1%BB%B1c+%C4%91%C3%B4ng+nam+%C3%A1&amp;source=images&amp;cd=&amp;cad=rja&amp;docid=iM2kvUc-Hfx3sM&amp;tbnid=I8RKK1O0nW-mNM:&amp;ved=0CAUQjRw&amp;url=http://vtv.vn/Thoi-su/17-nam-Viet-Nam-gia-nhap-ASEAN/37656.vtv&amp;ei=-KwoUvzINfKA2QXZooGIAQ&amp;bvm=bv.51773540,d.b2I&amp;psig=AFQjCNEKbK6m_XiMOJLt82A88iPUefUyzA&amp;ust=13784837509331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url?sa=i&amp;rct=j&amp;q=vi%E1%BB%87t+nam+h%E1%BB%99i+nh%E1%BA%ADp+kinh+t%E1%BA%BF+th%E1%BA%BF+gi%E1%BB%9Bi&amp;source=images&amp;cd=&amp;cad=rja&amp;docid=-RF6Of-M3PShUM&amp;tbnid=tJL2hviY5Hdf-M:&amp;ved=0CAUQjRw&amp;url=http://vietnamnet.vn/vn/kinh-te/tai-chinh/101142/16-5-trieu-euro-ho-tro-vn-hoi-nhap-kinh-te-the-gioi.html&amp;ei=La4oUqC9HeWM2QXljoCIDQ&amp;bvm=bv.51773540,d.b2I&amp;psig=AFQjCNFPfGl_8n1ntFdQ8fDs51Nrzc9Gtg&amp;ust=1378483953476228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images.google.com.vn/url?sa=i&amp;rct=j&amp;q=vi%E1%BB%87t+nam+h%E1%BB%99i+nh%E1%BA%ADp+kinh+t%E1%BA%BF+th%E1%BA%BF+gi%E1%BB%9Bi&amp;source=images&amp;cd=&amp;cad=rja&amp;docid=lRlpSDxpGlvbYM&amp;tbnid=ERpEI61N7rAXxM:&amp;ved=0CAUQjRw&amp;url=http://gafin.vn/20130729020545198p0c32/ao-anh-ve-loi-ich-thuong-mai.htm&amp;ei=ia0oUvejIMKA2gXuiIEw&amp;bvm=bv.51773540,d.b2I&amp;psig=AFQjCNFPfGl_8n1ntFdQ8fDs51Nrzc9Gtg&amp;ust=1378483953476228" TargetMode="External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hyperlink" Target="http://images.google.com.vn/url?sa=i&amp;rct=j&amp;q=%C3%B4+nhiem+moi+truong&amp;source=images&amp;cd=&amp;cad=rja&amp;docid=BnWgyuVnN111hM&amp;tbnid=kl29DUWIDaZmfM:&amp;ved=0CAUQjRw&amp;url=http://vietbao.vn/vi/Xa-hoi/Bia-Ha-Noi-gay-o-nhiem-moi-truong-nghiem-trong/20847679/157/&amp;ei=6KAoUszwHKPg2AX-tYCwDg&amp;bvm=bv.51773540,d.b2I&amp;psig=AFQjCNHfNOCS3YwqbWDlgQzKbe1fm8RNbQ&amp;ust=137848057047756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hyperlink" Target="http://images.google.com.vn/url?sa=i&amp;rct=j&amp;q=h%E1%BB%99+ngh%C3%A8o+mi%E1%BB%81n+n%C3%BAi&amp;source=images&amp;cd=&amp;cad=rja&amp;docid=YQQIyZyFz5o70M&amp;tbnid=RwL9TuMURuIeuM:&amp;ved=0CAUQjRw&amp;url=http://vnexpress.net/tin-tuc/xa-hoi/xin-duoc-ngheo-hai-nam-nua-2153677.html&amp;ei=9KooUsD4BofO2wXFvoG4Dw&amp;bvm=bv.51773540,d.b2I&amp;psig=AFQjCNHaqaeARQ_wauK_zUd2UQ_saX9DSQ&amp;ust=1378483232085836" TargetMode="Externa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url?sa=i&amp;rct=j&amp;q=%C3%B4+nhiem+moi+truong&amp;source=images&amp;cd=&amp;cad=rja&amp;docid=eh5MXXMDkbfV9M&amp;tbnid=KCIbsVemI11GaM:&amp;ved=0CAUQjRw&amp;url=/url?sa=i&amp;rct=j&amp;q=%C3%B4+nhiem+moi+truong&amp;source=images&amp;cd=&amp;cad=rja&amp;docid=eh5MXXMDkbfV9M&amp;tbnid=KCIbsVemI11GaM:&amp;ved=&amp;url=http%3A%2F%2Fdaidoanket.vn%2FPrintPreview.aspx%3FID%3D28466&amp;ei=OaAoUoDUMIWw2gWI5oC4Cg&amp;bvm=bv.51773540,d.b2I&amp;psig=AFQjCNHfNOCS3YwqbWDlgQzKbe1fm8RNbQ&amp;ust=1378480570477567&amp;ei=I6EoUpzPNO-r2AXOtYHgDw&amp;bvm=bv.51773540,d.b2I&amp;psig=AFQjCNHfNOCS3YwqbWDlgQzKbe1fm8RNbQ&amp;ust=1378480570477567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images.google.com.vn/url?sa=i&amp;rct=j&amp;q=khai+thac+kho%C3%A1ng+s%E1%BA%A3n+b%E1%BB%ABa+b%C3%A3i&amp;source=images&amp;cd=&amp;cad=rja&amp;docid=08oaHx0e1o8DRM&amp;tbnid=oBOHNVW28RqCiM:&amp;ved=0CAUQjRw&amp;url=http://suckhoedoisong.vn/2010121510585025p61c71/khai-thac-vang-kieu-tu-diet-.htm&amp;ei=c6koUpDmDOen2AWkkoFg&amp;bvm=bv.51773540,d.aWM&amp;psig=AFQjCNHTmcR7WSO5FVEcwMGi9WjbxcdYKg&amp;ust=13784829117560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url?sa=i&amp;rct=j&amp;q=khai+thac+kho%C3%A1ng+s%E1%BA%A3n+b%E1%BB%ABa+b%C3%A3i&amp;source=images&amp;cd=&amp;cad=rja&amp;docid=7QHOhsnAZj-NeM&amp;tbnid=DTGXzprP2BbZJM:&amp;ved=0CAUQjRw&amp;url=http://www.vtvcab.vn/Hanh-trinh-VTVcab/Tac-dong-den-moi-truong-khi-khai-thac-thac-tai-nguyen/40475.vctv&amp;ei=Z6ooUpW7FKPF2wWU4oGQAg&amp;bvm=bv.51773540,d.aWM&amp;psig=AFQjCNHTmcR7WSO5FVEcwMGi9WjbxcdYKg&amp;ust=1378482911756017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images.google.com.vn/url?sa=i&amp;rct=j&amp;q=khai+thac+kho%C3%A1ng+s%E1%BA%A3n+b%E1%BB%ABa+b%C3%A3i&amp;source=images&amp;cd=&amp;cad=rja&amp;docid=vGIyZDyKDw68gM&amp;tbnid=vie03CDP4xrILM:&amp;ved=0CAUQjRw&amp;url=http://dddn.com.vn/2013042605192797cat0/quan-ly-khai-thac-khoang-san-ky-vong-moi.htm&amp;ei=uakoUr-gMoGY2AXXhYHQCg&amp;bvm=bv.51773540,d.aWM&amp;psig=AFQjCNHTmcR7WSO5FVEcwMGi9WjbxcdYKg&amp;ust=1378482911756017" TargetMode="External"/><Relationship Id="rId9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hyperlink" Target="http://images.google.com.vn/url?sa=i&amp;rct=j&amp;q=l%C5%A9+qu%C3%A9t+%E1%BB%9F+l%C3%A0o+cai&amp;source=images&amp;cd=&amp;cad=rja&amp;docid=0irldPPAzgELnM&amp;tbnid=P_qt7IGk9PXmRM:&amp;ved=0CAUQjRw&amp;url=http://www.thanhnien.com.vn/pages/20130816/lu-quet-o-campuchia-9-nguoi-chet.aspx&amp;ei=8qIoUrCkBYjw2QXs2IDYAw&amp;bvm=bv.51773540,d.b2I&amp;psig=AFQjCNGJZoxQxaYm_NjxEmNMxM786Imyow&amp;ust=1378481132726148" TargetMode="External"/><Relationship Id="rId7" Type="http://schemas.openxmlformats.org/officeDocument/2006/relationships/hyperlink" Target="http://images.google.com.vn/url?sa=i&amp;rct=j&amp;q=ph%C3%A1+r%E1%BB%ABng+%E1%BB%9F+%C4%91%C4%83k+n%C3%B4ng&amp;source=images&amp;cd=&amp;cad=rja&amp;docid=RdHb8Djn1UFyhM&amp;tbnid=AZ4kobThk9UDCM:&amp;ved=0CAUQjRw&amp;url=http://ptthdaknong.com.vn/news_detail.php?id=4165&amp;catid=88&amp;subcatid=101&amp;ei=DaIoUvnpKIjE2QWzzYGYCQ&amp;bvm=bv.51773540,d.b2I&amp;psig=AFQjCNFlu7imhCQPu6S2OFLK9-l4Gd6oYg&amp;ust=1378480938810275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images.google.com.vn/url?sa=i&amp;rct=j&amp;q=l%C5%A9+qu%C3%A9t+%E1%BB%9F+l%C3%A0o+cai&amp;source=images&amp;cd=&amp;cad=rja&amp;docid=m7X0BFw4eNtKUM&amp;tbnid=sTbn-4AaLfr6LM:&amp;ved=0CAUQjRw&amp;url=http://danviet.vn/nhung-hinh-anh-sat-lo-kinh-hoang-sau-con-lu-quet-o-lao-cai/102572p1c24.htm&amp;ei=bKMoUrbnNY2H2AWvg4GYDA&amp;bvm=bv.51773540,d.b2I&amp;psig=AFQjCNGJZoxQxaYm_NjxEmNMxM786Imyow&amp;ust=1378481132726148" TargetMode="Externa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hyperlink" Target="http://images.google.com.vn/url?sa=i&amp;rct=j&amp;q=%C3%B4+nhiem+moi+truong&amp;source=images&amp;cd=&amp;cad=rja&amp;docid=BnWgyuVnN111hM&amp;tbnid=kl29DUWIDaZmfM:&amp;ved=0CAUQjRw&amp;url=http://vietbao.vn/vi/Xa-hoi/Bia-Ha-Noi-gay-o-nhiem-moi-truong-nghiem-trong/20847679/157/&amp;ei=6KAoUszwHKPg2AX-tYCwDg&amp;bvm=bv.51773540,d.b2I&amp;psig=AFQjCNHfNOCS3YwqbWDlgQzKbe1fm8RNbQ&amp;ust=1378480570477567" TargetMode="External"/><Relationship Id="rId7" Type="http://schemas.openxmlformats.org/officeDocument/2006/relationships/hyperlink" Target="http://images.google.com.vn/url?sa=i&amp;rct=j&amp;q=%C3%B4+nhiem+moi+truong&amp;source=images&amp;cd=&amp;cad=rja&amp;docid=ZK9USQkvB3A_uM&amp;tbnid=-5v4bCHJZWdGWM:&amp;ved=0CAUQjRw&amp;url=http://www.doanhnhansaigon.vn/online/tin-tuc/chinh-tri-xa-hoi/2012/11/1069380/tp-hcm-benh-gia-tang-do-o-nhiem-nguon-nuoc/&amp;ei=SaEoUoyjA7D22QXe54GQAQ&amp;bvm=bv.51773540,d.b2I&amp;psig=AFQjCNHfNOCS3YwqbWDlgQzKbe1fm8RNbQ&amp;ust=1378480570477567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hyperlink" Target="http://images.google.com.vn/url?sa=i&amp;rct=j&amp;q=%C3%B4+nhiem+moi+truong&amp;source=images&amp;cd=&amp;cad=rja&amp;docid=zhqy1r-tuNd6tM&amp;tbnid=VdZbNL30wodwkM:&amp;ved=0CAUQjRw&amp;url=/url?sa=i&amp;rct=j&amp;q=%C3%B4+nhiem+moi+truong&amp;source=images&amp;cd=&amp;docid=zhqy1r-tuNd6tM&amp;tbnid=VdZbNL30wodwkM:&amp;ved=&amp;url=http%3A%2F%2Fwww.nguoiduatin.vn%2Fbac-ninh-phat-2-doanh-nghiep-nuoc-ngoai-gay-o-nhiem-a78331.html&amp;ei=OaAoUoDUMIWw2gWI5oC4Cg&amp;bvm=bv.51773540,d.b2I&amp;psig=AFQjCNHfNOCS3YwqbWDlgQzKbe1fm8RNbQ&amp;ust=1378480570477567&amp;ei=gKAoUrnOA8j02wXg1oDQCg&amp;bvm=bv.51773540,d.b2I&amp;psig=AFQjCNHfNOCS3YwqbWDlgQzKbe1fm8RNbQ&amp;ust=1378480570477567" TargetMode="Externa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url?sa=i&amp;rct=j&amp;q=ng%C3%B4i+nh%C3%A0+m%C6%A1+%C6%B0%E1%BB%9Bc&amp;source=images&amp;cd=&amp;cad=rja&amp;docid=t1OuLq0fOz-OXM&amp;tbnid=Lb1j5_ST4_NYOM:&amp;ved=0CAUQjRw&amp;url=http://www.hocmon.hochiminhcity.gov.vn/tintuc/Lists/Posts/ViewPost.aspx?ID=1450&amp;ei=NqwoUvXsO-fA2QWrg4CQCg&amp;bvm=bv.51773540,d.aWM&amp;psig=AFQjCNEe4Vo4nIDrlD41EHKoNkQjhF70FQ&amp;ust=1378483606417163" TargetMode="External"/><Relationship Id="rId3" Type="http://schemas.openxmlformats.org/officeDocument/2006/relationships/image" Target="../media/image74.jpeg"/><Relationship Id="rId7" Type="http://schemas.openxmlformats.org/officeDocument/2006/relationships/image" Target="../media/image75.jpeg"/><Relationship Id="rId2" Type="http://schemas.openxmlformats.org/officeDocument/2006/relationships/hyperlink" Target="http://images.google.com.vn/url?sa=i&amp;rct=j&amp;q=h%E1%BB%99+ngh%C3%A8o+mi%E1%BB%81n+n%C3%BAi&amp;source=images&amp;cd=&amp;cad=rja&amp;docid=7Wzlow5j-lL9_M&amp;tbnid=jeGLpHmUFiZo9M:&amp;ved=0CAUQjRw&amp;url=http://pacificsteel.vn/index.php?option=com_content&amp;view=article&amp;id=1230&amp;Itemid=642&amp;lang=vi&amp;ei=0KooUqOXAuHN2QWQtoA4&amp;bvm=bv.51773540,d.b2I&amp;psig=AFQjCNHaqaeARQ_wauK_zUd2UQ_saX9DSQ&amp;ust=13784832320858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url?sa=i&amp;rct=j&amp;q=l%E1%BB%A5c+l%E1%BA%A1c+v%C3%A0ng&amp;source=images&amp;cd=&amp;cad=rja&amp;docid=StORPbe2kKv98M&amp;tbnid=ohiXpFCwDH5ocM:&amp;ved=0CAUQjRw&amp;url=http://luclacvang.vn/&amp;ei=6qsoUuDOHafb2QWQtoHAAg&amp;bvm=bv.51773540,d.b2I&amp;psig=AFQjCNHIAsFHi2_Q-f1pyzusYg17Sp7EmQ&amp;ust=1378483416436691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images.google.com.vn/url?sa=i&amp;rct=j&amp;q=h%E1%BB%99+ngh%C3%A8o+mi%E1%BB%81n+n%C3%BAi&amp;source=images&amp;cd=&amp;cad=rja&amp;docid=YQQIyZyFz5o70M&amp;tbnid=RwL9TuMURuIeuM:&amp;ved=0CAUQjRw&amp;url=http://vnexpress.net/tin-tuc/xa-hoi/xin-duoc-ngheo-hai-nam-nua-2153677.html&amp;ei=9KooUsD4BofO2wXFvoG4Dw&amp;bvm=bv.51773540,d.b2I&amp;psig=AFQjCNHaqaeARQ_wauK_zUd2UQ_saX9DSQ&amp;ust=1378483232085836" TargetMode="External"/><Relationship Id="rId9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>
            <a:extLst>
              <a:ext uri="{FF2B5EF4-FFF2-40B4-BE49-F238E27FC236}">
                <a16:creationId xmlns:a16="http://schemas.microsoft.com/office/drawing/2014/main" xmlns="" id="{8F661AF0-82F4-4E6C-994C-9EDC30D2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6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7BF69D-091F-4C24-BA71-0D4F48B8F669}"/>
              </a:ext>
            </a:extLst>
          </p:cNvPr>
          <p:cNvSpPr/>
          <p:nvPr/>
        </p:nvSpPr>
        <p:spPr>
          <a:xfrm>
            <a:off x="106017" y="291548"/>
            <a:ext cx="6639340" cy="1033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KINH TẾ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817DAE-E041-45EB-BF18-E95246B086B6}"/>
              </a:ext>
            </a:extLst>
          </p:cNvPr>
          <p:cNvSpPr/>
          <p:nvPr/>
        </p:nvSpPr>
        <p:spPr>
          <a:xfrm>
            <a:off x="106017" y="1510749"/>
            <a:ext cx="11794435" cy="2080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NỀN KINH TẾ VIỆT NAM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Luoc do cac vung kinh te va cac vung kinh te trong diem ">
            <a:extLst>
              <a:ext uri="{FF2B5EF4-FFF2-40B4-BE49-F238E27FC236}">
                <a16:creationId xmlns:a16="http://schemas.microsoft.com/office/drawing/2014/main" xmlns="" id="{25E9B3C5-414A-4543-A754-AF9194B9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4419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6" name="Freeform 8">
            <a:extLst>
              <a:ext uri="{FF2B5EF4-FFF2-40B4-BE49-F238E27FC236}">
                <a16:creationId xmlns:a16="http://schemas.microsoft.com/office/drawing/2014/main" xmlns="" id="{DF8FF14E-1F51-444D-B105-33B46CEAF6F3}"/>
              </a:ext>
            </a:extLst>
          </p:cNvPr>
          <p:cNvSpPr>
            <a:spLocks/>
          </p:cNvSpPr>
          <p:nvPr/>
        </p:nvSpPr>
        <p:spPr bwMode="auto">
          <a:xfrm>
            <a:off x="7939089" y="919163"/>
            <a:ext cx="574675" cy="379412"/>
          </a:xfrm>
          <a:custGeom>
            <a:avLst/>
            <a:gdLst>
              <a:gd name="T0" fmla="*/ 566738 w 362"/>
              <a:gd name="T1" fmla="*/ 23812 h 239"/>
              <a:gd name="T2" fmla="*/ 508000 w 362"/>
              <a:gd name="T3" fmla="*/ 9525 h 239"/>
              <a:gd name="T4" fmla="*/ 434975 w 362"/>
              <a:gd name="T5" fmla="*/ 38100 h 239"/>
              <a:gd name="T6" fmla="*/ 349250 w 362"/>
              <a:gd name="T7" fmla="*/ 68262 h 239"/>
              <a:gd name="T8" fmla="*/ 290513 w 362"/>
              <a:gd name="T9" fmla="*/ 198437 h 239"/>
              <a:gd name="T10" fmla="*/ 115888 w 362"/>
              <a:gd name="T11" fmla="*/ 227012 h 239"/>
              <a:gd name="T12" fmla="*/ 0 w 362"/>
              <a:gd name="T13" fmla="*/ 241300 h 239"/>
              <a:gd name="T14" fmla="*/ 130175 w 362"/>
              <a:gd name="T15" fmla="*/ 300037 h 239"/>
              <a:gd name="T16" fmla="*/ 174625 w 362"/>
              <a:gd name="T17" fmla="*/ 373062 h 239"/>
              <a:gd name="T18" fmla="*/ 188913 w 362"/>
              <a:gd name="T19" fmla="*/ 328612 h 239"/>
              <a:gd name="T20" fmla="*/ 420688 w 362"/>
              <a:gd name="T21" fmla="*/ 285750 h 239"/>
              <a:gd name="T22" fmla="*/ 465138 w 362"/>
              <a:gd name="T23" fmla="*/ 198437 h 239"/>
              <a:gd name="T24" fmla="*/ 566738 w 362"/>
              <a:gd name="T25" fmla="*/ 111125 h 239"/>
              <a:gd name="T26" fmla="*/ 566738 w 362"/>
              <a:gd name="T27" fmla="*/ 23812 h 2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2"/>
              <a:gd name="T43" fmla="*/ 0 h 239"/>
              <a:gd name="T44" fmla="*/ 362 w 362"/>
              <a:gd name="T45" fmla="*/ 239 h 2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2" h="239">
                <a:moveTo>
                  <a:pt x="357" y="15"/>
                </a:moveTo>
                <a:cubicBezTo>
                  <a:pt x="345" y="12"/>
                  <a:pt x="331" y="0"/>
                  <a:pt x="320" y="6"/>
                </a:cubicBezTo>
                <a:cubicBezTo>
                  <a:pt x="267" y="33"/>
                  <a:pt x="338" y="67"/>
                  <a:pt x="274" y="24"/>
                </a:cubicBezTo>
                <a:cubicBezTo>
                  <a:pt x="256" y="30"/>
                  <a:pt x="223" y="24"/>
                  <a:pt x="220" y="43"/>
                </a:cubicBezTo>
                <a:cubicBezTo>
                  <a:pt x="209" y="125"/>
                  <a:pt x="233" y="108"/>
                  <a:pt x="183" y="125"/>
                </a:cubicBezTo>
                <a:cubicBezTo>
                  <a:pt x="136" y="109"/>
                  <a:pt x="117" y="132"/>
                  <a:pt x="73" y="143"/>
                </a:cubicBezTo>
                <a:cubicBezTo>
                  <a:pt x="49" y="149"/>
                  <a:pt x="24" y="149"/>
                  <a:pt x="0" y="152"/>
                </a:cubicBezTo>
                <a:cubicBezTo>
                  <a:pt x="25" y="178"/>
                  <a:pt x="47" y="180"/>
                  <a:pt x="82" y="189"/>
                </a:cubicBezTo>
                <a:cubicBezTo>
                  <a:pt x="83" y="191"/>
                  <a:pt x="97" y="239"/>
                  <a:pt x="110" y="235"/>
                </a:cubicBezTo>
                <a:cubicBezTo>
                  <a:pt x="119" y="232"/>
                  <a:pt x="110" y="210"/>
                  <a:pt x="119" y="207"/>
                </a:cubicBezTo>
                <a:cubicBezTo>
                  <a:pt x="166" y="190"/>
                  <a:pt x="216" y="189"/>
                  <a:pt x="265" y="180"/>
                </a:cubicBezTo>
                <a:cubicBezTo>
                  <a:pt x="277" y="163"/>
                  <a:pt x="280" y="141"/>
                  <a:pt x="293" y="125"/>
                </a:cubicBezTo>
                <a:cubicBezTo>
                  <a:pt x="305" y="110"/>
                  <a:pt x="351" y="92"/>
                  <a:pt x="357" y="70"/>
                </a:cubicBezTo>
                <a:cubicBezTo>
                  <a:pt x="362" y="52"/>
                  <a:pt x="357" y="33"/>
                  <a:pt x="357" y="1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13500000">
              <a:srgbClr val="9999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96617" name="Freeform 9">
            <a:extLst>
              <a:ext uri="{FF2B5EF4-FFF2-40B4-BE49-F238E27FC236}">
                <a16:creationId xmlns:a16="http://schemas.microsoft.com/office/drawing/2014/main" xmlns="" id="{6EF7BC57-A434-473E-8A9A-6A08298EE104}"/>
              </a:ext>
            </a:extLst>
          </p:cNvPr>
          <p:cNvSpPr>
            <a:spLocks/>
          </p:cNvSpPr>
          <p:nvPr/>
        </p:nvSpPr>
        <p:spPr bwMode="auto">
          <a:xfrm>
            <a:off x="7416801" y="1016000"/>
            <a:ext cx="682625" cy="476250"/>
          </a:xfrm>
          <a:custGeom>
            <a:avLst/>
            <a:gdLst>
              <a:gd name="T0" fmla="*/ 623888 w 430"/>
              <a:gd name="T1" fmla="*/ 231775 h 300"/>
              <a:gd name="T2" fmla="*/ 449263 w 430"/>
              <a:gd name="T3" fmla="*/ 160338 h 300"/>
              <a:gd name="T4" fmla="*/ 377825 w 430"/>
              <a:gd name="T5" fmla="*/ 144463 h 300"/>
              <a:gd name="T6" fmla="*/ 333375 w 430"/>
              <a:gd name="T7" fmla="*/ 130175 h 300"/>
              <a:gd name="T8" fmla="*/ 276225 w 430"/>
              <a:gd name="T9" fmla="*/ 101600 h 300"/>
              <a:gd name="T10" fmla="*/ 217488 w 430"/>
              <a:gd name="T11" fmla="*/ 42863 h 300"/>
              <a:gd name="T12" fmla="*/ 115888 w 430"/>
              <a:gd name="T13" fmla="*/ 0 h 300"/>
              <a:gd name="T14" fmla="*/ 144463 w 430"/>
              <a:gd name="T15" fmla="*/ 276225 h 300"/>
              <a:gd name="T16" fmla="*/ 203200 w 430"/>
              <a:gd name="T17" fmla="*/ 347663 h 300"/>
              <a:gd name="T18" fmla="*/ 246063 w 430"/>
              <a:gd name="T19" fmla="*/ 465138 h 300"/>
              <a:gd name="T20" fmla="*/ 261938 w 430"/>
              <a:gd name="T21" fmla="*/ 420688 h 300"/>
              <a:gd name="T22" fmla="*/ 522288 w 430"/>
              <a:gd name="T23" fmla="*/ 377825 h 300"/>
              <a:gd name="T24" fmla="*/ 581025 w 430"/>
              <a:gd name="T25" fmla="*/ 319088 h 300"/>
              <a:gd name="T26" fmla="*/ 682625 w 430"/>
              <a:gd name="T27" fmla="*/ 290513 h 300"/>
              <a:gd name="T28" fmla="*/ 652463 w 430"/>
              <a:gd name="T29" fmla="*/ 261938 h 300"/>
              <a:gd name="T30" fmla="*/ 623888 w 430"/>
              <a:gd name="T31" fmla="*/ 231775 h 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0"/>
              <a:gd name="T49" fmla="*/ 0 h 300"/>
              <a:gd name="T50" fmla="*/ 430 w 430"/>
              <a:gd name="T51" fmla="*/ 300 h 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0" h="300">
                <a:moveTo>
                  <a:pt x="393" y="146"/>
                </a:moveTo>
                <a:cubicBezTo>
                  <a:pt x="347" y="137"/>
                  <a:pt x="324" y="121"/>
                  <a:pt x="283" y="101"/>
                </a:cubicBezTo>
                <a:cubicBezTo>
                  <a:pt x="235" y="117"/>
                  <a:pt x="274" y="113"/>
                  <a:pt x="238" y="91"/>
                </a:cubicBezTo>
                <a:cubicBezTo>
                  <a:pt x="230" y="86"/>
                  <a:pt x="219" y="86"/>
                  <a:pt x="210" y="82"/>
                </a:cubicBezTo>
                <a:cubicBezTo>
                  <a:pt x="198" y="77"/>
                  <a:pt x="185" y="71"/>
                  <a:pt x="174" y="64"/>
                </a:cubicBezTo>
                <a:cubicBezTo>
                  <a:pt x="101" y="16"/>
                  <a:pt x="209" y="76"/>
                  <a:pt x="137" y="27"/>
                </a:cubicBezTo>
                <a:cubicBezTo>
                  <a:pt x="115" y="12"/>
                  <a:pt x="97" y="8"/>
                  <a:pt x="73" y="0"/>
                </a:cubicBezTo>
                <a:cubicBezTo>
                  <a:pt x="0" y="24"/>
                  <a:pt x="21" y="151"/>
                  <a:pt x="91" y="174"/>
                </a:cubicBezTo>
                <a:cubicBezTo>
                  <a:pt x="104" y="187"/>
                  <a:pt x="122" y="201"/>
                  <a:pt x="128" y="219"/>
                </a:cubicBezTo>
                <a:cubicBezTo>
                  <a:pt x="155" y="300"/>
                  <a:pt x="117" y="253"/>
                  <a:pt x="155" y="293"/>
                </a:cubicBezTo>
                <a:cubicBezTo>
                  <a:pt x="158" y="284"/>
                  <a:pt x="156" y="270"/>
                  <a:pt x="165" y="265"/>
                </a:cubicBezTo>
                <a:cubicBezTo>
                  <a:pt x="182" y="255"/>
                  <a:pt x="320" y="239"/>
                  <a:pt x="329" y="238"/>
                </a:cubicBezTo>
                <a:cubicBezTo>
                  <a:pt x="402" y="215"/>
                  <a:pt x="319" y="250"/>
                  <a:pt x="366" y="201"/>
                </a:cubicBezTo>
                <a:cubicBezTo>
                  <a:pt x="381" y="185"/>
                  <a:pt x="408" y="188"/>
                  <a:pt x="430" y="183"/>
                </a:cubicBezTo>
                <a:cubicBezTo>
                  <a:pt x="424" y="177"/>
                  <a:pt x="417" y="171"/>
                  <a:pt x="411" y="165"/>
                </a:cubicBezTo>
                <a:cubicBezTo>
                  <a:pt x="405" y="159"/>
                  <a:pt x="393" y="146"/>
                  <a:pt x="393" y="14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8" name="Freeform 10">
            <a:extLst>
              <a:ext uri="{FF2B5EF4-FFF2-40B4-BE49-F238E27FC236}">
                <a16:creationId xmlns:a16="http://schemas.microsoft.com/office/drawing/2014/main" xmlns="" id="{91A1E435-65E0-4011-A692-628A70232C6C}"/>
              </a:ext>
            </a:extLst>
          </p:cNvPr>
          <p:cNvSpPr>
            <a:spLocks/>
          </p:cNvSpPr>
          <p:nvPr/>
        </p:nvSpPr>
        <p:spPr bwMode="auto">
          <a:xfrm>
            <a:off x="8201025" y="3062288"/>
            <a:ext cx="501650" cy="322262"/>
          </a:xfrm>
          <a:custGeom>
            <a:avLst/>
            <a:gdLst>
              <a:gd name="T0" fmla="*/ 115888 w 316"/>
              <a:gd name="T1" fmla="*/ 0 h 203"/>
              <a:gd name="T2" fmla="*/ 144463 w 316"/>
              <a:gd name="T3" fmla="*/ 58737 h 203"/>
              <a:gd name="T4" fmla="*/ 231775 w 316"/>
              <a:gd name="T5" fmla="*/ 73025 h 203"/>
              <a:gd name="T6" fmla="*/ 274638 w 316"/>
              <a:gd name="T7" fmla="*/ 101600 h 203"/>
              <a:gd name="T8" fmla="*/ 347663 w 316"/>
              <a:gd name="T9" fmla="*/ 115887 h 203"/>
              <a:gd name="T10" fmla="*/ 406400 w 316"/>
              <a:gd name="T11" fmla="*/ 174625 h 203"/>
              <a:gd name="T12" fmla="*/ 477838 w 316"/>
              <a:gd name="T13" fmla="*/ 231775 h 203"/>
              <a:gd name="T14" fmla="*/ 361950 w 316"/>
              <a:gd name="T15" fmla="*/ 261937 h 203"/>
              <a:gd name="T16" fmla="*/ 347663 w 316"/>
              <a:gd name="T17" fmla="*/ 304800 h 203"/>
              <a:gd name="T18" fmla="*/ 144463 w 316"/>
              <a:gd name="T19" fmla="*/ 319087 h 203"/>
              <a:gd name="T20" fmla="*/ 115888 w 316"/>
              <a:gd name="T21" fmla="*/ 276225 h 203"/>
              <a:gd name="T22" fmla="*/ 71438 w 316"/>
              <a:gd name="T23" fmla="*/ 261937 h 203"/>
              <a:gd name="T24" fmla="*/ 57150 w 316"/>
              <a:gd name="T25" fmla="*/ 217487 h 203"/>
              <a:gd name="T26" fmla="*/ 0 w 316"/>
              <a:gd name="T27" fmla="*/ 130175 h 203"/>
              <a:gd name="T28" fmla="*/ 144463 w 316"/>
              <a:gd name="T29" fmla="*/ 44450 h 203"/>
              <a:gd name="T30" fmla="*/ 115888 w 316"/>
              <a:gd name="T31" fmla="*/ 0 h 20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6"/>
              <a:gd name="T49" fmla="*/ 0 h 203"/>
              <a:gd name="T50" fmla="*/ 316 w 316"/>
              <a:gd name="T51" fmla="*/ 203 h 20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6" h="203">
                <a:moveTo>
                  <a:pt x="73" y="0"/>
                </a:moveTo>
                <a:cubicBezTo>
                  <a:pt x="79" y="12"/>
                  <a:pt x="79" y="30"/>
                  <a:pt x="91" y="37"/>
                </a:cubicBezTo>
                <a:cubicBezTo>
                  <a:pt x="107" y="47"/>
                  <a:pt x="128" y="40"/>
                  <a:pt x="146" y="46"/>
                </a:cubicBezTo>
                <a:cubicBezTo>
                  <a:pt x="156" y="49"/>
                  <a:pt x="163" y="60"/>
                  <a:pt x="173" y="64"/>
                </a:cubicBezTo>
                <a:cubicBezTo>
                  <a:pt x="188" y="69"/>
                  <a:pt x="204" y="70"/>
                  <a:pt x="219" y="73"/>
                </a:cubicBezTo>
                <a:cubicBezTo>
                  <a:pt x="238" y="133"/>
                  <a:pt x="211" y="75"/>
                  <a:pt x="256" y="110"/>
                </a:cubicBezTo>
                <a:cubicBezTo>
                  <a:pt x="316" y="157"/>
                  <a:pt x="231" y="123"/>
                  <a:pt x="301" y="146"/>
                </a:cubicBezTo>
                <a:cubicBezTo>
                  <a:pt x="276" y="151"/>
                  <a:pt x="246" y="147"/>
                  <a:pt x="228" y="165"/>
                </a:cubicBezTo>
                <a:cubicBezTo>
                  <a:pt x="221" y="172"/>
                  <a:pt x="228" y="190"/>
                  <a:pt x="219" y="192"/>
                </a:cubicBezTo>
                <a:cubicBezTo>
                  <a:pt x="178" y="203"/>
                  <a:pt x="134" y="198"/>
                  <a:pt x="91" y="201"/>
                </a:cubicBezTo>
                <a:cubicBezTo>
                  <a:pt x="85" y="192"/>
                  <a:pt x="82" y="181"/>
                  <a:pt x="73" y="174"/>
                </a:cubicBezTo>
                <a:cubicBezTo>
                  <a:pt x="65" y="168"/>
                  <a:pt x="52" y="172"/>
                  <a:pt x="45" y="165"/>
                </a:cubicBezTo>
                <a:cubicBezTo>
                  <a:pt x="38" y="158"/>
                  <a:pt x="41" y="146"/>
                  <a:pt x="36" y="137"/>
                </a:cubicBezTo>
                <a:cubicBezTo>
                  <a:pt x="26" y="118"/>
                  <a:pt x="0" y="82"/>
                  <a:pt x="0" y="82"/>
                </a:cubicBezTo>
                <a:cubicBezTo>
                  <a:pt x="49" y="49"/>
                  <a:pt x="72" y="84"/>
                  <a:pt x="91" y="28"/>
                </a:cubicBezTo>
                <a:cubicBezTo>
                  <a:pt x="71" y="7"/>
                  <a:pt x="73" y="18"/>
                  <a:pt x="7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9" name="Freeform 11">
            <a:extLst>
              <a:ext uri="{FF2B5EF4-FFF2-40B4-BE49-F238E27FC236}">
                <a16:creationId xmlns:a16="http://schemas.microsoft.com/office/drawing/2014/main" xmlns="" id="{4C2C4DD9-E139-4F76-AF09-D15A0286EC5D}"/>
              </a:ext>
            </a:extLst>
          </p:cNvPr>
          <p:cNvSpPr>
            <a:spLocks/>
          </p:cNvSpPr>
          <p:nvPr/>
        </p:nvSpPr>
        <p:spPr bwMode="auto">
          <a:xfrm>
            <a:off x="8305801" y="3276600"/>
            <a:ext cx="868363" cy="1131888"/>
          </a:xfrm>
          <a:custGeom>
            <a:avLst/>
            <a:gdLst>
              <a:gd name="T0" fmla="*/ 360363 w 547"/>
              <a:gd name="T1" fmla="*/ 0 h 713"/>
              <a:gd name="T2" fmla="*/ 258763 w 547"/>
              <a:gd name="T3" fmla="*/ 28575 h 713"/>
              <a:gd name="T4" fmla="*/ 142875 w 547"/>
              <a:gd name="T5" fmla="*/ 115888 h 713"/>
              <a:gd name="T6" fmla="*/ 128588 w 547"/>
              <a:gd name="T7" fmla="*/ 71438 h 713"/>
              <a:gd name="T8" fmla="*/ 69850 w 547"/>
              <a:gd name="T9" fmla="*/ 130175 h 713"/>
              <a:gd name="T10" fmla="*/ 26988 w 547"/>
              <a:gd name="T11" fmla="*/ 173038 h 713"/>
              <a:gd name="T12" fmla="*/ 85725 w 547"/>
              <a:gd name="T13" fmla="*/ 260350 h 713"/>
              <a:gd name="T14" fmla="*/ 55563 w 547"/>
              <a:gd name="T15" fmla="*/ 274638 h 713"/>
              <a:gd name="T16" fmla="*/ 69850 w 547"/>
              <a:gd name="T17" fmla="*/ 319088 h 713"/>
              <a:gd name="T18" fmla="*/ 114300 w 547"/>
              <a:gd name="T19" fmla="*/ 333375 h 713"/>
              <a:gd name="T20" fmla="*/ 273050 w 547"/>
              <a:gd name="T21" fmla="*/ 376238 h 713"/>
              <a:gd name="T22" fmla="*/ 331788 w 547"/>
              <a:gd name="T23" fmla="*/ 449263 h 713"/>
              <a:gd name="T24" fmla="*/ 331788 w 547"/>
              <a:gd name="T25" fmla="*/ 477838 h 713"/>
              <a:gd name="T26" fmla="*/ 374650 w 547"/>
              <a:gd name="T27" fmla="*/ 463550 h 713"/>
              <a:gd name="T28" fmla="*/ 331788 w 547"/>
              <a:gd name="T29" fmla="*/ 492125 h 713"/>
              <a:gd name="T30" fmla="*/ 360363 w 547"/>
              <a:gd name="T31" fmla="*/ 522288 h 713"/>
              <a:gd name="T32" fmla="*/ 447675 w 547"/>
              <a:gd name="T33" fmla="*/ 579438 h 713"/>
              <a:gd name="T34" fmla="*/ 476250 w 547"/>
              <a:gd name="T35" fmla="*/ 609600 h 713"/>
              <a:gd name="T36" fmla="*/ 476250 w 547"/>
              <a:gd name="T37" fmla="*/ 638175 h 713"/>
              <a:gd name="T38" fmla="*/ 549275 w 547"/>
              <a:gd name="T39" fmla="*/ 695325 h 713"/>
              <a:gd name="T40" fmla="*/ 563563 w 547"/>
              <a:gd name="T41" fmla="*/ 796925 h 713"/>
              <a:gd name="T42" fmla="*/ 650875 w 547"/>
              <a:gd name="T43" fmla="*/ 1016000 h 713"/>
              <a:gd name="T44" fmla="*/ 679450 w 547"/>
              <a:gd name="T45" fmla="*/ 1101725 h 713"/>
              <a:gd name="T46" fmla="*/ 766763 w 547"/>
              <a:gd name="T47" fmla="*/ 1131888 h 713"/>
              <a:gd name="T48" fmla="*/ 868363 w 547"/>
              <a:gd name="T49" fmla="*/ 1016000 h 713"/>
              <a:gd name="T50" fmla="*/ 796925 w 547"/>
              <a:gd name="T51" fmla="*/ 898525 h 713"/>
              <a:gd name="T52" fmla="*/ 825500 w 547"/>
              <a:gd name="T53" fmla="*/ 768350 h 713"/>
              <a:gd name="T54" fmla="*/ 796925 w 547"/>
              <a:gd name="T55" fmla="*/ 725488 h 713"/>
              <a:gd name="T56" fmla="*/ 709613 w 547"/>
              <a:gd name="T57" fmla="*/ 609600 h 713"/>
              <a:gd name="T58" fmla="*/ 636588 w 547"/>
              <a:gd name="T59" fmla="*/ 390525 h 713"/>
              <a:gd name="T60" fmla="*/ 608013 w 547"/>
              <a:gd name="T61" fmla="*/ 319088 h 713"/>
              <a:gd name="T62" fmla="*/ 549275 w 547"/>
              <a:gd name="T63" fmla="*/ 217488 h 713"/>
              <a:gd name="T64" fmla="*/ 447675 w 547"/>
              <a:gd name="T65" fmla="*/ 71438 h 713"/>
              <a:gd name="T66" fmla="*/ 390525 w 547"/>
              <a:gd name="T67" fmla="*/ 42863 h 713"/>
              <a:gd name="T68" fmla="*/ 303213 w 547"/>
              <a:gd name="T69" fmla="*/ 14288 h 713"/>
              <a:gd name="T70" fmla="*/ 360363 w 547"/>
              <a:gd name="T71" fmla="*/ 0 h 7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7"/>
              <a:gd name="T109" fmla="*/ 0 h 713"/>
              <a:gd name="T110" fmla="*/ 547 w 547"/>
              <a:gd name="T111" fmla="*/ 713 h 7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7" h="713">
                <a:moveTo>
                  <a:pt x="227" y="0"/>
                </a:moveTo>
                <a:cubicBezTo>
                  <a:pt x="206" y="6"/>
                  <a:pt x="182" y="7"/>
                  <a:pt x="163" y="18"/>
                </a:cubicBezTo>
                <a:cubicBezTo>
                  <a:pt x="26" y="98"/>
                  <a:pt x="177" y="45"/>
                  <a:pt x="90" y="73"/>
                </a:cubicBezTo>
                <a:cubicBezTo>
                  <a:pt x="87" y="64"/>
                  <a:pt x="90" y="50"/>
                  <a:pt x="81" y="45"/>
                </a:cubicBezTo>
                <a:cubicBezTo>
                  <a:pt x="52" y="30"/>
                  <a:pt x="50" y="74"/>
                  <a:pt x="44" y="82"/>
                </a:cubicBezTo>
                <a:cubicBezTo>
                  <a:pt x="37" y="93"/>
                  <a:pt x="26" y="100"/>
                  <a:pt x="17" y="109"/>
                </a:cubicBezTo>
                <a:cubicBezTo>
                  <a:pt x="0" y="162"/>
                  <a:pt x="15" y="127"/>
                  <a:pt x="54" y="164"/>
                </a:cubicBezTo>
                <a:cubicBezTo>
                  <a:pt x="77" y="234"/>
                  <a:pt x="60" y="161"/>
                  <a:pt x="35" y="173"/>
                </a:cubicBezTo>
                <a:cubicBezTo>
                  <a:pt x="26" y="177"/>
                  <a:pt x="37" y="194"/>
                  <a:pt x="44" y="201"/>
                </a:cubicBezTo>
                <a:cubicBezTo>
                  <a:pt x="51" y="208"/>
                  <a:pt x="62" y="208"/>
                  <a:pt x="72" y="210"/>
                </a:cubicBezTo>
                <a:cubicBezTo>
                  <a:pt x="171" y="234"/>
                  <a:pt x="62" y="200"/>
                  <a:pt x="172" y="237"/>
                </a:cubicBezTo>
                <a:cubicBezTo>
                  <a:pt x="227" y="292"/>
                  <a:pt x="152" y="214"/>
                  <a:pt x="209" y="283"/>
                </a:cubicBezTo>
                <a:cubicBezTo>
                  <a:pt x="235" y="314"/>
                  <a:pt x="254" y="316"/>
                  <a:pt x="209" y="301"/>
                </a:cubicBezTo>
                <a:cubicBezTo>
                  <a:pt x="218" y="298"/>
                  <a:pt x="236" y="283"/>
                  <a:pt x="236" y="292"/>
                </a:cubicBezTo>
                <a:cubicBezTo>
                  <a:pt x="236" y="303"/>
                  <a:pt x="212" y="299"/>
                  <a:pt x="209" y="310"/>
                </a:cubicBezTo>
                <a:cubicBezTo>
                  <a:pt x="207" y="318"/>
                  <a:pt x="222" y="322"/>
                  <a:pt x="227" y="329"/>
                </a:cubicBezTo>
                <a:cubicBezTo>
                  <a:pt x="258" y="367"/>
                  <a:pt x="230" y="352"/>
                  <a:pt x="282" y="365"/>
                </a:cubicBezTo>
                <a:cubicBezTo>
                  <a:pt x="288" y="371"/>
                  <a:pt x="293" y="379"/>
                  <a:pt x="300" y="384"/>
                </a:cubicBezTo>
                <a:cubicBezTo>
                  <a:pt x="326" y="400"/>
                  <a:pt x="349" y="386"/>
                  <a:pt x="300" y="402"/>
                </a:cubicBezTo>
                <a:cubicBezTo>
                  <a:pt x="314" y="415"/>
                  <a:pt x="338" y="420"/>
                  <a:pt x="346" y="438"/>
                </a:cubicBezTo>
                <a:cubicBezTo>
                  <a:pt x="355" y="458"/>
                  <a:pt x="351" y="481"/>
                  <a:pt x="355" y="502"/>
                </a:cubicBezTo>
                <a:cubicBezTo>
                  <a:pt x="364" y="549"/>
                  <a:pt x="377" y="605"/>
                  <a:pt x="410" y="640"/>
                </a:cubicBezTo>
                <a:cubicBezTo>
                  <a:pt x="416" y="658"/>
                  <a:pt x="422" y="676"/>
                  <a:pt x="428" y="694"/>
                </a:cubicBezTo>
                <a:cubicBezTo>
                  <a:pt x="434" y="712"/>
                  <a:pt x="483" y="713"/>
                  <a:pt x="483" y="713"/>
                </a:cubicBezTo>
                <a:cubicBezTo>
                  <a:pt x="537" y="659"/>
                  <a:pt x="517" y="685"/>
                  <a:pt x="547" y="640"/>
                </a:cubicBezTo>
                <a:cubicBezTo>
                  <a:pt x="534" y="598"/>
                  <a:pt x="515" y="608"/>
                  <a:pt x="502" y="566"/>
                </a:cubicBezTo>
                <a:cubicBezTo>
                  <a:pt x="505" y="554"/>
                  <a:pt x="521" y="492"/>
                  <a:pt x="520" y="484"/>
                </a:cubicBezTo>
                <a:cubicBezTo>
                  <a:pt x="519" y="473"/>
                  <a:pt x="507" y="467"/>
                  <a:pt x="502" y="457"/>
                </a:cubicBezTo>
                <a:cubicBezTo>
                  <a:pt x="484" y="422"/>
                  <a:pt x="481" y="407"/>
                  <a:pt x="447" y="384"/>
                </a:cubicBezTo>
                <a:cubicBezTo>
                  <a:pt x="416" y="338"/>
                  <a:pt x="439" y="286"/>
                  <a:pt x="401" y="246"/>
                </a:cubicBezTo>
                <a:cubicBezTo>
                  <a:pt x="422" y="184"/>
                  <a:pt x="408" y="253"/>
                  <a:pt x="383" y="201"/>
                </a:cubicBezTo>
                <a:cubicBezTo>
                  <a:pt x="347" y="128"/>
                  <a:pt x="405" y="156"/>
                  <a:pt x="346" y="137"/>
                </a:cubicBezTo>
                <a:cubicBezTo>
                  <a:pt x="321" y="111"/>
                  <a:pt x="305" y="61"/>
                  <a:pt x="282" y="45"/>
                </a:cubicBezTo>
                <a:cubicBezTo>
                  <a:pt x="271" y="37"/>
                  <a:pt x="258" y="32"/>
                  <a:pt x="246" y="27"/>
                </a:cubicBezTo>
                <a:cubicBezTo>
                  <a:pt x="228" y="20"/>
                  <a:pt x="172" y="14"/>
                  <a:pt x="191" y="9"/>
                </a:cubicBezTo>
                <a:cubicBezTo>
                  <a:pt x="203" y="6"/>
                  <a:pt x="215" y="3"/>
                  <a:pt x="22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1" name="Freeform 13">
            <a:extLst>
              <a:ext uri="{FF2B5EF4-FFF2-40B4-BE49-F238E27FC236}">
                <a16:creationId xmlns:a16="http://schemas.microsoft.com/office/drawing/2014/main" xmlns="" id="{CB154FD5-8505-49B1-9BCB-9D2125999DCA}"/>
              </a:ext>
            </a:extLst>
          </p:cNvPr>
          <p:cNvSpPr>
            <a:spLocks/>
          </p:cNvSpPr>
          <p:nvPr/>
        </p:nvSpPr>
        <p:spPr bwMode="auto">
          <a:xfrm>
            <a:off x="7715251" y="5006976"/>
            <a:ext cx="847725" cy="879475"/>
          </a:xfrm>
          <a:custGeom>
            <a:avLst/>
            <a:gdLst>
              <a:gd name="T0" fmla="*/ 601663 w 534"/>
              <a:gd name="T1" fmla="*/ 0 h 554"/>
              <a:gd name="T2" fmla="*/ 615950 w 534"/>
              <a:gd name="T3" fmla="*/ 58738 h 554"/>
              <a:gd name="T4" fmla="*/ 644525 w 534"/>
              <a:gd name="T5" fmla="*/ 14288 h 554"/>
              <a:gd name="T6" fmla="*/ 601663 w 534"/>
              <a:gd name="T7" fmla="*/ 0 h 554"/>
              <a:gd name="T8" fmla="*/ 485775 w 534"/>
              <a:gd name="T9" fmla="*/ 73025 h 554"/>
              <a:gd name="T10" fmla="*/ 398463 w 534"/>
              <a:gd name="T11" fmla="*/ 101600 h 554"/>
              <a:gd name="T12" fmla="*/ 282575 w 534"/>
              <a:gd name="T13" fmla="*/ 115888 h 554"/>
              <a:gd name="T14" fmla="*/ 268288 w 534"/>
              <a:gd name="T15" fmla="*/ 233363 h 554"/>
              <a:gd name="T16" fmla="*/ 209550 w 534"/>
              <a:gd name="T17" fmla="*/ 217488 h 554"/>
              <a:gd name="T18" fmla="*/ 93663 w 534"/>
              <a:gd name="T19" fmla="*/ 247650 h 554"/>
              <a:gd name="T20" fmla="*/ 49213 w 534"/>
              <a:gd name="T21" fmla="*/ 436563 h 554"/>
              <a:gd name="T22" fmla="*/ 136525 w 534"/>
              <a:gd name="T23" fmla="*/ 493713 h 554"/>
              <a:gd name="T24" fmla="*/ 223838 w 534"/>
              <a:gd name="T25" fmla="*/ 522288 h 554"/>
              <a:gd name="T26" fmla="*/ 282575 w 534"/>
              <a:gd name="T27" fmla="*/ 682625 h 554"/>
              <a:gd name="T28" fmla="*/ 427038 w 534"/>
              <a:gd name="T29" fmla="*/ 741363 h 554"/>
              <a:gd name="T30" fmla="*/ 847725 w 534"/>
              <a:gd name="T31" fmla="*/ 711200 h 554"/>
              <a:gd name="T32" fmla="*/ 746125 w 534"/>
              <a:gd name="T33" fmla="*/ 654050 h 554"/>
              <a:gd name="T34" fmla="*/ 674688 w 534"/>
              <a:gd name="T35" fmla="*/ 609600 h 554"/>
              <a:gd name="T36" fmla="*/ 688975 w 534"/>
              <a:gd name="T37" fmla="*/ 479425 h 554"/>
              <a:gd name="T38" fmla="*/ 717550 w 534"/>
              <a:gd name="T39" fmla="*/ 436563 h 554"/>
              <a:gd name="T40" fmla="*/ 658813 w 534"/>
              <a:gd name="T41" fmla="*/ 420688 h 554"/>
              <a:gd name="T42" fmla="*/ 542925 w 534"/>
              <a:gd name="T43" fmla="*/ 334963 h 554"/>
              <a:gd name="T44" fmla="*/ 615950 w 534"/>
              <a:gd name="T45" fmla="*/ 203200 h 554"/>
              <a:gd name="T46" fmla="*/ 587375 w 534"/>
              <a:gd name="T47" fmla="*/ 160338 h 554"/>
              <a:gd name="T48" fmla="*/ 542925 w 534"/>
              <a:gd name="T49" fmla="*/ 146050 h 554"/>
              <a:gd name="T50" fmla="*/ 601663 w 534"/>
              <a:gd name="T51" fmla="*/ 0 h 5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34"/>
              <a:gd name="T79" fmla="*/ 0 h 554"/>
              <a:gd name="T80" fmla="*/ 534 w 534"/>
              <a:gd name="T81" fmla="*/ 554 h 55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34" h="554">
                <a:moveTo>
                  <a:pt x="379" y="0"/>
                </a:moveTo>
                <a:cubicBezTo>
                  <a:pt x="382" y="12"/>
                  <a:pt x="376" y="33"/>
                  <a:pt x="388" y="37"/>
                </a:cubicBezTo>
                <a:cubicBezTo>
                  <a:pt x="399" y="41"/>
                  <a:pt x="409" y="20"/>
                  <a:pt x="406" y="9"/>
                </a:cubicBezTo>
                <a:cubicBezTo>
                  <a:pt x="404" y="0"/>
                  <a:pt x="388" y="3"/>
                  <a:pt x="379" y="0"/>
                </a:cubicBezTo>
                <a:cubicBezTo>
                  <a:pt x="346" y="11"/>
                  <a:pt x="337" y="32"/>
                  <a:pt x="306" y="46"/>
                </a:cubicBezTo>
                <a:cubicBezTo>
                  <a:pt x="288" y="54"/>
                  <a:pt x="251" y="64"/>
                  <a:pt x="251" y="64"/>
                </a:cubicBezTo>
                <a:cubicBezTo>
                  <a:pt x="222" y="109"/>
                  <a:pt x="223" y="90"/>
                  <a:pt x="178" y="73"/>
                </a:cubicBezTo>
                <a:cubicBezTo>
                  <a:pt x="175" y="98"/>
                  <a:pt x="184" y="127"/>
                  <a:pt x="169" y="147"/>
                </a:cubicBezTo>
                <a:cubicBezTo>
                  <a:pt x="162" y="157"/>
                  <a:pt x="145" y="136"/>
                  <a:pt x="132" y="137"/>
                </a:cubicBezTo>
                <a:cubicBezTo>
                  <a:pt x="107" y="139"/>
                  <a:pt x="59" y="156"/>
                  <a:pt x="59" y="156"/>
                </a:cubicBezTo>
                <a:cubicBezTo>
                  <a:pt x="19" y="182"/>
                  <a:pt x="0" y="222"/>
                  <a:pt x="31" y="275"/>
                </a:cubicBezTo>
                <a:cubicBezTo>
                  <a:pt x="42" y="294"/>
                  <a:pt x="68" y="299"/>
                  <a:pt x="86" y="311"/>
                </a:cubicBezTo>
                <a:cubicBezTo>
                  <a:pt x="102" y="322"/>
                  <a:pt x="141" y="329"/>
                  <a:pt x="141" y="329"/>
                </a:cubicBezTo>
                <a:cubicBezTo>
                  <a:pt x="175" y="365"/>
                  <a:pt x="156" y="385"/>
                  <a:pt x="178" y="430"/>
                </a:cubicBezTo>
                <a:cubicBezTo>
                  <a:pt x="190" y="455"/>
                  <a:pt x="246" y="458"/>
                  <a:pt x="269" y="467"/>
                </a:cubicBezTo>
                <a:cubicBezTo>
                  <a:pt x="327" y="554"/>
                  <a:pt x="454" y="464"/>
                  <a:pt x="534" y="448"/>
                </a:cubicBezTo>
                <a:cubicBezTo>
                  <a:pt x="514" y="434"/>
                  <a:pt x="490" y="426"/>
                  <a:pt x="470" y="412"/>
                </a:cubicBezTo>
                <a:cubicBezTo>
                  <a:pt x="418" y="377"/>
                  <a:pt x="490" y="406"/>
                  <a:pt x="425" y="384"/>
                </a:cubicBezTo>
                <a:cubicBezTo>
                  <a:pt x="428" y="357"/>
                  <a:pt x="427" y="329"/>
                  <a:pt x="434" y="302"/>
                </a:cubicBezTo>
                <a:cubicBezTo>
                  <a:pt x="437" y="292"/>
                  <a:pt x="457" y="285"/>
                  <a:pt x="452" y="275"/>
                </a:cubicBezTo>
                <a:cubicBezTo>
                  <a:pt x="446" y="264"/>
                  <a:pt x="427" y="268"/>
                  <a:pt x="415" y="265"/>
                </a:cubicBezTo>
                <a:cubicBezTo>
                  <a:pt x="401" y="224"/>
                  <a:pt x="383" y="221"/>
                  <a:pt x="342" y="211"/>
                </a:cubicBezTo>
                <a:cubicBezTo>
                  <a:pt x="363" y="128"/>
                  <a:pt x="337" y="145"/>
                  <a:pt x="388" y="128"/>
                </a:cubicBezTo>
                <a:cubicBezTo>
                  <a:pt x="382" y="119"/>
                  <a:pt x="379" y="108"/>
                  <a:pt x="370" y="101"/>
                </a:cubicBezTo>
                <a:cubicBezTo>
                  <a:pt x="362" y="95"/>
                  <a:pt x="345" y="101"/>
                  <a:pt x="342" y="92"/>
                </a:cubicBezTo>
                <a:cubicBezTo>
                  <a:pt x="332" y="64"/>
                  <a:pt x="361" y="19"/>
                  <a:pt x="379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7" dist="17961" dir="135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9" name="AutoShape 21">
            <a:extLst>
              <a:ext uri="{FF2B5EF4-FFF2-40B4-BE49-F238E27FC236}">
                <a16:creationId xmlns:a16="http://schemas.microsoft.com/office/drawing/2014/main" xmlns="" id="{E860AA76-77ED-4C2B-B81A-0A83AB8A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4343400" cy="3581400"/>
          </a:xfrm>
          <a:prstGeom prst="cloudCallout">
            <a:avLst>
              <a:gd name="adj1" fmla="val 50199"/>
              <a:gd name="adj2" fmla="val 132056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Nước ta có mấy vùng kinh tế trọng điểm? Xác định phạm vi các vùng kinh tế trọng điểm lược đồ</a:t>
            </a:r>
          </a:p>
        </p:txBody>
      </p:sp>
      <p:sp>
        <p:nvSpPr>
          <p:cNvPr id="196630" name="Text Box 22">
            <a:extLst>
              <a:ext uri="{FF2B5EF4-FFF2-40B4-BE49-F238E27FC236}">
                <a16:creationId xmlns:a16="http://schemas.microsoft.com/office/drawing/2014/main" xmlns="" id="{466AAA48-7810-44DA-BFA1-6C82AD06AE6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58763" y="679124"/>
            <a:ext cx="4495800" cy="5016758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13500000">
              <a:srgbClr val="990000"/>
            </a:prst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Vùng kinh tế trọng điểm là các vùng được nhà nước phê duyệt quy hoạch tổng hợp nhằm tạo ra các động lực mới cho toàn bộ nền kinh tế. </a:t>
            </a:r>
          </a:p>
        </p:txBody>
      </p:sp>
      <p:sp>
        <p:nvSpPr>
          <p:cNvPr id="196631" name="AutoShape 23">
            <a:extLst>
              <a:ext uri="{FF2B5EF4-FFF2-40B4-BE49-F238E27FC236}">
                <a16:creationId xmlns:a16="http://schemas.microsoft.com/office/drawing/2014/main" xmlns="" id="{664F7F2F-E831-46A0-863D-E4F5EB57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762000"/>
            <a:ext cx="2209800" cy="609600"/>
          </a:xfrm>
          <a:prstGeom prst="wedgeRectCallout">
            <a:avLst>
              <a:gd name="adj1" fmla="val -79671"/>
              <a:gd name="adj2" fmla="val 44273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defRPr/>
            </a:pPr>
            <a:r>
              <a:rPr lang="en-US" sz="1600" b="1" dirty="0" err="1">
                <a:solidFill>
                  <a:srgbClr val="0000FF"/>
                </a:solidFill>
                <a:latin typeface="Arial" charset="0"/>
              </a:rPr>
              <a:t>Vùng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Arial" charset="0"/>
              </a:rPr>
              <a:t>kinh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Arial" charset="0"/>
              </a:rPr>
              <a:t>tế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Arial" charset="0"/>
              </a:rPr>
              <a:t>trọng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b="1" err="1">
                <a:solidFill>
                  <a:srgbClr val="0000FF"/>
                </a:solidFill>
                <a:latin typeface="Arial" charset="0"/>
              </a:rPr>
              <a:t>điểm</a:t>
            </a:r>
            <a:r>
              <a:rPr lang="en-US" sz="1600" b="1">
                <a:solidFill>
                  <a:srgbClr val="0000FF"/>
                </a:solidFill>
                <a:latin typeface="Arial" charset="0"/>
              </a:rPr>
              <a:t> Bắc Bộ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6632" name="AutoShape 24">
            <a:extLst>
              <a:ext uri="{FF2B5EF4-FFF2-40B4-BE49-F238E27FC236}">
                <a16:creationId xmlns:a16="http://schemas.microsoft.com/office/drawing/2014/main" xmlns="" id="{DFEEAC58-1575-460A-83BD-44D67333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590800"/>
            <a:ext cx="2209800" cy="533400"/>
          </a:xfrm>
          <a:prstGeom prst="wedgeRectCallout">
            <a:avLst>
              <a:gd name="adj1" fmla="val -59125"/>
              <a:gd name="adj2" fmla="val 121431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defRPr/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Vùng kinh tế trọng điểm Miền Trung</a:t>
            </a:r>
          </a:p>
        </p:txBody>
      </p:sp>
      <p:sp>
        <p:nvSpPr>
          <p:cNvPr id="196633" name="AutoShape 25">
            <a:extLst>
              <a:ext uri="{FF2B5EF4-FFF2-40B4-BE49-F238E27FC236}">
                <a16:creationId xmlns:a16="http://schemas.microsoft.com/office/drawing/2014/main" xmlns="" id="{8F415543-2DFA-41E1-80BB-FD4C6075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1981200" cy="533400"/>
          </a:xfrm>
          <a:prstGeom prst="wedgeRectCallout">
            <a:avLst>
              <a:gd name="adj1" fmla="val 105208"/>
              <a:gd name="adj2" fmla="val 7144"/>
            </a:avLst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>
              <a:defRPr/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Vùng kinh tế trọng điểm phía Nam</a:t>
            </a: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 animBg="1"/>
      <p:bldP spid="196630" grpId="0" animBg="1"/>
      <p:bldP spid="196631" grpId="0" animBg="1"/>
      <p:bldP spid="196632" grpId="0" animBg="1"/>
      <p:bldP spid="1966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xmlns="" id="{27EDDA88-115F-41D0-A10F-3F2C1F82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33" name="Picture 5" descr="http://canthotv.vn/wp-content/uploads/2014/09/nhietdien.jpg">
            <a:extLst>
              <a:ext uri="{FF2B5EF4-FFF2-40B4-BE49-F238E27FC236}">
                <a16:creationId xmlns:a16="http://schemas.microsoft.com/office/drawing/2014/main" xmlns="" id="{FC49BCA9-7858-419C-AC14-BE62F051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2" y="79022"/>
            <a:ext cx="12022667" cy="66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6B390912-2093-4C5C-ACFE-97B2FC78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12" y="554039"/>
            <a:ext cx="115028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CỤM CÔNG NGHIỆP KHÍ-ĐIỆN-ĐẠM (CÀ MAU)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xmlns="" id="{E2458043-7560-434D-8213-874A5987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37" name="Picture 9" descr="dam%20phu%20my%2016-2">
            <a:extLst>
              <a:ext uri="{FF2B5EF4-FFF2-40B4-BE49-F238E27FC236}">
                <a16:creationId xmlns:a16="http://schemas.microsoft.com/office/drawing/2014/main" xmlns="" id="{567000C5-DCB8-466D-8ACB-ECD46E8B1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89" y="0"/>
            <a:ext cx="11977511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BA2201C2-BD79-4075-8406-A5C175C0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13" y="533401"/>
            <a:ext cx="103101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CÔNG NGHIỆP LỌC HÓA DẦU DUNG QUẤT (QUẢNG NGÃI)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baohaiquan.vn/images/2013/3/tkts/thuy%20san.jpg">
            <a:hlinkClick r:id="rId2"/>
            <a:extLst>
              <a:ext uri="{FF2B5EF4-FFF2-40B4-BE49-F238E27FC236}">
                <a16:creationId xmlns:a16="http://schemas.microsoft.com/office/drawing/2014/main" xmlns="" id="{5007F357-5514-4096-8211-6408A6BA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1" y="0"/>
            <a:ext cx="600568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images1606195_DM">
            <a:extLst>
              <a:ext uri="{FF2B5EF4-FFF2-40B4-BE49-F238E27FC236}">
                <a16:creationId xmlns:a16="http://schemas.microsoft.com/office/drawing/2014/main" xmlns="" id="{7E053501-B64C-4A0B-AF08-FB7CBD38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60960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e7928c3201ac4345b7ca876b2bfe4324">
            <a:extLst>
              <a:ext uri="{FF2B5EF4-FFF2-40B4-BE49-F238E27FC236}">
                <a16:creationId xmlns:a16="http://schemas.microsoft.com/office/drawing/2014/main" xmlns="" id="{06893405-98C9-49B3-A4A7-F7A55538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1" y="3429000"/>
            <a:ext cx="600568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Nếu những dự định trong đề án phát triển công nghiệp ô tô được thực hiện thì trong năm tới, ô tô ở Việt Nam sẽ đại hạ giá.">
            <a:extLst>
              <a:ext uri="{FF2B5EF4-FFF2-40B4-BE49-F238E27FC236}">
                <a16:creationId xmlns:a16="http://schemas.microsoft.com/office/drawing/2014/main" xmlns="" id="{89D99581-1B29-4331-A0DC-DBEDA1EF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60960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B30434-7DBB-44EE-AB11-75B0E8FBD394}"/>
              </a:ext>
            </a:extLst>
          </p:cNvPr>
          <p:cNvSpPr txBox="1"/>
          <p:nvPr/>
        </p:nvSpPr>
        <p:spPr>
          <a:xfrm>
            <a:off x="2438400" y="3276600"/>
            <a:ext cx="746760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PHÁT TRIỂN NHIỀU NGÀNH CÔNG NGHIỆP  TRỌNG ĐIỂM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2.chaobuoisang.net/cs/2013/08/07/ho-tro-dao-tao-nhan-luc-cho-khu-kinh-te-vung-ang-0.jpg">
            <a:hlinkClick r:id="rId2"/>
            <a:extLst>
              <a:ext uri="{FF2B5EF4-FFF2-40B4-BE49-F238E27FC236}">
                <a16:creationId xmlns:a16="http://schemas.microsoft.com/office/drawing/2014/main" xmlns="" id="{58840C4E-6420-46E6-9319-AD4999CE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>
            <a:extLst>
              <a:ext uri="{FF2B5EF4-FFF2-40B4-BE49-F238E27FC236}">
                <a16:creationId xmlns:a16="http://schemas.microsoft.com/office/drawing/2014/main" xmlns="" id="{A3261137-88E4-43A4-B891-3DE85278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1"/>
            <a:ext cx="1600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VŨNG ÁNG</a:t>
            </a:r>
          </a:p>
        </p:txBody>
      </p:sp>
      <p:pic>
        <p:nvPicPr>
          <p:cNvPr id="14340" name="Picture 4" descr="http://vckm.landtoday.net/Library/images/13/2011/08/kcnbienhoa.jpg">
            <a:hlinkClick r:id="rId4"/>
            <a:extLst>
              <a:ext uri="{FF2B5EF4-FFF2-40B4-BE49-F238E27FC236}">
                <a16:creationId xmlns:a16="http://schemas.microsoft.com/office/drawing/2014/main" xmlns="" id="{9287A510-4C78-4888-919D-1F61DBB9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6450"/>
            <a:ext cx="6096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3">
            <a:extLst>
              <a:ext uri="{FF2B5EF4-FFF2-40B4-BE49-F238E27FC236}">
                <a16:creationId xmlns:a16="http://schemas.microsoft.com/office/drawing/2014/main" xmlns="" id="{962A5554-9EB5-487E-ADA0-4A8403E7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10001"/>
            <a:ext cx="1828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BIÊN HÒA 1</a:t>
            </a:r>
          </a:p>
        </p:txBody>
      </p:sp>
      <p:pic>
        <p:nvPicPr>
          <p:cNvPr id="14342" name="Picture 6" descr="http://www.danangcity.gov.vn/portal/pls/portal/docs/6948026.JPG">
            <a:hlinkClick r:id="rId6"/>
            <a:extLst>
              <a:ext uri="{FF2B5EF4-FFF2-40B4-BE49-F238E27FC236}">
                <a16:creationId xmlns:a16="http://schemas.microsoft.com/office/drawing/2014/main" xmlns="" id="{7B27DC4C-B721-492F-B716-4610E469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4">
            <a:extLst>
              <a:ext uri="{FF2B5EF4-FFF2-40B4-BE49-F238E27FC236}">
                <a16:creationId xmlns:a16="http://schemas.microsoft.com/office/drawing/2014/main" xmlns="" id="{4E040934-7075-4318-8E6A-F6A9343B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1001"/>
            <a:ext cx="226342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LIÊN CHIỂU</a:t>
            </a:r>
          </a:p>
        </p:txBody>
      </p:sp>
      <p:pic>
        <p:nvPicPr>
          <p:cNvPr id="15368" name="Picture 8" descr="http://www.tdtv.com.vn/upload/VSIP.jpg">
            <a:hlinkClick r:id="rId8"/>
            <a:extLst>
              <a:ext uri="{FF2B5EF4-FFF2-40B4-BE49-F238E27FC236}">
                <a16:creationId xmlns:a16="http://schemas.microsoft.com/office/drawing/2014/main" xmlns="" id="{67E1C085-FB53-47B7-A00F-5940476A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346450"/>
            <a:ext cx="61722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5">
            <a:extLst>
              <a:ext uri="{FF2B5EF4-FFF2-40B4-BE49-F238E27FC236}">
                <a16:creationId xmlns:a16="http://schemas.microsoft.com/office/drawing/2014/main" xmlns="" id="{756E483F-F406-4C60-A19E-234A4750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6576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VN-SINGAPO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D920C6-EEF1-4686-92FC-53185AE705AA}"/>
              </a:ext>
            </a:extLst>
          </p:cNvPr>
          <p:cNvSpPr txBox="1"/>
          <p:nvPr/>
        </p:nvSpPr>
        <p:spPr>
          <a:xfrm>
            <a:off x="4572000" y="3048001"/>
            <a:ext cx="3352800" cy="396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FF0000"/>
                </a:solidFill>
              </a:rPr>
              <a:t>CÁC KHU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5" descr="luoc do 2">
            <a:extLst>
              <a:ext uri="{FF2B5EF4-FFF2-40B4-BE49-F238E27FC236}">
                <a16:creationId xmlns:a16="http://schemas.microsoft.com/office/drawing/2014/main" xmlns="" id="{2A3656B6-E235-44C7-A5DF-62802160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4102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tintucimg.vnanet.vn/2012/06/04/00/39/T9-cao-su.jpg">
            <a:hlinkClick r:id="rId3"/>
            <a:extLst>
              <a:ext uri="{FF2B5EF4-FFF2-40B4-BE49-F238E27FC236}">
                <a16:creationId xmlns:a16="http://schemas.microsoft.com/office/drawing/2014/main" xmlns="" id="{42815468-5F10-47A4-B78A-83F37EAE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996" y="4324350"/>
            <a:ext cx="487680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Line 8">
            <a:extLst>
              <a:ext uri="{FF2B5EF4-FFF2-40B4-BE49-F238E27FC236}">
                <a16:creationId xmlns:a16="http://schemas.microsoft.com/office/drawing/2014/main" xmlns="" id="{1B3FB2E5-6479-4A95-8C1C-2988594C9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295400"/>
            <a:ext cx="152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xmlns="" id="{8917A5E3-494A-45B6-A783-E136AFBC13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5791200"/>
            <a:ext cx="6858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9" name="Picture 13" descr="ANd9GcT-XH3b7dc_lQiUJWwfUlVb0_oEoan5LAavMALZXVzCq4uztl0V">
            <a:extLst>
              <a:ext uri="{FF2B5EF4-FFF2-40B4-BE49-F238E27FC236}">
                <a16:creationId xmlns:a16="http://schemas.microsoft.com/office/drawing/2014/main" xmlns="" id="{EB3CE915-CD5D-4AD7-BA25-8B8FEAF7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999" y="0"/>
            <a:ext cx="486268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Mùa gặt đã về 4">
            <a:extLst>
              <a:ext uri="{FF2B5EF4-FFF2-40B4-BE49-F238E27FC236}">
                <a16:creationId xmlns:a16="http://schemas.microsoft.com/office/drawing/2014/main" xmlns="" id="{B4EE55AB-3F13-4960-945D-B010405A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" y="4495800"/>
            <a:ext cx="449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18" descr="giongche">
            <a:extLst>
              <a:ext uri="{FF2B5EF4-FFF2-40B4-BE49-F238E27FC236}">
                <a16:creationId xmlns:a16="http://schemas.microsoft.com/office/drawing/2014/main" xmlns="" id="{CA9B8C48-83F7-49FC-AF56-76B6C851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958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Line 19">
            <a:extLst>
              <a:ext uri="{FF2B5EF4-FFF2-40B4-BE49-F238E27FC236}">
                <a16:creationId xmlns:a16="http://schemas.microsoft.com/office/drawing/2014/main" xmlns="" id="{23B5F523-2A59-474E-8E51-46225D529E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6858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97" name="Picture 21" descr="quacaphe">
            <a:extLst>
              <a:ext uri="{FF2B5EF4-FFF2-40B4-BE49-F238E27FC236}">
                <a16:creationId xmlns:a16="http://schemas.microsoft.com/office/drawing/2014/main" xmlns="" id="{670D6310-5A6D-4D3D-B255-513C295B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Line 22">
            <a:extLst>
              <a:ext uri="{FF2B5EF4-FFF2-40B4-BE49-F238E27FC236}">
                <a16:creationId xmlns:a16="http://schemas.microsoft.com/office/drawing/2014/main" xmlns="" id="{C97E1618-374A-4B18-BF71-75151A465D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3962400"/>
            <a:ext cx="15240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0" name="Picture 24" descr="23t3a">
            <a:extLst>
              <a:ext uri="{FF2B5EF4-FFF2-40B4-BE49-F238E27FC236}">
                <a16:creationId xmlns:a16="http://schemas.microsoft.com/office/drawing/2014/main" xmlns="" id="{C1A403D0-5EC2-4968-9C81-60942C09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8998" y="2133600"/>
            <a:ext cx="4862689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1" name="Line 25">
            <a:extLst>
              <a:ext uri="{FF2B5EF4-FFF2-40B4-BE49-F238E27FC236}">
                <a16:creationId xmlns:a16="http://schemas.microsoft.com/office/drawing/2014/main" xmlns="" id="{4B7CAB57-4CE7-435E-95D1-BF0663E60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486400"/>
            <a:ext cx="11430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>
            <a:extLst>
              <a:ext uri="{FF2B5EF4-FFF2-40B4-BE49-F238E27FC236}">
                <a16:creationId xmlns:a16="http://schemas.microsoft.com/office/drawing/2014/main" xmlns="" id="{B1D048CA-559A-4A97-AD82-8C782F079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590800"/>
            <a:ext cx="1676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http://caphesach.vn/uploads/news/2012_06/ca-phe-viet-nam-1.jpg">
            <a:extLst>
              <a:ext uri="{FF2B5EF4-FFF2-40B4-BE49-F238E27FC236}">
                <a16:creationId xmlns:a16="http://schemas.microsoft.com/office/drawing/2014/main" xmlns="" id="{BDD9AC50-8895-4CE8-AD6F-6E5A7E15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6172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Cây chè cần nhiều nhất là canxi và manhê.">
            <a:extLst>
              <a:ext uri="{FF2B5EF4-FFF2-40B4-BE49-F238E27FC236}">
                <a16:creationId xmlns:a16="http://schemas.microsoft.com/office/drawing/2014/main" xmlns="" id="{89768BFA-C96E-4791-B2E0-A85044C1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11550"/>
            <a:ext cx="6019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http://tintucimg.vnanet.vn/2012/06/04/00/39/T9-cao-su.jpg">
            <a:hlinkClick r:id="rId4"/>
            <a:extLst>
              <a:ext uri="{FF2B5EF4-FFF2-40B4-BE49-F238E27FC236}">
                <a16:creationId xmlns:a16="http://schemas.microsoft.com/office/drawing/2014/main" xmlns="" id="{E42895AE-2B46-4FBF-B5EF-EF5E71F6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tieu">
            <a:extLst>
              <a:ext uri="{FF2B5EF4-FFF2-40B4-BE49-F238E27FC236}">
                <a16:creationId xmlns:a16="http://schemas.microsoft.com/office/drawing/2014/main" xmlns="" id="{73584D90-9B28-4518-8F41-5345A60B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11550"/>
            <a:ext cx="61722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575E0B-D490-492A-85DE-358176CB1E49}"/>
              </a:ext>
            </a:extLst>
          </p:cNvPr>
          <p:cNvSpPr txBox="1"/>
          <p:nvPr/>
        </p:nvSpPr>
        <p:spPr>
          <a:xfrm>
            <a:off x="3429000" y="3276600"/>
            <a:ext cx="5562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FF0000"/>
                </a:solidFill>
              </a:rPr>
              <a:t>CHUYÊN CANH CÂY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71" name="Group 39">
            <a:extLst>
              <a:ext uri="{FF2B5EF4-FFF2-40B4-BE49-F238E27FC236}">
                <a16:creationId xmlns:a16="http://schemas.microsoft.com/office/drawing/2014/main" xmlns="" id="{FF06EBBD-D40B-4624-8503-29AEE39D6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4394860"/>
              </p:ext>
            </p:extLst>
          </p:nvPr>
        </p:nvGraphicFramePr>
        <p:xfrm>
          <a:off x="316089" y="1600201"/>
          <a:ext cx="11356622" cy="4525963"/>
        </p:xfrm>
        <a:graphic>
          <a:graphicData uri="http://schemas.openxmlformats.org/drawingml/2006/table">
            <a:tbl>
              <a:tblPr/>
              <a:tblGrid>
                <a:gridCol w="7360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5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 lệ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 tế cá thể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 tế có vốn đầu tư nước ngoài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cộng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340" name="Rectangle 3">
            <a:extLst>
              <a:ext uri="{FF2B5EF4-FFF2-40B4-BE49-F238E27FC236}">
                <a16:creationId xmlns:a16="http://schemas.microsoft.com/office/drawing/2014/main" xmlns="" id="{541444FC-E356-44FC-B9DF-866BA1044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23" y="6172201"/>
            <a:ext cx="10713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6.1 SGK trang 23 Cơ cấu GDP phân theo thành phần kinh tế, năm 2002</a:t>
            </a:r>
            <a:endParaRPr lang="en-US" altLang="en-US" sz="2400"/>
          </a:p>
        </p:txBody>
      </p:sp>
      <p:sp>
        <p:nvSpPr>
          <p:cNvPr id="13341" name="Rectangle 6">
            <a:extLst>
              <a:ext uri="{FF2B5EF4-FFF2-40B4-BE49-F238E27FC236}">
                <a16:creationId xmlns:a16="http://schemas.microsoft.com/office/drawing/2014/main" xmlns="" id="{DB29045E-DD33-4209-BE5A-5C3D552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44" y="223836"/>
            <a:ext cx="113566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cơ cấu thành phần kinh tế của nước ta năm 2002 .</a:t>
            </a:r>
            <a:endParaRPr lang="en-US" altLang="en-US" i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33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xmlns="" id="{8067AA59-45D0-4054-A55B-CE15BFEE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3" y="168275"/>
            <a:ext cx="116501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4.1. Cơ cấu sử dụng lao động theo thành phần kinh tế (%)</a:t>
            </a:r>
            <a:endParaRPr lang="en-US" altLang="en-US" b="1" i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EA56324-0BF3-44B0-93B5-68C48DBC8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691966"/>
              </p:ext>
            </p:extLst>
          </p:nvPr>
        </p:nvGraphicFramePr>
        <p:xfrm>
          <a:off x="406400" y="1357314"/>
          <a:ext cx="11130844" cy="2046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7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6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0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6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7386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901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  <a:p>
                      <a:pPr algn="ctr"/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23847F6-6092-4D31-B902-AACEC105C78C}"/>
              </a:ext>
            </a:extLst>
          </p:cNvPr>
          <p:cNvCxnSpPr>
            <a:cxnSpLocks/>
          </p:cNvCxnSpPr>
          <p:nvPr/>
        </p:nvCxnSpPr>
        <p:spPr>
          <a:xfrm>
            <a:off x="406400" y="1357314"/>
            <a:ext cx="4899378" cy="832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0" name="Rectangle 5">
            <a:extLst>
              <a:ext uri="{FF2B5EF4-FFF2-40B4-BE49-F238E27FC236}">
                <a16:creationId xmlns:a16="http://schemas.microsoft.com/office/drawing/2014/main" xmlns="" id="{3BDF26B0-7A0F-4268-9E68-AC550F869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267201"/>
            <a:ext cx="1137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bảng 4.1, rút ra nhận xét về cơ cấu sử dụng lao động theo thành phần kinh tế và giải thích?</a:t>
            </a:r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A25384-1A1B-4DE2-A8C5-A59D87BB5DE7}"/>
              </a:ext>
            </a:extLst>
          </p:cNvPr>
          <p:cNvSpPr txBox="1"/>
          <p:nvPr/>
        </p:nvSpPr>
        <p:spPr>
          <a:xfrm>
            <a:off x="112889" y="225778"/>
            <a:ext cx="119097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Aft>
                <a:spcPts val="600"/>
              </a:spcAft>
            </a:pPr>
            <a:r>
              <a:rPr lang="en-US" sz="4000" b="1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b.Chuyển dịch cơ cấu lãnh thổ: </a:t>
            </a:r>
            <a:r>
              <a:rPr lang="en-US" sz="40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thành các vùng chuyên canh nông nghiệp, các lãnh thổ tập trung công nghiệp, dịch vụ, các vùng kinh tế phát triển năng động.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69A5CE-E2C0-4394-8B18-5C884991349B}"/>
              </a:ext>
            </a:extLst>
          </p:cNvPr>
          <p:cNvSpPr txBox="1"/>
          <p:nvPr/>
        </p:nvSpPr>
        <p:spPr>
          <a:xfrm>
            <a:off x="372533" y="2878667"/>
            <a:ext cx="114920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c.Chuyển dịch cơ cấu thành phần kinh tế: </a:t>
            </a:r>
            <a:r>
              <a:rPr lang="en-US" sz="40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nền kinh tế chủ yếu là khu vực nhà nước và tập thể sang nền kinh tế nhiều thành phần.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2878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5E2D6B-3462-4425-BA5E-9CEB95F8464B}"/>
              </a:ext>
            </a:extLst>
          </p:cNvPr>
          <p:cNvSpPr/>
          <p:nvPr/>
        </p:nvSpPr>
        <p:spPr>
          <a:xfrm>
            <a:off x="327378" y="180623"/>
            <a:ext cx="4842934" cy="891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KINH TẾ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52F334-2920-452F-AA61-8699F849E8F4}"/>
              </a:ext>
            </a:extLst>
          </p:cNvPr>
          <p:cNvSpPr/>
          <p:nvPr/>
        </p:nvSpPr>
        <p:spPr>
          <a:xfrm>
            <a:off x="327378" y="1072446"/>
            <a:ext cx="10950222" cy="1151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NỀN KINH TẾ VIỆT NAM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34C376-ECBE-4AD4-BF12-551B86D7FF5A}"/>
              </a:ext>
            </a:extLst>
          </p:cNvPr>
          <p:cNvSpPr/>
          <p:nvPr/>
        </p:nvSpPr>
        <p:spPr>
          <a:xfrm>
            <a:off x="112889" y="2381956"/>
            <a:ext cx="11842044" cy="4741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NỀN KINH TẾ NƯỚC TA TRƯỚC THỜI KÌ ĐỔI MỚI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TỰ ĐỌC )</a:t>
            </a:r>
          </a:p>
        </p:txBody>
      </p:sp>
      <p:pic>
        <p:nvPicPr>
          <p:cNvPr id="7" name="Content Placeholder 6" descr="baocap">
            <a:extLst>
              <a:ext uri="{FF2B5EF4-FFF2-40B4-BE49-F238E27FC236}">
                <a16:creationId xmlns:a16="http://schemas.microsoft.com/office/drawing/2014/main" xmlns="" id="{C8BD0412-5088-41C8-95B3-D36997DD8F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183468"/>
            <a:ext cx="5870221" cy="367453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0" descr="tet-xua11">
            <a:extLst>
              <a:ext uri="{FF2B5EF4-FFF2-40B4-BE49-F238E27FC236}">
                <a16:creationId xmlns:a16="http://schemas.microsoft.com/office/drawing/2014/main" xmlns="" id="{3CB394FE-AA86-4BDD-B1AC-1E0BC5B4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70221" y="3183466"/>
            <a:ext cx="6321779" cy="3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01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0">
            <a:extLst>
              <a:ext uri="{FF2B5EF4-FFF2-40B4-BE49-F238E27FC236}">
                <a16:creationId xmlns:a16="http://schemas.microsoft.com/office/drawing/2014/main" xmlns="" id="{380DB3FC-244D-49A0-AF5F-14BA1C62B916}"/>
              </a:ext>
            </a:extLst>
          </p:cNvPr>
          <p:cNvGrpSpPr>
            <a:grpSpLocks/>
          </p:cNvGrpSpPr>
          <p:nvPr/>
        </p:nvGrpSpPr>
        <p:grpSpPr bwMode="auto">
          <a:xfrm>
            <a:off x="198783" y="228600"/>
            <a:ext cx="11794434" cy="6463748"/>
            <a:chOff x="1371600" y="1670050"/>
            <a:chExt cx="7851775" cy="5568950"/>
          </a:xfrm>
        </p:grpSpPr>
        <p:pic>
          <p:nvPicPr>
            <p:cNvPr id="19459" name="Picture 12" descr="image002">
              <a:extLst>
                <a:ext uri="{FF2B5EF4-FFF2-40B4-BE49-F238E27FC236}">
                  <a16:creationId xmlns:a16="http://schemas.microsoft.com/office/drawing/2014/main" xmlns="" id="{30E2D958-CC49-4FAA-9914-46A495010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650" y="3125788"/>
              <a:ext cx="3587750" cy="206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Picture 13" descr="image003">
              <a:extLst>
                <a:ext uri="{FF2B5EF4-FFF2-40B4-BE49-F238E27FC236}">
                  <a16:creationId xmlns:a16="http://schemas.microsoft.com/office/drawing/2014/main" xmlns="" id="{83C60DE3-C2AA-4CEA-8FC6-1548E3DB7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375" y="1670050"/>
              <a:ext cx="2436813" cy="203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14" descr="image004">
              <a:extLst>
                <a:ext uri="{FF2B5EF4-FFF2-40B4-BE49-F238E27FC236}">
                  <a16:creationId xmlns:a16="http://schemas.microsoft.com/office/drawing/2014/main" xmlns="" id="{058223EA-8C06-4BA3-83F9-A02CD0E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375" y="2244725"/>
              <a:ext cx="2879725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15" descr="image005">
              <a:extLst>
                <a:ext uri="{FF2B5EF4-FFF2-40B4-BE49-F238E27FC236}">
                  <a16:creationId xmlns:a16="http://schemas.microsoft.com/office/drawing/2014/main" xmlns="" id="{9BA08F02-E12C-418F-A537-0C41BAF20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613" y="2809875"/>
              <a:ext cx="2909887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16" descr="image006">
              <a:extLst>
                <a:ext uri="{FF2B5EF4-FFF2-40B4-BE49-F238E27FC236}">
                  <a16:creationId xmlns:a16="http://schemas.microsoft.com/office/drawing/2014/main" xmlns="" id="{DBB160F8-0316-41E0-93BA-29D9899F3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650" y="4513263"/>
              <a:ext cx="4251325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7" descr="image007">
              <a:extLst>
                <a:ext uri="{FF2B5EF4-FFF2-40B4-BE49-F238E27FC236}">
                  <a16:creationId xmlns:a16="http://schemas.microsoft.com/office/drawing/2014/main" xmlns="" id="{A5833C68-2023-43EC-986C-50CBAE7D6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75" y="3151188"/>
              <a:ext cx="3465513" cy="204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8" descr="image008">
              <a:extLst>
                <a:ext uri="{FF2B5EF4-FFF2-40B4-BE49-F238E27FC236}">
                  <a16:creationId xmlns:a16="http://schemas.microsoft.com/office/drawing/2014/main" xmlns="" id="{878706D3-B8FC-4880-85F9-9B659149B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75" y="3851275"/>
              <a:ext cx="3571875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9" descr="image009">
              <a:extLst>
                <a:ext uri="{FF2B5EF4-FFF2-40B4-BE49-F238E27FC236}">
                  <a16:creationId xmlns:a16="http://schemas.microsoft.com/office/drawing/2014/main" xmlns="" id="{BF90FACB-EB79-45B1-9FDE-816996EA8B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200" y="4560888"/>
              <a:ext cx="3576638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20" descr="image010">
              <a:extLst>
                <a:ext uri="{FF2B5EF4-FFF2-40B4-BE49-F238E27FC236}">
                  <a16:creationId xmlns:a16="http://schemas.microsoft.com/office/drawing/2014/main" xmlns="" id="{CFD2D83D-F33C-456F-99AB-0554F4674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650" y="4538663"/>
              <a:ext cx="4360863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21" descr="image011">
              <a:extLst>
                <a:ext uri="{FF2B5EF4-FFF2-40B4-BE49-F238E27FC236}">
                  <a16:creationId xmlns:a16="http://schemas.microsoft.com/office/drawing/2014/main" xmlns="" id="{5BD8240B-13F4-4168-BBD4-7404E39CF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388" y="5397500"/>
              <a:ext cx="3709987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22" descr="image012">
              <a:extLst>
                <a:ext uri="{FF2B5EF4-FFF2-40B4-BE49-F238E27FC236}">
                  <a16:creationId xmlns:a16="http://schemas.microsoft.com/office/drawing/2014/main" xmlns="" id="{1A437408-E1D7-43D5-B9A4-DE7F88A31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275" y="5789613"/>
              <a:ext cx="3557588" cy="144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23" descr="image001">
              <a:extLst>
                <a:ext uri="{FF2B5EF4-FFF2-40B4-BE49-F238E27FC236}">
                  <a16:creationId xmlns:a16="http://schemas.microsoft.com/office/drawing/2014/main" xmlns="" id="{14369E25-4AA7-42ED-8D9A-73A1666D4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216400"/>
              <a:ext cx="1303338" cy="130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med"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E2D591-8037-467A-B733-8FEFED3B0FD9}"/>
              </a:ext>
            </a:extLst>
          </p:cNvPr>
          <p:cNvSpPr/>
          <p:nvPr/>
        </p:nvSpPr>
        <p:spPr>
          <a:xfrm>
            <a:off x="203200" y="203201"/>
            <a:ext cx="6683023" cy="71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thành tựu và thách thức</a:t>
            </a:r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xmlns="" id="{53B7B2FF-5CA8-45B7-A1AF-7B663602EEA4}"/>
              </a:ext>
            </a:extLst>
          </p:cNvPr>
          <p:cNvSpPr/>
          <p:nvPr/>
        </p:nvSpPr>
        <p:spPr>
          <a:xfrm>
            <a:off x="203200" y="1027290"/>
            <a:ext cx="11909778" cy="5486400"/>
          </a:xfrm>
          <a:prstGeom prst="ribbon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nội dung các ảnh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Những thành tựu và thách thức nền kinh tế Việt Nam trong quá trình đổi mới.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6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baocamau.com.vn/database/newsimg/nam%202012/bao%20xuan%202012/camau2.jpg">
            <a:extLst>
              <a:ext uri="{FF2B5EF4-FFF2-40B4-BE49-F238E27FC236}">
                <a16:creationId xmlns:a16="http://schemas.microsoft.com/office/drawing/2014/main" xmlns="" id="{883695F9-9017-4420-8498-9E5CA3DC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http://vn.meet-bis.vn/wp-content/uploads/2013/05/Food_Processing.jpg">
            <a:extLst>
              <a:ext uri="{FF2B5EF4-FFF2-40B4-BE49-F238E27FC236}">
                <a16:creationId xmlns:a16="http://schemas.microsoft.com/office/drawing/2014/main" xmlns="" id="{5038AC75-BD6F-4F35-8854-3DAA851CC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ww.baohaiquan.vn/images/2012/12/nguyendiu/san%20xuat%20thuy%20san.jpg">
            <a:extLst>
              <a:ext uri="{FF2B5EF4-FFF2-40B4-BE49-F238E27FC236}">
                <a16:creationId xmlns:a16="http://schemas.microsoft.com/office/drawing/2014/main" xmlns="" id="{E0AC146D-38D9-4BC3-9C07-2C3581D7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http://www.baohaiquan.vn/images/2013/8/duonghung/1-may-10.jpg">
            <a:extLst>
              <a:ext uri="{FF2B5EF4-FFF2-40B4-BE49-F238E27FC236}">
                <a16:creationId xmlns:a16="http://schemas.microsoft.com/office/drawing/2014/main" xmlns="" id="{527B3354-4E15-4356-A5D7-A15761CD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6095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đưa khí đồng hành vào bờ">
            <a:extLst>
              <a:ext uri="{FF2B5EF4-FFF2-40B4-BE49-F238E27FC236}">
                <a16:creationId xmlns:a16="http://schemas.microsoft.com/office/drawing/2014/main" xmlns="" id="{000F2003-6C7A-4A87-9E53-AFBF7556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2" y="76200"/>
            <a:ext cx="571217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3">
            <a:extLst>
              <a:ext uri="{FF2B5EF4-FFF2-40B4-BE49-F238E27FC236}">
                <a16:creationId xmlns:a16="http://schemas.microsoft.com/office/drawing/2014/main" xmlns="" id="{80779A5E-705C-4470-B5BE-B64BED2DCD15}"/>
              </a:ext>
            </a:extLst>
          </p:cNvPr>
          <p:cNvGrpSpPr>
            <a:grpSpLocks/>
          </p:cNvGrpSpPr>
          <p:nvPr/>
        </p:nvGrpSpPr>
        <p:grpSpPr bwMode="auto">
          <a:xfrm>
            <a:off x="5870222" y="3468512"/>
            <a:ext cx="6321777" cy="3429000"/>
            <a:chOff x="219" y="240"/>
            <a:chExt cx="5205" cy="3852"/>
          </a:xfrm>
        </p:grpSpPr>
        <p:pic>
          <p:nvPicPr>
            <p:cNvPr id="20486" name="Picture 14" descr="vinasat-1">
              <a:extLst>
                <a:ext uri="{FF2B5EF4-FFF2-40B4-BE49-F238E27FC236}">
                  <a16:creationId xmlns:a16="http://schemas.microsoft.com/office/drawing/2014/main" xmlns="" id="{58B17A96-585C-444E-895B-5F5814577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" y="240"/>
              <a:ext cx="5205" cy="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15">
              <a:extLst>
                <a:ext uri="{FF2B5EF4-FFF2-40B4-BE49-F238E27FC236}">
                  <a16:creationId xmlns:a16="http://schemas.microsoft.com/office/drawing/2014/main" xmlns="" id="{465B46FE-EA09-4BD1-B44E-3CE0B77E1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83"/>
              <a:ext cx="1486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Vinasat-1</a:t>
              </a:r>
            </a:p>
          </p:txBody>
        </p:sp>
      </p:grpSp>
      <p:pic>
        <p:nvPicPr>
          <p:cNvPr id="20484" name="Picture 5" descr="cau_my_thuan">
            <a:extLst>
              <a:ext uri="{FF2B5EF4-FFF2-40B4-BE49-F238E27FC236}">
                <a16:creationId xmlns:a16="http://schemas.microsoft.com/office/drawing/2014/main" xmlns="" id="{A834521C-CC54-4B9E-9A80-3C44EA21F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578891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9" descr="images670128_cangbien_1_">
            <a:extLst>
              <a:ext uri="{FF2B5EF4-FFF2-40B4-BE49-F238E27FC236}">
                <a16:creationId xmlns:a16="http://schemas.microsoft.com/office/drawing/2014/main" xmlns="" id="{71EE0EBF-9CAA-48BE-8F11-FE97CE85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222" y="76200"/>
            <a:ext cx="6242756" cy="33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vov.vn/Uploaded_VOV/dangkhanh/20100811/xk-gao-ngoai.jpg">
            <a:extLst>
              <a:ext uri="{FF2B5EF4-FFF2-40B4-BE49-F238E27FC236}">
                <a16:creationId xmlns:a16="http://schemas.microsoft.com/office/drawing/2014/main" xmlns="" id="{CF9DA42C-84EE-4626-9FFC-59FCE63D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8" descr="http://www.tapchitaichinh.vn/Uploaded/hongnhung/2013_03_18/thi%20truong%20xuat%20khau.png">
            <a:extLst>
              <a:ext uri="{FF2B5EF4-FFF2-40B4-BE49-F238E27FC236}">
                <a16:creationId xmlns:a16="http://schemas.microsoft.com/office/drawing/2014/main" xmlns="" id="{10BA4D9E-A17E-43B8-81D8-328918B6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599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http://strategy.vn/imgarticle/B%C6%B0%E1%BB%9Bc%20%C4%91%E1%BB%87m%20cho%20th%E1%BB%8B%20tr%C6%B0%E1%BB%9Dng%20xu%E1%BA%A5t%20kh%E1%BA%A9u.jpg">
            <a:extLst>
              <a:ext uri="{FF2B5EF4-FFF2-40B4-BE49-F238E27FC236}">
                <a16:creationId xmlns:a16="http://schemas.microsoft.com/office/drawing/2014/main" xmlns="" id="{16D14CF3-F09E-4FDD-AE17-C7D8D418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6095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2" descr="http://daibieunhandan.vn/ONA_BDT/0/KINHTE/2009/Thang1/03-muon-con-4309-300.jpg">
            <a:extLst>
              <a:ext uri="{FF2B5EF4-FFF2-40B4-BE49-F238E27FC236}">
                <a16:creationId xmlns:a16="http://schemas.microsoft.com/office/drawing/2014/main" xmlns="" id="{E60B8EC8-AE4A-455F-B6A1-BB61299C9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vtv.vn/Uploaded_Old/images/2012/7/28/28072012_asean_634791139028260000.jpg?maxwidth=580&amp;speed=0">
            <a:hlinkClick r:id="rId2"/>
            <a:extLst>
              <a:ext uri="{FF2B5EF4-FFF2-40B4-BE49-F238E27FC236}">
                <a16:creationId xmlns:a16="http://schemas.microsoft.com/office/drawing/2014/main" xmlns="" id="{4CD83894-A240-4E06-AE6C-148F6EA2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578"/>
            <a:ext cx="6096000" cy="348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http://admin.gafin.vn/Images/Uploaded/Share/2013/07/29/LeadersofTPPmemberstates.jpg">
            <a:hlinkClick r:id="rId4"/>
            <a:extLst>
              <a:ext uri="{FF2B5EF4-FFF2-40B4-BE49-F238E27FC236}">
                <a16:creationId xmlns:a16="http://schemas.microsoft.com/office/drawing/2014/main" xmlns="" id="{18ED160C-BB35-44A2-A8FF-C0506A2E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0"/>
            <a:ext cx="60197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http://imgs.vietnamnet.vn/Images/2012/12/14/17/20121214171529_eu.jpg">
            <a:hlinkClick r:id="rId6"/>
            <a:extLst>
              <a:ext uri="{FF2B5EF4-FFF2-40B4-BE49-F238E27FC236}">
                <a16:creationId xmlns:a16="http://schemas.microsoft.com/office/drawing/2014/main" xmlns="" id="{BA50EF97-8EFA-418D-8499-D88EDE48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05199"/>
            <a:ext cx="609600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 descr="http://congan.com.vn/dulieu6/AnNinh-KT/10_12/hoi222.gif">
            <a:hlinkClick r:id="rId8"/>
            <a:extLst>
              <a:ext uri="{FF2B5EF4-FFF2-40B4-BE49-F238E27FC236}">
                <a16:creationId xmlns:a16="http://schemas.microsoft.com/office/drawing/2014/main" xmlns="" id="{C53F4C69-C88D-4AC1-8A9F-54A7E632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DBA69A-1FA8-4AAC-A2BC-BC55B7C16677}"/>
              </a:ext>
            </a:extLst>
          </p:cNvPr>
          <p:cNvSpPr txBox="1"/>
          <p:nvPr/>
        </p:nvSpPr>
        <p:spPr>
          <a:xfrm>
            <a:off x="3810000" y="3124201"/>
            <a:ext cx="4572000" cy="396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HỘI NHẬP KHU VỰC VÀ QUỐC TẾ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xmlns="" id="{77303749-7C3F-463F-9D0D-CE1B2B16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10" descr="http://a9.vietbao.vn/images/vn902/2009/5/20847679-images1785161_3.jpg">
            <a:hlinkClick r:id="rId2"/>
            <a:extLst>
              <a:ext uri="{FF2B5EF4-FFF2-40B4-BE49-F238E27FC236}">
                <a16:creationId xmlns:a16="http://schemas.microsoft.com/office/drawing/2014/main" xmlns="" id="{AAB5A886-1620-42A9-8015-FC3CB8EFA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2" y="0"/>
            <a:ext cx="592172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 descr="http://www.thiennhien.net/wp-content/uploads/2014/01/030114_MT_csgayonhiem.jpg">
            <a:extLst>
              <a:ext uri="{FF2B5EF4-FFF2-40B4-BE49-F238E27FC236}">
                <a16:creationId xmlns:a16="http://schemas.microsoft.com/office/drawing/2014/main" xmlns="" id="{F71CC090-0673-40D9-8460-CB3CA7C3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1" y="0"/>
            <a:ext cx="61912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m.f29.img.vnexpress.net/2010/01/18/ngheo-1349055752_480x0.jpg">
            <a:hlinkClick r:id="rId5"/>
            <a:extLst>
              <a:ext uri="{FF2B5EF4-FFF2-40B4-BE49-F238E27FC236}">
                <a16:creationId xmlns:a16="http://schemas.microsoft.com/office/drawing/2014/main" xmlns="" id="{1B7D9C5A-C01A-4423-B31E-3072735A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007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://sohanews2.vcmedia.vn/2013/1378570196632.jpg">
            <a:extLst>
              <a:ext uri="{FF2B5EF4-FFF2-40B4-BE49-F238E27FC236}">
                <a16:creationId xmlns:a16="http://schemas.microsoft.com/office/drawing/2014/main" xmlns="" id="{DFAAE280-B223-4F5E-9DC5-CAFB3D3C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1" y="3429000"/>
            <a:ext cx="61912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kds2.vcmedia.vn/Images/Uploaded/Share/2010/12/15/0f322.JPG">
            <a:hlinkClick r:id="rId2"/>
            <a:extLst>
              <a:ext uri="{FF2B5EF4-FFF2-40B4-BE49-F238E27FC236}">
                <a16:creationId xmlns:a16="http://schemas.microsoft.com/office/drawing/2014/main" xmlns="" id="{C7B854E2-828C-46D4-B56E-8FDF1365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5943601" cy="350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dddn.vcmedia.vn/P5inccccccccccccloy2lsBqhjffc/Image/2013/05/khaithackhoangsan-f0ec9.jpg">
            <a:hlinkClick r:id="rId4"/>
            <a:extLst>
              <a:ext uri="{FF2B5EF4-FFF2-40B4-BE49-F238E27FC236}">
                <a16:creationId xmlns:a16="http://schemas.microsoft.com/office/drawing/2014/main" xmlns="" id="{F61B4796-8E69-4031-9D78-146B7530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76200"/>
            <a:ext cx="6248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img.vctv.vn/Images/Uploaded/Share/2010/07/22/khoangsan3.jpg">
            <a:hlinkClick r:id="rId6"/>
            <a:extLst>
              <a:ext uri="{FF2B5EF4-FFF2-40B4-BE49-F238E27FC236}">
                <a16:creationId xmlns:a16="http://schemas.microsoft.com/office/drawing/2014/main" xmlns="" id="{D8040FE8-36AE-4D44-8616-1C6C497F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624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daidoanket.vn/Pictures/bao%20tuan/_2011/24_4/o%20nhiem%20moitruong24-4.jpg">
            <a:hlinkClick r:id="rId8"/>
            <a:extLst>
              <a:ext uri="{FF2B5EF4-FFF2-40B4-BE49-F238E27FC236}">
                <a16:creationId xmlns:a16="http://schemas.microsoft.com/office/drawing/2014/main" xmlns="" id="{6311DCD3-564A-4DDE-9E43-EB8EE8B2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470274"/>
            <a:ext cx="5943599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Lũ quét kinh hoàng ở Lào Cai làm 6 người chết, 4 người mất tích">
            <a:extLst>
              <a:ext uri="{FF2B5EF4-FFF2-40B4-BE49-F238E27FC236}">
                <a16:creationId xmlns:a16="http://schemas.microsoft.com/office/drawing/2014/main" xmlns="" id="{ADCA9908-AFE3-4AD1-BFFE-A97D30DD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2" y="3510844"/>
            <a:ext cx="6072188" cy="33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http://www.thanhnien.com.vn/Pictures20138/CongDong/160813/lu_quet_d.jpg;pv8a7da13f5f181fc0">
            <a:hlinkClick r:id="rId3"/>
            <a:extLst>
              <a:ext uri="{FF2B5EF4-FFF2-40B4-BE49-F238E27FC236}">
                <a16:creationId xmlns:a16="http://schemas.microsoft.com/office/drawing/2014/main" xmlns="" id="{0603F078-B1C5-48EC-90CC-9055558E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4" y="3490559"/>
            <a:ext cx="6072188" cy="33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http://images.danviet.vn/CMSImage/Resources/Uploaded/sv_vananh/020912_thoi-su_vet-lu_dan-viet%20(4).jpg">
            <a:hlinkClick r:id="rId5"/>
            <a:extLst>
              <a:ext uri="{FF2B5EF4-FFF2-40B4-BE49-F238E27FC236}">
                <a16:creationId xmlns:a16="http://schemas.microsoft.com/office/drawing/2014/main" xmlns="" id="{5E88DC63-A2E8-496C-BBBB-F23BC821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http://ptthdaknong.com.vn/files/news/ph_r7915ng_272259kglong.jpg">
            <a:hlinkClick r:id="rId7"/>
            <a:extLst>
              <a:ext uri="{FF2B5EF4-FFF2-40B4-BE49-F238E27FC236}">
                <a16:creationId xmlns:a16="http://schemas.microsoft.com/office/drawing/2014/main" xmlns="" id="{D5B0FF74-03DE-47E6-BBDE-E567D5B8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ld.vcmedia.vn/QhfbOtS7KgQHYS4dwev3Py0ca3eVS/Image/2013/01/14/11chot_3b839.jpg">
            <a:extLst>
              <a:ext uri="{FF2B5EF4-FFF2-40B4-BE49-F238E27FC236}">
                <a16:creationId xmlns:a16="http://schemas.microsoft.com/office/drawing/2014/main" xmlns="" id="{6E4F9607-7468-4C49-9815-57196F18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60197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http://a9.vietbao.vn/images/vn902/2009/5/20847679-images1785161_3.jpg">
            <a:hlinkClick r:id="rId3"/>
            <a:extLst>
              <a:ext uri="{FF2B5EF4-FFF2-40B4-BE49-F238E27FC236}">
                <a16:creationId xmlns:a16="http://schemas.microsoft.com/office/drawing/2014/main" xmlns="" id="{9AF290B7-D169-49FF-9CD2-ABF308AE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http://xmedia.nguoiduatin.vn/2013/04/25/ed1ebfe80e92e9392c1961523c06d4d6-XA-THAI.jpg">
            <a:hlinkClick r:id="rId5"/>
            <a:extLst>
              <a:ext uri="{FF2B5EF4-FFF2-40B4-BE49-F238E27FC236}">
                <a16:creationId xmlns:a16="http://schemas.microsoft.com/office/drawing/2014/main" xmlns="" id="{3DF06CB4-C1D3-4EF5-AB0A-555C42A7D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http://www.doanhnhansaigon.vn/files/articles/2012/1069380/081006224153-154-922-large.jpg">
            <a:hlinkClick r:id="rId7"/>
            <a:extLst>
              <a:ext uri="{FF2B5EF4-FFF2-40B4-BE49-F238E27FC236}">
                <a16:creationId xmlns:a16="http://schemas.microsoft.com/office/drawing/2014/main" xmlns="" id="{9224FFAF-89E1-483C-B5CA-DCAAF0A0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7_7_1341914416_61_b7">
            <a:extLst>
              <a:ext uri="{FF2B5EF4-FFF2-40B4-BE49-F238E27FC236}">
                <a16:creationId xmlns:a16="http://schemas.microsoft.com/office/drawing/2014/main" xmlns="" id="{AB444604-56FC-4C64-B621-0BDB52EF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409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HVI">
            <a:extLst>
              <a:ext uri="{FF2B5EF4-FFF2-40B4-BE49-F238E27FC236}">
                <a16:creationId xmlns:a16="http://schemas.microsoft.com/office/drawing/2014/main" xmlns="" id="{AA6A193C-BF9D-4674-A307-445EFB55C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04090" y="0"/>
            <a:ext cx="6287910" cy="685799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62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adn.com.vn/Images/uploadImages/2013/T-3/ng-15/h12e.jpg">
            <a:hlinkClick r:id="rId2"/>
            <a:extLst>
              <a:ext uri="{FF2B5EF4-FFF2-40B4-BE49-F238E27FC236}">
                <a16:creationId xmlns:a16="http://schemas.microsoft.com/office/drawing/2014/main" xmlns="" id="{FF5845A7-38FF-4F70-9457-123252D6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m.f29.img.vnexpress.net/2010/01/18/ngheo-1349055752_480x0.jpg">
            <a:hlinkClick r:id="rId4"/>
            <a:extLst>
              <a:ext uri="{FF2B5EF4-FFF2-40B4-BE49-F238E27FC236}">
                <a16:creationId xmlns:a16="http://schemas.microsoft.com/office/drawing/2014/main" xmlns="" id="{737944D1-2612-4114-9AB3-09157154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http://luclacvang.vn/Upload/Image/DSC02783.jpg">
            <a:hlinkClick r:id="rId6"/>
            <a:extLst>
              <a:ext uri="{FF2B5EF4-FFF2-40B4-BE49-F238E27FC236}">
                <a16:creationId xmlns:a16="http://schemas.microsoft.com/office/drawing/2014/main" xmlns="" id="{3A3D43EE-6357-4B06-950B-738550A87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http://www.hocmon.hochiminhcity.gov.vn/Hnh%20nh%20bn%20tin/2010-11/164610.jpg">
            <a:hlinkClick r:id="rId8"/>
            <a:extLst>
              <a:ext uri="{FF2B5EF4-FFF2-40B4-BE49-F238E27FC236}">
                <a16:creationId xmlns:a16="http://schemas.microsoft.com/office/drawing/2014/main" xmlns="" id="{2BB1ADDE-B8B8-4EFD-A6D1-9241F79B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6172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46BA89-CAB5-4730-84AE-F71033CA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096" y="0"/>
            <a:ext cx="55129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860F3E-F2CF-432A-A447-E9E1AD670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7" y="0"/>
            <a:ext cx="6414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2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3720A7-3A12-48AF-A640-3A1731B031C0}"/>
              </a:ext>
            </a:extLst>
          </p:cNvPr>
          <p:cNvSpPr txBox="1"/>
          <p:nvPr/>
        </p:nvSpPr>
        <p:spPr>
          <a:xfrm>
            <a:off x="203200" y="203200"/>
            <a:ext cx="1167271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Những thành tựu và thách thức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a.Thành tựu: </a:t>
            </a:r>
            <a:endParaRPr lang="en-US" sz="320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Kinh tế tăng trưởng tương đối vững chắc.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Cơ cấu kinh tế đang chuyển theo hướng công nghiệp hoá.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Nước ta đang hội nhập vào nền kinh tế khu vực và thế giới.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b.Thách thức:</a:t>
            </a:r>
            <a:endParaRPr lang="en-US" sz="320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Ô nhiễm môi trường, tài nguyên cạn kiệt, thiếu việc làm, xóa đói giảm nghèo…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0215" algn="l"/>
              </a:tabLst>
            </a:pPr>
            <a:r>
              <a:rPr lang="en-US" sz="32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Biến động của thị trường thế giới, các thách thức khi gia nhập AFTA, WTO…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9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DE112A-D8F5-43AA-A962-538DCCCBB3B1}"/>
              </a:ext>
            </a:extLst>
          </p:cNvPr>
          <p:cNvSpPr/>
          <p:nvPr/>
        </p:nvSpPr>
        <p:spPr>
          <a:xfrm>
            <a:off x="1794933" y="101601"/>
            <a:ext cx="7789334" cy="6886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 nhất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6E2AE1-7CD2-4E6E-868D-A7B9C954E04C}"/>
              </a:ext>
            </a:extLst>
          </p:cNvPr>
          <p:cNvSpPr/>
          <p:nvPr/>
        </p:nvSpPr>
        <p:spPr>
          <a:xfrm>
            <a:off x="169332" y="993423"/>
            <a:ext cx="11774311" cy="13433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Nền kinh tế nước ta bước vào giai đoạn đổi mới từ khi nào?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1930.			B. 1945.		C. 1975.			D. 1986.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A8AC17-A5C1-4313-AD2C-E86666B3EE37}"/>
              </a:ext>
            </a:extLst>
          </p:cNvPr>
          <p:cNvSpPr/>
          <p:nvPr/>
        </p:nvSpPr>
        <p:spPr>
          <a:xfrm>
            <a:off x="169332" y="2652889"/>
            <a:ext cx="11514667" cy="1117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Hiện nay nước ta có mấy vùng kinh tế ?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5				B. 6			C. 7				D.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A4C09F-64FE-47D9-844C-833EE499521A}"/>
              </a:ext>
            </a:extLst>
          </p:cNvPr>
          <p:cNvSpPr/>
          <p:nvPr/>
        </p:nvSpPr>
        <p:spPr>
          <a:xfrm>
            <a:off x="293511" y="4007557"/>
            <a:ext cx="11074400" cy="25738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Thành phần kinh tế chiếm tỉ lệ cao nhất năm 2002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Kinh tế tư nhân.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Kinh tế cá thể.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Kinh tế nhà nước.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Kinh tế có vốn đầu tư nước ngoài.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DC7A792-D755-4A7C-8366-60BAF2AD4899}"/>
              </a:ext>
            </a:extLst>
          </p:cNvPr>
          <p:cNvSpPr/>
          <p:nvPr/>
        </p:nvSpPr>
        <p:spPr>
          <a:xfrm>
            <a:off x="10243930" y="1683026"/>
            <a:ext cx="357809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BA0DADE-6D1D-4987-9094-5A8BF445AA51}"/>
              </a:ext>
            </a:extLst>
          </p:cNvPr>
          <p:cNvSpPr/>
          <p:nvPr/>
        </p:nvSpPr>
        <p:spPr>
          <a:xfrm>
            <a:off x="6546574" y="3233530"/>
            <a:ext cx="424069" cy="536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1CC4819-87B1-45D3-A27B-3B56797CCEA4}"/>
              </a:ext>
            </a:extLst>
          </p:cNvPr>
          <p:cNvSpPr/>
          <p:nvPr/>
        </p:nvSpPr>
        <p:spPr>
          <a:xfrm>
            <a:off x="331304" y="5446643"/>
            <a:ext cx="344557" cy="4505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6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E2BB3E-95F8-455B-B9DF-2D86208DA667}"/>
              </a:ext>
            </a:extLst>
          </p:cNvPr>
          <p:cNvSpPr/>
          <p:nvPr/>
        </p:nvSpPr>
        <p:spPr>
          <a:xfrm>
            <a:off x="270934" y="191911"/>
            <a:ext cx="11830756" cy="33979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Nội dung chuyển dịch cơ cấu thành phần kinh tế: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Giảm khu vực kinh tế nhà nước, tăng khu vực kinh tế nhiều thành phần.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Tăng khu vực kinh tế nhiều thành phần, đồng thời cũng tăng khu vực kinh tế nhà nước.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Hạn chế sự đầu tư của nước ngoài.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Tăng khu vực kinh tế nhà nước, giảm khu vực kinh tế nhiều thành phần.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03EB7A-2AE3-49D4-90F7-548EA53B543E}"/>
              </a:ext>
            </a:extLst>
          </p:cNvPr>
          <p:cNvSpPr/>
          <p:nvPr/>
        </p:nvSpPr>
        <p:spPr>
          <a:xfrm>
            <a:off x="361244" y="3429000"/>
            <a:ext cx="11559822" cy="3237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Đặc trưng của hầu hết các vùng kinh tế Việt Nam là: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Kết hợp kinh tế đất liền và biển đảo.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Kết hợp nông, lâm, ngư nghiệp với công nghiệp.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Kết hợp nông, lâm, ngư nghiệp với dịch vụ.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Kết hợp dịch vụ với du lịch.</a:t>
            </a:r>
          </a:p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331C46D-7D71-4C70-9863-A009F815A018}"/>
              </a:ext>
            </a:extLst>
          </p:cNvPr>
          <p:cNvSpPr/>
          <p:nvPr/>
        </p:nvSpPr>
        <p:spPr>
          <a:xfrm>
            <a:off x="270934" y="1086679"/>
            <a:ext cx="455480" cy="4373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6522375-2979-4B6C-ABA7-70618BA52556}"/>
              </a:ext>
            </a:extLst>
          </p:cNvPr>
          <p:cNvSpPr/>
          <p:nvPr/>
        </p:nvSpPr>
        <p:spPr>
          <a:xfrm>
            <a:off x="361244" y="4346713"/>
            <a:ext cx="486893" cy="414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98F026-3BBB-47A4-9F83-DDD05A48A23D}"/>
              </a:ext>
            </a:extLst>
          </p:cNvPr>
          <p:cNvSpPr/>
          <p:nvPr/>
        </p:nvSpPr>
        <p:spPr>
          <a:xfrm>
            <a:off x="214488" y="135467"/>
            <a:ext cx="11796889" cy="6604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NHÂN TỐ ẢNH HƯỞNG ĐẾN SỰ PHÁT TRIỂN VÀ PHÂN BỐ NÔNG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4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C9C4B4-3A5B-4A41-AD5A-1B7EFC8B6882}"/>
              </a:ext>
            </a:extLst>
          </p:cNvPr>
          <p:cNvSpPr/>
          <p:nvPr/>
        </p:nvSpPr>
        <p:spPr>
          <a:xfrm>
            <a:off x="214490" y="214489"/>
            <a:ext cx="11255022" cy="7450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NỀN KINH TẾ NƯỚC TA TRONG THỜI KÌ ĐỔI MỚI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96E87D-009F-4067-A5DB-171BE96AE3DC}"/>
              </a:ext>
            </a:extLst>
          </p:cNvPr>
          <p:cNvSpPr/>
          <p:nvPr/>
        </p:nvSpPr>
        <p:spPr>
          <a:xfrm>
            <a:off x="214490" y="959557"/>
            <a:ext cx="7078133" cy="598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Sự chuyển dịch cơ cấu kinh tế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xmlns="" id="{A41BBD23-6261-4B74-8D54-4640A530ACAD}"/>
              </a:ext>
            </a:extLst>
          </p:cNvPr>
          <p:cNvSpPr/>
          <p:nvPr/>
        </p:nvSpPr>
        <p:spPr>
          <a:xfrm>
            <a:off x="214489" y="1727200"/>
            <a:ext cx="6378221" cy="4916311"/>
          </a:xfrm>
          <a:prstGeom prst="verticalScroll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Đọc thuật ngữ </a:t>
            </a:r>
          </a:p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trang 152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155 )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Chuyển dịch cơ cấu kinh tế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kinh tế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nghiệp hóa, hiện đại hóa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WTO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2FCB6556-42AF-4F5B-926A-7C1E278371D9}"/>
              </a:ext>
            </a:extLst>
          </p:cNvPr>
          <p:cNvSpPr/>
          <p:nvPr/>
        </p:nvSpPr>
        <p:spPr>
          <a:xfrm>
            <a:off x="6592710" y="959556"/>
            <a:ext cx="5463823" cy="5683955"/>
          </a:xfrm>
          <a:prstGeom prst="wedgeEllipseCallout">
            <a:avLst>
              <a:gd name="adj1" fmla="val -59315"/>
              <a:gd name="adj2" fmla="val 51320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cuộc đổi mới được triển khai từ năm nào ?</a:t>
            </a:r>
          </a:p>
          <a:p>
            <a:pPr marL="285750" indent="-285750"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đặc trưng của quá trình đổi mới là gì ?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Có mấy sự chuyển dịch ? Trình bày...</a:t>
            </a:r>
          </a:p>
        </p:txBody>
      </p:sp>
    </p:spTree>
    <p:extLst>
      <p:ext uri="{BB962C8B-B14F-4D97-AF65-F5344CB8AC3E}">
        <p14:creationId xmlns:p14="http://schemas.microsoft.com/office/powerpoint/2010/main" xmlns="" val="5732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">
            <a:extLst>
              <a:ext uri="{FF2B5EF4-FFF2-40B4-BE49-F238E27FC236}">
                <a16:creationId xmlns:a16="http://schemas.microsoft.com/office/drawing/2014/main" xmlns="" id="{04A988C3-FB44-43D6-813B-BA055669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52978"/>
            <a:ext cx="11988800" cy="478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5776E6-7C59-4DBD-9E97-5527B3E6A174}"/>
              </a:ext>
            </a:extLst>
          </p:cNvPr>
          <p:cNvSpPr/>
          <p:nvPr/>
        </p:nvSpPr>
        <p:spPr>
          <a:xfrm>
            <a:off x="101600" y="118533"/>
            <a:ext cx="11875911" cy="16425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6.1 SGK trang 20 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Nhận xét sự chuyển dịch cơ cấu ngành từ 1990 – 2002.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8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847A93A-5E38-4542-BAC5-D5A524F6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1600"/>
            <a:ext cx="11966222" cy="661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62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DECFD-21AA-4A1F-83AA-686F6B043FC7}"/>
              </a:ext>
            </a:extLst>
          </p:cNvPr>
          <p:cNvPicPr/>
          <p:nvPr/>
        </p:nvPicPr>
        <p:blipFill rotWithShape="1">
          <a:blip r:embed="rId2"/>
          <a:srcRect l="18081" t="32163" r="18266" b="8435"/>
          <a:stretch/>
        </p:blipFill>
        <p:spPr bwMode="auto">
          <a:xfrm>
            <a:off x="135468" y="169333"/>
            <a:ext cx="11921066" cy="6524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86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194B4-C3B6-4793-978E-4621F0F50ACD}"/>
              </a:ext>
            </a:extLst>
          </p:cNvPr>
          <p:cNvSpPr txBox="1"/>
          <p:nvPr/>
        </p:nvSpPr>
        <p:spPr>
          <a:xfrm>
            <a:off x="349956" y="1275643"/>
            <a:ext cx="1161626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i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4000" b="1" i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cuộc đổi mới nền kinh tế được triển khai năm 1986.</a:t>
            </a:r>
            <a:endParaRPr lang="en-US" sz="4000">
              <a:solidFill>
                <a:srgbClr val="92D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spcAft>
                <a:spcPts val="600"/>
              </a:spcAft>
            </a:pPr>
            <a:r>
              <a:rPr lang="en-US" sz="4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Sự chuyển dịch cơ cấu kinh tế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spcAft>
                <a:spcPts val="600"/>
              </a:spcAft>
            </a:pPr>
            <a:r>
              <a:rPr lang="en-US" sz="4000" b="1" i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 sz="4000" b="1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 dịch cơ cấu ngành: </a:t>
            </a:r>
            <a:r>
              <a:rPr lang="en-US" sz="40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 tỉ trọng của khu vực nông, lâm, ngư nghiệp, tăng tỉ trọng khu vực công nhghiệp – xây dựng, khu vực dịch vụ chiếm tỉ trọng cao nhưng xu hướng còn nhiều biến động.</a:t>
            </a:r>
            <a:endParaRPr lang="en-US" sz="4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56BDB4-CF62-417A-A019-8674946C1D0B}"/>
              </a:ext>
            </a:extLst>
          </p:cNvPr>
          <p:cNvSpPr/>
          <p:nvPr/>
        </p:nvSpPr>
        <p:spPr>
          <a:xfrm>
            <a:off x="349956" y="180622"/>
            <a:ext cx="10871200" cy="9708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NỀN KINH TẾ NƯỚC TA TRONG THỜI KÌ ĐỔI MỚI</a:t>
            </a:r>
          </a:p>
        </p:txBody>
      </p:sp>
    </p:spTree>
    <p:extLst>
      <p:ext uri="{BB962C8B-B14F-4D97-AF65-F5344CB8AC3E}">
        <p14:creationId xmlns:p14="http://schemas.microsoft.com/office/powerpoint/2010/main" xmlns="" val="15784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extLst>
              <a:ext uri="{FF2B5EF4-FFF2-40B4-BE49-F238E27FC236}">
                <a16:creationId xmlns:a16="http://schemas.microsoft.com/office/drawing/2014/main" xmlns="" id="{242C2829-8163-4AEB-88BE-C5953478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10" y="357809"/>
            <a:ext cx="4740965" cy="5334415"/>
          </a:xfrm>
          <a:prstGeom prst="cloudCallout">
            <a:avLst>
              <a:gd name="adj1" fmla="val -50683"/>
              <a:gd name="adj2" fmla="val 59647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Quan Sát lược đồ Hình 6.2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Cho biết nước ta có mấy vùng kinh tế, là những vùng kinh tế nào?</a:t>
            </a:r>
          </a:p>
        </p:txBody>
      </p:sp>
      <p:pic>
        <p:nvPicPr>
          <p:cNvPr id="11267" name="Picture 6" descr="Luoc do cac vung kinh te va cac vung kinh te trong diem ">
            <a:extLst>
              <a:ext uri="{FF2B5EF4-FFF2-40B4-BE49-F238E27FC236}">
                <a16:creationId xmlns:a16="http://schemas.microsoft.com/office/drawing/2014/main" xmlns="" id="{21041B96-1EDF-48B5-BB2B-847B0DAC1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4419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7" name="Freeform 11">
            <a:extLst>
              <a:ext uri="{FF2B5EF4-FFF2-40B4-BE49-F238E27FC236}">
                <a16:creationId xmlns:a16="http://schemas.microsoft.com/office/drawing/2014/main" xmlns="" id="{525FDA17-C36F-43F6-B286-DD08833E6D54}"/>
              </a:ext>
            </a:extLst>
          </p:cNvPr>
          <p:cNvSpPr>
            <a:spLocks/>
          </p:cNvSpPr>
          <p:nvPr/>
        </p:nvSpPr>
        <p:spPr bwMode="auto">
          <a:xfrm>
            <a:off x="6191250" y="247650"/>
            <a:ext cx="2368550" cy="1308100"/>
          </a:xfrm>
          <a:custGeom>
            <a:avLst/>
            <a:gdLst>
              <a:gd name="T0" fmla="*/ 2166938 w 1492"/>
              <a:gd name="T1" fmla="*/ 736600 h 824"/>
              <a:gd name="T2" fmla="*/ 2008188 w 1492"/>
              <a:gd name="T3" fmla="*/ 660400 h 824"/>
              <a:gd name="T4" fmla="*/ 1811338 w 1492"/>
              <a:gd name="T5" fmla="*/ 438150 h 824"/>
              <a:gd name="T6" fmla="*/ 1811338 w 1492"/>
              <a:gd name="T7" fmla="*/ 190500 h 824"/>
              <a:gd name="T8" fmla="*/ 1601788 w 1492"/>
              <a:gd name="T9" fmla="*/ 139700 h 824"/>
              <a:gd name="T10" fmla="*/ 1430338 w 1492"/>
              <a:gd name="T11" fmla="*/ 127000 h 824"/>
              <a:gd name="T12" fmla="*/ 1119188 w 1492"/>
              <a:gd name="T13" fmla="*/ 63500 h 824"/>
              <a:gd name="T14" fmla="*/ 966788 w 1492"/>
              <a:gd name="T15" fmla="*/ 222250 h 824"/>
              <a:gd name="T16" fmla="*/ 909638 w 1492"/>
              <a:gd name="T17" fmla="*/ 285750 h 824"/>
              <a:gd name="T18" fmla="*/ 808038 w 1492"/>
              <a:gd name="T19" fmla="*/ 228600 h 824"/>
              <a:gd name="T20" fmla="*/ 750888 w 1492"/>
              <a:gd name="T21" fmla="*/ 349250 h 824"/>
              <a:gd name="T22" fmla="*/ 598488 w 1492"/>
              <a:gd name="T23" fmla="*/ 241300 h 824"/>
              <a:gd name="T24" fmla="*/ 471488 w 1492"/>
              <a:gd name="T25" fmla="*/ 222250 h 824"/>
              <a:gd name="T26" fmla="*/ 319088 w 1492"/>
              <a:gd name="T27" fmla="*/ 387350 h 824"/>
              <a:gd name="T28" fmla="*/ 179388 w 1492"/>
              <a:gd name="T29" fmla="*/ 234950 h 824"/>
              <a:gd name="T30" fmla="*/ 39688 w 1492"/>
              <a:gd name="T31" fmla="*/ 450850 h 824"/>
              <a:gd name="T32" fmla="*/ 134938 w 1492"/>
              <a:gd name="T33" fmla="*/ 527050 h 824"/>
              <a:gd name="T34" fmla="*/ 230188 w 1492"/>
              <a:gd name="T35" fmla="*/ 730250 h 824"/>
              <a:gd name="T36" fmla="*/ 331788 w 1492"/>
              <a:gd name="T37" fmla="*/ 717550 h 824"/>
              <a:gd name="T38" fmla="*/ 325438 w 1492"/>
              <a:gd name="T39" fmla="*/ 965200 h 824"/>
              <a:gd name="T40" fmla="*/ 471488 w 1492"/>
              <a:gd name="T41" fmla="*/ 1092200 h 824"/>
              <a:gd name="T42" fmla="*/ 604838 w 1492"/>
              <a:gd name="T43" fmla="*/ 1130300 h 824"/>
              <a:gd name="T44" fmla="*/ 642938 w 1492"/>
              <a:gd name="T45" fmla="*/ 1136650 h 824"/>
              <a:gd name="T46" fmla="*/ 928688 w 1492"/>
              <a:gd name="T47" fmla="*/ 1079500 h 824"/>
              <a:gd name="T48" fmla="*/ 1081088 w 1492"/>
              <a:gd name="T49" fmla="*/ 1187450 h 824"/>
              <a:gd name="T50" fmla="*/ 1150938 w 1492"/>
              <a:gd name="T51" fmla="*/ 1181100 h 824"/>
              <a:gd name="T52" fmla="*/ 1379538 w 1492"/>
              <a:gd name="T53" fmla="*/ 1295400 h 824"/>
              <a:gd name="T54" fmla="*/ 1443038 w 1492"/>
              <a:gd name="T55" fmla="*/ 1174750 h 824"/>
              <a:gd name="T56" fmla="*/ 1417638 w 1492"/>
              <a:gd name="T57" fmla="*/ 1136650 h 824"/>
              <a:gd name="T58" fmla="*/ 1373188 w 1492"/>
              <a:gd name="T59" fmla="*/ 1123950 h 824"/>
              <a:gd name="T60" fmla="*/ 1277938 w 1492"/>
              <a:gd name="T61" fmla="*/ 952500 h 824"/>
              <a:gd name="T62" fmla="*/ 1328738 w 1492"/>
              <a:gd name="T63" fmla="*/ 889000 h 824"/>
              <a:gd name="T64" fmla="*/ 1258888 w 1492"/>
              <a:gd name="T65" fmla="*/ 755650 h 824"/>
              <a:gd name="T66" fmla="*/ 1347788 w 1492"/>
              <a:gd name="T67" fmla="*/ 781050 h 824"/>
              <a:gd name="T68" fmla="*/ 1404938 w 1492"/>
              <a:gd name="T69" fmla="*/ 787400 h 824"/>
              <a:gd name="T70" fmla="*/ 1677988 w 1492"/>
              <a:gd name="T71" fmla="*/ 920750 h 824"/>
              <a:gd name="T72" fmla="*/ 1843088 w 1492"/>
              <a:gd name="T73" fmla="*/ 1009650 h 824"/>
              <a:gd name="T74" fmla="*/ 1938338 w 1492"/>
              <a:gd name="T75" fmla="*/ 1054100 h 824"/>
              <a:gd name="T76" fmla="*/ 2027238 w 1492"/>
              <a:gd name="T77" fmla="*/ 1041400 h 824"/>
              <a:gd name="T78" fmla="*/ 2116138 w 1492"/>
              <a:gd name="T79" fmla="*/ 984250 h 824"/>
              <a:gd name="T80" fmla="*/ 2192338 w 1492"/>
              <a:gd name="T81" fmla="*/ 882650 h 824"/>
              <a:gd name="T82" fmla="*/ 2293938 w 1492"/>
              <a:gd name="T83" fmla="*/ 812800 h 824"/>
              <a:gd name="T84" fmla="*/ 2338388 w 1492"/>
              <a:gd name="T85" fmla="*/ 787400 h 8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92"/>
              <a:gd name="T130" fmla="*/ 0 h 824"/>
              <a:gd name="T131" fmla="*/ 1492 w 1492"/>
              <a:gd name="T132" fmla="*/ 824 h 8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92" h="824">
                <a:moveTo>
                  <a:pt x="1465" y="452"/>
                </a:moveTo>
                <a:cubicBezTo>
                  <a:pt x="1448" y="463"/>
                  <a:pt x="1435" y="474"/>
                  <a:pt x="1417" y="480"/>
                </a:cubicBezTo>
                <a:cubicBezTo>
                  <a:pt x="1400" y="474"/>
                  <a:pt x="1382" y="470"/>
                  <a:pt x="1365" y="464"/>
                </a:cubicBezTo>
                <a:cubicBezTo>
                  <a:pt x="1313" y="490"/>
                  <a:pt x="1351" y="460"/>
                  <a:pt x="1329" y="440"/>
                </a:cubicBezTo>
                <a:cubicBezTo>
                  <a:pt x="1322" y="434"/>
                  <a:pt x="1310" y="437"/>
                  <a:pt x="1301" y="436"/>
                </a:cubicBezTo>
                <a:cubicBezTo>
                  <a:pt x="1284" y="430"/>
                  <a:pt x="1284" y="421"/>
                  <a:pt x="1265" y="416"/>
                </a:cubicBezTo>
                <a:cubicBezTo>
                  <a:pt x="1245" y="386"/>
                  <a:pt x="1226" y="381"/>
                  <a:pt x="1197" y="360"/>
                </a:cubicBezTo>
                <a:cubicBezTo>
                  <a:pt x="1156" y="370"/>
                  <a:pt x="1171" y="353"/>
                  <a:pt x="1165" y="308"/>
                </a:cubicBezTo>
                <a:cubicBezTo>
                  <a:pt x="1163" y="293"/>
                  <a:pt x="1153" y="284"/>
                  <a:pt x="1141" y="276"/>
                </a:cubicBezTo>
                <a:cubicBezTo>
                  <a:pt x="1133" y="246"/>
                  <a:pt x="1131" y="231"/>
                  <a:pt x="1141" y="200"/>
                </a:cubicBezTo>
                <a:cubicBezTo>
                  <a:pt x="1182" y="227"/>
                  <a:pt x="1164" y="181"/>
                  <a:pt x="1189" y="164"/>
                </a:cubicBezTo>
                <a:cubicBezTo>
                  <a:pt x="1197" y="139"/>
                  <a:pt x="1159" y="132"/>
                  <a:pt x="1141" y="120"/>
                </a:cubicBezTo>
                <a:cubicBezTo>
                  <a:pt x="1129" y="121"/>
                  <a:pt x="1117" y="121"/>
                  <a:pt x="1105" y="124"/>
                </a:cubicBezTo>
                <a:cubicBezTo>
                  <a:pt x="1100" y="125"/>
                  <a:pt x="1098" y="132"/>
                  <a:pt x="1093" y="132"/>
                </a:cubicBezTo>
                <a:cubicBezTo>
                  <a:pt x="1080" y="132"/>
                  <a:pt x="1028" y="94"/>
                  <a:pt x="1009" y="88"/>
                </a:cubicBezTo>
                <a:cubicBezTo>
                  <a:pt x="991" y="94"/>
                  <a:pt x="978" y="102"/>
                  <a:pt x="961" y="108"/>
                </a:cubicBezTo>
                <a:cubicBezTo>
                  <a:pt x="961" y="108"/>
                  <a:pt x="925" y="103"/>
                  <a:pt x="921" y="100"/>
                </a:cubicBezTo>
                <a:cubicBezTo>
                  <a:pt x="913" y="95"/>
                  <a:pt x="909" y="85"/>
                  <a:pt x="901" y="80"/>
                </a:cubicBezTo>
                <a:cubicBezTo>
                  <a:pt x="889" y="62"/>
                  <a:pt x="867" y="40"/>
                  <a:pt x="849" y="28"/>
                </a:cubicBezTo>
                <a:cubicBezTo>
                  <a:pt x="841" y="16"/>
                  <a:pt x="817" y="0"/>
                  <a:pt x="817" y="0"/>
                </a:cubicBezTo>
                <a:cubicBezTo>
                  <a:pt x="779" y="13"/>
                  <a:pt x="742" y="28"/>
                  <a:pt x="705" y="40"/>
                </a:cubicBezTo>
                <a:cubicBezTo>
                  <a:pt x="685" y="60"/>
                  <a:pt x="684" y="66"/>
                  <a:pt x="693" y="92"/>
                </a:cubicBezTo>
                <a:cubicBezTo>
                  <a:pt x="685" y="115"/>
                  <a:pt x="663" y="132"/>
                  <a:pt x="649" y="152"/>
                </a:cubicBezTo>
                <a:cubicBezTo>
                  <a:pt x="642" y="131"/>
                  <a:pt x="629" y="136"/>
                  <a:pt x="609" y="140"/>
                </a:cubicBezTo>
                <a:cubicBezTo>
                  <a:pt x="600" y="154"/>
                  <a:pt x="601" y="163"/>
                  <a:pt x="585" y="168"/>
                </a:cubicBezTo>
                <a:cubicBezTo>
                  <a:pt x="582" y="176"/>
                  <a:pt x="580" y="200"/>
                  <a:pt x="577" y="192"/>
                </a:cubicBezTo>
                <a:cubicBezTo>
                  <a:pt x="576" y="188"/>
                  <a:pt x="576" y="183"/>
                  <a:pt x="573" y="180"/>
                </a:cubicBezTo>
                <a:cubicBezTo>
                  <a:pt x="564" y="173"/>
                  <a:pt x="541" y="164"/>
                  <a:pt x="541" y="164"/>
                </a:cubicBezTo>
                <a:cubicBezTo>
                  <a:pt x="551" y="148"/>
                  <a:pt x="551" y="142"/>
                  <a:pt x="533" y="136"/>
                </a:cubicBezTo>
                <a:cubicBezTo>
                  <a:pt x="525" y="139"/>
                  <a:pt x="512" y="136"/>
                  <a:pt x="509" y="144"/>
                </a:cubicBezTo>
                <a:cubicBezTo>
                  <a:pt x="508" y="148"/>
                  <a:pt x="508" y="154"/>
                  <a:pt x="505" y="156"/>
                </a:cubicBezTo>
                <a:cubicBezTo>
                  <a:pt x="498" y="161"/>
                  <a:pt x="481" y="164"/>
                  <a:pt x="481" y="164"/>
                </a:cubicBezTo>
                <a:cubicBezTo>
                  <a:pt x="474" y="186"/>
                  <a:pt x="481" y="191"/>
                  <a:pt x="473" y="220"/>
                </a:cubicBezTo>
                <a:cubicBezTo>
                  <a:pt x="449" y="204"/>
                  <a:pt x="435" y="198"/>
                  <a:pt x="413" y="176"/>
                </a:cubicBezTo>
                <a:cubicBezTo>
                  <a:pt x="406" y="169"/>
                  <a:pt x="397" y="165"/>
                  <a:pt x="389" y="160"/>
                </a:cubicBezTo>
                <a:cubicBezTo>
                  <a:pt x="385" y="157"/>
                  <a:pt x="377" y="152"/>
                  <a:pt x="377" y="152"/>
                </a:cubicBezTo>
                <a:cubicBezTo>
                  <a:pt x="373" y="168"/>
                  <a:pt x="370" y="178"/>
                  <a:pt x="361" y="192"/>
                </a:cubicBezTo>
                <a:cubicBezTo>
                  <a:pt x="338" y="186"/>
                  <a:pt x="339" y="173"/>
                  <a:pt x="325" y="152"/>
                </a:cubicBezTo>
                <a:cubicBezTo>
                  <a:pt x="322" y="148"/>
                  <a:pt x="303" y="142"/>
                  <a:pt x="297" y="140"/>
                </a:cubicBezTo>
                <a:cubicBezTo>
                  <a:pt x="289" y="164"/>
                  <a:pt x="279" y="182"/>
                  <a:pt x="265" y="204"/>
                </a:cubicBezTo>
                <a:cubicBezTo>
                  <a:pt x="263" y="208"/>
                  <a:pt x="264" y="213"/>
                  <a:pt x="261" y="216"/>
                </a:cubicBezTo>
                <a:cubicBezTo>
                  <a:pt x="251" y="226"/>
                  <a:pt x="217" y="233"/>
                  <a:pt x="201" y="244"/>
                </a:cubicBezTo>
                <a:cubicBezTo>
                  <a:pt x="184" y="219"/>
                  <a:pt x="176" y="190"/>
                  <a:pt x="149" y="172"/>
                </a:cubicBezTo>
                <a:cubicBezTo>
                  <a:pt x="141" y="167"/>
                  <a:pt x="133" y="161"/>
                  <a:pt x="125" y="156"/>
                </a:cubicBezTo>
                <a:cubicBezTo>
                  <a:pt x="121" y="153"/>
                  <a:pt x="113" y="148"/>
                  <a:pt x="113" y="148"/>
                </a:cubicBezTo>
                <a:cubicBezTo>
                  <a:pt x="98" y="153"/>
                  <a:pt x="86" y="159"/>
                  <a:pt x="73" y="168"/>
                </a:cubicBezTo>
                <a:cubicBezTo>
                  <a:pt x="63" y="197"/>
                  <a:pt x="43" y="230"/>
                  <a:pt x="13" y="240"/>
                </a:cubicBezTo>
                <a:cubicBezTo>
                  <a:pt x="0" y="260"/>
                  <a:pt x="8" y="273"/>
                  <a:pt x="25" y="284"/>
                </a:cubicBezTo>
                <a:cubicBezTo>
                  <a:pt x="35" y="298"/>
                  <a:pt x="45" y="300"/>
                  <a:pt x="57" y="312"/>
                </a:cubicBezTo>
                <a:cubicBezTo>
                  <a:pt x="58" y="316"/>
                  <a:pt x="58" y="322"/>
                  <a:pt x="61" y="324"/>
                </a:cubicBezTo>
                <a:cubicBezTo>
                  <a:pt x="68" y="329"/>
                  <a:pt x="85" y="332"/>
                  <a:pt x="85" y="332"/>
                </a:cubicBezTo>
                <a:cubicBezTo>
                  <a:pt x="88" y="340"/>
                  <a:pt x="90" y="367"/>
                  <a:pt x="97" y="372"/>
                </a:cubicBezTo>
                <a:cubicBezTo>
                  <a:pt x="104" y="377"/>
                  <a:pt x="121" y="380"/>
                  <a:pt x="121" y="380"/>
                </a:cubicBezTo>
                <a:cubicBezTo>
                  <a:pt x="137" y="404"/>
                  <a:pt x="132" y="434"/>
                  <a:pt x="145" y="460"/>
                </a:cubicBezTo>
                <a:cubicBezTo>
                  <a:pt x="176" y="440"/>
                  <a:pt x="167" y="453"/>
                  <a:pt x="173" y="420"/>
                </a:cubicBezTo>
                <a:cubicBezTo>
                  <a:pt x="178" y="427"/>
                  <a:pt x="178" y="439"/>
                  <a:pt x="185" y="444"/>
                </a:cubicBezTo>
                <a:cubicBezTo>
                  <a:pt x="192" y="449"/>
                  <a:pt x="209" y="452"/>
                  <a:pt x="209" y="452"/>
                </a:cubicBezTo>
                <a:cubicBezTo>
                  <a:pt x="222" y="492"/>
                  <a:pt x="223" y="555"/>
                  <a:pt x="173" y="572"/>
                </a:cubicBezTo>
                <a:cubicBezTo>
                  <a:pt x="180" y="574"/>
                  <a:pt x="193" y="577"/>
                  <a:pt x="197" y="584"/>
                </a:cubicBezTo>
                <a:cubicBezTo>
                  <a:pt x="201" y="591"/>
                  <a:pt x="197" y="605"/>
                  <a:pt x="205" y="608"/>
                </a:cubicBezTo>
                <a:cubicBezTo>
                  <a:pt x="213" y="611"/>
                  <a:pt x="229" y="616"/>
                  <a:pt x="229" y="616"/>
                </a:cubicBezTo>
                <a:cubicBezTo>
                  <a:pt x="234" y="648"/>
                  <a:pt x="242" y="662"/>
                  <a:pt x="273" y="672"/>
                </a:cubicBezTo>
                <a:cubicBezTo>
                  <a:pt x="282" y="675"/>
                  <a:pt x="288" y="685"/>
                  <a:pt x="297" y="688"/>
                </a:cubicBezTo>
                <a:cubicBezTo>
                  <a:pt x="305" y="691"/>
                  <a:pt x="321" y="696"/>
                  <a:pt x="321" y="696"/>
                </a:cubicBezTo>
                <a:cubicBezTo>
                  <a:pt x="277" y="718"/>
                  <a:pt x="347" y="712"/>
                  <a:pt x="365" y="708"/>
                </a:cubicBezTo>
                <a:cubicBezTo>
                  <a:pt x="370" y="709"/>
                  <a:pt x="376" y="710"/>
                  <a:pt x="381" y="712"/>
                </a:cubicBezTo>
                <a:cubicBezTo>
                  <a:pt x="390" y="716"/>
                  <a:pt x="414" y="732"/>
                  <a:pt x="405" y="728"/>
                </a:cubicBezTo>
                <a:cubicBezTo>
                  <a:pt x="400" y="725"/>
                  <a:pt x="394" y="723"/>
                  <a:pt x="389" y="720"/>
                </a:cubicBezTo>
                <a:cubicBezTo>
                  <a:pt x="394" y="719"/>
                  <a:pt x="401" y="719"/>
                  <a:pt x="405" y="716"/>
                </a:cubicBezTo>
                <a:cubicBezTo>
                  <a:pt x="414" y="708"/>
                  <a:pt x="407" y="683"/>
                  <a:pt x="417" y="676"/>
                </a:cubicBezTo>
                <a:cubicBezTo>
                  <a:pt x="434" y="664"/>
                  <a:pt x="476" y="662"/>
                  <a:pt x="493" y="660"/>
                </a:cubicBezTo>
                <a:cubicBezTo>
                  <a:pt x="525" y="664"/>
                  <a:pt x="554" y="674"/>
                  <a:pt x="585" y="680"/>
                </a:cubicBezTo>
                <a:cubicBezTo>
                  <a:pt x="592" y="690"/>
                  <a:pt x="595" y="708"/>
                  <a:pt x="605" y="716"/>
                </a:cubicBezTo>
                <a:cubicBezTo>
                  <a:pt x="612" y="722"/>
                  <a:pt x="629" y="732"/>
                  <a:pt x="629" y="732"/>
                </a:cubicBezTo>
                <a:cubicBezTo>
                  <a:pt x="638" y="760"/>
                  <a:pt x="652" y="751"/>
                  <a:pt x="681" y="748"/>
                </a:cubicBezTo>
                <a:cubicBezTo>
                  <a:pt x="680" y="744"/>
                  <a:pt x="675" y="740"/>
                  <a:pt x="677" y="736"/>
                </a:cubicBezTo>
                <a:cubicBezTo>
                  <a:pt x="679" y="730"/>
                  <a:pt x="705" y="723"/>
                  <a:pt x="677" y="732"/>
                </a:cubicBezTo>
                <a:cubicBezTo>
                  <a:pt x="693" y="736"/>
                  <a:pt x="709" y="741"/>
                  <a:pt x="725" y="744"/>
                </a:cubicBezTo>
                <a:cubicBezTo>
                  <a:pt x="760" y="768"/>
                  <a:pt x="707" y="759"/>
                  <a:pt x="753" y="768"/>
                </a:cubicBezTo>
                <a:cubicBezTo>
                  <a:pt x="771" y="786"/>
                  <a:pt x="789" y="784"/>
                  <a:pt x="813" y="792"/>
                </a:cubicBezTo>
                <a:cubicBezTo>
                  <a:pt x="821" y="815"/>
                  <a:pt x="848" y="813"/>
                  <a:pt x="869" y="816"/>
                </a:cubicBezTo>
                <a:cubicBezTo>
                  <a:pt x="894" y="824"/>
                  <a:pt x="891" y="808"/>
                  <a:pt x="909" y="796"/>
                </a:cubicBezTo>
                <a:cubicBezTo>
                  <a:pt x="908" y="785"/>
                  <a:pt x="905" y="775"/>
                  <a:pt x="905" y="764"/>
                </a:cubicBezTo>
                <a:cubicBezTo>
                  <a:pt x="905" y="756"/>
                  <a:pt x="907" y="748"/>
                  <a:pt x="909" y="740"/>
                </a:cubicBezTo>
                <a:cubicBezTo>
                  <a:pt x="910" y="736"/>
                  <a:pt x="917" y="729"/>
                  <a:pt x="913" y="728"/>
                </a:cubicBezTo>
                <a:cubicBezTo>
                  <a:pt x="905" y="726"/>
                  <a:pt x="897" y="733"/>
                  <a:pt x="889" y="736"/>
                </a:cubicBezTo>
                <a:cubicBezTo>
                  <a:pt x="890" y="729"/>
                  <a:pt x="891" y="723"/>
                  <a:pt x="893" y="716"/>
                </a:cubicBezTo>
                <a:cubicBezTo>
                  <a:pt x="894" y="712"/>
                  <a:pt x="897" y="700"/>
                  <a:pt x="897" y="704"/>
                </a:cubicBezTo>
                <a:cubicBezTo>
                  <a:pt x="897" y="709"/>
                  <a:pt x="891" y="726"/>
                  <a:pt x="889" y="732"/>
                </a:cubicBezTo>
                <a:cubicBezTo>
                  <a:pt x="881" y="724"/>
                  <a:pt x="869" y="718"/>
                  <a:pt x="865" y="708"/>
                </a:cubicBezTo>
                <a:cubicBezTo>
                  <a:pt x="852" y="678"/>
                  <a:pt x="871" y="648"/>
                  <a:pt x="829" y="640"/>
                </a:cubicBezTo>
                <a:cubicBezTo>
                  <a:pt x="818" y="638"/>
                  <a:pt x="808" y="637"/>
                  <a:pt x="797" y="636"/>
                </a:cubicBezTo>
                <a:cubicBezTo>
                  <a:pt x="799" y="624"/>
                  <a:pt x="805" y="612"/>
                  <a:pt x="805" y="600"/>
                </a:cubicBezTo>
                <a:cubicBezTo>
                  <a:pt x="805" y="595"/>
                  <a:pt x="797" y="588"/>
                  <a:pt x="801" y="584"/>
                </a:cubicBezTo>
                <a:cubicBezTo>
                  <a:pt x="804" y="581"/>
                  <a:pt x="809" y="589"/>
                  <a:pt x="813" y="592"/>
                </a:cubicBezTo>
                <a:cubicBezTo>
                  <a:pt x="827" y="583"/>
                  <a:pt x="832" y="576"/>
                  <a:pt x="837" y="560"/>
                </a:cubicBezTo>
                <a:cubicBezTo>
                  <a:pt x="832" y="559"/>
                  <a:pt x="825" y="560"/>
                  <a:pt x="821" y="556"/>
                </a:cubicBezTo>
                <a:cubicBezTo>
                  <a:pt x="817" y="551"/>
                  <a:pt x="819" y="543"/>
                  <a:pt x="817" y="536"/>
                </a:cubicBezTo>
                <a:cubicBezTo>
                  <a:pt x="812" y="516"/>
                  <a:pt x="800" y="496"/>
                  <a:pt x="793" y="476"/>
                </a:cubicBezTo>
                <a:cubicBezTo>
                  <a:pt x="791" y="471"/>
                  <a:pt x="794" y="488"/>
                  <a:pt x="797" y="492"/>
                </a:cubicBezTo>
                <a:cubicBezTo>
                  <a:pt x="800" y="495"/>
                  <a:pt x="805" y="495"/>
                  <a:pt x="809" y="496"/>
                </a:cubicBezTo>
                <a:cubicBezTo>
                  <a:pt x="822" y="495"/>
                  <a:pt x="837" y="498"/>
                  <a:pt x="849" y="492"/>
                </a:cubicBezTo>
                <a:cubicBezTo>
                  <a:pt x="854" y="490"/>
                  <a:pt x="848" y="478"/>
                  <a:pt x="853" y="476"/>
                </a:cubicBezTo>
                <a:cubicBezTo>
                  <a:pt x="858" y="474"/>
                  <a:pt x="857" y="485"/>
                  <a:pt x="861" y="488"/>
                </a:cubicBezTo>
                <a:cubicBezTo>
                  <a:pt x="868" y="492"/>
                  <a:pt x="885" y="496"/>
                  <a:pt x="885" y="496"/>
                </a:cubicBezTo>
                <a:cubicBezTo>
                  <a:pt x="904" y="490"/>
                  <a:pt x="905" y="510"/>
                  <a:pt x="917" y="528"/>
                </a:cubicBezTo>
                <a:cubicBezTo>
                  <a:pt x="930" y="547"/>
                  <a:pt x="976" y="546"/>
                  <a:pt x="993" y="548"/>
                </a:cubicBezTo>
                <a:cubicBezTo>
                  <a:pt x="1001" y="573"/>
                  <a:pt x="1034" y="572"/>
                  <a:pt x="1057" y="580"/>
                </a:cubicBezTo>
                <a:cubicBezTo>
                  <a:pt x="1092" y="568"/>
                  <a:pt x="1073" y="571"/>
                  <a:pt x="1117" y="576"/>
                </a:cubicBezTo>
                <a:cubicBezTo>
                  <a:pt x="1119" y="583"/>
                  <a:pt x="1127" y="622"/>
                  <a:pt x="1133" y="628"/>
                </a:cubicBezTo>
                <a:cubicBezTo>
                  <a:pt x="1135" y="630"/>
                  <a:pt x="1161" y="636"/>
                  <a:pt x="1161" y="636"/>
                </a:cubicBezTo>
                <a:cubicBezTo>
                  <a:pt x="1157" y="637"/>
                  <a:pt x="1145" y="638"/>
                  <a:pt x="1149" y="640"/>
                </a:cubicBezTo>
                <a:cubicBezTo>
                  <a:pt x="1156" y="644"/>
                  <a:pt x="1165" y="642"/>
                  <a:pt x="1173" y="644"/>
                </a:cubicBezTo>
                <a:cubicBezTo>
                  <a:pt x="1191" y="649"/>
                  <a:pt x="1206" y="654"/>
                  <a:pt x="1221" y="664"/>
                </a:cubicBezTo>
                <a:cubicBezTo>
                  <a:pt x="1228" y="663"/>
                  <a:pt x="1235" y="664"/>
                  <a:pt x="1241" y="660"/>
                </a:cubicBezTo>
                <a:cubicBezTo>
                  <a:pt x="1245" y="658"/>
                  <a:pt x="1241" y="649"/>
                  <a:pt x="1245" y="648"/>
                </a:cubicBezTo>
                <a:cubicBezTo>
                  <a:pt x="1250" y="646"/>
                  <a:pt x="1271" y="654"/>
                  <a:pt x="1277" y="656"/>
                </a:cubicBezTo>
                <a:cubicBezTo>
                  <a:pt x="1285" y="655"/>
                  <a:pt x="1295" y="657"/>
                  <a:pt x="1301" y="652"/>
                </a:cubicBezTo>
                <a:cubicBezTo>
                  <a:pt x="1307" y="646"/>
                  <a:pt x="1301" y="631"/>
                  <a:pt x="1309" y="628"/>
                </a:cubicBezTo>
                <a:cubicBezTo>
                  <a:pt x="1317" y="625"/>
                  <a:pt x="1333" y="620"/>
                  <a:pt x="1333" y="620"/>
                </a:cubicBezTo>
                <a:cubicBezTo>
                  <a:pt x="1346" y="601"/>
                  <a:pt x="1336" y="610"/>
                  <a:pt x="1365" y="600"/>
                </a:cubicBezTo>
                <a:cubicBezTo>
                  <a:pt x="1369" y="599"/>
                  <a:pt x="1377" y="596"/>
                  <a:pt x="1377" y="596"/>
                </a:cubicBezTo>
                <a:cubicBezTo>
                  <a:pt x="1389" y="578"/>
                  <a:pt x="1391" y="576"/>
                  <a:pt x="1381" y="556"/>
                </a:cubicBezTo>
                <a:cubicBezTo>
                  <a:pt x="1389" y="553"/>
                  <a:pt x="1397" y="551"/>
                  <a:pt x="1405" y="548"/>
                </a:cubicBezTo>
                <a:cubicBezTo>
                  <a:pt x="1413" y="545"/>
                  <a:pt x="1411" y="530"/>
                  <a:pt x="1417" y="524"/>
                </a:cubicBezTo>
                <a:cubicBezTo>
                  <a:pt x="1426" y="515"/>
                  <a:pt x="1433" y="515"/>
                  <a:pt x="1445" y="512"/>
                </a:cubicBezTo>
                <a:cubicBezTo>
                  <a:pt x="1463" y="485"/>
                  <a:pt x="1445" y="506"/>
                  <a:pt x="1457" y="512"/>
                </a:cubicBezTo>
                <a:cubicBezTo>
                  <a:pt x="1461" y="514"/>
                  <a:pt x="1465" y="509"/>
                  <a:pt x="1469" y="508"/>
                </a:cubicBezTo>
                <a:cubicBezTo>
                  <a:pt x="1470" y="504"/>
                  <a:pt x="1469" y="497"/>
                  <a:pt x="1473" y="496"/>
                </a:cubicBezTo>
                <a:cubicBezTo>
                  <a:pt x="1477" y="495"/>
                  <a:pt x="1492" y="511"/>
                  <a:pt x="1481" y="50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8" name="Freeform 12">
            <a:extLst>
              <a:ext uri="{FF2B5EF4-FFF2-40B4-BE49-F238E27FC236}">
                <a16:creationId xmlns:a16="http://schemas.microsoft.com/office/drawing/2014/main" xmlns="" id="{A21FD088-5610-48A0-AC06-04D2C40480DA}"/>
              </a:ext>
            </a:extLst>
          </p:cNvPr>
          <p:cNvSpPr>
            <a:spLocks/>
          </p:cNvSpPr>
          <p:nvPr/>
        </p:nvSpPr>
        <p:spPr bwMode="auto">
          <a:xfrm>
            <a:off x="7467600" y="990600"/>
            <a:ext cx="679450" cy="736600"/>
          </a:xfrm>
          <a:custGeom>
            <a:avLst/>
            <a:gdLst>
              <a:gd name="T0" fmla="*/ 660400 w 428"/>
              <a:gd name="T1" fmla="*/ 311150 h 464"/>
              <a:gd name="T2" fmla="*/ 615950 w 428"/>
              <a:gd name="T3" fmla="*/ 304800 h 464"/>
              <a:gd name="T4" fmla="*/ 596900 w 428"/>
              <a:gd name="T5" fmla="*/ 266700 h 464"/>
              <a:gd name="T6" fmla="*/ 571500 w 428"/>
              <a:gd name="T7" fmla="*/ 260350 h 464"/>
              <a:gd name="T8" fmla="*/ 527050 w 428"/>
              <a:gd name="T9" fmla="*/ 177800 h 464"/>
              <a:gd name="T10" fmla="*/ 488950 w 428"/>
              <a:gd name="T11" fmla="*/ 165100 h 464"/>
              <a:gd name="T12" fmla="*/ 406400 w 428"/>
              <a:gd name="T13" fmla="*/ 184150 h 464"/>
              <a:gd name="T14" fmla="*/ 260350 w 428"/>
              <a:gd name="T15" fmla="*/ 127000 h 464"/>
              <a:gd name="T16" fmla="*/ 215900 w 428"/>
              <a:gd name="T17" fmla="*/ 114300 h 464"/>
              <a:gd name="T18" fmla="*/ 177800 w 428"/>
              <a:gd name="T19" fmla="*/ 76200 h 464"/>
              <a:gd name="T20" fmla="*/ 114300 w 428"/>
              <a:gd name="T21" fmla="*/ 38100 h 464"/>
              <a:gd name="T22" fmla="*/ 76200 w 428"/>
              <a:gd name="T23" fmla="*/ 63500 h 464"/>
              <a:gd name="T24" fmla="*/ 19050 w 428"/>
              <a:gd name="T25" fmla="*/ 50800 h 464"/>
              <a:gd name="T26" fmla="*/ 50800 w 428"/>
              <a:gd name="T27" fmla="*/ 101600 h 464"/>
              <a:gd name="T28" fmla="*/ 38100 w 428"/>
              <a:gd name="T29" fmla="*/ 215900 h 464"/>
              <a:gd name="T30" fmla="*/ 82550 w 428"/>
              <a:gd name="T31" fmla="*/ 279400 h 464"/>
              <a:gd name="T32" fmla="*/ 95250 w 428"/>
              <a:gd name="T33" fmla="*/ 298450 h 464"/>
              <a:gd name="T34" fmla="*/ 114300 w 428"/>
              <a:gd name="T35" fmla="*/ 304800 h 464"/>
              <a:gd name="T36" fmla="*/ 127000 w 428"/>
              <a:gd name="T37" fmla="*/ 361950 h 464"/>
              <a:gd name="T38" fmla="*/ 165100 w 428"/>
              <a:gd name="T39" fmla="*/ 374650 h 464"/>
              <a:gd name="T40" fmla="*/ 196850 w 428"/>
              <a:gd name="T41" fmla="*/ 514350 h 464"/>
              <a:gd name="T42" fmla="*/ 146050 w 428"/>
              <a:gd name="T43" fmla="*/ 565150 h 464"/>
              <a:gd name="T44" fmla="*/ 165100 w 428"/>
              <a:gd name="T45" fmla="*/ 577850 h 464"/>
              <a:gd name="T46" fmla="*/ 139700 w 428"/>
              <a:gd name="T47" fmla="*/ 571500 h 464"/>
              <a:gd name="T48" fmla="*/ 158750 w 428"/>
              <a:gd name="T49" fmla="*/ 565150 h 464"/>
              <a:gd name="T50" fmla="*/ 190500 w 428"/>
              <a:gd name="T51" fmla="*/ 647700 h 464"/>
              <a:gd name="T52" fmla="*/ 260350 w 428"/>
              <a:gd name="T53" fmla="*/ 654050 h 464"/>
              <a:gd name="T54" fmla="*/ 311150 w 428"/>
              <a:gd name="T55" fmla="*/ 698500 h 464"/>
              <a:gd name="T56" fmla="*/ 368300 w 428"/>
              <a:gd name="T57" fmla="*/ 692150 h 464"/>
              <a:gd name="T58" fmla="*/ 387350 w 428"/>
              <a:gd name="T59" fmla="*/ 692150 h 464"/>
              <a:gd name="T60" fmla="*/ 400050 w 428"/>
              <a:gd name="T61" fmla="*/ 685800 h 464"/>
              <a:gd name="T62" fmla="*/ 425450 w 428"/>
              <a:gd name="T63" fmla="*/ 692150 h 464"/>
              <a:gd name="T64" fmla="*/ 463550 w 428"/>
              <a:gd name="T65" fmla="*/ 673100 h 464"/>
              <a:gd name="T66" fmla="*/ 482600 w 428"/>
              <a:gd name="T67" fmla="*/ 635000 h 464"/>
              <a:gd name="T68" fmla="*/ 520700 w 428"/>
              <a:gd name="T69" fmla="*/ 622300 h 464"/>
              <a:gd name="T70" fmla="*/ 514350 w 428"/>
              <a:gd name="T71" fmla="*/ 577850 h 464"/>
              <a:gd name="T72" fmla="*/ 533400 w 428"/>
              <a:gd name="T73" fmla="*/ 584200 h 464"/>
              <a:gd name="T74" fmla="*/ 508000 w 428"/>
              <a:gd name="T75" fmla="*/ 577850 h 464"/>
              <a:gd name="T76" fmla="*/ 546100 w 428"/>
              <a:gd name="T77" fmla="*/ 584200 h 464"/>
              <a:gd name="T78" fmla="*/ 571500 w 428"/>
              <a:gd name="T79" fmla="*/ 558800 h 464"/>
              <a:gd name="T80" fmla="*/ 577850 w 428"/>
              <a:gd name="T81" fmla="*/ 546100 h 464"/>
              <a:gd name="T82" fmla="*/ 590550 w 428"/>
              <a:gd name="T83" fmla="*/ 450850 h 464"/>
              <a:gd name="T84" fmla="*/ 635000 w 428"/>
              <a:gd name="T85" fmla="*/ 393700 h 464"/>
              <a:gd name="T86" fmla="*/ 641350 w 428"/>
              <a:gd name="T87" fmla="*/ 361950 h 464"/>
              <a:gd name="T88" fmla="*/ 660400 w 428"/>
              <a:gd name="T89" fmla="*/ 355600 h 464"/>
              <a:gd name="T90" fmla="*/ 641350 w 428"/>
              <a:gd name="T91" fmla="*/ 349250 h 464"/>
              <a:gd name="T92" fmla="*/ 679450 w 428"/>
              <a:gd name="T93" fmla="*/ 355600 h 4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28"/>
              <a:gd name="T142" fmla="*/ 0 h 464"/>
              <a:gd name="T143" fmla="*/ 428 w 428"/>
              <a:gd name="T144" fmla="*/ 464 h 4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28" h="464">
                <a:moveTo>
                  <a:pt x="416" y="196"/>
                </a:moveTo>
                <a:cubicBezTo>
                  <a:pt x="407" y="195"/>
                  <a:pt x="396" y="196"/>
                  <a:pt x="388" y="192"/>
                </a:cubicBezTo>
                <a:cubicBezTo>
                  <a:pt x="380" y="188"/>
                  <a:pt x="383" y="173"/>
                  <a:pt x="376" y="168"/>
                </a:cubicBezTo>
                <a:cubicBezTo>
                  <a:pt x="371" y="165"/>
                  <a:pt x="365" y="165"/>
                  <a:pt x="360" y="164"/>
                </a:cubicBezTo>
                <a:cubicBezTo>
                  <a:pt x="355" y="144"/>
                  <a:pt x="344" y="129"/>
                  <a:pt x="332" y="112"/>
                </a:cubicBezTo>
                <a:cubicBezTo>
                  <a:pt x="327" y="105"/>
                  <a:pt x="308" y="104"/>
                  <a:pt x="308" y="104"/>
                </a:cubicBezTo>
                <a:cubicBezTo>
                  <a:pt x="291" y="110"/>
                  <a:pt x="273" y="110"/>
                  <a:pt x="256" y="116"/>
                </a:cubicBezTo>
                <a:cubicBezTo>
                  <a:pt x="222" y="105"/>
                  <a:pt x="200" y="85"/>
                  <a:pt x="164" y="80"/>
                </a:cubicBezTo>
                <a:cubicBezTo>
                  <a:pt x="155" y="77"/>
                  <a:pt x="143" y="78"/>
                  <a:pt x="136" y="72"/>
                </a:cubicBezTo>
                <a:cubicBezTo>
                  <a:pt x="87" y="30"/>
                  <a:pt x="150" y="64"/>
                  <a:pt x="112" y="48"/>
                </a:cubicBezTo>
                <a:cubicBezTo>
                  <a:pt x="98" y="42"/>
                  <a:pt x="72" y="24"/>
                  <a:pt x="72" y="24"/>
                </a:cubicBezTo>
                <a:cubicBezTo>
                  <a:pt x="56" y="0"/>
                  <a:pt x="57" y="22"/>
                  <a:pt x="48" y="40"/>
                </a:cubicBezTo>
                <a:cubicBezTo>
                  <a:pt x="41" y="38"/>
                  <a:pt x="15" y="28"/>
                  <a:pt x="12" y="32"/>
                </a:cubicBezTo>
                <a:cubicBezTo>
                  <a:pt x="0" y="46"/>
                  <a:pt x="25" y="59"/>
                  <a:pt x="32" y="64"/>
                </a:cubicBezTo>
                <a:cubicBezTo>
                  <a:pt x="35" y="103"/>
                  <a:pt x="42" y="109"/>
                  <a:pt x="24" y="136"/>
                </a:cubicBezTo>
                <a:cubicBezTo>
                  <a:pt x="12" y="183"/>
                  <a:pt x="17" y="164"/>
                  <a:pt x="52" y="176"/>
                </a:cubicBezTo>
                <a:cubicBezTo>
                  <a:pt x="55" y="180"/>
                  <a:pt x="56" y="185"/>
                  <a:pt x="60" y="188"/>
                </a:cubicBezTo>
                <a:cubicBezTo>
                  <a:pt x="63" y="191"/>
                  <a:pt x="70" y="188"/>
                  <a:pt x="72" y="192"/>
                </a:cubicBezTo>
                <a:cubicBezTo>
                  <a:pt x="78" y="203"/>
                  <a:pt x="70" y="221"/>
                  <a:pt x="80" y="228"/>
                </a:cubicBezTo>
                <a:cubicBezTo>
                  <a:pt x="87" y="233"/>
                  <a:pt x="104" y="236"/>
                  <a:pt x="104" y="236"/>
                </a:cubicBezTo>
                <a:cubicBezTo>
                  <a:pt x="111" y="309"/>
                  <a:pt x="117" y="247"/>
                  <a:pt x="124" y="324"/>
                </a:cubicBezTo>
                <a:cubicBezTo>
                  <a:pt x="119" y="351"/>
                  <a:pt x="115" y="345"/>
                  <a:pt x="92" y="356"/>
                </a:cubicBezTo>
                <a:cubicBezTo>
                  <a:pt x="96" y="359"/>
                  <a:pt x="107" y="361"/>
                  <a:pt x="104" y="364"/>
                </a:cubicBezTo>
                <a:cubicBezTo>
                  <a:pt x="100" y="368"/>
                  <a:pt x="90" y="365"/>
                  <a:pt x="88" y="360"/>
                </a:cubicBezTo>
                <a:cubicBezTo>
                  <a:pt x="86" y="356"/>
                  <a:pt x="96" y="357"/>
                  <a:pt x="100" y="356"/>
                </a:cubicBezTo>
                <a:cubicBezTo>
                  <a:pt x="123" y="371"/>
                  <a:pt x="111" y="402"/>
                  <a:pt x="120" y="408"/>
                </a:cubicBezTo>
                <a:cubicBezTo>
                  <a:pt x="132" y="416"/>
                  <a:pt x="149" y="411"/>
                  <a:pt x="164" y="412"/>
                </a:cubicBezTo>
                <a:cubicBezTo>
                  <a:pt x="192" y="431"/>
                  <a:pt x="183" y="420"/>
                  <a:pt x="196" y="440"/>
                </a:cubicBezTo>
                <a:cubicBezTo>
                  <a:pt x="211" y="435"/>
                  <a:pt x="217" y="441"/>
                  <a:pt x="232" y="436"/>
                </a:cubicBezTo>
                <a:cubicBezTo>
                  <a:pt x="236" y="442"/>
                  <a:pt x="244" y="461"/>
                  <a:pt x="244" y="436"/>
                </a:cubicBezTo>
                <a:cubicBezTo>
                  <a:pt x="244" y="423"/>
                  <a:pt x="230" y="417"/>
                  <a:pt x="252" y="432"/>
                </a:cubicBezTo>
                <a:cubicBezTo>
                  <a:pt x="257" y="440"/>
                  <a:pt x="277" y="464"/>
                  <a:pt x="268" y="436"/>
                </a:cubicBezTo>
                <a:cubicBezTo>
                  <a:pt x="275" y="431"/>
                  <a:pt x="285" y="430"/>
                  <a:pt x="292" y="424"/>
                </a:cubicBezTo>
                <a:cubicBezTo>
                  <a:pt x="299" y="418"/>
                  <a:pt x="297" y="405"/>
                  <a:pt x="304" y="400"/>
                </a:cubicBezTo>
                <a:cubicBezTo>
                  <a:pt x="311" y="395"/>
                  <a:pt x="328" y="392"/>
                  <a:pt x="328" y="392"/>
                </a:cubicBezTo>
                <a:cubicBezTo>
                  <a:pt x="312" y="381"/>
                  <a:pt x="306" y="376"/>
                  <a:pt x="324" y="364"/>
                </a:cubicBezTo>
                <a:cubicBezTo>
                  <a:pt x="328" y="365"/>
                  <a:pt x="340" y="368"/>
                  <a:pt x="336" y="368"/>
                </a:cubicBezTo>
                <a:cubicBezTo>
                  <a:pt x="331" y="368"/>
                  <a:pt x="315" y="364"/>
                  <a:pt x="320" y="364"/>
                </a:cubicBezTo>
                <a:cubicBezTo>
                  <a:pt x="328" y="364"/>
                  <a:pt x="336" y="367"/>
                  <a:pt x="344" y="368"/>
                </a:cubicBezTo>
                <a:cubicBezTo>
                  <a:pt x="352" y="343"/>
                  <a:pt x="341" y="366"/>
                  <a:pt x="360" y="352"/>
                </a:cubicBezTo>
                <a:cubicBezTo>
                  <a:pt x="362" y="350"/>
                  <a:pt x="364" y="344"/>
                  <a:pt x="364" y="344"/>
                </a:cubicBezTo>
                <a:cubicBezTo>
                  <a:pt x="367" y="324"/>
                  <a:pt x="367" y="303"/>
                  <a:pt x="372" y="284"/>
                </a:cubicBezTo>
                <a:cubicBezTo>
                  <a:pt x="376" y="271"/>
                  <a:pt x="393" y="259"/>
                  <a:pt x="400" y="248"/>
                </a:cubicBezTo>
                <a:cubicBezTo>
                  <a:pt x="401" y="241"/>
                  <a:pt x="400" y="234"/>
                  <a:pt x="404" y="228"/>
                </a:cubicBezTo>
                <a:cubicBezTo>
                  <a:pt x="406" y="224"/>
                  <a:pt x="416" y="228"/>
                  <a:pt x="416" y="224"/>
                </a:cubicBezTo>
                <a:cubicBezTo>
                  <a:pt x="416" y="220"/>
                  <a:pt x="400" y="220"/>
                  <a:pt x="404" y="220"/>
                </a:cubicBezTo>
                <a:cubicBezTo>
                  <a:pt x="412" y="220"/>
                  <a:pt x="428" y="224"/>
                  <a:pt x="428" y="22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9" name="Freeform 13">
            <a:extLst>
              <a:ext uri="{FF2B5EF4-FFF2-40B4-BE49-F238E27FC236}">
                <a16:creationId xmlns:a16="http://schemas.microsoft.com/office/drawing/2014/main" xmlns="" id="{E19FF742-BD3B-4744-AD31-76151E9CA6D0}"/>
              </a:ext>
            </a:extLst>
          </p:cNvPr>
          <p:cNvSpPr>
            <a:spLocks/>
          </p:cNvSpPr>
          <p:nvPr/>
        </p:nvSpPr>
        <p:spPr bwMode="auto">
          <a:xfrm>
            <a:off x="6896101" y="1417638"/>
            <a:ext cx="1800225" cy="2011362"/>
          </a:xfrm>
          <a:custGeom>
            <a:avLst/>
            <a:gdLst>
              <a:gd name="T0" fmla="*/ 774700 w 1134"/>
              <a:gd name="T1" fmla="*/ 227012 h 1267"/>
              <a:gd name="T2" fmla="*/ 596900 w 1134"/>
              <a:gd name="T3" fmla="*/ 100012 h 1267"/>
              <a:gd name="T4" fmla="*/ 463550 w 1134"/>
              <a:gd name="T5" fmla="*/ 36512 h 1267"/>
              <a:gd name="T6" fmla="*/ 412750 w 1134"/>
              <a:gd name="T7" fmla="*/ 4762 h 1267"/>
              <a:gd name="T8" fmla="*/ 241300 w 1134"/>
              <a:gd name="T9" fmla="*/ 138112 h 1267"/>
              <a:gd name="T10" fmla="*/ 323850 w 1134"/>
              <a:gd name="T11" fmla="*/ 74612 h 1267"/>
              <a:gd name="T12" fmla="*/ 304800 w 1134"/>
              <a:gd name="T13" fmla="*/ 131762 h 1267"/>
              <a:gd name="T14" fmla="*/ 349250 w 1134"/>
              <a:gd name="T15" fmla="*/ 182562 h 1267"/>
              <a:gd name="T16" fmla="*/ 444500 w 1134"/>
              <a:gd name="T17" fmla="*/ 239712 h 1267"/>
              <a:gd name="T18" fmla="*/ 387350 w 1134"/>
              <a:gd name="T19" fmla="*/ 315912 h 1267"/>
              <a:gd name="T20" fmla="*/ 349250 w 1134"/>
              <a:gd name="T21" fmla="*/ 417512 h 1267"/>
              <a:gd name="T22" fmla="*/ 215900 w 1134"/>
              <a:gd name="T23" fmla="*/ 411162 h 1267"/>
              <a:gd name="T24" fmla="*/ 69850 w 1134"/>
              <a:gd name="T25" fmla="*/ 417512 h 1267"/>
              <a:gd name="T26" fmla="*/ 25400 w 1134"/>
              <a:gd name="T27" fmla="*/ 550862 h 1267"/>
              <a:gd name="T28" fmla="*/ 82550 w 1134"/>
              <a:gd name="T29" fmla="*/ 627062 h 1267"/>
              <a:gd name="T30" fmla="*/ 158750 w 1134"/>
              <a:gd name="T31" fmla="*/ 646112 h 1267"/>
              <a:gd name="T32" fmla="*/ 298450 w 1134"/>
              <a:gd name="T33" fmla="*/ 747712 h 1267"/>
              <a:gd name="T34" fmla="*/ 520700 w 1134"/>
              <a:gd name="T35" fmla="*/ 836612 h 1267"/>
              <a:gd name="T36" fmla="*/ 558800 w 1134"/>
              <a:gd name="T37" fmla="*/ 1020762 h 1267"/>
              <a:gd name="T38" fmla="*/ 622300 w 1134"/>
              <a:gd name="T39" fmla="*/ 1071562 h 1267"/>
              <a:gd name="T40" fmla="*/ 698500 w 1134"/>
              <a:gd name="T41" fmla="*/ 1096962 h 1267"/>
              <a:gd name="T42" fmla="*/ 730250 w 1134"/>
              <a:gd name="T43" fmla="*/ 1192212 h 1267"/>
              <a:gd name="T44" fmla="*/ 838200 w 1134"/>
              <a:gd name="T45" fmla="*/ 1325562 h 1267"/>
              <a:gd name="T46" fmla="*/ 920750 w 1134"/>
              <a:gd name="T47" fmla="*/ 1420812 h 1267"/>
              <a:gd name="T48" fmla="*/ 990600 w 1134"/>
              <a:gd name="T49" fmla="*/ 1465262 h 1267"/>
              <a:gd name="T50" fmla="*/ 1111250 w 1134"/>
              <a:gd name="T51" fmla="*/ 1592262 h 1267"/>
              <a:gd name="T52" fmla="*/ 1149350 w 1134"/>
              <a:gd name="T53" fmla="*/ 1789112 h 1267"/>
              <a:gd name="T54" fmla="*/ 1225550 w 1134"/>
              <a:gd name="T55" fmla="*/ 1770062 h 1267"/>
              <a:gd name="T56" fmla="*/ 1314450 w 1134"/>
              <a:gd name="T57" fmla="*/ 1878012 h 1267"/>
              <a:gd name="T58" fmla="*/ 1447800 w 1134"/>
              <a:gd name="T59" fmla="*/ 1966912 h 1267"/>
              <a:gd name="T60" fmla="*/ 1536700 w 1134"/>
              <a:gd name="T61" fmla="*/ 2011362 h 1267"/>
              <a:gd name="T62" fmla="*/ 1638300 w 1134"/>
              <a:gd name="T63" fmla="*/ 1973262 h 1267"/>
              <a:gd name="T64" fmla="*/ 1720850 w 1134"/>
              <a:gd name="T65" fmla="*/ 1916112 h 1267"/>
              <a:gd name="T66" fmla="*/ 1771650 w 1134"/>
              <a:gd name="T67" fmla="*/ 1871662 h 1267"/>
              <a:gd name="T68" fmla="*/ 1619250 w 1134"/>
              <a:gd name="T69" fmla="*/ 1763712 h 1267"/>
              <a:gd name="T70" fmla="*/ 1441450 w 1134"/>
              <a:gd name="T71" fmla="*/ 1649412 h 1267"/>
              <a:gd name="T72" fmla="*/ 1346200 w 1134"/>
              <a:gd name="T73" fmla="*/ 1547812 h 1267"/>
              <a:gd name="T74" fmla="*/ 1250950 w 1134"/>
              <a:gd name="T75" fmla="*/ 1452562 h 1267"/>
              <a:gd name="T76" fmla="*/ 1200150 w 1134"/>
              <a:gd name="T77" fmla="*/ 1420812 h 1267"/>
              <a:gd name="T78" fmla="*/ 1104900 w 1134"/>
              <a:gd name="T79" fmla="*/ 1312862 h 1267"/>
              <a:gd name="T80" fmla="*/ 1066800 w 1134"/>
              <a:gd name="T81" fmla="*/ 1230312 h 1267"/>
              <a:gd name="T82" fmla="*/ 1079500 w 1134"/>
              <a:gd name="T83" fmla="*/ 1141412 h 1267"/>
              <a:gd name="T84" fmla="*/ 977900 w 1134"/>
              <a:gd name="T85" fmla="*/ 1046162 h 1267"/>
              <a:gd name="T86" fmla="*/ 882650 w 1134"/>
              <a:gd name="T87" fmla="*/ 1014412 h 1267"/>
              <a:gd name="T88" fmla="*/ 863600 w 1134"/>
              <a:gd name="T89" fmla="*/ 957262 h 1267"/>
              <a:gd name="T90" fmla="*/ 768350 w 1134"/>
              <a:gd name="T91" fmla="*/ 811212 h 1267"/>
              <a:gd name="T92" fmla="*/ 755650 w 1134"/>
              <a:gd name="T93" fmla="*/ 658812 h 1267"/>
              <a:gd name="T94" fmla="*/ 793750 w 1134"/>
              <a:gd name="T95" fmla="*/ 557212 h 1267"/>
              <a:gd name="T96" fmla="*/ 831850 w 1134"/>
              <a:gd name="T97" fmla="*/ 379412 h 12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34"/>
              <a:gd name="T148" fmla="*/ 0 h 1267"/>
              <a:gd name="T149" fmla="*/ 1134 w 1134"/>
              <a:gd name="T150" fmla="*/ 1267 h 12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34" h="1267">
                <a:moveTo>
                  <a:pt x="544" y="163"/>
                </a:moveTo>
                <a:cubicBezTo>
                  <a:pt x="523" y="159"/>
                  <a:pt x="506" y="155"/>
                  <a:pt x="488" y="143"/>
                </a:cubicBezTo>
                <a:cubicBezTo>
                  <a:pt x="479" y="129"/>
                  <a:pt x="470" y="120"/>
                  <a:pt x="456" y="111"/>
                </a:cubicBezTo>
                <a:cubicBezTo>
                  <a:pt x="443" y="91"/>
                  <a:pt x="400" y="71"/>
                  <a:pt x="376" y="63"/>
                </a:cubicBezTo>
                <a:cubicBezTo>
                  <a:pt x="362" y="58"/>
                  <a:pt x="356" y="61"/>
                  <a:pt x="344" y="55"/>
                </a:cubicBezTo>
                <a:cubicBezTo>
                  <a:pt x="327" y="46"/>
                  <a:pt x="308" y="34"/>
                  <a:pt x="292" y="23"/>
                </a:cubicBezTo>
                <a:cubicBezTo>
                  <a:pt x="289" y="19"/>
                  <a:pt x="288" y="14"/>
                  <a:pt x="284" y="11"/>
                </a:cubicBezTo>
                <a:cubicBezTo>
                  <a:pt x="277" y="7"/>
                  <a:pt x="260" y="3"/>
                  <a:pt x="260" y="3"/>
                </a:cubicBezTo>
                <a:cubicBezTo>
                  <a:pt x="188" y="6"/>
                  <a:pt x="179" y="0"/>
                  <a:pt x="132" y="31"/>
                </a:cubicBezTo>
                <a:cubicBezTo>
                  <a:pt x="125" y="53"/>
                  <a:pt x="134" y="75"/>
                  <a:pt x="152" y="87"/>
                </a:cubicBezTo>
                <a:cubicBezTo>
                  <a:pt x="162" y="72"/>
                  <a:pt x="179" y="65"/>
                  <a:pt x="196" y="59"/>
                </a:cubicBezTo>
                <a:cubicBezTo>
                  <a:pt x="199" y="55"/>
                  <a:pt x="199" y="47"/>
                  <a:pt x="204" y="47"/>
                </a:cubicBezTo>
                <a:cubicBezTo>
                  <a:pt x="208" y="47"/>
                  <a:pt x="209" y="55"/>
                  <a:pt x="208" y="59"/>
                </a:cubicBezTo>
                <a:cubicBezTo>
                  <a:pt x="205" y="68"/>
                  <a:pt x="192" y="83"/>
                  <a:pt x="192" y="83"/>
                </a:cubicBezTo>
                <a:cubicBezTo>
                  <a:pt x="193" y="88"/>
                  <a:pt x="192" y="95"/>
                  <a:pt x="196" y="99"/>
                </a:cubicBezTo>
                <a:cubicBezTo>
                  <a:pt x="202" y="106"/>
                  <a:pt x="220" y="115"/>
                  <a:pt x="220" y="115"/>
                </a:cubicBezTo>
                <a:cubicBezTo>
                  <a:pt x="233" y="135"/>
                  <a:pt x="244" y="132"/>
                  <a:pt x="268" y="135"/>
                </a:cubicBezTo>
                <a:cubicBezTo>
                  <a:pt x="280" y="139"/>
                  <a:pt x="305" y="143"/>
                  <a:pt x="280" y="151"/>
                </a:cubicBezTo>
                <a:cubicBezTo>
                  <a:pt x="251" y="194"/>
                  <a:pt x="296" y="129"/>
                  <a:pt x="260" y="175"/>
                </a:cubicBezTo>
                <a:cubicBezTo>
                  <a:pt x="254" y="183"/>
                  <a:pt x="244" y="199"/>
                  <a:pt x="244" y="199"/>
                </a:cubicBezTo>
                <a:cubicBezTo>
                  <a:pt x="250" y="216"/>
                  <a:pt x="250" y="225"/>
                  <a:pt x="232" y="231"/>
                </a:cubicBezTo>
                <a:cubicBezTo>
                  <a:pt x="226" y="240"/>
                  <a:pt x="226" y="254"/>
                  <a:pt x="220" y="263"/>
                </a:cubicBezTo>
                <a:cubicBezTo>
                  <a:pt x="216" y="269"/>
                  <a:pt x="177" y="280"/>
                  <a:pt x="168" y="283"/>
                </a:cubicBezTo>
                <a:cubicBezTo>
                  <a:pt x="162" y="265"/>
                  <a:pt x="154" y="264"/>
                  <a:pt x="136" y="259"/>
                </a:cubicBezTo>
                <a:cubicBezTo>
                  <a:pt x="110" y="242"/>
                  <a:pt x="123" y="247"/>
                  <a:pt x="68" y="255"/>
                </a:cubicBezTo>
                <a:cubicBezTo>
                  <a:pt x="60" y="256"/>
                  <a:pt x="44" y="263"/>
                  <a:pt x="44" y="263"/>
                </a:cubicBezTo>
                <a:cubicBezTo>
                  <a:pt x="47" y="289"/>
                  <a:pt x="47" y="299"/>
                  <a:pt x="60" y="319"/>
                </a:cubicBezTo>
                <a:cubicBezTo>
                  <a:pt x="40" y="324"/>
                  <a:pt x="30" y="333"/>
                  <a:pt x="16" y="347"/>
                </a:cubicBezTo>
                <a:cubicBezTo>
                  <a:pt x="7" y="375"/>
                  <a:pt x="0" y="374"/>
                  <a:pt x="20" y="367"/>
                </a:cubicBezTo>
                <a:cubicBezTo>
                  <a:pt x="28" y="379"/>
                  <a:pt x="52" y="395"/>
                  <a:pt x="52" y="395"/>
                </a:cubicBezTo>
                <a:cubicBezTo>
                  <a:pt x="95" y="367"/>
                  <a:pt x="67" y="394"/>
                  <a:pt x="80" y="403"/>
                </a:cubicBezTo>
                <a:cubicBezTo>
                  <a:pt x="86" y="407"/>
                  <a:pt x="93" y="406"/>
                  <a:pt x="100" y="407"/>
                </a:cubicBezTo>
                <a:cubicBezTo>
                  <a:pt x="137" y="432"/>
                  <a:pt x="112" y="436"/>
                  <a:pt x="156" y="447"/>
                </a:cubicBezTo>
                <a:cubicBezTo>
                  <a:pt x="170" y="456"/>
                  <a:pt x="178" y="457"/>
                  <a:pt x="188" y="471"/>
                </a:cubicBezTo>
                <a:cubicBezTo>
                  <a:pt x="197" y="515"/>
                  <a:pt x="230" y="496"/>
                  <a:pt x="280" y="499"/>
                </a:cubicBezTo>
                <a:cubicBezTo>
                  <a:pt x="292" y="517"/>
                  <a:pt x="311" y="515"/>
                  <a:pt x="328" y="527"/>
                </a:cubicBezTo>
                <a:cubicBezTo>
                  <a:pt x="334" y="546"/>
                  <a:pt x="328" y="564"/>
                  <a:pt x="324" y="583"/>
                </a:cubicBezTo>
                <a:cubicBezTo>
                  <a:pt x="327" y="605"/>
                  <a:pt x="328" y="635"/>
                  <a:pt x="352" y="643"/>
                </a:cubicBezTo>
                <a:cubicBezTo>
                  <a:pt x="357" y="651"/>
                  <a:pt x="363" y="659"/>
                  <a:pt x="368" y="667"/>
                </a:cubicBezTo>
                <a:cubicBezTo>
                  <a:pt x="373" y="674"/>
                  <a:pt x="392" y="675"/>
                  <a:pt x="392" y="675"/>
                </a:cubicBezTo>
                <a:cubicBezTo>
                  <a:pt x="401" y="648"/>
                  <a:pt x="405" y="676"/>
                  <a:pt x="416" y="683"/>
                </a:cubicBezTo>
                <a:cubicBezTo>
                  <a:pt x="423" y="687"/>
                  <a:pt x="440" y="691"/>
                  <a:pt x="440" y="691"/>
                </a:cubicBezTo>
                <a:cubicBezTo>
                  <a:pt x="441" y="703"/>
                  <a:pt x="440" y="716"/>
                  <a:pt x="444" y="727"/>
                </a:cubicBezTo>
                <a:cubicBezTo>
                  <a:pt x="447" y="736"/>
                  <a:pt x="460" y="751"/>
                  <a:pt x="460" y="751"/>
                </a:cubicBezTo>
                <a:cubicBezTo>
                  <a:pt x="468" y="779"/>
                  <a:pt x="467" y="783"/>
                  <a:pt x="492" y="791"/>
                </a:cubicBezTo>
                <a:cubicBezTo>
                  <a:pt x="498" y="835"/>
                  <a:pt x="497" y="811"/>
                  <a:pt x="528" y="835"/>
                </a:cubicBezTo>
                <a:cubicBezTo>
                  <a:pt x="536" y="841"/>
                  <a:pt x="552" y="851"/>
                  <a:pt x="552" y="851"/>
                </a:cubicBezTo>
                <a:cubicBezTo>
                  <a:pt x="561" y="870"/>
                  <a:pt x="563" y="884"/>
                  <a:pt x="580" y="895"/>
                </a:cubicBezTo>
                <a:cubicBezTo>
                  <a:pt x="587" y="906"/>
                  <a:pt x="587" y="909"/>
                  <a:pt x="600" y="915"/>
                </a:cubicBezTo>
                <a:cubicBezTo>
                  <a:pt x="608" y="918"/>
                  <a:pt x="624" y="923"/>
                  <a:pt x="624" y="923"/>
                </a:cubicBezTo>
                <a:cubicBezTo>
                  <a:pt x="663" y="910"/>
                  <a:pt x="642" y="979"/>
                  <a:pt x="672" y="999"/>
                </a:cubicBezTo>
                <a:cubicBezTo>
                  <a:pt x="691" y="995"/>
                  <a:pt x="708" y="980"/>
                  <a:pt x="700" y="1003"/>
                </a:cubicBezTo>
                <a:cubicBezTo>
                  <a:pt x="701" y="1032"/>
                  <a:pt x="701" y="1062"/>
                  <a:pt x="704" y="1091"/>
                </a:cubicBezTo>
                <a:cubicBezTo>
                  <a:pt x="705" y="1096"/>
                  <a:pt x="719" y="1123"/>
                  <a:pt x="724" y="1127"/>
                </a:cubicBezTo>
                <a:cubicBezTo>
                  <a:pt x="731" y="1133"/>
                  <a:pt x="748" y="1143"/>
                  <a:pt x="748" y="1143"/>
                </a:cubicBezTo>
                <a:cubicBezTo>
                  <a:pt x="764" y="1138"/>
                  <a:pt x="763" y="1129"/>
                  <a:pt x="772" y="1115"/>
                </a:cubicBezTo>
                <a:cubicBezTo>
                  <a:pt x="781" y="1129"/>
                  <a:pt x="780" y="1138"/>
                  <a:pt x="796" y="1143"/>
                </a:cubicBezTo>
                <a:cubicBezTo>
                  <a:pt x="807" y="1160"/>
                  <a:pt x="808" y="1176"/>
                  <a:pt x="828" y="1183"/>
                </a:cubicBezTo>
                <a:cubicBezTo>
                  <a:pt x="842" y="1169"/>
                  <a:pt x="847" y="1160"/>
                  <a:pt x="860" y="1179"/>
                </a:cubicBezTo>
                <a:cubicBezTo>
                  <a:pt x="869" y="1215"/>
                  <a:pt x="875" y="1230"/>
                  <a:pt x="912" y="1239"/>
                </a:cubicBezTo>
                <a:cubicBezTo>
                  <a:pt x="925" y="1258"/>
                  <a:pt x="915" y="1249"/>
                  <a:pt x="944" y="1259"/>
                </a:cubicBezTo>
                <a:cubicBezTo>
                  <a:pt x="952" y="1262"/>
                  <a:pt x="968" y="1267"/>
                  <a:pt x="968" y="1267"/>
                </a:cubicBezTo>
                <a:cubicBezTo>
                  <a:pt x="997" y="1257"/>
                  <a:pt x="984" y="1261"/>
                  <a:pt x="1008" y="1255"/>
                </a:cubicBezTo>
                <a:cubicBezTo>
                  <a:pt x="1015" y="1250"/>
                  <a:pt x="1027" y="1250"/>
                  <a:pt x="1032" y="1243"/>
                </a:cubicBezTo>
                <a:cubicBezTo>
                  <a:pt x="1047" y="1223"/>
                  <a:pt x="1034" y="1212"/>
                  <a:pt x="1060" y="1203"/>
                </a:cubicBezTo>
                <a:cubicBezTo>
                  <a:pt x="1068" y="1204"/>
                  <a:pt x="1076" y="1207"/>
                  <a:pt x="1084" y="1207"/>
                </a:cubicBezTo>
                <a:cubicBezTo>
                  <a:pt x="1099" y="1207"/>
                  <a:pt x="1114" y="1208"/>
                  <a:pt x="1128" y="1203"/>
                </a:cubicBezTo>
                <a:cubicBezTo>
                  <a:pt x="1134" y="1201"/>
                  <a:pt x="1121" y="1190"/>
                  <a:pt x="1116" y="1179"/>
                </a:cubicBezTo>
                <a:cubicBezTo>
                  <a:pt x="1106" y="1159"/>
                  <a:pt x="1094" y="1159"/>
                  <a:pt x="1076" y="1147"/>
                </a:cubicBezTo>
                <a:cubicBezTo>
                  <a:pt x="1064" y="1129"/>
                  <a:pt x="1039" y="1121"/>
                  <a:pt x="1020" y="1111"/>
                </a:cubicBezTo>
                <a:cubicBezTo>
                  <a:pt x="1010" y="1105"/>
                  <a:pt x="988" y="1095"/>
                  <a:pt x="988" y="1095"/>
                </a:cubicBezTo>
                <a:cubicBezTo>
                  <a:pt x="971" y="1070"/>
                  <a:pt x="935" y="1055"/>
                  <a:pt x="908" y="1039"/>
                </a:cubicBezTo>
                <a:cubicBezTo>
                  <a:pt x="890" y="1028"/>
                  <a:pt x="877" y="1015"/>
                  <a:pt x="860" y="1003"/>
                </a:cubicBezTo>
                <a:cubicBezTo>
                  <a:pt x="852" y="978"/>
                  <a:pt x="840" y="999"/>
                  <a:pt x="848" y="975"/>
                </a:cubicBezTo>
                <a:cubicBezTo>
                  <a:pt x="840" y="951"/>
                  <a:pt x="820" y="935"/>
                  <a:pt x="796" y="927"/>
                </a:cubicBezTo>
                <a:cubicBezTo>
                  <a:pt x="793" y="923"/>
                  <a:pt x="792" y="918"/>
                  <a:pt x="788" y="915"/>
                </a:cubicBezTo>
                <a:cubicBezTo>
                  <a:pt x="785" y="912"/>
                  <a:pt x="779" y="914"/>
                  <a:pt x="776" y="911"/>
                </a:cubicBezTo>
                <a:cubicBezTo>
                  <a:pt x="755" y="890"/>
                  <a:pt x="796" y="905"/>
                  <a:pt x="756" y="895"/>
                </a:cubicBezTo>
                <a:cubicBezTo>
                  <a:pt x="746" y="881"/>
                  <a:pt x="738" y="880"/>
                  <a:pt x="724" y="871"/>
                </a:cubicBezTo>
                <a:cubicBezTo>
                  <a:pt x="712" y="854"/>
                  <a:pt x="714" y="839"/>
                  <a:pt x="696" y="827"/>
                </a:cubicBezTo>
                <a:cubicBezTo>
                  <a:pt x="693" y="823"/>
                  <a:pt x="660" y="780"/>
                  <a:pt x="660" y="771"/>
                </a:cubicBezTo>
                <a:cubicBezTo>
                  <a:pt x="660" y="767"/>
                  <a:pt x="668" y="774"/>
                  <a:pt x="672" y="775"/>
                </a:cubicBezTo>
                <a:cubicBezTo>
                  <a:pt x="667" y="756"/>
                  <a:pt x="666" y="762"/>
                  <a:pt x="672" y="743"/>
                </a:cubicBezTo>
                <a:cubicBezTo>
                  <a:pt x="674" y="735"/>
                  <a:pt x="680" y="719"/>
                  <a:pt x="680" y="719"/>
                </a:cubicBezTo>
                <a:cubicBezTo>
                  <a:pt x="657" y="711"/>
                  <a:pt x="660" y="703"/>
                  <a:pt x="664" y="679"/>
                </a:cubicBezTo>
                <a:cubicBezTo>
                  <a:pt x="631" y="673"/>
                  <a:pt x="647" y="679"/>
                  <a:pt x="616" y="659"/>
                </a:cubicBezTo>
                <a:cubicBezTo>
                  <a:pt x="612" y="656"/>
                  <a:pt x="604" y="651"/>
                  <a:pt x="604" y="651"/>
                </a:cubicBezTo>
                <a:cubicBezTo>
                  <a:pt x="590" y="630"/>
                  <a:pt x="582" y="635"/>
                  <a:pt x="556" y="639"/>
                </a:cubicBezTo>
                <a:cubicBezTo>
                  <a:pt x="553" y="635"/>
                  <a:pt x="550" y="632"/>
                  <a:pt x="548" y="627"/>
                </a:cubicBezTo>
                <a:cubicBezTo>
                  <a:pt x="545" y="619"/>
                  <a:pt x="548" y="610"/>
                  <a:pt x="544" y="603"/>
                </a:cubicBezTo>
                <a:cubicBezTo>
                  <a:pt x="543" y="600"/>
                  <a:pt x="520" y="586"/>
                  <a:pt x="516" y="583"/>
                </a:cubicBezTo>
                <a:cubicBezTo>
                  <a:pt x="508" y="558"/>
                  <a:pt x="495" y="535"/>
                  <a:pt x="484" y="511"/>
                </a:cubicBezTo>
                <a:cubicBezTo>
                  <a:pt x="473" y="487"/>
                  <a:pt x="472" y="467"/>
                  <a:pt x="448" y="451"/>
                </a:cubicBezTo>
                <a:cubicBezTo>
                  <a:pt x="441" y="429"/>
                  <a:pt x="457" y="421"/>
                  <a:pt x="476" y="415"/>
                </a:cubicBezTo>
                <a:cubicBezTo>
                  <a:pt x="480" y="402"/>
                  <a:pt x="479" y="388"/>
                  <a:pt x="484" y="375"/>
                </a:cubicBezTo>
                <a:cubicBezTo>
                  <a:pt x="487" y="366"/>
                  <a:pt x="500" y="351"/>
                  <a:pt x="500" y="351"/>
                </a:cubicBezTo>
                <a:cubicBezTo>
                  <a:pt x="490" y="322"/>
                  <a:pt x="487" y="334"/>
                  <a:pt x="500" y="315"/>
                </a:cubicBezTo>
                <a:cubicBezTo>
                  <a:pt x="493" y="289"/>
                  <a:pt x="501" y="254"/>
                  <a:pt x="524" y="239"/>
                </a:cubicBezTo>
                <a:cubicBezTo>
                  <a:pt x="528" y="206"/>
                  <a:pt x="539" y="207"/>
                  <a:pt x="524" y="207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0" name="Freeform 14">
            <a:extLst>
              <a:ext uri="{FF2B5EF4-FFF2-40B4-BE49-F238E27FC236}">
                <a16:creationId xmlns:a16="http://schemas.microsoft.com/office/drawing/2014/main" xmlns="" id="{49E74FD9-95B0-4CC8-B928-437AC176B33D}"/>
              </a:ext>
            </a:extLst>
          </p:cNvPr>
          <p:cNvSpPr>
            <a:spLocks/>
          </p:cNvSpPr>
          <p:nvPr/>
        </p:nvSpPr>
        <p:spPr bwMode="auto">
          <a:xfrm>
            <a:off x="8312151" y="3305175"/>
            <a:ext cx="949325" cy="2438400"/>
          </a:xfrm>
          <a:custGeom>
            <a:avLst/>
            <a:gdLst>
              <a:gd name="T0" fmla="*/ 336550 w 598"/>
              <a:gd name="T1" fmla="*/ 19050 h 1536"/>
              <a:gd name="T2" fmla="*/ 222250 w 598"/>
              <a:gd name="T3" fmla="*/ 76200 h 1536"/>
              <a:gd name="T4" fmla="*/ 12700 w 598"/>
              <a:gd name="T5" fmla="*/ 171450 h 1536"/>
              <a:gd name="T6" fmla="*/ 41275 w 598"/>
              <a:gd name="T7" fmla="*/ 314325 h 1536"/>
              <a:gd name="T8" fmla="*/ 136525 w 598"/>
              <a:gd name="T9" fmla="*/ 381000 h 1536"/>
              <a:gd name="T10" fmla="*/ 298450 w 598"/>
              <a:gd name="T11" fmla="*/ 457200 h 1536"/>
              <a:gd name="T12" fmla="*/ 403225 w 598"/>
              <a:gd name="T13" fmla="*/ 514350 h 1536"/>
              <a:gd name="T14" fmla="*/ 527050 w 598"/>
              <a:gd name="T15" fmla="*/ 619125 h 1536"/>
              <a:gd name="T16" fmla="*/ 603250 w 598"/>
              <a:gd name="T17" fmla="*/ 933450 h 1536"/>
              <a:gd name="T18" fmla="*/ 641350 w 598"/>
              <a:gd name="T19" fmla="*/ 1076325 h 1536"/>
              <a:gd name="T20" fmla="*/ 641350 w 598"/>
              <a:gd name="T21" fmla="*/ 1152525 h 1536"/>
              <a:gd name="T22" fmla="*/ 688975 w 598"/>
              <a:gd name="T23" fmla="*/ 1295400 h 1536"/>
              <a:gd name="T24" fmla="*/ 660400 w 598"/>
              <a:gd name="T25" fmla="*/ 1428750 h 1536"/>
              <a:gd name="T26" fmla="*/ 746125 w 598"/>
              <a:gd name="T27" fmla="*/ 1485900 h 1536"/>
              <a:gd name="T28" fmla="*/ 708025 w 598"/>
              <a:gd name="T29" fmla="*/ 1533525 h 1536"/>
              <a:gd name="T30" fmla="*/ 584200 w 598"/>
              <a:gd name="T31" fmla="*/ 1657350 h 1536"/>
              <a:gd name="T32" fmla="*/ 603250 w 598"/>
              <a:gd name="T33" fmla="*/ 1971675 h 1536"/>
              <a:gd name="T34" fmla="*/ 546100 w 598"/>
              <a:gd name="T35" fmla="*/ 2047875 h 1536"/>
              <a:gd name="T36" fmla="*/ 365125 w 598"/>
              <a:gd name="T37" fmla="*/ 2143125 h 1536"/>
              <a:gd name="T38" fmla="*/ 98425 w 598"/>
              <a:gd name="T39" fmla="*/ 2152650 h 1536"/>
              <a:gd name="T40" fmla="*/ 146050 w 598"/>
              <a:gd name="T41" fmla="*/ 2324100 h 1536"/>
              <a:gd name="T42" fmla="*/ 222250 w 598"/>
              <a:gd name="T43" fmla="*/ 2419350 h 1536"/>
              <a:gd name="T44" fmla="*/ 336550 w 598"/>
              <a:gd name="T45" fmla="*/ 2343150 h 1536"/>
              <a:gd name="T46" fmla="*/ 403225 w 598"/>
              <a:gd name="T47" fmla="*/ 2286000 h 1536"/>
              <a:gd name="T48" fmla="*/ 631825 w 598"/>
              <a:gd name="T49" fmla="*/ 2162175 h 1536"/>
              <a:gd name="T50" fmla="*/ 765175 w 598"/>
              <a:gd name="T51" fmla="*/ 2105025 h 1536"/>
              <a:gd name="T52" fmla="*/ 831850 w 598"/>
              <a:gd name="T53" fmla="*/ 1981200 h 1536"/>
              <a:gd name="T54" fmla="*/ 850900 w 598"/>
              <a:gd name="T55" fmla="*/ 1914525 h 1536"/>
              <a:gd name="T56" fmla="*/ 879475 w 598"/>
              <a:gd name="T57" fmla="*/ 1847850 h 1536"/>
              <a:gd name="T58" fmla="*/ 841375 w 598"/>
              <a:gd name="T59" fmla="*/ 1647825 h 1536"/>
              <a:gd name="T60" fmla="*/ 898525 w 598"/>
              <a:gd name="T61" fmla="*/ 1657350 h 1536"/>
              <a:gd name="T62" fmla="*/ 841375 w 598"/>
              <a:gd name="T63" fmla="*/ 1543050 h 1536"/>
              <a:gd name="T64" fmla="*/ 946150 w 598"/>
              <a:gd name="T65" fmla="*/ 1419225 h 1536"/>
              <a:gd name="T66" fmla="*/ 889000 w 598"/>
              <a:gd name="T67" fmla="*/ 1333500 h 1536"/>
              <a:gd name="T68" fmla="*/ 869950 w 598"/>
              <a:gd name="T69" fmla="*/ 1143000 h 1536"/>
              <a:gd name="T70" fmla="*/ 822325 w 598"/>
              <a:gd name="T71" fmla="*/ 847725 h 1536"/>
              <a:gd name="T72" fmla="*/ 698500 w 598"/>
              <a:gd name="T73" fmla="*/ 504825 h 1536"/>
              <a:gd name="T74" fmla="*/ 669925 w 598"/>
              <a:gd name="T75" fmla="*/ 361950 h 1536"/>
              <a:gd name="T76" fmla="*/ 488950 w 598"/>
              <a:gd name="T77" fmla="*/ 209550 h 1536"/>
              <a:gd name="T78" fmla="*/ 422275 w 598"/>
              <a:gd name="T79" fmla="*/ 85725 h 1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8"/>
              <a:gd name="T121" fmla="*/ 0 h 1536"/>
              <a:gd name="T122" fmla="*/ 598 w 598"/>
              <a:gd name="T123" fmla="*/ 1536 h 1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8" h="1536">
                <a:moveTo>
                  <a:pt x="230" y="0"/>
                </a:moveTo>
                <a:cubicBezTo>
                  <a:pt x="224" y="4"/>
                  <a:pt x="219" y="10"/>
                  <a:pt x="212" y="12"/>
                </a:cubicBezTo>
                <a:cubicBezTo>
                  <a:pt x="190" y="17"/>
                  <a:pt x="166" y="8"/>
                  <a:pt x="146" y="18"/>
                </a:cubicBezTo>
                <a:cubicBezTo>
                  <a:pt x="137" y="23"/>
                  <a:pt x="146" y="40"/>
                  <a:pt x="140" y="48"/>
                </a:cubicBezTo>
                <a:cubicBezTo>
                  <a:pt x="128" y="66"/>
                  <a:pt x="38" y="72"/>
                  <a:pt x="38" y="72"/>
                </a:cubicBezTo>
                <a:cubicBezTo>
                  <a:pt x="48" y="103"/>
                  <a:pt x="35" y="99"/>
                  <a:pt x="8" y="108"/>
                </a:cubicBezTo>
                <a:cubicBezTo>
                  <a:pt x="0" y="133"/>
                  <a:pt x="6" y="141"/>
                  <a:pt x="20" y="162"/>
                </a:cubicBezTo>
                <a:cubicBezTo>
                  <a:pt x="22" y="174"/>
                  <a:pt x="18" y="189"/>
                  <a:pt x="26" y="198"/>
                </a:cubicBezTo>
                <a:cubicBezTo>
                  <a:pt x="34" y="208"/>
                  <a:pt x="62" y="210"/>
                  <a:pt x="62" y="210"/>
                </a:cubicBezTo>
                <a:cubicBezTo>
                  <a:pt x="77" y="270"/>
                  <a:pt x="54" y="208"/>
                  <a:pt x="86" y="240"/>
                </a:cubicBezTo>
                <a:cubicBezTo>
                  <a:pt x="118" y="272"/>
                  <a:pt x="56" y="249"/>
                  <a:pt x="116" y="264"/>
                </a:cubicBezTo>
                <a:cubicBezTo>
                  <a:pt x="139" y="279"/>
                  <a:pt x="162" y="281"/>
                  <a:pt x="188" y="288"/>
                </a:cubicBezTo>
                <a:cubicBezTo>
                  <a:pt x="190" y="304"/>
                  <a:pt x="186" y="322"/>
                  <a:pt x="194" y="336"/>
                </a:cubicBezTo>
                <a:cubicBezTo>
                  <a:pt x="206" y="358"/>
                  <a:pt x="244" y="330"/>
                  <a:pt x="254" y="324"/>
                </a:cubicBezTo>
                <a:cubicBezTo>
                  <a:pt x="289" y="336"/>
                  <a:pt x="259" y="320"/>
                  <a:pt x="278" y="354"/>
                </a:cubicBezTo>
                <a:cubicBezTo>
                  <a:pt x="289" y="373"/>
                  <a:pt x="312" y="383"/>
                  <a:pt x="332" y="390"/>
                </a:cubicBezTo>
                <a:cubicBezTo>
                  <a:pt x="344" y="546"/>
                  <a:pt x="319" y="410"/>
                  <a:pt x="374" y="492"/>
                </a:cubicBezTo>
                <a:cubicBezTo>
                  <a:pt x="376" y="524"/>
                  <a:pt x="376" y="556"/>
                  <a:pt x="380" y="588"/>
                </a:cubicBezTo>
                <a:cubicBezTo>
                  <a:pt x="393" y="687"/>
                  <a:pt x="388" y="584"/>
                  <a:pt x="398" y="642"/>
                </a:cubicBezTo>
                <a:cubicBezTo>
                  <a:pt x="400" y="654"/>
                  <a:pt x="397" y="668"/>
                  <a:pt x="404" y="678"/>
                </a:cubicBezTo>
                <a:cubicBezTo>
                  <a:pt x="412" y="690"/>
                  <a:pt x="440" y="702"/>
                  <a:pt x="440" y="702"/>
                </a:cubicBezTo>
                <a:cubicBezTo>
                  <a:pt x="453" y="740"/>
                  <a:pt x="447" y="704"/>
                  <a:pt x="404" y="726"/>
                </a:cubicBezTo>
                <a:cubicBezTo>
                  <a:pt x="398" y="729"/>
                  <a:pt x="400" y="738"/>
                  <a:pt x="398" y="744"/>
                </a:cubicBezTo>
                <a:cubicBezTo>
                  <a:pt x="426" y="786"/>
                  <a:pt x="425" y="754"/>
                  <a:pt x="434" y="816"/>
                </a:cubicBezTo>
                <a:cubicBezTo>
                  <a:pt x="425" y="861"/>
                  <a:pt x="426" y="841"/>
                  <a:pt x="392" y="864"/>
                </a:cubicBezTo>
                <a:cubicBezTo>
                  <a:pt x="400" y="876"/>
                  <a:pt x="408" y="888"/>
                  <a:pt x="416" y="900"/>
                </a:cubicBezTo>
                <a:cubicBezTo>
                  <a:pt x="422" y="908"/>
                  <a:pt x="414" y="924"/>
                  <a:pt x="422" y="930"/>
                </a:cubicBezTo>
                <a:cubicBezTo>
                  <a:pt x="435" y="939"/>
                  <a:pt x="454" y="934"/>
                  <a:pt x="470" y="936"/>
                </a:cubicBezTo>
                <a:cubicBezTo>
                  <a:pt x="468" y="944"/>
                  <a:pt x="469" y="954"/>
                  <a:pt x="464" y="960"/>
                </a:cubicBezTo>
                <a:cubicBezTo>
                  <a:pt x="460" y="965"/>
                  <a:pt x="448" y="960"/>
                  <a:pt x="446" y="966"/>
                </a:cubicBezTo>
                <a:cubicBezTo>
                  <a:pt x="439" y="985"/>
                  <a:pt x="442" y="1006"/>
                  <a:pt x="440" y="1026"/>
                </a:cubicBezTo>
                <a:cubicBezTo>
                  <a:pt x="407" y="1019"/>
                  <a:pt x="388" y="1014"/>
                  <a:pt x="368" y="1044"/>
                </a:cubicBezTo>
                <a:cubicBezTo>
                  <a:pt x="411" y="1087"/>
                  <a:pt x="407" y="1132"/>
                  <a:pt x="386" y="1194"/>
                </a:cubicBezTo>
                <a:cubicBezTo>
                  <a:pt x="384" y="1210"/>
                  <a:pt x="387" y="1227"/>
                  <a:pt x="380" y="1242"/>
                </a:cubicBezTo>
                <a:cubicBezTo>
                  <a:pt x="377" y="1248"/>
                  <a:pt x="366" y="1244"/>
                  <a:pt x="362" y="1248"/>
                </a:cubicBezTo>
                <a:cubicBezTo>
                  <a:pt x="351" y="1259"/>
                  <a:pt x="351" y="1276"/>
                  <a:pt x="344" y="1290"/>
                </a:cubicBezTo>
                <a:cubicBezTo>
                  <a:pt x="317" y="1285"/>
                  <a:pt x="303" y="1270"/>
                  <a:pt x="278" y="1278"/>
                </a:cubicBezTo>
                <a:cubicBezTo>
                  <a:pt x="269" y="1362"/>
                  <a:pt x="283" y="1315"/>
                  <a:pt x="230" y="1350"/>
                </a:cubicBezTo>
                <a:cubicBezTo>
                  <a:pt x="207" y="1344"/>
                  <a:pt x="192" y="1333"/>
                  <a:pt x="170" y="1326"/>
                </a:cubicBezTo>
                <a:cubicBezTo>
                  <a:pt x="120" y="1330"/>
                  <a:pt x="88" y="1317"/>
                  <a:pt x="62" y="1356"/>
                </a:cubicBezTo>
                <a:cubicBezTo>
                  <a:pt x="64" y="1380"/>
                  <a:pt x="62" y="1405"/>
                  <a:pt x="68" y="1428"/>
                </a:cubicBezTo>
                <a:cubicBezTo>
                  <a:pt x="72" y="1442"/>
                  <a:pt x="92" y="1464"/>
                  <a:pt x="92" y="1464"/>
                </a:cubicBezTo>
                <a:cubicBezTo>
                  <a:pt x="86" y="1494"/>
                  <a:pt x="79" y="1507"/>
                  <a:pt x="86" y="1536"/>
                </a:cubicBezTo>
                <a:cubicBezTo>
                  <a:pt x="110" y="1528"/>
                  <a:pt x="115" y="1516"/>
                  <a:pt x="140" y="1524"/>
                </a:cubicBezTo>
                <a:cubicBezTo>
                  <a:pt x="161" y="1514"/>
                  <a:pt x="178" y="1501"/>
                  <a:pt x="200" y="1494"/>
                </a:cubicBezTo>
                <a:cubicBezTo>
                  <a:pt x="204" y="1488"/>
                  <a:pt x="209" y="1483"/>
                  <a:pt x="212" y="1476"/>
                </a:cubicBezTo>
                <a:cubicBezTo>
                  <a:pt x="216" y="1466"/>
                  <a:pt x="210" y="1453"/>
                  <a:pt x="218" y="1446"/>
                </a:cubicBezTo>
                <a:cubicBezTo>
                  <a:pt x="227" y="1438"/>
                  <a:pt x="242" y="1443"/>
                  <a:pt x="254" y="1440"/>
                </a:cubicBezTo>
                <a:cubicBezTo>
                  <a:pt x="284" y="1433"/>
                  <a:pt x="308" y="1417"/>
                  <a:pt x="338" y="1410"/>
                </a:cubicBezTo>
                <a:cubicBezTo>
                  <a:pt x="355" y="1360"/>
                  <a:pt x="344" y="1373"/>
                  <a:pt x="398" y="1362"/>
                </a:cubicBezTo>
                <a:cubicBezTo>
                  <a:pt x="409" y="1330"/>
                  <a:pt x="417" y="1352"/>
                  <a:pt x="428" y="1320"/>
                </a:cubicBezTo>
                <a:cubicBezTo>
                  <a:pt x="470" y="1334"/>
                  <a:pt x="452" y="1336"/>
                  <a:pt x="482" y="1326"/>
                </a:cubicBezTo>
                <a:cubicBezTo>
                  <a:pt x="488" y="1294"/>
                  <a:pt x="506" y="1282"/>
                  <a:pt x="476" y="1272"/>
                </a:cubicBezTo>
                <a:cubicBezTo>
                  <a:pt x="491" y="1227"/>
                  <a:pt x="466" y="1284"/>
                  <a:pt x="524" y="1248"/>
                </a:cubicBezTo>
                <a:cubicBezTo>
                  <a:pt x="531" y="1244"/>
                  <a:pt x="528" y="1232"/>
                  <a:pt x="530" y="1224"/>
                </a:cubicBezTo>
                <a:cubicBezTo>
                  <a:pt x="485" y="1194"/>
                  <a:pt x="528" y="1229"/>
                  <a:pt x="536" y="1206"/>
                </a:cubicBezTo>
                <a:cubicBezTo>
                  <a:pt x="538" y="1199"/>
                  <a:pt x="524" y="1198"/>
                  <a:pt x="518" y="1194"/>
                </a:cubicBezTo>
                <a:cubicBezTo>
                  <a:pt x="534" y="1145"/>
                  <a:pt x="538" y="1213"/>
                  <a:pt x="554" y="1164"/>
                </a:cubicBezTo>
                <a:cubicBezTo>
                  <a:pt x="501" y="1146"/>
                  <a:pt x="546" y="1081"/>
                  <a:pt x="518" y="1038"/>
                </a:cubicBezTo>
                <a:cubicBezTo>
                  <a:pt x="529" y="1004"/>
                  <a:pt x="519" y="1024"/>
                  <a:pt x="530" y="1038"/>
                </a:cubicBezTo>
                <a:cubicBezTo>
                  <a:pt x="535" y="1044"/>
                  <a:pt x="542" y="1046"/>
                  <a:pt x="548" y="1050"/>
                </a:cubicBezTo>
                <a:cubicBezTo>
                  <a:pt x="554" y="1048"/>
                  <a:pt x="563" y="1050"/>
                  <a:pt x="566" y="1044"/>
                </a:cubicBezTo>
                <a:cubicBezTo>
                  <a:pt x="569" y="1038"/>
                  <a:pt x="563" y="1032"/>
                  <a:pt x="560" y="1026"/>
                </a:cubicBezTo>
                <a:cubicBezTo>
                  <a:pt x="526" y="964"/>
                  <a:pt x="544" y="1013"/>
                  <a:pt x="530" y="972"/>
                </a:cubicBezTo>
                <a:cubicBezTo>
                  <a:pt x="544" y="951"/>
                  <a:pt x="541" y="938"/>
                  <a:pt x="566" y="930"/>
                </a:cubicBezTo>
                <a:cubicBezTo>
                  <a:pt x="568" y="928"/>
                  <a:pt x="598" y="901"/>
                  <a:pt x="596" y="894"/>
                </a:cubicBezTo>
                <a:cubicBezTo>
                  <a:pt x="593" y="880"/>
                  <a:pt x="580" y="870"/>
                  <a:pt x="572" y="858"/>
                </a:cubicBezTo>
                <a:cubicBezTo>
                  <a:pt x="568" y="852"/>
                  <a:pt x="560" y="840"/>
                  <a:pt x="560" y="840"/>
                </a:cubicBezTo>
                <a:cubicBezTo>
                  <a:pt x="555" y="798"/>
                  <a:pt x="557" y="782"/>
                  <a:pt x="536" y="750"/>
                </a:cubicBezTo>
                <a:cubicBezTo>
                  <a:pt x="556" y="743"/>
                  <a:pt x="588" y="733"/>
                  <a:pt x="548" y="720"/>
                </a:cubicBezTo>
                <a:cubicBezTo>
                  <a:pt x="520" y="678"/>
                  <a:pt x="512" y="692"/>
                  <a:pt x="542" y="672"/>
                </a:cubicBezTo>
                <a:cubicBezTo>
                  <a:pt x="539" y="644"/>
                  <a:pt x="536" y="561"/>
                  <a:pt x="518" y="534"/>
                </a:cubicBezTo>
                <a:cubicBezTo>
                  <a:pt x="507" y="518"/>
                  <a:pt x="494" y="480"/>
                  <a:pt x="494" y="480"/>
                </a:cubicBezTo>
                <a:cubicBezTo>
                  <a:pt x="486" y="423"/>
                  <a:pt x="458" y="373"/>
                  <a:pt x="440" y="318"/>
                </a:cubicBezTo>
                <a:cubicBezTo>
                  <a:pt x="438" y="300"/>
                  <a:pt x="438" y="282"/>
                  <a:pt x="434" y="264"/>
                </a:cubicBezTo>
                <a:cubicBezTo>
                  <a:pt x="432" y="252"/>
                  <a:pt x="422" y="228"/>
                  <a:pt x="422" y="228"/>
                </a:cubicBezTo>
                <a:cubicBezTo>
                  <a:pt x="388" y="251"/>
                  <a:pt x="416" y="234"/>
                  <a:pt x="380" y="210"/>
                </a:cubicBezTo>
                <a:cubicBezTo>
                  <a:pt x="369" y="177"/>
                  <a:pt x="327" y="165"/>
                  <a:pt x="308" y="132"/>
                </a:cubicBezTo>
                <a:cubicBezTo>
                  <a:pt x="297" y="112"/>
                  <a:pt x="288" y="92"/>
                  <a:pt x="278" y="72"/>
                </a:cubicBezTo>
                <a:cubicBezTo>
                  <a:pt x="275" y="66"/>
                  <a:pt x="266" y="54"/>
                  <a:pt x="266" y="5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1" name="Freeform 15">
            <a:extLst>
              <a:ext uri="{FF2B5EF4-FFF2-40B4-BE49-F238E27FC236}">
                <a16:creationId xmlns:a16="http://schemas.microsoft.com/office/drawing/2014/main" xmlns="" id="{C072BFF4-F618-4CFF-A486-20C22B875EBB}"/>
              </a:ext>
            </a:extLst>
          </p:cNvPr>
          <p:cNvSpPr>
            <a:spLocks/>
          </p:cNvSpPr>
          <p:nvPr/>
        </p:nvSpPr>
        <p:spPr bwMode="auto">
          <a:xfrm>
            <a:off x="8277226" y="3724276"/>
            <a:ext cx="790575" cy="1730375"/>
          </a:xfrm>
          <a:custGeom>
            <a:avLst/>
            <a:gdLst>
              <a:gd name="T0" fmla="*/ 190500 w 498"/>
              <a:gd name="T1" fmla="*/ 0 h 1090"/>
              <a:gd name="T2" fmla="*/ 161925 w 498"/>
              <a:gd name="T3" fmla="*/ 19050 h 1090"/>
              <a:gd name="T4" fmla="*/ 180975 w 498"/>
              <a:gd name="T5" fmla="*/ 76200 h 1090"/>
              <a:gd name="T6" fmla="*/ 171450 w 498"/>
              <a:gd name="T7" fmla="*/ 104775 h 1090"/>
              <a:gd name="T8" fmla="*/ 133350 w 498"/>
              <a:gd name="T9" fmla="*/ 114300 h 1090"/>
              <a:gd name="T10" fmla="*/ 171450 w 498"/>
              <a:gd name="T11" fmla="*/ 152400 h 1090"/>
              <a:gd name="T12" fmla="*/ 152400 w 498"/>
              <a:gd name="T13" fmla="*/ 209550 h 1090"/>
              <a:gd name="T14" fmla="*/ 123825 w 498"/>
              <a:gd name="T15" fmla="*/ 295275 h 1090"/>
              <a:gd name="T16" fmla="*/ 133350 w 498"/>
              <a:gd name="T17" fmla="*/ 361950 h 1090"/>
              <a:gd name="T18" fmla="*/ 85725 w 498"/>
              <a:gd name="T19" fmla="*/ 447675 h 1090"/>
              <a:gd name="T20" fmla="*/ 161925 w 498"/>
              <a:gd name="T21" fmla="*/ 666750 h 1090"/>
              <a:gd name="T22" fmla="*/ 200025 w 498"/>
              <a:gd name="T23" fmla="*/ 857250 h 1090"/>
              <a:gd name="T24" fmla="*/ 142875 w 498"/>
              <a:gd name="T25" fmla="*/ 952500 h 1090"/>
              <a:gd name="T26" fmla="*/ 123825 w 498"/>
              <a:gd name="T27" fmla="*/ 1009650 h 1090"/>
              <a:gd name="T28" fmla="*/ 180975 w 498"/>
              <a:gd name="T29" fmla="*/ 1152525 h 1090"/>
              <a:gd name="T30" fmla="*/ 28575 w 498"/>
              <a:gd name="T31" fmla="*/ 1285875 h 1090"/>
              <a:gd name="T32" fmla="*/ 95250 w 498"/>
              <a:gd name="T33" fmla="*/ 1438275 h 1090"/>
              <a:gd name="T34" fmla="*/ 47625 w 498"/>
              <a:gd name="T35" fmla="*/ 1533525 h 1090"/>
              <a:gd name="T36" fmla="*/ 114300 w 498"/>
              <a:gd name="T37" fmla="*/ 1657350 h 1090"/>
              <a:gd name="T38" fmla="*/ 323850 w 498"/>
              <a:gd name="T39" fmla="*/ 1704975 h 1090"/>
              <a:gd name="T40" fmla="*/ 447675 w 498"/>
              <a:gd name="T41" fmla="*/ 1714500 h 1090"/>
              <a:gd name="T42" fmla="*/ 466725 w 498"/>
              <a:gd name="T43" fmla="*/ 1685925 h 1090"/>
              <a:gd name="T44" fmla="*/ 476250 w 498"/>
              <a:gd name="T45" fmla="*/ 1600200 h 1090"/>
              <a:gd name="T46" fmla="*/ 581025 w 498"/>
              <a:gd name="T47" fmla="*/ 1590675 h 1090"/>
              <a:gd name="T48" fmla="*/ 619125 w 498"/>
              <a:gd name="T49" fmla="*/ 1438275 h 1090"/>
              <a:gd name="T50" fmla="*/ 657225 w 498"/>
              <a:gd name="T51" fmla="*/ 1333500 h 1090"/>
              <a:gd name="T52" fmla="*/ 609600 w 498"/>
              <a:gd name="T53" fmla="*/ 1238250 h 1090"/>
              <a:gd name="T54" fmla="*/ 752475 w 498"/>
              <a:gd name="T55" fmla="*/ 1200150 h 1090"/>
              <a:gd name="T56" fmla="*/ 790575 w 498"/>
              <a:gd name="T57" fmla="*/ 1104900 h 1090"/>
              <a:gd name="T58" fmla="*/ 742950 w 498"/>
              <a:gd name="T59" fmla="*/ 1057275 h 1090"/>
              <a:gd name="T60" fmla="*/ 685800 w 498"/>
              <a:gd name="T61" fmla="*/ 1038225 h 1090"/>
              <a:gd name="T62" fmla="*/ 647700 w 498"/>
              <a:gd name="T63" fmla="*/ 981075 h 1090"/>
              <a:gd name="T64" fmla="*/ 657225 w 498"/>
              <a:gd name="T65" fmla="*/ 962025 h 1090"/>
              <a:gd name="T66" fmla="*/ 666750 w 498"/>
              <a:gd name="T67" fmla="*/ 742950 h 1090"/>
              <a:gd name="T68" fmla="*/ 685800 w 498"/>
              <a:gd name="T69" fmla="*/ 685800 h 1090"/>
              <a:gd name="T70" fmla="*/ 638175 w 498"/>
              <a:gd name="T71" fmla="*/ 523875 h 1090"/>
              <a:gd name="T72" fmla="*/ 619125 w 498"/>
              <a:gd name="T73" fmla="*/ 466725 h 1090"/>
              <a:gd name="T74" fmla="*/ 581025 w 498"/>
              <a:gd name="T75" fmla="*/ 323850 h 1090"/>
              <a:gd name="T76" fmla="*/ 533400 w 498"/>
              <a:gd name="T77" fmla="*/ 209550 h 1090"/>
              <a:gd name="T78" fmla="*/ 466725 w 498"/>
              <a:gd name="T79" fmla="*/ 133350 h 1090"/>
              <a:gd name="T80" fmla="*/ 457200 w 498"/>
              <a:gd name="T81" fmla="*/ 76200 h 1090"/>
              <a:gd name="T82" fmla="*/ 381000 w 498"/>
              <a:gd name="T83" fmla="*/ 104775 h 1090"/>
              <a:gd name="T84" fmla="*/ 295275 w 498"/>
              <a:gd name="T85" fmla="*/ 28575 h 10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8"/>
              <a:gd name="T130" fmla="*/ 0 h 1090"/>
              <a:gd name="T131" fmla="*/ 498 w 498"/>
              <a:gd name="T132" fmla="*/ 1090 h 10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8" h="1090">
                <a:moveTo>
                  <a:pt x="120" y="0"/>
                </a:moveTo>
                <a:cubicBezTo>
                  <a:pt x="114" y="4"/>
                  <a:pt x="103" y="5"/>
                  <a:pt x="102" y="12"/>
                </a:cubicBezTo>
                <a:cubicBezTo>
                  <a:pt x="100" y="25"/>
                  <a:pt x="114" y="48"/>
                  <a:pt x="114" y="48"/>
                </a:cubicBezTo>
                <a:cubicBezTo>
                  <a:pt x="112" y="54"/>
                  <a:pt x="113" y="62"/>
                  <a:pt x="108" y="66"/>
                </a:cubicBezTo>
                <a:cubicBezTo>
                  <a:pt x="102" y="71"/>
                  <a:pt x="89" y="65"/>
                  <a:pt x="84" y="72"/>
                </a:cubicBezTo>
                <a:cubicBezTo>
                  <a:pt x="71" y="89"/>
                  <a:pt x="105" y="95"/>
                  <a:pt x="108" y="96"/>
                </a:cubicBezTo>
                <a:cubicBezTo>
                  <a:pt x="104" y="108"/>
                  <a:pt x="97" y="119"/>
                  <a:pt x="96" y="132"/>
                </a:cubicBezTo>
                <a:cubicBezTo>
                  <a:pt x="93" y="160"/>
                  <a:pt x="120" y="158"/>
                  <a:pt x="78" y="186"/>
                </a:cubicBezTo>
                <a:cubicBezTo>
                  <a:pt x="104" y="204"/>
                  <a:pt x="114" y="208"/>
                  <a:pt x="84" y="228"/>
                </a:cubicBezTo>
                <a:cubicBezTo>
                  <a:pt x="72" y="246"/>
                  <a:pt x="66" y="264"/>
                  <a:pt x="54" y="282"/>
                </a:cubicBezTo>
                <a:cubicBezTo>
                  <a:pt x="63" y="328"/>
                  <a:pt x="60" y="392"/>
                  <a:pt x="102" y="420"/>
                </a:cubicBezTo>
                <a:cubicBezTo>
                  <a:pt x="125" y="454"/>
                  <a:pt x="122" y="500"/>
                  <a:pt x="126" y="540"/>
                </a:cubicBezTo>
                <a:cubicBezTo>
                  <a:pt x="115" y="594"/>
                  <a:pt x="108" y="554"/>
                  <a:pt x="90" y="600"/>
                </a:cubicBezTo>
                <a:cubicBezTo>
                  <a:pt x="85" y="612"/>
                  <a:pt x="78" y="636"/>
                  <a:pt x="78" y="636"/>
                </a:cubicBezTo>
                <a:cubicBezTo>
                  <a:pt x="89" y="668"/>
                  <a:pt x="104" y="695"/>
                  <a:pt x="114" y="726"/>
                </a:cubicBezTo>
                <a:cubicBezTo>
                  <a:pt x="104" y="807"/>
                  <a:pt x="100" y="802"/>
                  <a:pt x="18" y="810"/>
                </a:cubicBezTo>
                <a:cubicBezTo>
                  <a:pt x="0" y="864"/>
                  <a:pt x="8" y="896"/>
                  <a:pt x="60" y="906"/>
                </a:cubicBezTo>
                <a:cubicBezTo>
                  <a:pt x="89" y="950"/>
                  <a:pt x="59" y="946"/>
                  <a:pt x="30" y="966"/>
                </a:cubicBezTo>
                <a:cubicBezTo>
                  <a:pt x="35" y="1013"/>
                  <a:pt x="29" y="1030"/>
                  <a:pt x="72" y="1044"/>
                </a:cubicBezTo>
                <a:cubicBezTo>
                  <a:pt x="87" y="1089"/>
                  <a:pt x="173" y="1072"/>
                  <a:pt x="204" y="1074"/>
                </a:cubicBezTo>
                <a:cubicBezTo>
                  <a:pt x="253" y="1090"/>
                  <a:pt x="227" y="1088"/>
                  <a:pt x="282" y="1080"/>
                </a:cubicBezTo>
                <a:cubicBezTo>
                  <a:pt x="286" y="1074"/>
                  <a:pt x="292" y="1069"/>
                  <a:pt x="294" y="1062"/>
                </a:cubicBezTo>
                <a:cubicBezTo>
                  <a:pt x="298" y="1044"/>
                  <a:pt x="286" y="1020"/>
                  <a:pt x="300" y="1008"/>
                </a:cubicBezTo>
                <a:cubicBezTo>
                  <a:pt x="317" y="994"/>
                  <a:pt x="344" y="1004"/>
                  <a:pt x="366" y="1002"/>
                </a:cubicBezTo>
                <a:cubicBezTo>
                  <a:pt x="412" y="979"/>
                  <a:pt x="406" y="953"/>
                  <a:pt x="390" y="906"/>
                </a:cubicBezTo>
                <a:cubicBezTo>
                  <a:pt x="405" y="883"/>
                  <a:pt x="409" y="867"/>
                  <a:pt x="414" y="840"/>
                </a:cubicBezTo>
                <a:cubicBezTo>
                  <a:pt x="407" y="818"/>
                  <a:pt x="397" y="799"/>
                  <a:pt x="384" y="780"/>
                </a:cubicBezTo>
                <a:cubicBezTo>
                  <a:pt x="428" y="765"/>
                  <a:pt x="414" y="763"/>
                  <a:pt x="474" y="756"/>
                </a:cubicBezTo>
                <a:cubicBezTo>
                  <a:pt x="448" y="717"/>
                  <a:pt x="454" y="705"/>
                  <a:pt x="498" y="696"/>
                </a:cubicBezTo>
                <a:cubicBezTo>
                  <a:pt x="487" y="680"/>
                  <a:pt x="487" y="674"/>
                  <a:pt x="468" y="666"/>
                </a:cubicBezTo>
                <a:cubicBezTo>
                  <a:pt x="456" y="661"/>
                  <a:pt x="432" y="654"/>
                  <a:pt x="432" y="654"/>
                </a:cubicBezTo>
                <a:cubicBezTo>
                  <a:pt x="424" y="642"/>
                  <a:pt x="416" y="630"/>
                  <a:pt x="408" y="618"/>
                </a:cubicBezTo>
                <a:cubicBezTo>
                  <a:pt x="392" y="595"/>
                  <a:pt x="389" y="598"/>
                  <a:pt x="414" y="606"/>
                </a:cubicBezTo>
                <a:cubicBezTo>
                  <a:pt x="476" y="590"/>
                  <a:pt x="450" y="512"/>
                  <a:pt x="420" y="468"/>
                </a:cubicBezTo>
                <a:cubicBezTo>
                  <a:pt x="467" y="460"/>
                  <a:pt x="472" y="458"/>
                  <a:pt x="432" y="432"/>
                </a:cubicBezTo>
                <a:cubicBezTo>
                  <a:pt x="411" y="400"/>
                  <a:pt x="412" y="367"/>
                  <a:pt x="402" y="330"/>
                </a:cubicBezTo>
                <a:cubicBezTo>
                  <a:pt x="399" y="318"/>
                  <a:pt x="390" y="294"/>
                  <a:pt x="390" y="294"/>
                </a:cubicBezTo>
                <a:cubicBezTo>
                  <a:pt x="385" y="252"/>
                  <a:pt x="387" y="236"/>
                  <a:pt x="366" y="204"/>
                </a:cubicBezTo>
                <a:cubicBezTo>
                  <a:pt x="361" y="167"/>
                  <a:pt x="365" y="152"/>
                  <a:pt x="336" y="132"/>
                </a:cubicBezTo>
                <a:cubicBezTo>
                  <a:pt x="308" y="90"/>
                  <a:pt x="324" y="104"/>
                  <a:pt x="294" y="84"/>
                </a:cubicBezTo>
                <a:cubicBezTo>
                  <a:pt x="292" y="72"/>
                  <a:pt x="297" y="56"/>
                  <a:pt x="288" y="48"/>
                </a:cubicBezTo>
                <a:cubicBezTo>
                  <a:pt x="276" y="38"/>
                  <a:pt x="248" y="60"/>
                  <a:pt x="240" y="66"/>
                </a:cubicBezTo>
                <a:cubicBezTo>
                  <a:pt x="209" y="56"/>
                  <a:pt x="213" y="31"/>
                  <a:pt x="186" y="1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2" name="Freeform 16">
            <a:extLst>
              <a:ext uri="{FF2B5EF4-FFF2-40B4-BE49-F238E27FC236}">
                <a16:creationId xmlns:a16="http://schemas.microsoft.com/office/drawing/2014/main" xmlns="" id="{C8F3DD62-69D3-4FD8-9122-D66D34DC31A5}"/>
              </a:ext>
            </a:extLst>
          </p:cNvPr>
          <p:cNvSpPr>
            <a:spLocks/>
          </p:cNvSpPr>
          <p:nvPr/>
        </p:nvSpPr>
        <p:spPr bwMode="auto">
          <a:xfrm>
            <a:off x="7688263" y="5048250"/>
            <a:ext cx="774700" cy="814388"/>
          </a:xfrm>
          <a:custGeom>
            <a:avLst/>
            <a:gdLst>
              <a:gd name="T0" fmla="*/ 579438 w 488"/>
              <a:gd name="T1" fmla="*/ 0 h 513"/>
              <a:gd name="T2" fmla="*/ 522288 w 488"/>
              <a:gd name="T3" fmla="*/ 66675 h 513"/>
              <a:gd name="T4" fmla="*/ 293688 w 488"/>
              <a:gd name="T5" fmla="*/ 114300 h 513"/>
              <a:gd name="T6" fmla="*/ 265113 w 488"/>
              <a:gd name="T7" fmla="*/ 238125 h 513"/>
              <a:gd name="T8" fmla="*/ 131763 w 488"/>
              <a:gd name="T9" fmla="*/ 200025 h 513"/>
              <a:gd name="T10" fmla="*/ 93663 w 488"/>
              <a:gd name="T11" fmla="*/ 209550 h 513"/>
              <a:gd name="T12" fmla="*/ 36513 w 488"/>
              <a:gd name="T13" fmla="*/ 228600 h 513"/>
              <a:gd name="T14" fmla="*/ 55563 w 488"/>
              <a:gd name="T15" fmla="*/ 304800 h 513"/>
              <a:gd name="T16" fmla="*/ 65088 w 488"/>
              <a:gd name="T17" fmla="*/ 419100 h 513"/>
              <a:gd name="T18" fmla="*/ 160338 w 488"/>
              <a:gd name="T19" fmla="*/ 504825 h 513"/>
              <a:gd name="T20" fmla="*/ 293688 w 488"/>
              <a:gd name="T21" fmla="*/ 571500 h 513"/>
              <a:gd name="T22" fmla="*/ 369888 w 488"/>
              <a:gd name="T23" fmla="*/ 676275 h 513"/>
              <a:gd name="T24" fmla="*/ 427038 w 488"/>
              <a:gd name="T25" fmla="*/ 742950 h 513"/>
              <a:gd name="T26" fmla="*/ 493713 w 488"/>
              <a:gd name="T27" fmla="*/ 733425 h 513"/>
              <a:gd name="T28" fmla="*/ 531813 w 488"/>
              <a:gd name="T29" fmla="*/ 742950 h 513"/>
              <a:gd name="T30" fmla="*/ 569913 w 488"/>
              <a:gd name="T31" fmla="*/ 762000 h 513"/>
              <a:gd name="T32" fmla="*/ 608013 w 488"/>
              <a:gd name="T33" fmla="*/ 800100 h 513"/>
              <a:gd name="T34" fmla="*/ 722313 w 488"/>
              <a:gd name="T35" fmla="*/ 733425 h 513"/>
              <a:gd name="T36" fmla="*/ 750888 w 488"/>
              <a:gd name="T37" fmla="*/ 723900 h 513"/>
              <a:gd name="T38" fmla="*/ 731838 w 488"/>
              <a:gd name="T39" fmla="*/ 514350 h 513"/>
              <a:gd name="T40" fmla="*/ 655638 w 488"/>
              <a:gd name="T41" fmla="*/ 276225 h 513"/>
              <a:gd name="T42" fmla="*/ 665163 w 488"/>
              <a:gd name="T43" fmla="*/ 180975 h 513"/>
              <a:gd name="T44" fmla="*/ 703263 w 488"/>
              <a:gd name="T45" fmla="*/ 171450 h 513"/>
              <a:gd name="T46" fmla="*/ 646113 w 488"/>
              <a:gd name="T47" fmla="*/ 66675 h 513"/>
              <a:gd name="T48" fmla="*/ 617538 w 488"/>
              <a:gd name="T49" fmla="*/ 57150 h 5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8"/>
              <a:gd name="T76" fmla="*/ 0 h 513"/>
              <a:gd name="T77" fmla="*/ 488 w 488"/>
              <a:gd name="T78" fmla="*/ 513 h 5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8" h="513">
                <a:moveTo>
                  <a:pt x="365" y="0"/>
                </a:moveTo>
                <a:cubicBezTo>
                  <a:pt x="357" y="24"/>
                  <a:pt x="353" y="34"/>
                  <a:pt x="329" y="42"/>
                </a:cubicBezTo>
                <a:cubicBezTo>
                  <a:pt x="294" y="30"/>
                  <a:pt x="230" y="66"/>
                  <a:pt x="185" y="72"/>
                </a:cubicBezTo>
                <a:cubicBezTo>
                  <a:pt x="180" y="98"/>
                  <a:pt x="172" y="124"/>
                  <a:pt x="167" y="150"/>
                </a:cubicBezTo>
                <a:cubicBezTo>
                  <a:pt x="124" y="145"/>
                  <a:pt x="118" y="138"/>
                  <a:pt x="83" y="126"/>
                </a:cubicBezTo>
                <a:cubicBezTo>
                  <a:pt x="75" y="128"/>
                  <a:pt x="67" y="130"/>
                  <a:pt x="59" y="132"/>
                </a:cubicBezTo>
                <a:cubicBezTo>
                  <a:pt x="47" y="136"/>
                  <a:pt x="23" y="144"/>
                  <a:pt x="23" y="144"/>
                </a:cubicBezTo>
                <a:cubicBezTo>
                  <a:pt x="0" y="178"/>
                  <a:pt x="23" y="156"/>
                  <a:pt x="35" y="192"/>
                </a:cubicBezTo>
                <a:cubicBezTo>
                  <a:pt x="25" y="230"/>
                  <a:pt x="0" y="237"/>
                  <a:pt x="41" y="264"/>
                </a:cubicBezTo>
                <a:cubicBezTo>
                  <a:pt x="63" y="297"/>
                  <a:pt x="65" y="306"/>
                  <a:pt x="101" y="318"/>
                </a:cubicBezTo>
                <a:cubicBezTo>
                  <a:pt x="124" y="352"/>
                  <a:pt x="148" y="348"/>
                  <a:pt x="185" y="360"/>
                </a:cubicBezTo>
                <a:cubicBezTo>
                  <a:pt x="192" y="427"/>
                  <a:pt x="184" y="410"/>
                  <a:pt x="233" y="426"/>
                </a:cubicBezTo>
                <a:cubicBezTo>
                  <a:pt x="247" y="447"/>
                  <a:pt x="244" y="460"/>
                  <a:pt x="269" y="468"/>
                </a:cubicBezTo>
                <a:cubicBezTo>
                  <a:pt x="288" y="497"/>
                  <a:pt x="300" y="495"/>
                  <a:pt x="311" y="462"/>
                </a:cubicBezTo>
                <a:cubicBezTo>
                  <a:pt x="319" y="464"/>
                  <a:pt x="329" y="463"/>
                  <a:pt x="335" y="468"/>
                </a:cubicBezTo>
                <a:cubicBezTo>
                  <a:pt x="359" y="487"/>
                  <a:pt x="319" y="493"/>
                  <a:pt x="359" y="480"/>
                </a:cubicBezTo>
                <a:cubicBezTo>
                  <a:pt x="337" y="513"/>
                  <a:pt x="355" y="513"/>
                  <a:pt x="383" y="504"/>
                </a:cubicBezTo>
                <a:cubicBezTo>
                  <a:pt x="394" y="461"/>
                  <a:pt x="410" y="468"/>
                  <a:pt x="455" y="462"/>
                </a:cubicBezTo>
                <a:cubicBezTo>
                  <a:pt x="461" y="460"/>
                  <a:pt x="469" y="460"/>
                  <a:pt x="473" y="456"/>
                </a:cubicBezTo>
                <a:cubicBezTo>
                  <a:pt x="488" y="441"/>
                  <a:pt x="467" y="342"/>
                  <a:pt x="461" y="324"/>
                </a:cubicBezTo>
                <a:cubicBezTo>
                  <a:pt x="457" y="254"/>
                  <a:pt x="469" y="211"/>
                  <a:pt x="413" y="174"/>
                </a:cubicBezTo>
                <a:cubicBezTo>
                  <a:pt x="408" y="159"/>
                  <a:pt x="404" y="126"/>
                  <a:pt x="419" y="114"/>
                </a:cubicBezTo>
                <a:cubicBezTo>
                  <a:pt x="425" y="109"/>
                  <a:pt x="435" y="110"/>
                  <a:pt x="443" y="108"/>
                </a:cubicBezTo>
                <a:cubicBezTo>
                  <a:pt x="438" y="83"/>
                  <a:pt x="428" y="59"/>
                  <a:pt x="407" y="42"/>
                </a:cubicBezTo>
                <a:cubicBezTo>
                  <a:pt x="402" y="38"/>
                  <a:pt x="389" y="36"/>
                  <a:pt x="389" y="3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3" name="Freeform 17">
            <a:extLst>
              <a:ext uri="{FF2B5EF4-FFF2-40B4-BE49-F238E27FC236}">
                <a16:creationId xmlns:a16="http://schemas.microsoft.com/office/drawing/2014/main" xmlns="" id="{A5E50E1B-053B-4FA4-A0B5-340EE5CCC670}"/>
              </a:ext>
            </a:extLst>
          </p:cNvPr>
          <p:cNvSpPr>
            <a:spLocks/>
          </p:cNvSpPr>
          <p:nvPr/>
        </p:nvSpPr>
        <p:spPr bwMode="auto">
          <a:xfrm>
            <a:off x="7124700" y="5570539"/>
            <a:ext cx="1003300" cy="1049337"/>
          </a:xfrm>
          <a:custGeom>
            <a:avLst/>
            <a:gdLst>
              <a:gd name="T0" fmla="*/ 723900 w 632"/>
              <a:gd name="T1" fmla="*/ 11112 h 661"/>
              <a:gd name="T2" fmla="*/ 733425 w 632"/>
              <a:gd name="T3" fmla="*/ 96837 h 661"/>
              <a:gd name="T4" fmla="*/ 638175 w 632"/>
              <a:gd name="T5" fmla="*/ 77787 h 661"/>
              <a:gd name="T6" fmla="*/ 561975 w 632"/>
              <a:gd name="T7" fmla="*/ 1587 h 661"/>
              <a:gd name="T8" fmla="*/ 400050 w 632"/>
              <a:gd name="T9" fmla="*/ 20637 h 661"/>
              <a:gd name="T10" fmla="*/ 390525 w 632"/>
              <a:gd name="T11" fmla="*/ 49212 h 661"/>
              <a:gd name="T12" fmla="*/ 323850 w 632"/>
              <a:gd name="T13" fmla="*/ 68262 h 661"/>
              <a:gd name="T14" fmla="*/ 228600 w 632"/>
              <a:gd name="T15" fmla="*/ 39687 h 661"/>
              <a:gd name="T16" fmla="*/ 247650 w 632"/>
              <a:gd name="T17" fmla="*/ 96837 h 661"/>
              <a:gd name="T18" fmla="*/ 257175 w 632"/>
              <a:gd name="T19" fmla="*/ 125412 h 661"/>
              <a:gd name="T20" fmla="*/ 171450 w 632"/>
              <a:gd name="T21" fmla="*/ 173037 h 661"/>
              <a:gd name="T22" fmla="*/ 152400 w 632"/>
              <a:gd name="T23" fmla="*/ 211137 h 661"/>
              <a:gd name="T24" fmla="*/ 104775 w 632"/>
              <a:gd name="T25" fmla="*/ 201612 h 661"/>
              <a:gd name="T26" fmla="*/ 28575 w 632"/>
              <a:gd name="T27" fmla="*/ 220662 h 661"/>
              <a:gd name="T28" fmla="*/ 0 w 632"/>
              <a:gd name="T29" fmla="*/ 277812 h 661"/>
              <a:gd name="T30" fmla="*/ 19050 w 632"/>
              <a:gd name="T31" fmla="*/ 306387 h 661"/>
              <a:gd name="T32" fmla="*/ 38100 w 632"/>
              <a:gd name="T33" fmla="*/ 363537 h 661"/>
              <a:gd name="T34" fmla="*/ 85725 w 632"/>
              <a:gd name="T35" fmla="*/ 354012 h 661"/>
              <a:gd name="T36" fmla="*/ 114300 w 632"/>
              <a:gd name="T37" fmla="*/ 334962 h 661"/>
              <a:gd name="T38" fmla="*/ 133350 w 632"/>
              <a:gd name="T39" fmla="*/ 363537 h 661"/>
              <a:gd name="T40" fmla="*/ 161925 w 632"/>
              <a:gd name="T41" fmla="*/ 382587 h 661"/>
              <a:gd name="T42" fmla="*/ 266700 w 632"/>
              <a:gd name="T43" fmla="*/ 420687 h 661"/>
              <a:gd name="T44" fmla="*/ 238125 w 632"/>
              <a:gd name="T45" fmla="*/ 468312 h 661"/>
              <a:gd name="T46" fmla="*/ 209550 w 632"/>
              <a:gd name="T47" fmla="*/ 477837 h 661"/>
              <a:gd name="T48" fmla="*/ 200025 w 632"/>
              <a:gd name="T49" fmla="*/ 506412 h 661"/>
              <a:gd name="T50" fmla="*/ 152400 w 632"/>
              <a:gd name="T51" fmla="*/ 515937 h 661"/>
              <a:gd name="T52" fmla="*/ 142875 w 632"/>
              <a:gd name="T53" fmla="*/ 754062 h 661"/>
              <a:gd name="T54" fmla="*/ 123825 w 632"/>
              <a:gd name="T55" fmla="*/ 811212 h 661"/>
              <a:gd name="T56" fmla="*/ 133350 w 632"/>
              <a:gd name="T57" fmla="*/ 954087 h 661"/>
              <a:gd name="T58" fmla="*/ 123825 w 632"/>
              <a:gd name="T59" fmla="*/ 1030287 h 661"/>
              <a:gd name="T60" fmla="*/ 180975 w 632"/>
              <a:gd name="T61" fmla="*/ 1049337 h 661"/>
              <a:gd name="T62" fmla="*/ 295275 w 632"/>
              <a:gd name="T63" fmla="*/ 982662 h 661"/>
              <a:gd name="T64" fmla="*/ 371475 w 632"/>
              <a:gd name="T65" fmla="*/ 915987 h 661"/>
              <a:gd name="T66" fmla="*/ 390525 w 632"/>
              <a:gd name="T67" fmla="*/ 849312 h 661"/>
              <a:gd name="T68" fmla="*/ 419100 w 632"/>
              <a:gd name="T69" fmla="*/ 839787 h 661"/>
              <a:gd name="T70" fmla="*/ 523875 w 632"/>
              <a:gd name="T71" fmla="*/ 792162 h 661"/>
              <a:gd name="T72" fmla="*/ 647700 w 632"/>
              <a:gd name="T73" fmla="*/ 735012 h 661"/>
              <a:gd name="T74" fmla="*/ 704850 w 632"/>
              <a:gd name="T75" fmla="*/ 715962 h 661"/>
              <a:gd name="T76" fmla="*/ 714375 w 632"/>
              <a:gd name="T77" fmla="*/ 677862 h 661"/>
              <a:gd name="T78" fmla="*/ 752475 w 632"/>
              <a:gd name="T79" fmla="*/ 620712 h 661"/>
              <a:gd name="T80" fmla="*/ 742950 w 632"/>
              <a:gd name="T81" fmla="*/ 592137 h 661"/>
              <a:gd name="T82" fmla="*/ 714375 w 632"/>
              <a:gd name="T83" fmla="*/ 563562 h 661"/>
              <a:gd name="T84" fmla="*/ 857250 w 632"/>
              <a:gd name="T85" fmla="*/ 630237 h 661"/>
              <a:gd name="T86" fmla="*/ 866775 w 632"/>
              <a:gd name="T87" fmla="*/ 468312 h 661"/>
              <a:gd name="T88" fmla="*/ 895350 w 632"/>
              <a:gd name="T89" fmla="*/ 487362 h 661"/>
              <a:gd name="T90" fmla="*/ 952500 w 632"/>
              <a:gd name="T91" fmla="*/ 477837 h 661"/>
              <a:gd name="T92" fmla="*/ 942975 w 632"/>
              <a:gd name="T93" fmla="*/ 449262 h 661"/>
              <a:gd name="T94" fmla="*/ 1000125 w 632"/>
              <a:gd name="T95" fmla="*/ 373062 h 661"/>
              <a:gd name="T96" fmla="*/ 962025 w 632"/>
              <a:gd name="T97" fmla="*/ 334962 h 661"/>
              <a:gd name="T98" fmla="*/ 933450 w 632"/>
              <a:gd name="T99" fmla="*/ 315912 h 661"/>
              <a:gd name="T100" fmla="*/ 962025 w 632"/>
              <a:gd name="T101" fmla="*/ 325437 h 661"/>
              <a:gd name="T102" fmla="*/ 942975 w 632"/>
              <a:gd name="T103" fmla="*/ 182562 h 661"/>
              <a:gd name="T104" fmla="*/ 866775 w 632"/>
              <a:gd name="T105" fmla="*/ 115887 h 661"/>
              <a:gd name="T106" fmla="*/ 819150 w 632"/>
              <a:gd name="T107" fmla="*/ 39687 h 66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32"/>
              <a:gd name="T163" fmla="*/ 0 h 661"/>
              <a:gd name="T164" fmla="*/ 632 w 632"/>
              <a:gd name="T165" fmla="*/ 661 h 66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32" h="661">
                <a:moveTo>
                  <a:pt x="456" y="7"/>
                </a:moveTo>
                <a:cubicBezTo>
                  <a:pt x="470" y="49"/>
                  <a:pt x="472" y="31"/>
                  <a:pt x="462" y="61"/>
                </a:cubicBezTo>
                <a:cubicBezTo>
                  <a:pt x="436" y="55"/>
                  <a:pt x="427" y="41"/>
                  <a:pt x="402" y="49"/>
                </a:cubicBezTo>
                <a:cubicBezTo>
                  <a:pt x="385" y="32"/>
                  <a:pt x="374" y="15"/>
                  <a:pt x="354" y="1"/>
                </a:cubicBezTo>
                <a:cubicBezTo>
                  <a:pt x="337" y="53"/>
                  <a:pt x="361" y="0"/>
                  <a:pt x="252" y="13"/>
                </a:cubicBezTo>
                <a:cubicBezTo>
                  <a:pt x="246" y="14"/>
                  <a:pt x="251" y="27"/>
                  <a:pt x="246" y="31"/>
                </a:cubicBezTo>
                <a:cubicBezTo>
                  <a:pt x="235" y="40"/>
                  <a:pt x="218" y="38"/>
                  <a:pt x="204" y="43"/>
                </a:cubicBezTo>
                <a:cubicBezTo>
                  <a:pt x="161" y="14"/>
                  <a:pt x="182" y="16"/>
                  <a:pt x="144" y="25"/>
                </a:cubicBezTo>
                <a:cubicBezTo>
                  <a:pt x="148" y="37"/>
                  <a:pt x="152" y="49"/>
                  <a:pt x="156" y="61"/>
                </a:cubicBezTo>
                <a:cubicBezTo>
                  <a:pt x="158" y="67"/>
                  <a:pt x="162" y="79"/>
                  <a:pt x="162" y="79"/>
                </a:cubicBezTo>
                <a:cubicBezTo>
                  <a:pt x="121" y="107"/>
                  <a:pt x="140" y="98"/>
                  <a:pt x="108" y="109"/>
                </a:cubicBezTo>
                <a:cubicBezTo>
                  <a:pt x="104" y="117"/>
                  <a:pt x="104" y="129"/>
                  <a:pt x="96" y="133"/>
                </a:cubicBezTo>
                <a:cubicBezTo>
                  <a:pt x="87" y="137"/>
                  <a:pt x="76" y="127"/>
                  <a:pt x="66" y="127"/>
                </a:cubicBezTo>
                <a:cubicBezTo>
                  <a:pt x="52" y="127"/>
                  <a:pt x="32" y="134"/>
                  <a:pt x="18" y="139"/>
                </a:cubicBezTo>
                <a:cubicBezTo>
                  <a:pt x="14" y="152"/>
                  <a:pt x="0" y="162"/>
                  <a:pt x="0" y="175"/>
                </a:cubicBezTo>
                <a:cubicBezTo>
                  <a:pt x="0" y="182"/>
                  <a:pt x="9" y="186"/>
                  <a:pt x="12" y="193"/>
                </a:cubicBezTo>
                <a:cubicBezTo>
                  <a:pt x="17" y="205"/>
                  <a:pt x="24" y="229"/>
                  <a:pt x="24" y="229"/>
                </a:cubicBezTo>
                <a:cubicBezTo>
                  <a:pt x="34" y="227"/>
                  <a:pt x="44" y="227"/>
                  <a:pt x="54" y="223"/>
                </a:cubicBezTo>
                <a:cubicBezTo>
                  <a:pt x="61" y="220"/>
                  <a:pt x="65" y="210"/>
                  <a:pt x="72" y="211"/>
                </a:cubicBezTo>
                <a:cubicBezTo>
                  <a:pt x="79" y="212"/>
                  <a:pt x="79" y="224"/>
                  <a:pt x="84" y="229"/>
                </a:cubicBezTo>
                <a:cubicBezTo>
                  <a:pt x="89" y="234"/>
                  <a:pt x="96" y="237"/>
                  <a:pt x="102" y="241"/>
                </a:cubicBezTo>
                <a:cubicBezTo>
                  <a:pt x="145" y="227"/>
                  <a:pt x="134" y="254"/>
                  <a:pt x="168" y="265"/>
                </a:cubicBezTo>
                <a:cubicBezTo>
                  <a:pt x="176" y="289"/>
                  <a:pt x="184" y="306"/>
                  <a:pt x="150" y="295"/>
                </a:cubicBezTo>
                <a:cubicBezTo>
                  <a:pt x="144" y="297"/>
                  <a:pt x="136" y="297"/>
                  <a:pt x="132" y="301"/>
                </a:cubicBezTo>
                <a:cubicBezTo>
                  <a:pt x="128" y="305"/>
                  <a:pt x="131" y="315"/>
                  <a:pt x="126" y="319"/>
                </a:cubicBezTo>
                <a:cubicBezTo>
                  <a:pt x="118" y="325"/>
                  <a:pt x="106" y="323"/>
                  <a:pt x="96" y="325"/>
                </a:cubicBezTo>
                <a:cubicBezTo>
                  <a:pt x="94" y="375"/>
                  <a:pt x="95" y="425"/>
                  <a:pt x="90" y="475"/>
                </a:cubicBezTo>
                <a:cubicBezTo>
                  <a:pt x="89" y="488"/>
                  <a:pt x="78" y="511"/>
                  <a:pt x="78" y="511"/>
                </a:cubicBezTo>
                <a:cubicBezTo>
                  <a:pt x="80" y="541"/>
                  <a:pt x="84" y="571"/>
                  <a:pt x="84" y="601"/>
                </a:cubicBezTo>
                <a:cubicBezTo>
                  <a:pt x="84" y="617"/>
                  <a:pt x="71" y="635"/>
                  <a:pt x="78" y="649"/>
                </a:cubicBezTo>
                <a:cubicBezTo>
                  <a:pt x="84" y="660"/>
                  <a:pt x="114" y="661"/>
                  <a:pt x="114" y="661"/>
                </a:cubicBezTo>
                <a:cubicBezTo>
                  <a:pt x="157" y="650"/>
                  <a:pt x="153" y="630"/>
                  <a:pt x="186" y="619"/>
                </a:cubicBezTo>
                <a:cubicBezTo>
                  <a:pt x="200" y="597"/>
                  <a:pt x="215" y="596"/>
                  <a:pt x="234" y="577"/>
                </a:cubicBezTo>
                <a:cubicBezTo>
                  <a:pt x="234" y="577"/>
                  <a:pt x="243" y="538"/>
                  <a:pt x="246" y="535"/>
                </a:cubicBezTo>
                <a:cubicBezTo>
                  <a:pt x="250" y="531"/>
                  <a:pt x="258" y="532"/>
                  <a:pt x="264" y="529"/>
                </a:cubicBezTo>
                <a:cubicBezTo>
                  <a:pt x="322" y="497"/>
                  <a:pt x="276" y="510"/>
                  <a:pt x="330" y="499"/>
                </a:cubicBezTo>
                <a:cubicBezTo>
                  <a:pt x="353" y="484"/>
                  <a:pt x="382" y="473"/>
                  <a:pt x="408" y="463"/>
                </a:cubicBezTo>
                <a:cubicBezTo>
                  <a:pt x="420" y="458"/>
                  <a:pt x="444" y="451"/>
                  <a:pt x="444" y="451"/>
                </a:cubicBezTo>
                <a:cubicBezTo>
                  <a:pt x="446" y="443"/>
                  <a:pt x="446" y="434"/>
                  <a:pt x="450" y="427"/>
                </a:cubicBezTo>
                <a:cubicBezTo>
                  <a:pt x="456" y="414"/>
                  <a:pt x="474" y="391"/>
                  <a:pt x="474" y="391"/>
                </a:cubicBezTo>
                <a:cubicBezTo>
                  <a:pt x="472" y="385"/>
                  <a:pt x="472" y="378"/>
                  <a:pt x="468" y="373"/>
                </a:cubicBezTo>
                <a:cubicBezTo>
                  <a:pt x="463" y="366"/>
                  <a:pt x="443" y="350"/>
                  <a:pt x="450" y="355"/>
                </a:cubicBezTo>
                <a:cubicBezTo>
                  <a:pt x="472" y="369"/>
                  <a:pt x="514" y="388"/>
                  <a:pt x="540" y="397"/>
                </a:cubicBezTo>
                <a:cubicBezTo>
                  <a:pt x="583" y="383"/>
                  <a:pt x="567" y="327"/>
                  <a:pt x="546" y="295"/>
                </a:cubicBezTo>
                <a:cubicBezTo>
                  <a:pt x="542" y="289"/>
                  <a:pt x="564" y="307"/>
                  <a:pt x="564" y="307"/>
                </a:cubicBezTo>
                <a:cubicBezTo>
                  <a:pt x="576" y="305"/>
                  <a:pt x="591" y="309"/>
                  <a:pt x="600" y="301"/>
                </a:cubicBezTo>
                <a:cubicBezTo>
                  <a:pt x="605" y="297"/>
                  <a:pt x="594" y="289"/>
                  <a:pt x="594" y="283"/>
                </a:cubicBezTo>
                <a:cubicBezTo>
                  <a:pt x="594" y="255"/>
                  <a:pt x="605" y="241"/>
                  <a:pt x="630" y="235"/>
                </a:cubicBezTo>
                <a:cubicBezTo>
                  <a:pt x="620" y="206"/>
                  <a:pt x="632" y="224"/>
                  <a:pt x="606" y="211"/>
                </a:cubicBezTo>
                <a:cubicBezTo>
                  <a:pt x="600" y="208"/>
                  <a:pt x="581" y="197"/>
                  <a:pt x="588" y="199"/>
                </a:cubicBezTo>
                <a:cubicBezTo>
                  <a:pt x="594" y="201"/>
                  <a:pt x="606" y="205"/>
                  <a:pt x="606" y="205"/>
                </a:cubicBezTo>
                <a:cubicBezTo>
                  <a:pt x="627" y="173"/>
                  <a:pt x="629" y="138"/>
                  <a:pt x="594" y="115"/>
                </a:cubicBezTo>
                <a:cubicBezTo>
                  <a:pt x="580" y="93"/>
                  <a:pt x="565" y="92"/>
                  <a:pt x="546" y="73"/>
                </a:cubicBezTo>
                <a:cubicBezTo>
                  <a:pt x="539" y="52"/>
                  <a:pt x="525" y="44"/>
                  <a:pt x="516" y="25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62" name="AutoShape 26">
            <a:extLst>
              <a:ext uri="{FF2B5EF4-FFF2-40B4-BE49-F238E27FC236}">
                <a16:creationId xmlns:a16="http://schemas.microsoft.com/office/drawing/2014/main" xmlns="" id="{DF2FB692-9248-4BE5-9F46-F227E16F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8600"/>
            <a:ext cx="1905000" cy="533400"/>
          </a:xfrm>
          <a:prstGeom prst="wedgeRectCallout">
            <a:avLst>
              <a:gd name="adj1" fmla="val -86083"/>
              <a:gd name="adj2" fmla="val 53870"/>
            </a:avLst>
          </a:prstGeom>
          <a:solidFill>
            <a:srgbClr val="FFCC00"/>
          </a:solidFill>
          <a:ln>
            <a:noFill/>
          </a:ln>
          <a:effectLst>
            <a:prstShdw prst="shdw17" dist="17961" dir="13500000">
              <a:srgbClr val="997A00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Trung du và miền núi Bắc Bộ</a:t>
            </a:r>
          </a:p>
        </p:txBody>
      </p:sp>
      <p:sp>
        <p:nvSpPr>
          <p:cNvPr id="193563" name="AutoShape 27">
            <a:extLst>
              <a:ext uri="{FF2B5EF4-FFF2-40B4-BE49-F238E27FC236}">
                <a16:creationId xmlns:a16="http://schemas.microsoft.com/office/drawing/2014/main" xmlns="" id="{2E2AE186-FE6C-4852-A166-B45A0BB82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838200"/>
            <a:ext cx="1905000" cy="533400"/>
          </a:xfrm>
          <a:prstGeom prst="wedgeRectCallout">
            <a:avLst>
              <a:gd name="adj1" fmla="val -81583"/>
              <a:gd name="adj2" fmla="val 5387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13500000">
              <a:srgbClr val="999900"/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Đồng bằng sông Hồng</a:t>
            </a:r>
          </a:p>
        </p:txBody>
      </p:sp>
      <p:sp>
        <p:nvSpPr>
          <p:cNvPr id="193564" name="AutoShape 28">
            <a:extLst>
              <a:ext uri="{FF2B5EF4-FFF2-40B4-BE49-F238E27FC236}">
                <a16:creationId xmlns:a16="http://schemas.microsoft.com/office/drawing/2014/main" xmlns="" id="{F10C58F5-31CF-4E8A-8FE0-AFCFD67F5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752600"/>
            <a:ext cx="1219200" cy="533400"/>
          </a:xfrm>
          <a:prstGeom prst="wedgeRectCallout">
            <a:avLst>
              <a:gd name="adj1" fmla="val -99347"/>
              <a:gd name="adj2" fmla="val 53870"/>
            </a:avLst>
          </a:prstGeom>
          <a:solidFill>
            <a:srgbClr val="99FF33"/>
          </a:solidFill>
          <a:ln>
            <a:noFill/>
          </a:ln>
          <a:effectLst>
            <a:prstShdw prst="shdw17" dist="17961" dir="13500000">
              <a:srgbClr val="5C991F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Bắc trung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Bộ</a:t>
            </a:r>
          </a:p>
        </p:txBody>
      </p:sp>
      <p:sp>
        <p:nvSpPr>
          <p:cNvPr id="193565" name="AutoShape 29">
            <a:extLst>
              <a:ext uri="{FF2B5EF4-FFF2-40B4-BE49-F238E27FC236}">
                <a16:creationId xmlns:a16="http://schemas.microsoft.com/office/drawing/2014/main" xmlns="" id="{2A453B86-A809-4233-8600-F2A4C523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514600"/>
            <a:ext cx="1676400" cy="533400"/>
          </a:xfrm>
          <a:prstGeom prst="wedgeRectCallout">
            <a:avLst>
              <a:gd name="adj1" fmla="val -48009"/>
              <a:gd name="adj2" fmla="val 183333"/>
            </a:avLst>
          </a:prstGeom>
          <a:solidFill>
            <a:srgbClr val="FF99CC"/>
          </a:solidFill>
          <a:ln>
            <a:noFill/>
          </a:ln>
          <a:effectLst>
            <a:prstShdw prst="shdw17" dist="17961" dir="13500000">
              <a:srgbClr val="995C7A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Duyên hải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Nam trung Bộ</a:t>
            </a:r>
          </a:p>
        </p:txBody>
      </p:sp>
      <p:sp>
        <p:nvSpPr>
          <p:cNvPr id="193566" name="AutoShape 30">
            <a:extLst>
              <a:ext uri="{FF2B5EF4-FFF2-40B4-BE49-F238E27FC236}">
                <a16:creationId xmlns:a16="http://schemas.microsoft.com/office/drawing/2014/main" xmlns="" id="{F84761B3-C91E-42A8-80E7-090C7F6D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657600"/>
            <a:ext cx="1219200" cy="533400"/>
          </a:xfrm>
          <a:prstGeom prst="wedgeRectCallout">
            <a:avLst>
              <a:gd name="adj1" fmla="val -91278"/>
              <a:gd name="adj2" fmla="val 114583"/>
            </a:avLst>
          </a:prstGeom>
          <a:solidFill>
            <a:srgbClr val="FFCC66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13500000">
              <a:srgbClr val="997A00"/>
            </a:prst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Tây Nguyên </a:t>
            </a:r>
          </a:p>
        </p:txBody>
      </p:sp>
      <p:sp>
        <p:nvSpPr>
          <p:cNvPr id="193567" name="AutoShape 31">
            <a:extLst>
              <a:ext uri="{FF2B5EF4-FFF2-40B4-BE49-F238E27FC236}">
                <a16:creationId xmlns:a16="http://schemas.microsoft.com/office/drawing/2014/main" xmlns="" id="{8BD06093-A7B2-4FB1-B0E6-19D86F28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495800"/>
            <a:ext cx="1219200" cy="533400"/>
          </a:xfrm>
          <a:prstGeom prst="wedgeRectCallout">
            <a:avLst>
              <a:gd name="adj1" fmla="val -99347"/>
              <a:gd name="adj2" fmla="val 125296"/>
            </a:avLst>
          </a:prstGeom>
          <a:solidFill>
            <a:srgbClr val="CCFF66"/>
          </a:solidFill>
          <a:ln>
            <a:noFill/>
          </a:ln>
          <a:effectLst>
            <a:prstShdw prst="shdw17" dist="17961" dir="13500000">
              <a:srgbClr val="7A993D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Đông Nam Bộ</a:t>
            </a:r>
          </a:p>
        </p:txBody>
      </p:sp>
      <p:sp>
        <p:nvSpPr>
          <p:cNvPr id="193568" name="AutoShape 32">
            <a:extLst>
              <a:ext uri="{FF2B5EF4-FFF2-40B4-BE49-F238E27FC236}">
                <a16:creationId xmlns:a16="http://schemas.microsoft.com/office/drawing/2014/main" xmlns="" id="{7504B322-4EC6-4341-A43A-CDF3A47C6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562600"/>
            <a:ext cx="1219200" cy="533400"/>
          </a:xfrm>
          <a:prstGeom prst="wedgeRectCallout">
            <a:avLst>
              <a:gd name="adj1" fmla="val -139194"/>
              <a:gd name="adj2" fmla="val 21130"/>
            </a:avLst>
          </a:prstGeom>
          <a:solidFill>
            <a:srgbClr val="FFCCFF"/>
          </a:solidFill>
          <a:ln>
            <a:noFill/>
          </a:ln>
          <a:effectLst>
            <a:prstShdw prst="shdw17" dist="17961" dir="13500000">
              <a:srgbClr val="997A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Đồng bằng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 SCL</a:t>
            </a:r>
          </a:p>
        </p:txBody>
      </p:sp>
      <p:sp>
        <p:nvSpPr>
          <p:cNvPr id="11282" name="TextBox 17">
            <a:extLst>
              <a:ext uri="{FF2B5EF4-FFF2-40B4-BE49-F238E27FC236}">
                <a16:creationId xmlns:a16="http://schemas.microsoft.com/office/drawing/2014/main" xmlns="" id="{BB4E6C8B-4213-4F33-838E-237363F56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488114"/>
            <a:ext cx="5638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H6.2: Lược đồ các vùng kinh tế và vùng kinh tế trọng điểm</a:t>
            </a:r>
          </a:p>
        </p:txBody>
      </p:sp>
    </p:spTree>
    <p:custDataLst>
      <p:tags r:id="rId1"/>
    </p:custData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2" grpId="0" animBg="1"/>
      <p:bldP spid="193563" grpId="0" animBg="1"/>
      <p:bldP spid="193564" grpId="0" animBg="1"/>
      <p:bldP spid="193565" grpId="0" animBg="1"/>
      <p:bldP spid="193566" grpId="0" animBg="1"/>
      <p:bldP spid="193567" grpId="0" animBg="1"/>
      <p:bldP spid="1935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951918168,E:\BAI GIANG E-LEARNING -linh\bai giang thang 3-2016\bai 6-dia -dat\bai 6-dia 9-fie nguon\6_Bai 6_Dia 9. Su phat trien nen kinh te Viet Nam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951918168,E:\BAI GIANG E-LEARNING -linh\bai giang thang 3-2016\bai 6-dia -dat\bai 6-dia 9-fie nguon\6_Bai 6_Dia 9. Su phat trien nen kinh te Viet Nam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951918168,E:\BAI GIANG E-LEARNING -linh\bai giang thang 3-2016\bai 6-dia -dat\bai 6-dia 9-fie nguon\6_Bai 6_Dia 9. Su phat trien nen kinh te Viet Nam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951918168,E:\BAI GIANG E-LEARNING -linh\bai giang thang 3-2016\bai 6-dia -dat\bai 6-dia 9-fie nguon\6_Bai 6_Dia 9. Su phat trien nen kinh te Viet Nam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951918168,E:\BAI GIANG E-LEARNING -linh\bai giang thang 3-2016\bai 6-dia -dat\bai 6-dia 9-fie nguon\6_Bai 6_Dia 9. Su phat trien nen kinh te Viet Nam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951918168,E:\BAI GIANG E-LEARNING -linh\bai giang thang 3-2016\bai 6-dia -dat\bai 6-dia 9-fie nguon\6_Bai 6_Dia 9. Su phat trien nen kinh te Viet Nam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951918168,E:\BAI GIANG E-LEARNING -linh\bai giang thang 3-2016\bai 6-dia -dat\bai 6-dia 9-fie nguon\6_Bai 6_Dia 9. Su phat trien nen kinh te Viet Nam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951918168,E:\BAI GIANG E-LEARNING -linh\bai giang thang 3-2016\bai 6-dia -dat\bai 6-dia 9-fie nguon\6_Bai 6_Dia 9. Su phat trien nen kinh te Viet Nam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989</Words>
  <Application>Microsoft Office PowerPoint</Application>
  <PresentationFormat>Custom</PresentationFormat>
  <Paragraphs>128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Duong Thi Hang</cp:lastModifiedBy>
  <cp:revision>103</cp:revision>
  <dcterms:created xsi:type="dcterms:W3CDTF">2021-09-09T08:36:13Z</dcterms:created>
  <dcterms:modified xsi:type="dcterms:W3CDTF">2021-09-23T14:42:13Z</dcterms:modified>
</cp:coreProperties>
</file>