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Lst>
  <p:notesMasterIdLst>
    <p:notesMasterId r:id="rId30"/>
  </p:notesMasterIdLst>
  <p:sldIdLst>
    <p:sldId id="349" r:id="rId2"/>
    <p:sldId id="256" r:id="rId3"/>
    <p:sldId id="325" r:id="rId4"/>
    <p:sldId id="257" r:id="rId5"/>
    <p:sldId id="332" r:id="rId6"/>
    <p:sldId id="333" r:id="rId7"/>
    <p:sldId id="260" r:id="rId8"/>
    <p:sldId id="261" r:id="rId9"/>
    <p:sldId id="326" r:id="rId10"/>
    <p:sldId id="341" r:id="rId11"/>
    <p:sldId id="318" r:id="rId12"/>
    <p:sldId id="320" r:id="rId13"/>
    <p:sldId id="267" r:id="rId14"/>
    <p:sldId id="311" r:id="rId15"/>
    <p:sldId id="266" r:id="rId16"/>
    <p:sldId id="327" r:id="rId17"/>
    <p:sldId id="342" r:id="rId18"/>
    <p:sldId id="271" r:id="rId19"/>
    <p:sldId id="322" r:id="rId20"/>
    <p:sldId id="344" r:id="rId21"/>
    <p:sldId id="281" r:id="rId22"/>
    <p:sldId id="314" r:id="rId23"/>
    <p:sldId id="346" r:id="rId24"/>
    <p:sldId id="334" r:id="rId25"/>
    <p:sldId id="347" r:id="rId26"/>
    <p:sldId id="303" r:id="rId27"/>
    <p:sldId id="258" r:id="rId28"/>
    <p:sldId id="348"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18"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54909A-6DDF-4C18-82C5-1E25DE4C0B55}" type="datetimeFigureOut">
              <a:rPr lang="en-US" smtClean="0"/>
              <a:t>10/9/2022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A483C7-9A43-49F4-BEEB-B73A9F853E51}" type="slidenum">
              <a:rPr lang="en-US" smtClean="0"/>
              <a:t>‹#›</a:t>
            </a:fld>
            <a:endParaRPr lang="en-US"/>
          </a:p>
        </p:txBody>
      </p:sp>
    </p:spTree>
    <p:extLst>
      <p:ext uri="{BB962C8B-B14F-4D97-AF65-F5344CB8AC3E}">
        <p14:creationId xmlns:p14="http://schemas.microsoft.com/office/powerpoint/2010/main" val="4518115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12201452"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Title 8"/>
          <p:cNvSpPr>
            <a:spLocks noGrp="1"/>
          </p:cNvSpPr>
          <p:nvPr>
            <p:ph type="ctrTitle"/>
          </p:nvPr>
        </p:nvSpPr>
        <p:spPr>
          <a:xfrm>
            <a:off x="914400" y="1752602"/>
            <a:ext cx="103632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5019" y="4953000"/>
            <a:ext cx="12197020"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820997C2-2528-441F-B680-50A832263BBF}" type="datetimeFigureOut">
              <a:rPr lang="en-US" smtClean="0"/>
              <a:t>10/9/2022</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4DE74680-112E-4E75-B597-F938EF3BD578}"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1481330"/>
            <a:ext cx="10972800" cy="4386071"/>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20997C2-2528-441F-B680-50A832263BBF}" type="datetimeFigureOut">
              <a:rPr lang="en-US" smtClean="0"/>
              <a:t>10/9/2022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E74680-112E-4E75-B597-F938EF3BD578}"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5351" y="274641"/>
            <a:ext cx="2369960" cy="5592761"/>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41"/>
            <a:ext cx="8432800" cy="5592760"/>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20997C2-2528-441F-B680-50A832263BBF}" type="datetimeFigureOut">
              <a:rPr lang="en-US" smtClean="0"/>
              <a:t>10/9/2022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E74680-112E-4E75-B597-F938EF3BD578}"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512DB849-1650-4184-ABAA-D8CFEC59F6B0}"/>
              </a:ext>
            </a:extLst>
          </p:cNvPr>
          <p:cNvSpPr>
            <a:spLocks noGrp="1"/>
          </p:cNvSpPr>
          <p:nvPr>
            <p:ph type="dt" sz="half" idx="10"/>
          </p:nvPr>
        </p:nvSpPr>
        <p:spPr>
          <a:xfrm>
            <a:off x="609600" y="6245225"/>
            <a:ext cx="2844800" cy="476250"/>
          </a:xfrm>
        </p:spPr>
        <p:txBody>
          <a:bodyPr/>
          <a:lstStyle>
            <a:lvl1pPr>
              <a:defRPr/>
            </a:lvl1pPr>
          </a:lstStyle>
          <a:p>
            <a:pPr>
              <a:defRPr/>
            </a:pPr>
            <a:endParaRPr lang="en-US"/>
          </a:p>
        </p:txBody>
      </p:sp>
      <p:sp>
        <p:nvSpPr>
          <p:cNvPr id="7" name="Footer Placeholder 6">
            <a:extLst>
              <a:ext uri="{FF2B5EF4-FFF2-40B4-BE49-F238E27FC236}">
                <a16:creationId xmlns:a16="http://schemas.microsoft.com/office/drawing/2014/main" id="{54597844-6130-4F73-9FB1-969622439FA3}"/>
              </a:ext>
            </a:extLst>
          </p:cNvPr>
          <p:cNvSpPr>
            <a:spLocks noGrp="1"/>
          </p:cNvSpPr>
          <p:nvPr>
            <p:ph type="ftr" sz="quarter" idx="11"/>
          </p:nvPr>
        </p:nvSpPr>
        <p:spPr>
          <a:xfrm>
            <a:off x="4165600" y="6245225"/>
            <a:ext cx="3860800" cy="476250"/>
          </a:xfrm>
        </p:spPr>
        <p:txBody>
          <a:bodyPr/>
          <a:lstStyle>
            <a:lvl1pPr>
              <a:defRPr/>
            </a:lvl1pPr>
          </a:lstStyle>
          <a:p>
            <a:pPr>
              <a:defRPr/>
            </a:pPr>
            <a:endParaRPr lang="en-US"/>
          </a:p>
        </p:txBody>
      </p:sp>
      <p:sp>
        <p:nvSpPr>
          <p:cNvPr id="8" name="Slide Number Placeholder 7">
            <a:extLst>
              <a:ext uri="{FF2B5EF4-FFF2-40B4-BE49-F238E27FC236}">
                <a16:creationId xmlns:a16="http://schemas.microsoft.com/office/drawing/2014/main" id="{846AD2EB-86E1-4DFD-95E7-65F8C82E0F38}"/>
              </a:ext>
            </a:extLst>
          </p:cNvPr>
          <p:cNvSpPr>
            <a:spLocks noGrp="1"/>
          </p:cNvSpPr>
          <p:nvPr>
            <p:ph type="sldNum" sz="quarter" idx="12"/>
          </p:nvPr>
        </p:nvSpPr>
        <p:spPr>
          <a:xfrm>
            <a:off x="8737600" y="6245225"/>
            <a:ext cx="2844800" cy="476250"/>
          </a:xfrm>
        </p:spPr>
        <p:txBody>
          <a:bodyPr/>
          <a:lstStyle>
            <a:lvl1pPr>
              <a:defRPr smtClean="0"/>
            </a:lvl1pPr>
          </a:lstStyle>
          <a:p>
            <a:pPr>
              <a:defRPr/>
            </a:pPr>
            <a:fld id="{1A5296B8-3044-4595-91D0-0A49B4DFC407}" type="slidenum">
              <a:rPr lang="en-US" altLang="en-US"/>
              <a:pPr>
                <a:defRPr/>
              </a:pPr>
              <a:t>‹#›</a:t>
            </a:fld>
            <a:endParaRPr lang="en-US" altLang="en-US"/>
          </a:p>
        </p:txBody>
      </p:sp>
    </p:spTree>
    <p:extLst>
      <p:ext uri="{BB962C8B-B14F-4D97-AF65-F5344CB8AC3E}">
        <p14:creationId xmlns:p14="http://schemas.microsoft.com/office/powerpoint/2010/main" val="18877323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20997C2-2528-441F-B680-50A832263BBF}" type="datetimeFigureOut">
              <a:rPr lang="en-US" smtClean="0"/>
              <a:t>10/9/2022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E74680-112E-4E75-B597-F938EF3BD578}" type="slidenum">
              <a:rPr lang="en-US" smtClean="0"/>
              <a:t>‹#›</a:t>
            </a:fld>
            <a:endParaRPr lang="en-US"/>
          </a:p>
        </p:txBody>
      </p:sp>
      <p:sp>
        <p:nvSpPr>
          <p:cNvPr id="7" name="Title 6"/>
          <p:cNvSpPr>
            <a:spLocks noGrp="1"/>
          </p:cNvSpPr>
          <p:nvPr>
            <p:ph type="title"/>
          </p:nvPr>
        </p:nvSpPr>
        <p:spPr/>
        <p:txBody>
          <a:bodyPr rtlCol="0"/>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168" y="1059712"/>
            <a:ext cx="103632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5230284" y="2931712"/>
            <a:ext cx="6096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820997C2-2528-441F-B680-50A832263BBF}" type="datetimeFigureOut">
              <a:rPr lang="en-US" smtClean="0"/>
              <a:t>10/9/2022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E74680-112E-4E75-B597-F938EF3BD578}" type="slidenum">
              <a:rPr lang="en-US" smtClean="0"/>
              <a:t>‹#›</a:t>
            </a:fld>
            <a:endParaRPr lang="en-US"/>
          </a:p>
        </p:txBody>
      </p:sp>
      <p:sp>
        <p:nvSpPr>
          <p:cNvPr id="7" name="Chevron 6"/>
          <p:cNvSpPr/>
          <p:nvPr/>
        </p:nvSpPr>
        <p:spPr>
          <a:xfrm>
            <a:off x="4848907"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8" name="Chevron 7"/>
          <p:cNvSpPr/>
          <p:nvPr/>
        </p:nvSpPr>
        <p:spPr>
          <a:xfrm>
            <a:off x="4600352"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97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820997C2-2528-441F-B680-50A832263BBF}" type="datetimeFigureOut">
              <a:rPr lang="en-US" smtClean="0"/>
              <a:t>10/9/2022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E74680-112E-4E75-B597-F938EF3BD578}" type="slidenum">
              <a:rPr lang="en-US" smtClean="0"/>
              <a:t>‹#›</a:t>
            </a:fld>
            <a:endParaRPr lang="en-US"/>
          </a:p>
        </p:txBody>
      </p:sp>
      <p:sp>
        <p:nvSpPr>
          <p:cNvPr id="8" name="Title 7"/>
          <p:cNvSpPr>
            <a:spLocks noGrp="1"/>
          </p:cNvSpPr>
          <p:nvPr>
            <p:ph type="title"/>
          </p:nvPr>
        </p:nvSpPr>
        <p:spPr/>
        <p:txBody>
          <a:bodyPr rtlCol="0"/>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609600" y="5410200"/>
            <a:ext cx="5386917"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6193369" y="5410200"/>
            <a:ext cx="5389033"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600" y="1444295"/>
            <a:ext cx="5386917"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6193368" y="1444295"/>
            <a:ext cx="5389033"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820997C2-2528-441F-B680-50A832263BBF}" type="datetimeFigureOut">
              <a:rPr lang="en-US" smtClean="0"/>
              <a:t>10/9/2022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DE74680-112E-4E75-B597-F938EF3BD578}"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20997C2-2528-441F-B680-50A832263BBF}" type="datetimeFigureOut">
              <a:rPr lang="en-US" smtClean="0"/>
              <a:t>10/9/2022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DE74680-112E-4E75-B597-F938EF3BD578}" type="slidenum">
              <a:rPr lang="en-US" smtClean="0"/>
              <a:t>‹#›</a:t>
            </a:fld>
            <a:endParaRPr lang="en-US"/>
          </a:p>
        </p:txBody>
      </p:sp>
      <p:sp>
        <p:nvSpPr>
          <p:cNvPr id="6" name="Title 5"/>
          <p:cNvSpPr>
            <a:spLocks noGrp="1"/>
          </p:cNvSpPr>
          <p:nvPr>
            <p:ph type="title"/>
          </p:nvPr>
        </p:nvSpPr>
        <p:spPr/>
        <p:txBody>
          <a:bodyPr rtlCol="0"/>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0997C2-2528-441F-B680-50A832263BBF}" type="datetimeFigureOut">
              <a:rPr lang="en-US" smtClean="0"/>
              <a:t>10/9/2022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DE74680-112E-4E75-B597-F938EF3BD578}"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4876800"/>
            <a:ext cx="9975701"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5892800" y="5355102"/>
            <a:ext cx="5299456"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1219200" y="274320"/>
            <a:ext cx="9973056"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8969376" y="6407944"/>
            <a:ext cx="2560320" cy="365760"/>
          </a:xfrm>
        </p:spPr>
        <p:txBody>
          <a:bodyPr/>
          <a:lstStyle/>
          <a:p>
            <a:fld id="{820997C2-2528-441F-B680-50A832263BBF}" type="datetimeFigureOut">
              <a:rPr lang="en-US" smtClean="0"/>
              <a:t>10/9/2022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E74680-112E-4E75-B597-F938EF3BD578}"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21643" y="5443402"/>
            <a:ext cx="95504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820997C2-2528-441F-B680-50A832263BBF}" type="datetimeFigureOut">
              <a:rPr lang="en-US" smtClean="0"/>
              <a:t>10/9/2022</a:t>
            </a:fld>
            <a:endParaRPr lang="en-US"/>
          </a:p>
        </p:txBody>
      </p:sp>
      <p:sp>
        <p:nvSpPr>
          <p:cNvPr id="6" name="Footer Placeholder 5"/>
          <p:cNvSpPr>
            <a:spLocks noGrp="1"/>
          </p:cNvSpPr>
          <p:nvPr>
            <p:ph type="ftr" sz="quarter" idx="11"/>
          </p:nvPr>
        </p:nvSpPr>
        <p:spPr>
          <a:xfrm>
            <a:off x="5840097" y="6407945"/>
            <a:ext cx="3134241" cy="365125"/>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4DE74680-112E-4E75-B597-F938EF3BD578}" type="slidenum">
              <a:rPr lang="en-US" smtClean="0"/>
              <a:t>‹#›</a:t>
            </a:fld>
            <a:endParaRPr lang="en-US"/>
          </a:p>
        </p:txBody>
      </p:sp>
      <p:sp>
        <p:nvSpPr>
          <p:cNvPr id="2" name="Title 1"/>
          <p:cNvSpPr>
            <a:spLocks noGrp="1"/>
          </p:cNvSpPr>
          <p:nvPr>
            <p:ph type="title"/>
          </p:nvPr>
        </p:nvSpPr>
        <p:spPr>
          <a:xfrm>
            <a:off x="304800" y="4865122"/>
            <a:ext cx="10767243"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ight Triangle 9"/>
          <p:cNvSpPr>
            <a:spLocks/>
          </p:cNvSpPr>
          <p:nvPr/>
        </p:nvSpPr>
        <p:spPr bwMode="auto">
          <a:xfrm>
            <a:off x="-8056" y="5791253"/>
            <a:ext cx="4536419"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1" name="Straight Connector 10"/>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11552149"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13" name="Chevron 12"/>
          <p:cNvSpPr/>
          <p:nvPr/>
        </p:nvSpPr>
        <p:spPr>
          <a:xfrm>
            <a:off x="11303595"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Freeform 11"/>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Right Triangle 13"/>
          <p:cNvSpPr>
            <a:spLocks/>
          </p:cNvSpPr>
          <p:nvPr/>
        </p:nvSpPr>
        <p:spPr bwMode="auto">
          <a:xfrm>
            <a:off x="-8056" y="5791253"/>
            <a:ext cx="4536419" cy="1080868"/>
          </a:xfrm>
          <a:prstGeom prst="rtTriangle">
            <a:avLst/>
          </a:prstGeom>
          <a:blipFill>
            <a:blip r:embed="rId14">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5" name="Straight Connector 14"/>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609600" y="1481329"/>
            <a:ext cx="109728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8969376" y="6407944"/>
            <a:ext cx="2560320" cy="365760"/>
          </a:xfrm>
          <a:prstGeom prst="rect">
            <a:avLst/>
          </a:prstGeom>
        </p:spPr>
        <p:txBody>
          <a:bodyPr vert="horz" anchor="b"/>
          <a:lstStyle>
            <a:lvl1pPr algn="l" eaLnBrk="1" latinLnBrk="0" hangingPunct="1">
              <a:defRPr kumimoji="0" sz="1000">
                <a:solidFill>
                  <a:schemeClr val="tx1"/>
                </a:solidFill>
              </a:defRPr>
            </a:lvl1pPr>
            <a:extLst/>
          </a:lstStyle>
          <a:p>
            <a:fld id="{820997C2-2528-441F-B680-50A832263BBF}" type="datetimeFigureOut">
              <a:rPr lang="en-US" smtClean="0"/>
              <a:t>10/9/2022</a:t>
            </a:fld>
            <a:endParaRPr lang="en-US"/>
          </a:p>
        </p:txBody>
      </p:sp>
      <p:sp>
        <p:nvSpPr>
          <p:cNvPr id="22" name="Footer Placeholder 21"/>
          <p:cNvSpPr>
            <a:spLocks noGrp="1"/>
          </p:cNvSpPr>
          <p:nvPr>
            <p:ph type="ftr" sz="quarter" idx="3"/>
          </p:nvPr>
        </p:nvSpPr>
        <p:spPr>
          <a:xfrm>
            <a:off x="5840097" y="6407945"/>
            <a:ext cx="3134241" cy="365125"/>
          </a:xfrm>
          <a:prstGeom prst="rect">
            <a:avLst/>
          </a:prstGeom>
        </p:spPr>
        <p:txBody>
          <a:bodyPr vert="horz" anchor="b"/>
          <a:lstStyle>
            <a:lvl1pPr algn="r" eaLnBrk="1" latinLnBrk="0" hangingPunct="1">
              <a:defRPr kumimoji="0" sz="1000">
                <a:solidFill>
                  <a:schemeClr val="tx1"/>
                </a:solidFill>
              </a:defRPr>
            </a:lvl1pPr>
            <a:extLst/>
          </a:lstStyle>
          <a:p>
            <a:endParaRPr lang="en-US"/>
          </a:p>
        </p:txBody>
      </p:sp>
      <p:sp>
        <p:nvSpPr>
          <p:cNvPr id="18" name="Slide Number Placeholder 17"/>
          <p:cNvSpPr>
            <a:spLocks noGrp="1"/>
          </p:cNvSpPr>
          <p:nvPr>
            <p:ph type="sldNum" sz="quarter" idx="4"/>
          </p:nvPr>
        </p:nvSpPr>
        <p:spPr>
          <a:xfrm>
            <a:off x="11529696" y="6407945"/>
            <a:ext cx="487680" cy="365125"/>
          </a:xfrm>
          <a:prstGeom prst="rect">
            <a:avLst/>
          </a:prstGeom>
        </p:spPr>
        <p:txBody>
          <a:bodyPr vert="horz" anchor="b"/>
          <a:lstStyle>
            <a:lvl1pPr algn="r" eaLnBrk="1" latinLnBrk="0" hangingPunct="1">
              <a:defRPr kumimoji="0" sz="1000" b="0">
                <a:solidFill>
                  <a:schemeClr val="tx1"/>
                </a:solidFill>
              </a:defRPr>
            </a:lvl1pPr>
            <a:extLst/>
          </a:lstStyle>
          <a:p>
            <a:fld id="{4DE74680-112E-4E75-B597-F938EF3BD578}"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 Id="rId9" Type="http://schemas.openxmlformats.org/officeDocument/2006/relationships/image" Target="../media/image31.jpeg"/></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34.jpeg"/></Relationships>
</file>

<file path=ppt/slides/_rels/slide13.xml.rels><?xml version="1.0" encoding="UTF-8" standalone="yes"?>
<Relationships xmlns="http://schemas.openxmlformats.org/package/2006/relationships"><Relationship Id="rId8" Type="http://schemas.openxmlformats.org/officeDocument/2006/relationships/hyperlink" Target="https://vi.wikipedia.org/wiki/%C4%90%C3%B4ng_Nam_%C3%81" TargetMode="External"/><Relationship Id="rId3" Type="http://schemas.openxmlformats.org/officeDocument/2006/relationships/image" Target="../media/image37.jpeg"/><Relationship Id="rId7" Type="http://schemas.openxmlformats.org/officeDocument/2006/relationships/hyperlink" Target="https://vi.wikipedia.org/wiki/2005" TargetMode="External"/><Relationship Id="rId2" Type="http://schemas.openxmlformats.org/officeDocument/2006/relationships/image" Target="../media/image36.jpeg"/><Relationship Id="rId1" Type="http://schemas.openxmlformats.org/officeDocument/2006/relationships/slideLayout" Target="../slideLayouts/slideLayout12.xml"/><Relationship Id="rId6" Type="http://schemas.openxmlformats.org/officeDocument/2006/relationships/hyperlink" Target="https://vi.wikipedia.org/wiki/2_th%C3%A1ng_12" TargetMode="External"/><Relationship Id="rId5" Type="http://schemas.openxmlformats.org/officeDocument/2006/relationships/hyperlink" Target="https://vi.wikipedia.org/wiki/MW" TargetMode="External"/><Relationship Id="rId4" Type="http://schemas.openxmlformats.org/officeDocument/2006/relationships/image" Target="../media/image38.jpe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image" Target="../media/image42.jpeg"/><Relationship Id="rId1" Type="http://schemas.openxmlformats.org/officeDocument/2006/relationships/slideLayout" Target="../slideLayouts/slideLayout1.xml"/><Relationship Id="rId6" Type="http://schemas.openxmlformats.org/officeDocument/2006/relationships/image" Target="../media/image46.jpeg"/><Relationship Id="rId5" Type="http://schemas.openxmlformats.org/officeDocument/2006/relationships/image" Target="../media/image45.jpeg"/><Relationship Id="rId10" Type="http://schemas.openxmlformats.org/officeDocument/2006/relationships/image" Target="../media/image50.jpeg"/><Relationship Id="rId4" Type="http://schemas.openxmlformats.org/officeDocument/2006/relationships/image" Target="../media/image44.jpeg"/><Relationship Id="rId9" Type="http://schemas.openxmlformats.org/officeDocument/2006/relationships/image" Target="../media/image49.jpeg"/></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jpeg"/><Relationship Id="rId7" Type="http://schemas.openxmlformats.org/officeDocument/2006/relationships/image" Target="../media/image56.png"/><Relationship Id="rId2" Type="http://schemas.openxmlformats.org/officeDocument/2006/relationships/image" Target="../media/image51.jpe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image" Target="../media/image53.jpeg"/></Relationships>
</file>

<file path=ppt/slides/_rels/slide1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 Id="rId5" Type="http://schemas.openxmlformats.org/officeDocument/2006/relationships/image" Target="../media/image61.jpeg"/><Relationship Id="rId4" Type="http://schemas.openxmlformats.org/officeDocument/2006/relationships/image" Target="../media/image60.jpeg"/></Relationships>
</file>

<file path=ppt/slides/_rels/slide1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 Id="rId6" Type="http://schemas.openxmlformats.org/officeDocument/2006/relationships/image" Target="../media/image61.jpeg"/><Relationship Id="rId5" Type="http://schemas.openxmlformats.org/officeDocument/2006/relationships/image" Target="../media/image65.png"/><Relationship Id="rId4" Type="http://schemas.openxmlformats.org/officeDocument/2006/relationships/image" Target="../media/image64.jpe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72.tmp"/><Relationship Id="rId3" Type="http://schemas.openxmlformats.org/officeDocument/2006/relationships/image" Target="../media/image67.jpeg"/><Relationship Id="rId7" Type="http://schemas.openxmlformats.org/officeDocument/2006/relationships/image" Target="../media/image71.tmp"/><Relationship Id="rId2" Type="http://schemas.openxmlformats.org/officeDocument/2006/relationships/image" Target="../media/image66.jpeg"/><Relationship Id="rId1" Type="http://schemas.openxmlformats.org/officeDocument/2006/relationships/slideLayout" Target="../slideLayouts/slideLayout7.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 Id="rId9" Type="http://schemas.openxmlformats.org/officeDocument/2006/relationships/image" Target="../media/image73.tmp"/></Relationships>
</file>

<file path=ppt/slides/_rels/slide2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7.xml"/><Relationship Id="rId4" Type="http://schemas.openxmlformats.org/officeDocument/2006/relationships/image" Target="../media/image76.tmp"/></Relationships>
</file>

<file path=ppt/slides/_rels/slide22.xml.rels><?xml version="1.0" encoding="UTF-8" standalone="yes"?>
<Relationships xmlns="http://schemas.openxmlformats.org/package/2006/relationships"><Relationship Id="rId3" Type="http://schemas.openxmlformats.org/officeDocument/2006/relationships/image" Target="../media/image78.tmp"/><Relationship Id="rId2" Type="http://schemas.openxmlformats.org/officeDocument/2006/relationships/image" Target="../media/image77.jpeg"/><Relationship Id="rId1" Type="http://schemas.openxmlformats.org/officeDocument/2006/relationships/slideLayout" Target="../slideLayouts/slideLayout7.xml"/><Relationship Id="rId5" Type="http://schemas.openxmlformats.org/officeDocument/2006/relationships/image" Target="../media/image80.jpeg"/><Relationship Id="rId4" Type="http://schemas.openxmlformats.org/officeDocument/2006/relationships/image" Target="../media/image79.jpeg"/></Relationships>
</file>

<file path=ppt/slides/_rels/slide2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84.jpeg"/></Relationships>
</file>

<file path=ppt/slides/_rels/slide2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171" name="WordArt 4"/>
          <p:cNvSpPr>
            <a:spLocks noChangeArrowheads="1" noChangeShapeType="1" noTextEdit="1"/>
          </p:cNvSpPr>
          <p:nvPr/>
        </p:nvSpPr>
        <p:spPr bwMode="auto">
          <a:xfrm>
            <a:off x="4462530" y="2844087"/>
            <a:ext cx="5727700" cy="1219200"/>
          </a:xfrm>
          <a:prstGeom prst="rect">
            <a:avLst/>
          </a:prstGeom>
        </p:spPr>
        <p:txBody>
          <a:bodyPr wrap="none" fromWordArt="1">
            <a:prstTxWarp prst="textPlain">
              <a:avLst>
                <a:gd name="adj" fmla="val 50000"/>
              </a:avLst>
            </a:prstTxWarp>
          </a:bodyPr>
          <a:lstStyle/>
          <a:p>
            <a:pPr algn="ctr"/>
            <a:r>
              <a:rPr lang="en-US" sz="3600" kern="10" spc="-180" dirty="0">
                <a:ln w="19050">
                  <a:solidFill>
                    <a:srgbClr val="333300"/>
                  </a:solidFill>
                  <a:round/>
                  <a:headEnd/>
                  <a:tailEnd/>
                </a:ln>
                <a:solidFill>
                  <a:srgbClr val="FFFF00"/>
                </a:solidFill>
                <a:effectLst>
                  <a:outerShdw dist="38100" dir="2700000" algn="tl" rotWithShape="0">
                    <a:srgbClr val="000000">
                      <a:alpha val="43137"/>
                    </a:srgbClr>
                  </a:outerShdw>
                </a:effectLst>
                <a:latin typeface="Times New Roman"/>
                <a:cs typeface="Times New Roman"/>
              </a:rPr>
              <a:t>ĐỊA LÍ 9</a:t>
            </a:r>
          </a:p>
        </p:txBody>
      </p:sp>
      <p:pic>
        <p:nvPicPr>
          <p:cNvPr id="7172" name="Picture 5" descr="Qua dia cau qu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6299" y="2349324"/>
            <a:ext cx="2846231" cy="2208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1518441"/>
      </p:ext>
    </p:extLst>
  </p:cSld>
  <p:clrMapOvr>
    <a:masterClrMapping/>
  </p:clrMapOvr>
  <p:transition spd="slow">
    <p:cove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98351D3F-959D-44AD-9215-6639D6F708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747" y="2617532"/>
            <a:ext cx="3682287" cy="3263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a:extLst>
              <a:ext uri="{FF2B5EF4-FFF2-40B4-BE49-F238E27FC236}">
                <a16:creationId xmlns:a16="http://schemas.microsoft.com/office/drawing/2014/main" id="{6FB01180-224A-483A-B9FB-E55D6C50F2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69895" y="2802158"/>
            <a:ext cx="3501540" cy="380848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BBBECAC1-4FC1-4FE2-AC18-B97304956D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2815" y="2743661"/>
            <a:ext cx="3673365" cy="392547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33C0E123-7767-4997-81AD-0F717AC06DA2}"/>
              </a:ext>
            </a:extLst>
          </p:cNvPr>
          <p:cNvSpPr/>
          <p:nvPr/>
        </p:nvSpPr>
        <p:spPr>
          <a:xfrm>
            <a:off x="1739980" y="938808"/>
            <a:ext cx="4424358" cy="46382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2000" b="1" dirty="0">
                <a:solidFill>
                  <a:srgbClr val="FF0000"/>
                </a:solidFill>
                <a:latin typeface="Times New Roman" panose="02020603050405020304" pitchFamily="18" charset="0"/>
                <a:cs typeface="Times New Roman" panose="02020603050405020304" pitchFamily="18" charset="0"/>
              </a:rPr>
              <a:t>I</a:t>
            </a:r>
            <a:r>
              <a:rPr lang="en-US" sz="2000" b="1" u="sng" dirty="0">
                <a:solidFill>
                  <a:srgbClr val="FF0000"/>
                </a:solidFill>
                <a:latin typeface="Times New Roman" panose="02020603050405020304" pitchFamily="18" charset="0"/>
                <a:cs typeface="Times New Roman" panose="02020603050405020304" pitchFamily="18" charset="0"/>
              </a:rPr>
              <a:t>. CƠ CẤU </a:t>
            </a:r>
            <a:r>
              <a:rPr lang="en-US" sz="2000" b="1" u="sng" dirty="0" smtClean="0">
                <a:solidFill>
                  <a:srgbClr val="FF0000"/>
                </a:solidFill>
                <a:latin typeface="Times New Roman" panose="02020603050405020304" pitchFamily="18" charset="0"/>
                <a:cs typeface="Times New Roman" panose="02020603050405020304" pitchFamily="18" charset="0"/>
              </a:rPr>
              <a:t>NGÀNH </a:t>
            </a:r>
            <a:r>
              <a:rPr lang="en-US" sz="2000" b="1" u="sng" dirty="0">
                <a:solidFill>
                  <a:srgbClr val="FF0000"/>
                </a:solidFill>
                <a:latin typeface="Times New Roman" panose="02020603050405020304" pitchFamily="18" charset="0"/>
                <a:cs typeface="Times New Roman" panose="02020603050405020304" pitchFamily="18" charset="0"/>
              </a:rPr>
              <a:t>CÔNG NGHIỆP</a:t>
            </a:r>
          </a:p>
        </p:txBody>
      </p:sp>
      <p:sp>
        <p:nvSpPr>
          <p:cNvPr id="6" name="Oval 5"/>
          <p:cNvSpPr/>
          <p:nvPr/>
        </p:nvSpPr>
        <p:spPr>
          <a:xfrm>
            <a:off x="1599383" y="118249"/>
            <a:ext cx="1028700" cy="863600"/>
          </a:xfrm>
          <a:prstGeom prst="ellipse">
            <a:avLst/>
          </a:prstGeom>
          <a:blipFill>
            <a:blip r:embed="rId5"/>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solidFill>
                  <a:srgbClr val="FF0000"/>
                </a:solidFill>
                <a:latin typeface="Times New Roman" pitchFamily="18" charset="0"/>
                <a:cs typeface="Times New Roman" pitchFamily="18" charset="0"/>
              </a:rPr>
              <a:t>Bài </a:t>
            </a:r>
            <a:r>
              <a:rPr lang="en-US" sz="2000" b="1" dirty="0" smtClean="0">
                <a:solidFill>
                  <a:srgbClr val="FF0000"/>
                </a:solidFill>
                <a:latin typeface="Times New Roman" pitchFamily="18" charset="0"/>
                <a:cs typeface="Times New Roman" pitchFamily="18" charset="0"/>
              </a:rPr>
              <a:t>12</a:t>
            </a:r>
            <a:endParaRPr lang="en-US" sz="2000" b="1" dirty="0">
              <a:solidFill>
                <a:srgbClr val="FF0000"/>
              </a:solidFill>
              <a:latin typeface="Times New Roman" pitchFamily="18" charset="0"/>
              <a:cs typeface="Times New Roman" pitchFamily="18" charset="0"/>
            </a:endParaRPr>
          </a:p>
        </p:txBody>
      </p:sp>
      <p:sp>
        <p:nvSpPr>
          <p:cNvPr id="7" name="Text Box 4"/>
          <p:cNvSpPr txBox="1">
            <a:spLocks noChangeArrowheads="1"/>
          </p:cNvSpPr>
          <p:nvPr/>
        </p:nvSpPr>
        <p:spPr bwMode="auto">
          <a:xfrm>
            <a:off x="2653862" y="319217"/>
            <a:ext cx="7152290" cy="461665"/>
          </a:xfrm>
          <a:prstGeom prst="rect">
            <a:avLst/>
          </a:prstGeom>
          <a:noFill/>
          <a:ln>
            <a:noFill/>
          </a:ln>
          <a:effectLst>
            <a:prstShdw prst="shdw18" dist="17961" dir="135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en-US" b="1" dirty="0" smtClean="0">
                <a:solidFill>
                  <a:srgbClr val="FF0000"/>
                </a:solidFill>
                <a:effectLst>
                  <a:outerShdw blurRad="38100" dist="38100" dir="2700000" algn="tl">
                    <a:srgbClr val="000000">
                      <a:alpha val="43137"/>
                    </a:srgbClr>
                  </a:outerShdw>
                </a:effectLst>
                <a:cs typeface="Times New Roman" pitchFamily="18" charset="0"/>
              </a:rPr>
              <a:t>SỰ PHÁT TRIỂN VÀ PHÂN BỐ CÔNG NGHIỆP</a:t>
            </a:r>
          </a:p>
        </p:txBody>
      </p:sp>
      <p:sp>
        <p:nvSpPr>
          <p:cNvPr id="8" name="Rectangle 7">
            <a:extLst>
              <a:ext uri="{FF2B5EF4-FFF2-40B4-BE49-F238E27FC236}">
                <a16:creationId xmlns:a16="http://schemas.microsoft.com/office/drawing/2014/main" id="{C5E90BF6-4173-4D05-A95F-26788C95DBC3}"/>
              </a:ext>
            </a:extLst>
          </p:cNvPr>
          <p:cNvSpPr/>
          <p:nvPr/>
        </p:nvSpPr>
        <p:spPr>
          <a:xfrm>
            <a:off x="1703460" y="1368903"/>
            <a:ext cx="5964179" cy="49033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2000" b="1" u="sng" dirty="0">
                <a:solidFill>
                  <a:srgbClr val="FF0000"/>
                </a:solidFill>
                <a:latin typeface="Times New Roman" panose="02020603050405020304" pitchFamily="18" charset="0"/>
                <a:cs typeface="Times New Roman" panose="02020603050405020304" pitchFamily="18" charset="0"/>
              </a:rPr>
              <a:t>II. CÁC NGÀNH CÔNG NGHIỆP TRỌNG ĐIỂM</a:t>
            </a:r>
          </a:p>
        </p:txBody>
      </p:sp>
      <p:sp>
        <p:nvSpPr>
          <p:cNvPr id="9" name="Rectangle 8"/>
          <p:cNvSpPr/>
          <p:nvPr/>
        </p:nvSpPr>
        <p:spPr>
          <a:xfrm>
            <a:off x="1599382" y="1843496"/>
            <a:ext cx="7182011" cy="769441"/>
          </a:xfrm>
          <a:prstGeom prst="rect">
            <a:avLst/>
          </a:prstGeom>
        </p:spPr>
        <p:txBody>
          <a:bodyPr wrap="square">
            <a:spAutoFit/>
          </a:bodyPr>
          <a:lstStyle/>
          <a:p>
            <a:r>
              <a:rPr lang="en-US" sz="2200" b="1" i="1" dirty="0">
                <a:latin typeface="Times New Roman" panose="02020603050405020304" pitchFamily="18" charset="0"/>
                <a:cs typeface="Times New Roman" panose="02020603050405020304" pitchFamily="18" charset="0"/>
              </a:rPr>
              <a:t>+ Kể tên các ngành công nghiệp trọng điểm. </a:t>
            </a:r>
          </a:p>
          <a:p>
            <a:r>
              <a:rPr lang="en-US" sz="2200" b="1" i="1" dirty="0">
                <a:latin typeface="Times New Roman" panose="02020603050405020304" pitchFamily="18" charset="0"/>
                <a:cs typeface="Times New Roman" panose="02020603050405020304" pitchFamily="18" charset="0"/>
              </a:rPr>
              <a:t>+ Ngành công nghiệp năng lượng gồm những ngành nào ?</a:t>
            </a:r>
          </a:p>
        </p:txBody>
      </p:sp>
    </p:spTree>
    <p:extLst>
      <p:ext uri="{BB962C8B-B14F-4D97-AF65-F5344CB8AC3E}">
        <p14:creationId xmlns:p14="http://schemas.microsoft.com/office/powerpoint/2010/main" val="3026380164"/>
      </p:ext>
    </p:extLst>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4" descr="http://www.nangluongvietnam.vn/stores/news_dataimages/Maithang/082012/07/15/tanghieuquanho7a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4776" y="404805"/>
            <a:ext cx="4335517" cy="2469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8" descr="http://www.vinacomin.vn/uploads/news/thanhthao/2013/07/26/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1000" y="3074277"/>
            <a:ext cx="4210378" cy="2615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12" descr="http://nangluongvietnam.vn/stores/news_dataimages/Maithang/032013/25/15/images616656_Pho_CT_C_nganh_than_kiem_tr_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4776" y="3074276"/>
            <a:ext cx="4335517" cy="2615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10" descr="ANd9GcSQF3hGE0c6sK9jy15joTFbw_zKRQhofNPa6hM9VYoa_f6iGyHVdQ"/>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46731" y="403532"/>
            <a:ext cx="4214647" cy="2471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rot="10800000" flipV="1">
            <a:off x="4130594" y="5832988"/>
            <a:ext cx="6432331" cy="430887"/>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r>
              <a:rPr lang="en-US" sz="2200" b="1" i="1" dirty="0">
                <a:solidFill>
                  <a:srgbClr val="000066"/>
                </a:solidFill>
                <a:latin typeface="Times New Roman" pitchFamily="18" charset="0"/>
                <a:cs typeface="Times New Roman" pitchFamily="18" charset="0"/>
              </a:rPr>
              <a:t> </a:t>
            </a:r>
            <a:r>
              <a:rPr lang="en-US" sz="2200" b="1" i="1" dirty="0">
                <a:solidFill>
                  <a:srgbClr val="FF0000"/>
                </a:solidFill>
                <a:latin typeface="Times New Roman" pitchFamily="18" charset="0"/>
                <a:cs typeface="Times New Roman" pitchFamily="18" charset="0"/>
              </a:rPr>
              <a:t>Khai thác than chủ yếu ở Quảng Ninh, Thái </a:t>
            </a:r>
            <a:r>
              <a:rPr lang="en-US" sz="2200" b="1" i="1" dirty="0" smtClean="0">
                <a:solidFill>
                  <a:srgbClr val="FF0000"/>
                </a:solidFill>
                <a:latin typeface="Times New Roman" pitchFamily="18" charset="0"/>
                <a:cs typeface="Times New Roman" pitchFamily="18" charset="0"/>
              </a:rPr>
              <a:t>Nguyên</a:t>
            </a:r>
            <a:endParaRPr lang="en-US" sz="2200" b="1" i="1" dirty="0">
              <a:solidFill>
                <a:srgbClr val="FF0000"/>
              </a:solidFill>
              <a:latin typeface="Times New Roman" pitchFamily="18" charset="0"/>
              <a:cs typeface="Times New Roman" pitchFamily="18" charset="0"/>
            </a:endParaRPr>
          </a:p>
        </p:txBody>
      </p:sp>
      <p:pic>
        <p:nvPicPr>
          <p:cNvPr id="8" name="Picture 2" descr="http://www.vinacomin.vn/uploads/news/thanhthao/2013/07/19/coalexpor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14775" y="3074276"/>
            <a:ext cx="4335517" cy="2615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http://nangluongvietnam.vn/stores/news_dataimages/administrator/062012/05/07/namcautrang510102009.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46730" y="3135286"/>
            <a:ext cx="4214647" cy="2554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descr="http://nld.vcmedia.vn/2mFf7IbfgccccccccccccCiRc2rEG/Image/2013/09/mothan_b8020.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46731" y="429232"/>
            <a:ext cx="4210378" cy="245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http://nangluongvietnam.vn/stores/news_dataimages/Maithang/072013/29/15/uongbi.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46307" y="403608"/>
            <a:ext cx="4303985" cy="245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5555330" y="5836603"/>
            <a:ext cx="3591339" cy="52322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pPr>
              <a:defRPr/>
            </a:pPr>
            <a:r>
              <a:rPr lang="en-US" sz="2800" b="1" dirty="0">
                <a:solidFill>
                  <a:srgbClr val="FF0000"/>
                </a:solidFill>
                <a:latin typeface="Times New Roman" pitchFamily="18" charset="0"/>
                <a:cs typeface="Times New Roman" pitchFamily="18" charset="0"/>
              </a:rPr>
              <a:t>XUẤT KHẨU THAN</a:t>
            </a:r>
          </a:p>
        </p:txBody>
      </p:sp>
    </p:spTree>
    <p:extLst>
      <p:ext uri="{BB962C8B-B14F-4D97-AF65-F5344CB8AC3E}">
        <p14:creationId xmlns:p14="http://schemas.microsoft.com/office/powerpoint/2010/main" val="4243969191"/>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315"/>
                                        </p:tgtEl>
                                        <p:attrNameLst>
                                          <p:attrName>style.visibility</p:attrName>
                                        </p:attrNameLst>
                                      </p:cBhvr>
                                      <p:to>
                                        <p:strVal val="visible"/>
                                      </p:to>
                                    </p:set>
                                    <p:anim calcmode="lin" valueType="num">
                                      <p:cBhvr>
                                        <p:cTn id="7" dur="500" fill="hold"/>
                                        <p:tgtEl>
                                          <p:spTgt spid="13315"/>
                                        </p:tgtEl>
                                        <p:attrNameLst>
                                          <p:attrName>ppt_w</p:attrName>
                                        </p:attrNameLst>
                                      </p:cBhvr>
                                      <p:tavLst>
                                        <p:tav tm="0">
                                          <p:val>
                                            <p:fltVal val="0"/>
                                          </p:val>
                                        </p:tav>
                                        <p:tav tm="100000">
                                          <p:val>
                                            <p:strVal val="#ppt_w"/>
                                          </p:val>
                                        </p:tav>
                                      </p:tavLst>
                                    </p:anim>
                                    <p:anim calcmode="lin" valueType="num">
                                      <p:cBhvr>
                                        <p:cTn id="8" dur="500" fill="hold"/>
                                        <p:tgtEl>
                                          <p:spTgt spid="13315"/>
                                        </p:tgtEl>
                                        <p:attrNameLst>
                                          <p:attrName>ppt_h</p:attrName>
                                        </p:attrNameLst>
                                      </p:cBhvr>
                                      <p:tavLst>
                                        <p:tav tm="0">
                                          <p:val>
                                            <p:fltVal val="0"/>
                                          </p:val>
                                        </p:tav>
                                        <p:tav tm="100000">
                                          <p:val>
                                            <p:strVal val="#ppt_h"/>
                                          </p:val>
                                        </p:tav>
                                      </p:tavLst>
                                    </p:anim>
                                    <p:animEffect transition="in" filter="fade">
                                      <p:cBhvr>
                                        <p:cTn id="9" dur="500"/>
                                        <p:tgtEl>
                                          <p:spTgt spid="13315"/>
                                        </p:tgtEl>
                                      </p:cBhvr>
                                    </p:animEffect>
                                  </p:childTnLst>
                                </p:cTn>
                              </p:par>
                              <p:par>
                                <p:cTn id="10" presetID="53" presetClass="entr" presetSubtype="16" fill="hold" nodeType="withEffect">
                                  <p:stCondLst>
                                    <p:cond delay="0"/>
                                  </p:stCondLst>
                                  <p:childTnLst>
                                    <p:set>
                                      <p:cBhvr>
                                        <p:cTn id="11" dur="1" fill="hold">
                                          <p:stCondLst>
                                            <p:cond delay="0"/>
                                          </p:stCondLst>
                                        </p:cTn>
                                        <p:tgtEl>
                                          <p:spTgt spid="13318"/>
                                        </p:tgtEl>
                                        <p:attrNameLst>
                                          <p:attrName>style.visibility</p:attrName>
                                        </p:attrNameLst>
                                      </p:cBhvr>
                                      <p:to>
                                        <p:strVal val="visible"/>
                                      </p:to>
                                    </p:set>
                                    <p:anim calcmode="lin" valueType="num">
                                      <p:cBhvr>
                                        <p:cTn id="12" dur="500" fill="hold"/>
                                        <p:tgtEl>
                                          <p:spTgt spid="13318"/>
                                        </p:tgtEl>
                                        <p:attrNameLst>
                                          <p:attrName>ppt_w</p:attrName>
                                        </p:attrNameLst>
                                      </p:cBhvr>
                                      <p:tavLst>
                                        <p:tav tm="0">
                                          <p:val>
                                            <p:fltVal val="0"/>
                                          </p:val>
                                        </p:tav>
                                        <p:tav tm="100000">
                                          <p:val>
                                            <p:strVal val="#ppt_w"/>
                                          </p:val>
                                        </p:tav>
                                      </p:tavLst>
                                    </p:anim>
                                    <p:anim calcmode="lin" valueType="num">
                                      <p:cBhvr>
                                        <p:cTn id="13" dur="500" fill="hold"/>
                                        <p:tgtEl>
                                          <p:spTgt spid="13318"/>
                                        </p:tgtEl>
                                        <p:attrNameLst>
                                          <p:attrName>ppt_h</p:attrName>
                                        </p:attrNameLst>
                                      </p:cBhvr>
                                      <p:tavLst>
                                        <p:tav tm="0">
                                          <p:val>
                                            <p:fltVal val="0"/>
                                          </p:val>
                                        </p:tav>
                                        <p:tav tm="100000">
                                          <p:val>
                                            <p:strVal val="#ppt_h"/>
                                          </p:val>
                                        </p:tav>
                                      </p:tavLst>
                                    </p:anim>
                                    <p:animEffect transition="in" filter="fade">
                                      <p:cBhvr>
                                        <p:cTn id="14" dur="500"/>
                                        <p:tgtEl>
                                          <p:spTgt spid="13318"/>
                                        </p:tgtEl>
                                      </p:cBhvr>
                                    </p:animEffect>
                                  </p:childTnLst>
                                </p:cTn>
                              </p:par>
                              <p:par>
                                <p:cTn id="15" presetID="53" presetClass="entr" presetSubtype="16" fill="hold" nodeType="withEffect">
                                  <p:stCondLst>
                                    <p:cond delay="0"/>
                                  </p:stCondLst>
                                  <p:childTnLst>
                                    <p:set>
                                      <p:cBhvr>
                                        <p:cTn id="16" dur="1" fill="hold">
                                          <p:stCondLst>
                                            <p:cond delay="0"/>
                                          </p:stCondLst>
                                        </p:cTn>
                                        <p:tgtEl>
                                          <p:spTgt spid="13317"/>
                                        </p:tgtEl>
                                        <p:attrNameLst>
                                          <p:attrName>style.visibility</p:attrName>
                                        </p:attrNameLst>
                                      </p:cBhvr>
                                      <p:to>
                                        <p:strVal val="visible"/>
                                      </p:to>
                                    </p:set>
                                    <p:anim calcmode="lin" valueType="num">
                                      <p:cBhvr>
                                        <p:cTn id="17" dur="500" fill="hold"/>
                                        <p:tgtEl>
                                          <p:spTgt spid="13317"/>
                                        </p:tgtEl>
                                        <p:attrNameLst>
                                          <p:attrName>ppt_w</p:attrName>
                                        </p:attrNameLst>
                                      </p:cBhvr>
                                      <p:tavLst>
                                        <p:tav tm="0">
                                          <p:val>
                                            <p:fltVal val="0"/>
                                          </p:val>
                                        </p:tav>
                                        <p:tav tm="100000">
                                          <p:val>
                                            <p:strVal val="#ppt_w"/>
                                          </p:val>
                                        </p:tav>
                                      </p:tavLst>
                                    </p:anim>
                                    <p:anim calcmode="lin" valueType="num">
                                      <p:cBhvr>
                                        <p:cTn id="18" dur="500" fill="hold"/>
                                        <p:tgtEl>
                                          <p:spTgt spid="13317"/>
                                        </p:tgtEl>
                                        <p:attrNameLst>
                                          <p:attrName>ppt_h</p:attrName>
                                        </p:attrNameLst>
                                      </p:cBhvr>
                                      <p:tavLst>
                                        <p:tav tm="0">
                                          <p:val>
                                            <p:fltVal val="0"/>
                                          </p:val>
                                        </p:tav>
                                        <p:tav tm="100000">
                                          <p:val>
                                            <p:strVal val="#ppt_h"/>
                                          </p:val>
                                        </p:tav>
                                      </p:tavLst>
                                    </p:anim>
                                    <p:animEffect transition="in" filter="fade">
                                      <p:cBhvr>
                                        <p:cTn id="19" dur="500"/>
                                        <p:tgtEl>
                                          <p:spTgt spid="13317"/>
                                        </p:tgtEl>
                                      </p:cBhvr>
                                    </p:animEffect>
                                  </p:childTnLst>
                                </p:cTn>
                              </p:par>
                              <p:par>
                                <p:cTn id="20" presetID="53" presetClass="entr" presetSubtype="16" fill="hold" nodeType="withEffect">
                                  <p:stCondLst>
                                    <p:cond delay="0"/>
                                  </p:stCondLst>
                                  <p:childTnLst>
                                    <p:set>
                                      <p:cBhvr>
                                        <p:cTn id="21" dur="1" fill="hold">
                                          <p:stCondLst>
                                            <p:cond delay="0"/>
                                          </p:stCondLst>
                                        </p:cTn>
                                        <p:tgtEl>
                                          <p:spTgt spid="13316"/>
                                        </p:tgtEl>
                                        <p:attrNameLst>
                                          <p:attrName>style.visibility</p:attrName>
                                        </p:attrNameLst>
                                      </p:cBhvr>
                                      <p:to>
                                        <p:strVal val="visible"/>
                                      </p:to>
                                    </p:set>
                                    <p:anim calcmode="lin" valueType="num">
                                      <p:cBhvr>
                                        <p:cTn id="22" dur="500" fill="hold"/>
                                        <p:tgtEl>
                                          <p:spTgt spid="13316"/>
                                        </p:tgtEl>
                                        <p:attrNameLst>
                                          <p:attrName>ppt_w</p:attrName>
                                        </p:attrNameLst>
                                      </p:cBhvr>
                                      <p:tavLst>
                                        <p:tav tm="0">
                                          <p:val>
                                            <p:fltVal val="0"/>
                                          </p:val>
                                        </p:tav>
                                        <p:tav tm="100000">
                                          <p:val>
                                            <p:strVal val="#ppt_w"/>
                                          </p:val>
                                        </p:tav>
                                      </p:tavLst>
                                    </p:anim>
                                    <p:anim calcmode="lin" valueType="num">
                                      <p:cBhvr>
                                        <p:cTn id="23" dur="500" fill="hold"/>
                                        <p:tgtEl>
                                          <p:spTgt spid="13316"/>
                                        </p:tgtEl>
                                        <p:attrNameLst>
                                          <p:attrName>ppt_h</p:attrName>
                                        </p:attrNameLst>
                                      </p:cBhvr>
                                      <p:tavLst>
                                        <p:tav tm="0">
                                          <p:val>
                                            <p:fltVal val="0"/>
                                          </p:val>
                                        </p:tav>
                                        <p:tav tm="100000">
                                          <p:val>
                                            <p:strVal val="#ppt_h"/>
                                          </p:val>
                                        </p:tav>
                                      </p:tavLst>
                                    </p:anim>
                                    <p:animEffect transition="in" filter="fade">
                                      <p:cBhvr>
                                        <p:cTn id="24" dur="500"/>
                                        <p:tgtEl>
                                          <p:spTgt spid="1331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arn(inVertical)">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xit" presetSubtype="32" fill="hold" nodeType="clickEffect">
                                  <p:stCondLst>
                                    <p:cond delay="0"/>
                                  </p:stCondLst>
                                  <p:childTnLst>
                                    <p:anim calcmode="lin" valueType="num">
                                      <p:cBhvr>
                                        <p:cTn id="33" dur="500"/>
                                        <p:tgtEl>
                                          <p:spTgt spid="13315"/>
                                        </p:tgtEl>
                                        <p:attrNameLst>
                                          <p:attrName>ppt_w</p:attrName>
                                        </p:attrNameLst>
                                      </p:cBhvr>
                                      <p:tavLst>
                                        <p:tav tm="0">
                                          <p:val>
                                            <p:strVal val="ppt_w"/>
                                          </p:val>
                                        </p:tav>
                                        <p:tav tm="100000">
                                          <p:val>
                                            <p:fltVal val="0"/>
                                          </p:val>
                                        </p:tav>
                                      </p:tavLst>
                                    </p:anim>
                                    <p:anim calcmode="lin" valueType="num">
                                      <p:cBhvr>
                                        <p:cTn id="34" dur="500"/>
                                        <p:tgtEl>
                                          <p:spTgt spid="13315"/>
                                        </p:tgtEl>
                                        <p:attrNameLst>
                                          <p:attrName>ppt_h</p:attrName>
                                        </p:attrNameLst>
                                      </p:cBhvr>
                                      <p:tavLst>
                                        <p:tav tm="0">
                                          <p:val>
                                            <p:strVal val="ppt_h"/>
                                          </p:val>
                                        </p:tav>
                                        <p:tav tm="100000">
                                          <p:val>
                                            <p:fltVal val="0"/>
                                          </p:val>
                                        </p:tav>
                                      </p:tavLst>
                                    </p:anim>
                                    <p:animEffect transition="out" filter="fade">
                                      <p:cBhvr>
                                        <p:cTn id="35" dur="500"/>
                                        <p:tgtEl>
                                          <p:spTgt spid="13315"/>
                                        </p:tgtEl>
                                      </p:cBhvr>
                                    </p:animEffect>
                                    <p:set>
                                      <p:cBhvr>
                                        <p:cTn id="36" dur="1" fill="hold">
                                          <p:stCondLst>
                                            <p:cond delay="499"/>
                                          </p:stCondLst>
                                        </p:cTn>
                                        <p:tgtEl>
                                          <p:spTgt spid="13315"/>
                                        </p:tgtEl>
                                        <p:attrNameLst>
                                          <p:attrName>style.visibility</p:attrName>
                                        </p:attrNameLst>
                                      </p:cBhvr>
                                      <p:to>
                                        <p:strVal val="hidden"/>
                                      </p:to>
                                    </p:set>
                                  </p:childTnLst>
                                </p:cTn>
                              </p:par>
                              <p:par>
                                <p:cTn id="37" presetID="53" presetClass="exit" presetSubtype="32" fill="hold" nodeType="withEffect">
                                  <p:stCondLst>
                                    <p:cond delay="0"/>
                                  </p:stCondLst>
                                  <p:childTnLst>
                                    <p:anim calcmode="lin" valueType="num">
                                      <p:cBhvr>
                                        <p:cTn id="38" dur="500"/>
                                        <p:tgtEl>
                                          <p:spTgt spid="13318"/>
                                        </p:tgtEl>
                                        <p:attrNameLst>
                                          <p:attrName>ppt_w</p:attrName>
                                        </p:attrNameLst>
                                      </p:cBhvr>
                                      <p:tavLst>
                                        <p:tav tm="0">
                                          <p:val>
                                            <p:strVal val="ppt_w"/>
                                          </p:val>
                                        </p:tav>
                                        <p:tav tm="100000">
                                          <p:val>
                                            <p:fltVal val="0"/>
                                          </p:val>
                                        </p:tav>
                                      </p:tavLst>
                                    </p:anim>
                                    <p:anim calcmode="lin" valueType="num">
                                      <p:cBhvr>
                                        <p:cTn id="39" dur="500"/>
                                        <p:tgtEl>
                                          <p:spTgt spid="13318"/>
                                        </p:tgtEl>
                                        <p:attrNameLst>
                                          <p:attrName>ppt_h</p:attrName>
                                        </p:attrNameLst>
                                      </p:cBhvr>
                                      <p:tavLst>
                                        <p:tav tm="0">
                                          <p:val>
                                            <p:strVal val="ppt_h"/>
                                          </p:val>
                                        </p:tav>
                                        <p:tav tm="100000">
                                          <p:val>
                                            <p:fltVal val="0"/>
                                          </p:val>
                                        </p:tav>
                                      </p:tavLst>
                                    </p:anim>
                                    <p:animEffect transition="out" filter="fade">
                                      <p:cBhvr>
                                        <p:cTn id="40" dur="500"/>
                                        <p:tgtEl>
                                          <p:spTgt spid="13318"/>
                                        </p:tgtEl>
                                      </p:cBhvr>
                                    </p:animEffect>
                                    <p:set>
                                      <p:cBhvr>
                                        <p:cTn id="41" dur="1" fill="hold">
                                          <p:stCondLst>
                                            <p:cond delay="499"/>
                                          </p:stCondLst>
                                        </p:cTn>
                                        <p:tgtEl>
                                          <p:spTgt spid="13318"/>
                                        </p:tgtEl>
                                        <p:attrNameLst>
                                          <p:attrName>style.visibility</p:attrName>
                                        </p:attrNameLst>
                                      </p:cBhvr>
                                      <p:to>
                                        <p:strVal val="hidden"/>
                                      </p:to>
                                    </p:set>
                                  </p:childTnLst>
                                </p:cTn>
                              </p:par>
                              <p:par>
                                <p:cTn id="42" presetID="53" presetClass="exit" presetSubtype="32" fill="hold" nodeType="withEffect">
                                  <p:stCondLst>
                                    <p:cond delay="0"/>
                                  </p:stCondLst>
                                  <p:childTnLst>
                                    <p:anim calcmode="lin" valueType="num">
                                      <p:cBhvr>
                                        <p:cTn id="43" dur="500"/>
                                        <p:tgtEl>
                                          <p:spTgt spid="13317"/>
                                        </p:tgtEl>
                                        <p:attrNameLst>
                                          <p:attrName>ppt_w</p:attrName>
                                        </p:attrNameLst>
                                      </p:cBhvr>
                                      <p:tavLst>
                                        <p:tav tm="0">
                                          <p:val>
                                            <p:strVal val="ppt_w"/>
                                          </p:val>
                                        </p:tav>
                                        <p:tav tm="100000">
                                          <p:val>
                                            <p:fltVal val="0"/>
                                          </p:val>
                                        </p:tav>
                                      </p:tavLst>
                                    </p:anim>
                                    <p:anim calcmode="lin" valueType="num">
                                      <p:cBhvr>
                                        <p:cTn id="44" dur="500"/>
                                        <p:tgtEl>
                                          <p:spTgt spid="13317"/>
                                        </p:tgtEl>
                                        <p:attrNameLst>
                                          <p:attrName>ppt_h</p:attrName>
                                        </p:attrNameLst>
                                      </p:cBhvr>
                                      <p:tavLst>
                                        <p:tav tm="0">
                                          <p:val>
                                            <p:strVal val="ppt_h"/>
                                          </p:val>
                                        </p:tav>
                                        <p:tav tm="100000">
                                          <p:val>
                                            <p:fltVal val="0"/>
                                          </p:val>
                                        </p:tav>
                                      </p:tavLst>
                                    </p:anim>
                                    <p:animEffect transition="out" filter="fade">
                                      <p:cBhvr>
                                        <p:cTn id="45" dur="500"/>
                                        <p:tgtEl>
                                          <p:spTgt spid="13317"/>
                                        </p:tgtEl>
                                      </p:cBhvr>
                                    </p:animEffect>
                                    <p:set>
                                      <p:cBhvr>
                                        <p:cTn id="46" dur="1" fill="hold">
                                          <p:stCondLst>
                                            <p:cond delay="499"/>
                                          </p:stCondLst>
                                        </p:cTn>
                                        <p:tgtEl>
                                          <p:spTgt spid="13317"/>
                                        </p:tgtEl>
                                        <p:attrNameLst>
                                          <p:attrName>style.visibility</p:attrName>
                                        </p:attrNameLst>
                                      </p:cBhvr>
                                      <p:to>
                                        <p:strVal val="hidden"/>
                                      </p:to>
                                    </p:set>
                                  </p:childTnLst>
                                </p:cTn>
                              </p:par>
                              <p:par>
                                <p:cTn id="47" presetID="53" presetClass="exit" presetSubtype="32" fill="hold" nodeType="withEffect">
                                  <p:stCondLst>
                                    <p:cond delay="0"/>
                                  </p:stCondLst>
                                  <p:childTnLst>
                                    <p:anim calcmode="lin" valueType="num">
                                      <p:cBhvr>
                                        <p:cTn id="48" dur="500"/>
                                        <p:tgtEl>
                                          <p:spTgt spid="13316"/>
                                        </p:tgtEl>
                                        <p:attrNameLst>
                                          <p:attrName>ppt_w</p:attrName>
                                        </p:attrNameLst>
                                      </p:cBhvr>
                                      <p:tavLst>
                                        <p:tav tm="0">
                                          <p:val>
                                            <p:strVal val="ppt_w"/>
                                          </p:val>
                                        </p:tav>
                                        <p:tav tm="100000">
                                          <p:val>
                                            <p:fltVal val="0"/>
                                          </p:val>
                                        </p:tav>
                                      </p:tavLst>
                                    </p:anim>
                                    <p:anim calcmode="lin" valueType="num">
                                      <p:cBhvr>
                                        <p:cTn id="49" dur="500"/>
                                        <p:tgtEl>
                                          <p:spTgt spid="13316"/>
                                        </p:tgtEl>
                                        <p:attrNameLst>
                                          <p:attrName>ppt_h</p:attrName>
                                        </p:attrNameLst>
                                      </p:cBhvr>
                                      <p:tavLst>
                                        <p:tav tm="0">
                                          <p:val>
                                            <p:strVal val="ppt_h"/>
                                          </p:val>
                                        </p:tav>
                                        <p:tav tm="100000">
                                          <p:val>
                                            <p:fltVal val="0"/>
                                          </p:val>
                                        </p:tav>
                                      </p:tavLst>
                                    </p:anim>
                                    <p:animEffect transition="out" filter="fade">
                                      <p:cBhvr>
                                        <p:cTn id="50" dur="500"/>
                                        <p:tgtEl>
                                          <p:spTgt spid="13316"/>
                                        </p:tgtEl>
                                      </p:cBhvr>
                                    </p:animEffect>
                                    <p:set>
                                      <p:cBhvr>
                                        <p:cTn id="51" dur="1" fill="hold">
                                          <p:stCondLst>
                                            <p:cond delay="499"/>
                                          </p:stCondLst>
                                        </p:cTn>
                                        <p:tgtEl>
                                          <p:spTgt spid="13316"/>
                                        </p:tgtEl>
                                        <p:attrNameLst>
                                          <p:attrName>style.visibility</p:attrName>
                                        </p:attrNameLst>
                                      </p:cBhvr>
                                      <p:to>
                                        <p:strVal val="hidden"/>
                                      </p:to>
                                    </p:set>
                                  </p:childTnLst>
                                </p:cTn>
                              </p:par>
                              <p:par>
                                <p:cTn id="52" presetID="53" presetClass="exit" presetSubtype="32" fill="hold" grpId="1" nodeType="withEffect">
                                  <p:stCondLst>
                                    <p:cond delay="0"/>
                                  </p:stCondLst>
                                  <p:childTnLst>
                                    <p:anim calcmode="lin" valueType="num">
                                      <p:cBhvr>
                                        <p:cTn id="53" dur="500"/>
                                        <p:tgtEl>
                                          <p:spTgt spid="3"/>
                                        </p:tgtEl>
                                        <p:attrNameLst>
                                          <p:attrName>ppt_w</p:attrName>
                                        </p:attrNameLst>
                                      </p:cBhvr>
                                      <p:tavLst>
                                        <p:tav tm="0">
                                          <p:val>
                                            <p:strVal val="ppt_w"/>
                                          </p:val>
                                        </p:tav>
                                        <p:tav tm="100000">
                                          <p:val>
                                            <p:fltVal val="0"/>
                                          </p:val>
                                        </p:tav>
                                      </p:tavLst>
                                    </p:anim>
                                    <p:anim calcmode="lin" valueType="num">
                                      <p:cBhvr>
                                        <p:cTn id="54" dur="500"/>
                                        <p:tgtEl>
                                          <p:spTgt spid="3"/>
                                        </p:tgtEl>
                                        <p:attrNameLst>
                                          <p:attrName>ppt_h</p:attrName>
                                        </p:attrNameLst>
                                      </p:cBhvr>
                                      <p:tavLst>
                                        <p:tav tm="0">
                                          <p:val>
                                            <p:strVal val="ppt_h"/>
                                          </p:val>
                                        </p:tav>
                                        <p:tav tm="100000">
                                          <p:val>
                                            <p:fltVal val="0"/>
                                          </p:val>
                                        </p:tav>
                                      </p:tavLst>
                                    </p:anim>
                                    <p:animEffect transition="out" filter="fade">
                                      <p:cBhvr>
                                        <p:cTn id="55" dur="500"/>
                                        <p:tgtEl>
                                          <p:spTgt spid="3"/>
                                        </p:tgtEl>
                                      </p:cBhvr>
                                    </p:animEffect>
                                    <p:set>
                                      <p:cBhvr>
                                        <p:cTn id="56" dur="1" fill="hold">
                                          <p:stCondLst>
                                            <p:cond delay="499"/>
                                          </p:stCondLst>
                                        </p:cTn>
                                        <p:tgtEl>
                                          <p:spTgt spid="3"/>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55" presetClass="entr" presetSubtype="0" fill="hold" grpId="0" nodeType="clickEffect">
                                  <p:stCondLst>
                                    <p:cond delay="0"/>
                                  </p:stCondLst>
                                  <p:childTnLst>
                                    <p:set>
                                      <p:cBhvr>
                                        <p:cTn id="60" dur="1" fill="hold">
                                          <p:stCondLst>
                                            <p:cond delay="0"/>
                                          </p:stCondLst>
                                        </p:cTn>
                                        <p:tgtEl>
                                          <p:spTgt spid="12"/>
                                        </p:tgtEl>
                                        <p:attrNameLst>
                                          <p:attrName>style.visibility</p:attrName>
                                        </p:attrNameLst>
                                      </p:cBhvr>
                                      <p:to>
                                        <p:strVal val="visible"/>
                                      </p:to>
                                    </p:set>
                                    <p:anim calcmode="lin" valueType="num">
                                      <p:cBhvr>
                                        <p:cTn id="61" dur="1000" fill="hold"/>
                                        <p:tgtEl>
                                          <p:spTgt spid="12"/>
                                        </p:tgtEl>
                                        <p:attrNameLst>
                                          <p:attrName>ppt_w</p:attrName>
                                        </p:attrNameLst>
                                      </p:cBhvr>
                                      <p:tavLst>
                                        <p:tav tm="0">
                                          <p:val>
                                            <p:strVal val="#ppt_w*0.70"/>
                                          </p:val>
                                        </p:tav>
                                        <p:tav tm="100000">
                                          <p:val>
                                            <p:strVal val="#ppt_w"/>
                                          </p:val>
                                        </p:tav>
                                      </p:tavLst>
                                    </p:anim>
                                    <p:anim calcmode="lin" valueType="num">
                                      <p:cBhvr>
                                        <p:cTn id="62" dur="1000" fill="hold"/>
                                        <p:tgtEl>
                                          <p:spTgt spid="12"/>
                                        </p:tgtEl>
                                        <p:attrNameLst>
                                          <p:attrName>ppt_h</p:attrName>
                                        </p:attrNameLst>
                                      </p:cBhvr>
                                      <p:tavLst>
                                        <p:tav tm="0">
                                          <p:val>
                                            <p:strVal val="#ppt_h"/>
                                          </p:val>
                                        </p:tav>
                                        <p:tav tm="100000">
                                          <p:val>
                                            <p:strVal val="#ppt_h"/>
                                          </p:val>
                                        </p:tav>
                                      </p:tavLst>
                                    </p:anim>
                                    <p:animEffect transition="in" filter="fade">
                                      <p:cBhvr>
                                        <p:cTn id="63" dur="1000"/>
                                        <p:tgtEl>
                                          <p:spTgt spid="12"/>
                                        </p:tgtEl>
                                      </p:cBhvr>
                                    </p:animEffect>
                                  </p:childTnLst>
                                </p:cTn>
                              </p:par>
                              <p:par>
                                <p:cTn id="64" presetID="55" presetClass="entr" presetSubtype="0" fill="hold" nodeType="withEffect">
                                  <p:stCondLst>
                                    <p:cond delay="0"/>
                                  </p:stCondLst>
                                  <p:childTnLst>
                                    <p:set>
                                      <p:cBhvr>
                                        <p:cTn id="65" dur="1" fill="hold">
                                          <p:stCondLst>
                                            <p:cond delay="0"/>
                                          </p:stCondLst>
                                        </p:cTn>
                                        <p:tgtEl>
                                          <p:spTgt spid="8"/>
                                        </p:tgtEl>
                                        <p:attrNameLst>
                                          <p:attrName>style.visibility</p:attrName>
                                        </p:attrNameLst>
                                      </p:cBhvr>
                                      <p:to>
                                        <p:strVal val="visible"/>
                                      </p:to>
                                    </p:set>
                                    <p:anim calcmode="lin" valueType="num">
                                      <p:cBhvr>
                                        <p:cTn id="66" dur="1000" fill="hold"/>
                                        <p:tgtEl>
                                          <p:spTgt spid="8"/>
                                        </p:tgtEl>
                                        <p:attrNameLst>
                                          <p:attrName>ppt_w</p:attrName>
                                        </p:attrNameLst>
                                      </p:cBhvr>
                                      <p:tavLst>
                                        <p:tav tm="0">
                                          <p:val>
                                            <p:strVal val="#ppt_w*0.70"/>
                                          </p:val>
                                        </p:tav>
                                        <p:tav tm="100000">
                                          <p:val>
                                            <p:strVal val="#ppt_w"/>
                                          </p:val>
                                        </p:tav>
                                      </p:tavLst>
                                    </p:anim>
                                    <p:anim calcmode="lin" valueType="num">
                                      <p:cBhvr>
                                        <p:cTn id="67" dur="1000" fill="hold"/>
                                        <p:tgtEl>
                                          <p:spTgt spid="8"/>
                                        </p:tgtEl>
                                        <p:attrNameLst>
                                          <p:attrName>ppt_h</p:attrName>
                                        </p:attrNameLst>
                                      </p:cBhvr>
                                      <p:tavLst>
                                        <p:tav tm="0">
                                          <p:val>
                                            <p:strVal val="#ppt_h"/>
                                          </p:val>
                                        </p:tav>
                                        <p:tav tm="100000">
                                          <p:val>
                                            <p:strVal val="#ppt_h"/>
                                          </p:val>
                                        </p:tav>
                                      </p:tavLst>
                                    </p:anim>
                                    <p:animEffect transition="in" filter="fade">
                                      <p:cBhvr>
                                        <p:cTn id="68" dur="1000"/>
                                        <p:tgtEl>
                                          <p:spTgt spid="8"/>
                                        </p:tgtEl>
                                      </p:cBhvr>
                                    </p:animEffect>
                                  </p:childTnLst>
                                </p:cTn>
                              </p:par>
                              <p:par>
                                <p:cTn id="69" presetID="55" presetClass="entr" presetSubtype="0" fill="hold" nodeType="withEffect">
                                  <p:stCondLst>
                                    <p:cond delay="0"/>
                                  </p:stCondLst>
                                  <p:childTnLst>
                                    <p:set>
                                      <p:cBhvr>
                                        <p:cTn id="70" dur="1" fill="hold">
                                          <p:stCondLst>
                                            <p:cond delay="0"/>
                                          </p:stCondLst>
                                        </p:cTn>
                                        <p:tgtEl>
                                          <p:spTgt spid="11"/>
                                        </p:tgtEl>
                                        <p:attrNameLst>
                                          <p:attrName>style.visibility</p:attrName>
                                        </p:attrNameLst>
                                      </p:cBhvr>
                                      <p:to>
                                        <p:strVal val="visible"/>
                                      </p:to>
                                    </p:set>
                                    <p:anim calcmode="lin" valueType="num">
                                      <p:cBhvr>
                                        <p:cTn id="71" dur="1000" fill="hold"/>
                                        <p:tgtEl>
                                          <p:spTgt spid="11"/>
                                        </p:tgtEl>
                                        <p:attrNameLst>
                                          <p:attrName>ppt_w</p:attrName>
                                        </p:attrNameLst>
                                      </p:cBhvr>
                                      <p:tavLst>
                                        <p:tav tm="0">
                                          <p:val>
                                            <p:strVal val="#ppt_w*0.70"/>
                                          </p:val>
                                        </p:tav>
                                        <p:tav tm="100000">
                                          <p:val>
                                            <p:strVal val="#ppt_w"/>
                                          </p:val>
                                        </p:tav>
                                      </p:tavLst>
                                    </p:anim>
                                    <p:anim calcmode="lin" valueType="num">
                                      <p:cBhvr>
                                        <p:cTn id="72" dur="1000" fill="hold"/>
                                        <p:tgtEl>
                                          <p:spTgt spid="11"/>
                                        </p:tgtEl>
                                        <p:attrNameLst>
                                          <p:attrName>ppt_h</p:attrName>
                                        </p:attrNameLst>
                                      </p:cBhvr>
                                      <p:tavLst>
                                        <p:tav tm="0">
                                          <p:val>
                                            <p:strVal val="#ppt_h"/>
                                          </p:val>
                                        </p:tav>
                                        <p:tav tm="100000">
                                          <p:val>
                                            <p:strVal val="#ppt_h"/>
                                          </p:val>
                                        </p:tav>
                                      </p:tavLst>
                                    </p:anim>
                                    <p:animEffect transition="in" filter="fade">
                                      <p:cBhvr>
                                        <p:cTn id="73" dur="1000"/>
                                        <p:tgtEl>
                                          <p:spTgt spid="11"/>
                                        </p:tgtEl>
                                      </p:cBhvr>
                                    </p:animEffect>
                                  </p:childTnLst>
                                </p:cTn>
                              </p:par>
                              <p:par>
                                <p:cTn id="74" presetID="55" presetClass="entr" presetSubtype="0" fill="hold" nodeType="withEffect">
                                  <p:stCondLst>
                                    <p:cond delay="0"/>
                                  </p:stCondLst>
                                  <p:childTnLst>
                                    <p:set>
                                      <p:cBhvr>
                                        <p:cTn id="75" dur="1" fill="hold">
                                          <p:stCondLst>
                                            <p:cond delay="0"/>
                                          </p:stCondLst>
                                        </p:cTn>
                                        <p:tgtEl>
                                          <p:spTgt spid="10"/>
                                        </p:tgtEl>
                                        <p:attrNameLst>
                                          <p:attrName>style.visibility</p:attrName>
                                        </p:attrNameLst>
                                      </p:cBhvr>
                                      <p:to>
                                        <p:strVal val="visible"/>
                                      </p:to>
                                    </p:set>
                                    <p:anim calcmode="lin" valueType="num">
                                      <p:cBhvr>
                                        <p:cTn id="76" dur="1000" fill="hold"/>
                                        <p:tgtEl>
                                          <p:spTgt spid="10"/>
                                        </p:tgtEl>
                                        <p:attrNameLst>
                                          <p:attrName>ppt_w</p:attrName>
                                        </p:attrNameLst>
                                      </p:cBhvr>
                                      <p:tavLst>
                                        <p:tav tm="0">
                                          <p:val>
                                            <p:strVal val="#ppt_w*0.70"/>
                                          </p:val>
                                        </p:tav>
                                        <p:tav tm="100000">
                                          <p:val>
                                            <p:strVal val="#ppt_w"/>
                                          </p:val>
                                        </p:tav>
                                      </p:tavLst>
                                    </p:anim>
                                    <p:anim calcmode="lin" valueType="num">
                                      <p:cBhvr>
                                        <p:cTn id="77" dur="1000" fill="hold"/>
                                        <p:tgtEl>
                                          <p:spTgt spid="10"/>
                                        </p:tgtEl>
                                        <p:attrNameLst>
                                          <p:attrName>ppt_h</p:attrName>
                                        </p:attrNameLst>
                                      </p:cBhvr>
                                      <p:tavLst>
                                        <p:tav tm="0">
                                          <p:val>
                                            <p:strVal val="#ppt_h"/>
                                          </p:val>
                                        </p:tav>
                                        <p:tav tm="100000">
                                          <p:val>
                                            <p:strVal val="#ppt_h"/>
                                          </p:val>
                                        </p:tav>
                                      </p:tavLst>
                                    </p:anim>
                                    <p:animEffect transition="in" filter="fade">
                                      <p:cBhvr>
                                        <p:cTn id="78" dur="1000"/>
                                        <p:tgtEl>
                                          <p:spTgt spid="10"/>
                                        </p:tgtEl>
                                      </p:cBhvr>
                                    </p:animEffect>
                                  </p:childTnLst>
                                </p:cTn>
                              </p:par>
                              <p:par>
                                <p:cTn id="79" presetID="55" presetClass="entr" presetSubtype="0" fill="hold" nodeType="withEffect">
                                  <p:stCondLst>
                                    <p:cond delay="0"/>
                                  </p:stCondLst>
                                  <p:childTnLst>
                                    <p:set>
                                      <p:cBhvr>
                                        <p:cTn id="80" dur="1" fill="hold">
                                          <p:stCondLst>
                                            <p:cond delay="0"/>
                                          </p:stCondLst>
                                        </p:cTn>
                                        <p:tgtEl>
                                          <p:spTgt spid="9"/>
                                        </p:tgtEl>
                                        <p:attrNameLst>
                                          <p:attrName>style.visibility</p:attrName>
                                        </p:attrNameLst>
                                      </p:cBhvr>
                                      <p:to>
                                        <p:strVal val="visible"/>
                                      </p:to>
                                    </p:set>
                                    <p:anim calcmode="lin" valueType="num">
                                      <p:cBhvr>
                                        <p:cTn id="81" dur="1000" fill="hold"/>
                                        <p:tgtEl>
                                          <p:spTgt spid="9"/>
                                        </p:tgtEl>
                                        <p:attrNameLst>
                                          <p:attrName>ppt_w</p:attrName>
                                        </p:attrNameLst>
                                      </p:cBhvr>
                                      <p:tavLst>
                                        <p:tav tm="0">
                                          <p:val>
                                            <p:strVal val="#ppt_w*0.70"/>
                                          </p:val>
                                        </p:tav>
                                        <p:tav tm="100000">
                                          <p:val>
                                            <p:strVal val="#ppt_w"/>
                                          </p:val>
                                        </p:tav>
                                      </p:tavLst>
                                    </p:anim>
                                    <p:anim calcmode="lin" valueType="num">
                                      <p:cBhvr>
                                        <p:cTn id="82" dur="1000" fill="hold"/>
                                        <p:tgtEl>
                                          <p:spTgt spid="9"/>
                                        </p:tgtEl>
                                        <p:attrNameLst>
                                          <p:attrName>ppt_h</p:attrName>
                                        </p:attrNameLst>
                                      </p:cBhvr>
                                      <p:tavLst>
                                        <p:tav tm="0">
                                          <p:val>
                                            <p:strVal val="#ppt_h"/>
                                          </p:val>
                                        </p:tav>
                                        <p:tav tm="100000">
                                          <p:val>
                                            <p:strVal val="#ppt_h"/>
                                          </p:val>
                                        </p:tav>
                                      </p:tavLst>
                                    </p:anim>
                                    <p:animEffect transition="in" filter="fade">
                                      <p:cBhvr>
                                        <p:cTn id="83"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1524000" y="3657601"/>
            <a:ext cx="6858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eaLnBrk="1" hangingPunct="1">
              <a:spcBef>
                <a:spcPct val="50000"/>
              </a:spcBef>
            </a:pPr>
            <a:endParaRPr lang="en-US" sz="1800">
              <a:latin typeface="Arial" charset="0"/>
            </a:endParaRPr>
          </a:p>
        </p:txBody>
      </p:sp>
      <p:sp>
        <p:nvSpPr>
          <p:cNvPr id="14339" name="Text Box 3"/>
          <p:cNvSpPr txBox="1">
            <a:spLocks noChangeArrowheads="1"/>
          </p:cNvSpPr>
          <p:nvPr/>
        </p:nvSpPr>
        <p:spPr bwMode="auto">
          <a:xfrm>
            <a:off x="3200400" y="5486401"/>
            <a:ext cx="7239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eaLnBrk="1" hangingPunct="1">
              <a:spcBef>
                <a:spcPct val="50000"/>
              </a:spcBef>
            </a:pPr>
            <a:r>
              <a:rPr lang="en-US" sz="1800">
                <a:latin typeface="Arial" charset="0"/>
                <a:sym typeface="Wingdings" pitchFamily="2" charset="2"/>
              </a:rPr>
              <a:t>                 </a:t>
            </a:r>
            <a:endParaRPr lang="en-US" sz="2400" b="1">
              <a:solidFill>
                <a:srgbClr val="0000CC"/>
              </a:solidFill>
              <a:latin typeface="Arial" charset="0"/>
            </a:endParaRPr>
          </a:p>
        </p:txBody>
      </p:sp>
      <p:sp>
        <p:nvSpPr>
          <p:cNvPr id="14340" name="Text Box 4"/>
          <p:cNvSpPr txBox="1">
            <a:spLocks noChangeArrowheads="1"/>
          </p:cNvSpPr>
          <p:nvPr/>
        </p:nvSpPr>
        <p:spPr bwMode="auto">
          <a:xfrm>
            <a:off x="3200400" y="6324601"/>
            <a:ext cx="5410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eaLnBrk="1" hangingPunct="1">
              <a:spcBef>
                <a:spcPct val="50000"/>
              </a:spcBef>
            </a:pPr>
            <a:endParaRPr lang="en-US" sz="1800">
              <a:latin typeface="Arial" charset="0"/>
            </a:endParaRPr>
          </a:p>
        </p:txBody>
      </p:sp>
      <p:sp>
        <p:nvSpPr>
          <p:cNvPr id="14341" name="AutoShape 5" descr="9k="/>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4342" name="AutoShape 6" descr="9k="/>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4343" name="AutoShape 7" descr="9k="/>
          <p:cNvSpPr>
            <a:spLocks noChangeAspect="1" noChangeArrowheads="1"/>
          </p:cNvSpPr>
          <p:nvPr/>
        </p:nvSpPr>
        <p:spPr bwMode="auto">
          <a:xfrm>
            <a:off x="1704975" y="4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16396" name="Picture 12" descr="http://dantri4.vcmedia.vn/DVDhXuovZ8m77cpT6Cx/Image/2012/03/00_9347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3912" y="731150"/>
            <a:ext cx="4138176" cy="2339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5" name="AutoShape 16" descr="data:image/jpeg;base64,/9j/4AAQSkZJRgABAQAAAQABAAD/2wCEAAkGBhQSERUUExQWFRUVFxsYGBgYGBwaGhkaGhoYHBweHRocHiYeHBwkGhkcHy8gJScpLCwsHB4xNTAqNSYrLCkBCQoKDgwOGg8PGiwkHyQtKiwvLDQqLCwsLCwsLCwsLCwsLCwsLCwsLCwsLCwsLCwsLCwsLCwsLCwsLCwsLCwsLP/AABEIALwBCwMBIgACEQEDEQH/xAAcAAACAwEBAQEAAAAAAAAAAAAFBgIDBAcBAAj/xABJEAABAwIDBQUDCAgFAwMFAAABAgMRACEEEjEFIkFRYQYTcYGRMqGxBxQjQlLB0fAVM2JygpLS4UNTk6LxFiTCY7LTF1Rzg6P/xAAbAQACAwEBAQAAAAAAAAAAAAADBAABAgUGB//EADERAAICAQMCBAQFBAMAAAAAAAABAhEDBBIhMUEFEyJRYZGx8DJxgaHxFEJS0SMzwf/aAAwDAQACEQMRAD8Ab/0YjgSPA/dpVL2z18FzHMfhUsLtRCzuqB8Df0rSp4UnSY0m0Dhh1cRPh/eKw51pVC0qjnBPwmjS3E8xPIa1844IvWNprcJ6SFP70ylKiPAwPS8U67CfltIsbRSVtDEZccwBG+lxKvAAH4gU5bFTujwq+5T6GzFNCxAv+FacGmBp+ZP3VlXiQDerGHyoWnST8TV2Zo2tPBMg3BNqrex4bBzRHWsxUZNQxJsJEkny41lyaRaVsiNpJMXtxOlqtGPT9oe81q2FgEKKwq4SBqBHp5VjXhkBRgnKLiLcT+FDe6rCem6PRjkcJPl+NeL2mnTKs+AmvFNqAzDTWbWr1rE5TC7dTVWy6QFTjC5jV+0EsshG8I33FBavPKlHrU161PZglgun2n3VvHnCrIHk2ECoK1p/D0E8vUsm1D8b+NEDpQ/Gi3rRpdAceoVweOcCEDuT7IglQANtavOOej9V/uq/Duju0D9gfCrFvgcRHjXLsfr4GZL7hF0AcoVVAU4o2QJ/fj/xrad7eAhI1PD31fhUDUVaVlWDMriQpSkIASOK/wABz61mXtDEGB82UbfaER46UztpiZodidssZiha76HUR5jj51vZx1M7gG87iDMYf6uucG3TUE9K+Y+crAJSlNtFKMxOsBPGtuM7RttrShoJWgDeymIJPA6dfGtbKsyEqClLCt4BUSBYgWjwqOKL3AwYN5YglMXulRF+kpPwrarCryje4eP96sZWQTqYnXjU1uLmbDx1/M1lJFuwejDOE3PHTej0mKmrDLmxCRyCfxJogt8xeoqXAv58gKukS2YFMr+2o8t1P4V6rBEi63J8vwituc6zXnfgJkqAvVbUS2Yxss/aX5q/AV9+hVfaV/Mav/TLYlPeJkcJEiq/02gfXHqKuokuQosbFwSju4op6OtEf7kkivNp4H5uEd1iErK80KacO7lA9oE218710h3sHhVe00nxSCg/7SKS+3vZBjCMBxsrCiogJKgoR6A8uPGn2rQim0UtYVSVpT3iycskkg8eorXi23AN0pPiI+BHwrBsDBd0lKSd7L9wJ95on3lr9fhSTXI4nwJeKWsbRw6lAXzAawJBn4iuhbHIgGeGnnSbtJknF4Y/tH3Cfupy2a2MqfCrrlFPoSeSSbHST7jHxq7DmEXGkfm1QxK95KReTEDW4PDxitmH2MuJXuzcg3Pu/GpTM2eMO38fhUcS0pVkRIMyoSPQEVcjALSZBBA5fhXqFZbakn11qOPHJafseYXC4gBUONgGx3Df/dWVWw3lqEvJHQNwPeTRX5zlkdJnhNVNYkk+dVsRrcxW7X4rFYbL3TgWYOZPdjQwBFKuJ7XYtxlWaSlQyghEAlQsAY1vzpp7YY/K9lVYZBedQfHS4pbxX0q2WktHK0nMcoIIndTJF7gKPWE8ABRFidcIXnnp0gl2X2jiHBDqVJQlAyyIE8hYcKNqrJstKwVZkqAgazz4TpWxYo+KO3gw5OStklC1D8YbURWLChuMTMDmYokuhIC189xukrGXTQdBw5RrU04nG2JzwdDOvhVnzJakyBM84NvMfmKmjvBlBQDlnKIAIk3iCImkml2oI5z+JnfOKc/WFa7/AFl2GvCYmx9DWvvsblAzLCdB9JE8vrCrYBQEKbUlIMlI9k3mTzM8TfyrJtBhpxSMy1jLomBlH8MW0FSsn+K+YN5PizPizjEC63ADb9ZPX7RPWoDZGMVcg3gypaQTN+KhUk4tHeqUpU5osEBCQdLJTbhwHxo2nZrzyAW25SdCSnUEjjfWaj3V0XzN7wQjsni1f4ZI1s4jT+fnV3/SuLQBulKT/wCogAkfxib0X/6UxarZ8o5Z1RoJsBzFTR2BdIhTifRSvjFEVd6Mb5dkwD+iMUiT3mWdfp2xP/8ASaFYrCPhe64nMTE96kkk/tBUe+nn/wCn6k3K7xpkj/yoLtPs1iG1j6Ja0i8hBPiLVfpfCI5zStr9xYdw+IClNqUcyVQoZgoSOoUQfEE16cI+RBcIHjPumt2PT/3D6gFIBeXCZ0GYwDBItpYmupNdjcMRvMz/ABH7lVXEUm11JvlJtI4/80d/zVHzqJwa+Kz7q7QexuFP+B/uP9VRV2Dwp/wT5LV/VU3R9voSp+/1OLJwi9M/58qqVgFTdfvX+Fdxb+TzCD/BV/qK/GoufJng1Enu13/brVp9iev3X7jOptzgtPmn8CK5r8qOIUVtNKgwCd3mTexPKKczi3QP1ip09lOvL2AZ8gf2ONcy2ziHcRiO9WRlzhtJjz4QNCL9bTRHIuhu7N9nVPw6o5UkCYuZgSEnSOtGtodmWcu5IVzmR5ihLvykYXBo7t3vCtCQVBCftFUAEkAm2nOBVjPyjYFxGbOtsn6i21BXoJHvoajBLkJ630E3aOBUnEpJ1aClEeICf/KaYtmOwkDpQ3H47D4p4uNOJWgtlJG8lUhYvBAkcJrZs3Z6QLzMfaPAdTQpLkInxyMXZ3BJQVORKiTBPDmR8PWtb210Bakb61JjMEoKss3ExbSl7FdsUYJIDndpSJupWQn1mTQnD/K/gXV5hhn1qEpzNoCjHjIMeNHxOCXqFsyyP8FX/wCDojarKlBMlKjoFpUgz0kAT0msuIgO5leB9NaWWu2+yl5ZceuTLag8rKUEHfQJgA87WNMase1iEB1hxLqTbMkzfiOhvob1ebZ/ZZWDzq/5a/QrbOYxmm0+VaMK0R41nbVlM9PjV7Nuov8AdSwyJnyjDJiG1cFoynxBVHxNauxIWtlT6k3fVm5whAyIHomf4jQ75V3rNpF1KQY6AEyfu86t+TLtHlwpaKAooPFeSAqTqU5QJtdQJ4A0eEuORecPVa7jTixu6RWBetbsXtIuApKMsRfNMz0KUqHiRB4TWFw3osepVUi5/RNDX9R+8PjRbGDdR+7PvNCMQd5P76fiKuXQkTbsbBksoITqPvNaF7Mnh7qz9mO1KRg2yWXCAk3Cm4MFVhKpJ8qLHtIL/QOW/aat478ehNKuMWFVoE4nYmbmIoViNhKSlcpkGmj/AKjFvoHL9W7+G/Jv0FQe7RjKuWHN1JJ3mrADjvx6E1hwRtSZyTEbzjY4n+4+JrqnYt0/NQMpMKUPfP31zLCKC0qUgGQmBOs62vHEU/fJztNS2FhLa1wsEkFA1SPtLB4Uw+UKxTUkOCXf2DVjKyTGUjryqkYpf+Q76tf/AC1W92haY38QRh08C6pAzdEhK1EnpHEUOrDBdLFenD+dKGI+WHZ4gNrdfUTAS0ysk2m2YJBip435QmzAbcaQon2VkZ/DKVCD5H76NGPsYbLe1fZVGIQSAA4LpXxMfVUeIPXT1FHGnT9k+6uU47tHtJOPT32IjBKXG4GkqAItMoKt03PMAxXQ9mbSWGhmQ46ZIzpDZBgkWIWJ05CsTXYtJdUFg4fsn1FWtvn7J9R+ND07TP8AkPfyo/rq0Y88GH/5U/10MsIDEH7B9U/jXvzk/ZPqn8axp2mY/UPfyo/rr79Iq/8At3vRH/yVadEE7FbYY7pWR8k5CAAsyZi0GCOO7Cf/AMa9aCbQ2QWsJhVZ1y44pZ0tMXByzJSBMk+VCnmFpjIiDGoB4anStTb2MxCUtrUShGhVICRpaNTHAUTJUFcuEZxyeSVRXJm22hK31JXH2tCdwRlM6CFAiKH49Dc5soJUIsDoeopsxC0qQRIuLqPS0nlpSnicP3TgUjeAUJAMpgnWAYmuPHVQyTdfyeijpJwxq+v0N2y2A0swf8KwJtOdsfdThgHgTpoKU2nwpyRYlOWOuZBt6Gm/ZrO6FH7I9eNMT1WOGN5L4Rzp6fJGe2SpiN287GP4rEZ0qRkKRYkgiJ6QQZox2d2EcPh22VKzBMk6ACTJ8b8dbDlRxx6VXH9xQjaG00oVCjBOlJ4NatTHnquw5/S+UzM/s5tt5bqSuXDvpzSF8BGYEpIN7G+h5hk2MhLCO7B0KjpEzwgctPK5paw6y4sGPoxefteBpkwrcnoel/CJpyCd7hXNS9KNKXiTeOYrSbJUZsBMmwEXJqlSI8hp6UL2spWIWnCD2VgLxBHBqd1H7zqgU/upWeVHFRS28pWIdGIPsrSO6CuDYXCSf3zv+GWsHZPFFp+SUpC84JJIgyYNgSBmtMedqe+0vZ511QDYS2kITKlyBIXoBF7DQWA8qA4nZwkpUWlKuVFpAEeR8+F5NbV8A5PkP4LFhSSMzaiDfu1ZkidLgFM+C19Y0qw60L2LhUthWWbxMgA2ngPHlRNOtMwBN2rNeLcsn9wD3mhGIO8n95PxFFsUndQTPsx6GBQLabkAnlf761LoVEFdmtpf9s2hOUq3gpPeBJCSTdQypMRfeWsfsHSmVtxcWbkD2CFp3tNBlt1yIZP7X1qSF7NYHshSfsiZCRaNUzPXWvkYOJyuKGbWFEZv3o1HQ0knYdjyXXP8o/t/SI3b/Wvf+NT/AIRVWNdX3S5bI3FZTnRexmLHT/00M+YvSyyHbQ86An2d8wm87l9zyirnFuZSFPPQoEK+kO9P27b38RNWRNAvZIIQDlJNhltJvoKbvkxxhSp9AbWr2VQnJI9rXMsc+FLjDaEFMKEAgm4Np62mOdFNiba+avuOMhBChlhRk5ZBBhJAm3hRL5oDXRnSzjj/AJLw/hSfgs0qdodhoxL5eJcSpDRQMw/VneJISOJkTxtaJM1OfKM6RZCPQ/1UGxnyiYgKJHdp/aCAVe+qZtNWJPanZhxOED7RUVNyFJIIOX626YIgi4jSgjXyfuHCd9JzEFSUR7QGsHnyteK6rgH0rcU7OdTt1KiJOiraa8qILyqyCwCdABw+69LrM4qh/wAmMnbXY4Ajb76U5A6opFspOZPkDIHlX6Z7JYtCcG1kTiHEKTnSstahe9bLaBMVybtd2AaKlvhRbmSUgCCrpyk0x9me0eLYwzTaVp7ttASncSd0aXyyfGmY5Fk6CeXFLEtzXHudQG0R/lv/AOiv8KvG1k/5b3+i5/TXPj26xQ+sn/T/AAFWp+UHFDUI/wBM1rawG9D+NsI+w9/oO/017+mUfYe/0Hf6aQx8o+JH+Gg//rX9xrU38obxAJQ0DyKXKvayb4j5kPMfy8zfj+etJHa3FKzlHBM2FtSSTHOTTkMK5xdPkhI+M0ndtGg26gEklaDcxJgnkBwPupPxJPyHXujpeF1/UK17ia3iIWQTqDBNvX3VTtFsJtIJF7GR6j4VfjIuQNONYS8DavPxrrR7Km+exJlpSlgJO9NvGZmeUU+E5UAcAIFKmwkpz54FhA8Vf2mmBTk60hq8rk9nZCOeCckZ1AlU1lxTSSc5AmMp6iRetpN7VUG5F+JPpS0JbehZk+ckdOWnjaieF2rEWEQKAKWkLIJkzYDWB8KuL0Dz/G1NrLlj+GTRJ6fFNcxQcVtKxNhPxJqewcY2h8WALhJniVZYBJ1JgADyoAvPrksfL3mt+ydn7ynFouYidR4Qad0y1M8kZSbq/jQjnjpoY5JVf7hnth2hYZhTiwDoU6npYT4XoBsJhjGrDjeHIKpJcKYIAOUmQbm0QJ6wNAPyjbNPtIm+SRwFwJ91NHycbPe+ZNlHdwFLG9m+0TNgeJ1r1UfUrPMye2W0K7a2e2zlKEwFCLkmY5XjjzPlWBDiRcyIvz/Ctva8LBazhIsfZJPKZkA/GlTbO0MoQiYCrqI1ypBJ9Y9Yq5z2QcjWPHuaiWdoNsuun6KA2BAy3Vu201142SOutLK8c4YCCVdAlS56HKmPRRo1s/ABbsrA3ADl5TZKfAZTbiaKAQ6i1p9wB0pOOGWVb5tjMsqx+mKF/Zm0EZijEIWgiLAZVJBgzlUN4RwMffRfaeP2eyEDvXiYBUoNgpPSCpOU+ah407I2aMThEJeZWrM2gpXCSUnu0jMnekXHDXQ1yzGpWy4ptWZKm5FjBAPDqASDHhpJNVJyxNW7TJGEMq4VM34rtbswJhtb2aRBUlEAcbBYzHzFTa7V7Lyb7r2aD9VMFXAiFG3Qz40U7MYJD6Ul1CVHnAM/nWiO0exef9UGgOSkI+ITPrTEPUuoCUUn0OaL2/h1upyORYagi8+HICum9m+xrb2HS73wBUDIAB4kayPGlLGbMU2lY7tBWlxIkIGXIM3eGYEkGPfrTtsHt+wxhW21JWVJBnKkBOp0k8o4Ve+KfLCQ0eXLzCDZqX8n6SI75J/hH9VYnPksQTIcR/L/AHr0/Ktv/qhkOgzQr1091B3/AJUMQsykNoTwGWbeJ1rLzYxyHhGqbrbX6luK7DOYTfDjWS872XL/ADQL8he1AcHtvM5FwAZNuF7+E1l2z2kdxS5dVPAAWA8BWbvwEQkSSZUYt0E8gPfSk6lK0dvT+EyhBRm+X7dEiPaXbZdVlEhKdB15nr8KH7PxRBCVFQHA5iI98AVobw4y3EkmvlsAjStRbi7R2M2gxZcPktcffP5jCrsliICoIB0PfDlr7WnX+1SV2UxAcyQrMU5oLmgAzfatbhV/Yfaze+w8CbbhlW7luUQDoYkcoroWyNkNqSVEHMQd/vFgwbR7XS+g0rUc85T2ce/3z3PBazQvTZHCX8o58OxeLgHgr2fpeWs72lSb7EYogHIf9Yf1V09exWy0EkLMAW71zUdc3Os/6Eb/AMx4cY71X4miTy5ItcdhTy4sUUvY4gZ3QJzTxuOYg5iOQnJ9bLS12gxDvftNLVncUmQZ0IvBPHnJv7pJL7U4Qa4hxRHCFydMoISBmA+qCVRqA3pSu/tND2NZKFKKUyAVKUZkLOqjcDnCZmw1JJqVeKX5DWkm454Ne6Nj+LCFweZ8z4nlV6XWlGVAC3P7qq2jhc1uOpPIcPM0FWxFpPkTXmIxUke46DpshhLbJX7eZc2EKgJga8JJv0FEibSNKXuyrylNqQoyEkBPhE3/ABowXuAk9AK5+rS8yl2r6CKTbbfxLSuqVv2JHP3c6k5poRXjgEGbT99Lo2qMrbDhnu2kqUT+scO4mdd0byz0AAvrWjZuze4zLUsuOLOsADjZKRZCfC+sk1r2QZcPr7qJ4lqUmInUW+7wr2OiSlgi17Hm9XJrNJAosqWR0SPCi2HbixrEymNDx0oiHAKbSFWxZ7atju3coE5ZPoYqvszt9zC7KS5mTHelEZTmmSdZIMxpl468a09q0y05HFMdeNB2cDOxHFFR7tt8qsm+YKyG5PAqIMiOXCjr8HAvV5OT3F9vPnI31IKm0qIlUE9IgCbfChe01hxeYKB3FGQZEQk6/wARpWXtFIgSpRUieAAMxBvcaaARR/AmUNyEy425wiLRaTxIpPUze2vvozoYYJO0HFbWShxzIUOSJ3FpItJ5j7XrVh2jvZgUWJjeFhJF76xfl1pK2nigdpuKDTICkIGTKMg+iZ0GXXjMc+dD9rYqXVFtICZtmACyJ1ISYnzpjds9P3yAUN/J2jsb26cddThz3S+7R7DZBWQkACCV5Z4mYt1rF28wf/cofUwsBYCTmyXULcFkXGT0NDPkr2YtnFOKKS5DZnKQkC4vvKg6nj5UW7cdoi9lRlytJUMxMGywpAM8xmJgWtxtWZ+qLZmPpmBMP2vKEfRsgGAbmZHgnSNNa3bK+UhKjldHdzbPynrzHUf3VsDilNqDiwMyXFZgnksqPrZXurft4sLkKRlWBMpSZPHUCD/zyqsLtNPqjeWNNNLqT2vtxCUOONOKLQcDQK4vKTJBAECbCRSunax48vUaSDxFEm3G1pLfcuOMAXEiyyCEqKeCjyMwMp4wHrYuNwidnsM4nDpd7jNJWEhKTKlEgnQQb1HiTXA9ovEZ6WTTVpnMkYtJEKUQRoeFQ728BQnoQQfCnHtD2/w7yO42bs9laxbvHGWyhA/ZBFz1VA6GsXydbWwDzmJaxeHbcUFJUhaWxljKErAywAM4KhAg5jyrPkv3OqvHYrrD9wNh2sypOnLyo7svBJUFQ4gEWAnVQExbS3E/jQ7tdh09+6nDAIaCh3aRItlTNrkCZNBtlPrbdK1JiUwVETP99L+NZSS6nWlqMmTYsca3JO/buGXReOQ+P/FeBNVtO5pMzMEUd7O7IOIU4lKcygiRaSDoDEgESRM1UY7nSHNRnjgxvJLogRhXMryVXBCkzBIJBMWIuPEcq6MUhAeyqdBb7tyS6szC4OqjqlQ1pK2hspTOISlQyndsARAPKeorpz/Z4Fl1ZU8VLbMgxmKQkEJIy+0MvjPGseVJ5OO1nlvGckMnlZF/cv8AQSw2GUphKi45KkgneHGOaTQx953Md93X7LH3ia3sLhiW1vQndCVBAVItF0TWR7DuT+sOg1CAdBruUbJjc6pvoedXDOWnsqgj2E+/8a8Z2Q0yuQG84mMoE6Hib0ZQwkDMQnzE/E0OLwJVOnKAB4QBQ9ROsbb9h3SY92aKXujNiVSDJ15nShriuAgVuxJTpArFiUcBXBgeyoM9lnf1gEGCkkdDI+40ytIgcPEUtdk8LlW4eGVI85Jo4kHMZTKRoZ+7pXO1VPI6E8i9TLH1zofO1UutDQan19a12It8KoA3oNLxZSZ42ckX/PSt+zH9UKMgnj1v8aC4/EkODlHvmofOoUDOmv3j1r1Ph86wL9Tha2F5X+gbOHCCqLSZH9vWtDJKuBI9KFPbXBsNbJTB0PEk9NKN4dYAiB95t/augnYi40Bu0uzFLRIWpIAFk8bxqR1rD8wWnBLa7w9wqVKRlQJJVJMgD6wBmi+1XcyVp4nTyvb0rI+v/szmM7vlqY91XvfQvaqs5a7hAVpt9U/EUSx20u4SlwCe7SlIAMe0o8YPj5VSplXeJGQzkMAJOkj8DS5tnbPesjKkgBYGsyUpJ6faFqHGDnJX0DTmoxC/Z7FBeNcUoSAhXHTKGkj4RVOP3nSI1P8Af0rL2YR9Moid1tRIkalYA11sAfGtG0Hvps3Ii/nxii5V66MYvw2dGwqFByUqIg3KVG/CDBHwolimitCk2IIjjr7xWTsk4hZdy9OEcVXE39Ra1anezPeZiheRStSLzGkHVIF9OdaxS5oDkj3FPEqM70b6VJJnRYObl9oG/wC11rVhO7fZSVMpcWndMhJNtPa6e8Gsm3NkusFYJkApdQQTcpIzhUk6gVkwhW26pIJCHCFIIOoN48jPkaFjflZKf398BpLzMfAXSjIkpS2G0kzAygHyTQftbjnFNMYZMAOFaldSCAJ6CZ9KIrwjqlQVKAkXkz1pW7RbMfRiVBZ3TGQpPtIvlgai8g9QRwp6XPFCapc2GXCpWFThcMkIKkj5w7wQIumdVKPIXjWJkMHZPZDOHZyoEk3Uo6qP54UjM7ScaTkDagI0APrH31ow/aZabQoeINXwZ5YT2059Ms8Cox4VShIULa17jWVKEzMXHSai0lSU35eXrXOfU+o4obIKPskSw7IBJFgfSi+x9qu4dzvGlZVRB4gjkRxFCQvKB1NakjSrXBqcIyTjJWmbsdtlx94uOkFRECBAAFwAK67htvMlIPzggkAmQOXVFcReSdRrTXhNnuqSghZgoSfqkXAtBvR8M0m7PK+P4VGGNQSVWvodORtJo6YgeZR+Apf2rtFPeqh5J04A8BxFJzuCfuJUPGB6QTXidmvx7LfqKM8sex5dQl3AqtokjKbQaqZUAFEwfDgfyaEHG2k2txt8a04SMljMkn3/ANq5WqT8vk7vhyTzquyZqSuTWF9ZLgubA/n0rY8rIjqr4UJwzpK1nkqB5AD4zXOxxu2ehcqkojn2UH0ThtdYHoJ++jDtrkEjjHxoF2YMtKGm+f8A2po6hU61yNR/2MBL8TPsOtJ9lQPODcelWpw61q3AVRYwJ9aHlO8MoSYNydY5Ai9/dXR9n4lK2klEAEWA4cxbkbU7odBHUydyqu3c5+s1T06TSuzmG1l5FKCgSbiBzAB9ZFDcKrOrpxJsB+TTV8oOy+7AcSklKiJPAKggeE2Hl1rnT+0QD+yYOUG3oK7en07xRlj9n+3Y52bNHJtn7r9+44MYhpMCdTJN1QTe/wCeNbHn7WIsRrpFKuC2+2UwEx4VqVttP5/PSj7JdkBuPuEcZjVSZPhr116GqMbiwcKtMhJiQJkyFTEfw++si9pIyiB5ff76qxOOzN5UJAKgAQRJMwLGRHOb3AtUWOS5aJvi+Exd7QbZUlKDnM5FEReDcAEhRhUjQ3050lo+qPqhRMHQ+wD8Kd+02zCrCLd7xsJR/h5gHJMQYNyLjS2tuNIyhAb55jPqD8KZwO1YDOqqPt/sbOxwwwGJW6ETnAQCoiEyTYDUGfdVG1nwCMo3b92ACRqfZBEih3Z1gltywMqTr0C/xrevZpsUrAKSYhNr8OfOh5Gt7sJii/LHz5L3VZHSqSeZ66gmZBGW9uI6074ZQQmAIFIXYPBlvOslJzJF0qJB6EcCDOom3KnHv7UXFHuLZX2MHaHClxske0m48OI9KXcBs3vG+7mFI3kTwGhB8oHkac2XBMnQUobaxSU4xSEKyry5h1P1o4cYj9k/arOohTU/br+RvBLhw+X5lrGMSWQtRFpmbezqSehEHwnSKq22UPpaCcpcaWDJk/RqO9oRoQDBB0NqHowxYXDhlp4yCdEL/pP50oTtHbCGHS2EqQoQDFhlBkaSNCfWtxlXol1X7oFP/JdGGVbLm4yEi+pCT6Cq8VDaRmiVWSErWSTxME+yBcnyoe08w7dCikm8EgfjbzrS+iFKVlkZQAeGqibjyrPRNh8FZM0ILu19SxpYHUT7jf4zVKvaLfCZ8ulfJMDfGtifz6+tQcVaZ0Nj+feKWPpkehY8wD5cKsZWTzHCLR+NQQ+CJt616ziU/aE6xN6hG0up4+9bKNeNdLwJGRKeSR5RA+6uTOvwsK5KHxromBxm6CNTb0Fbh7nk/H8lzhBezfz/AIDDyxmFVZo/5rCMaCq44WqsuK4ER41lvucFI5QjAKPE/D4UyYFlLbaQYUQJAHM3vWZl5J0n0/CrX0QoH1pbXSckos63hGNKUpJ9q+f8EHHColSteXKoMMBIv4m0yTWoIkioPXUelqVXGO/d/Q6qe7UqK7K/mG9hYpOQpTFlTGhEhPnwoylyaSsA3lxTZ4KBQT1IJHvApvabI4muXqcPO5PqbfMmjWpueg5CjPZrELSlwIH1gdJi39qXi+dPdaiOxdrhlLoUbkBWsQBIJ8ppvwqLhqFfszneJY29O/0+of2lhlONKDhsoFMeI5e+uVubNEmQnramXaHbFSsgAIIXmWIIsZBF7WEX6ULdUCokWBJN+telnJS5R5uMZQuLBo2Wnl51FezE/Z98UUCa9QQD+Rr151i2apAdWCy5iXAI4SLfzHX0oVtLFNhCgl5SnIkICZ0vcAW050dx+xysGCCAZAvmtwuSD5UrPdm3mld41nQU8CDMHXe468aly6SYRRgncVYLxWNU40QTO6fHmKXe806T7wB91O2OxSlIA+btqVfMoCD6JMe6k0NqQZKSCOY/GiYOLB5+WmO/ZBSUMI0KitUHXUAfjWXbeLWklJsT8OvKtvZ0NpwTS4lcqPD7ZA48r6UHxOLLjhCWkqUTwJUSfCdaFKD3NsJCa7dDd2U7THD94CkqCoggWET1HOmrDdu21DesfP8A499c4xbjxhCkKBTMJCSIkjhFWsNPDVCiI42+NE9S6MuoS6o6vg+0bah7QGliRz6GgnaRpx0BcplBK2ynUxNjfiPOlXCYVzLKQZ4wbW5eVvWjuGdUhMrzeZMnlAkiKinJ8PkHLHFcp0fYzaxdwZNiCAOAifvBrKw2MS0EKKS+2IkmCpsEgEk8YEz+JqOFQEPOMKG6uVoHMGcyR1B3gP7ULxqThHkLQrNl04hSDqJ8NKWle7y31XT4r74N8VvXR9fgwzi9nZ0oQcuYnKVE20M73KtrGylMJTmTundC5zAz1kig23VLSlLiY7hcFJzXBUNCPI36VDZOPVlUNQIGvvre7dGwugg5a/HH25+SbDb2BzmQfEfnrUE7Oi4ME8NR5ippem40Ot9Dz61Fx7oeUgUM+iorGET5jWDauidheybHzYOLaSpalKIUfaiYAB1jdnzrneGYKnEoTdSlAAG1zz/Gu07DwoaYQ2L5RE8+JPqdKJiVs894/mUcUcafLd/oL23/AJL8NiN5K3GVccpBSY5gj3gik7GLVg3ThC8FLQEkKyxIUJAiTvBP3V11Tlj0FcA7a7TJ2w+sGd8JF+AQlOvlRnFVwePlklacnfYZcPiSlOpJF9Z4yZMeXCtre07cT60o/pAREmvfn83CjQfLYxuQOwx3k+I+NMaMq0zII6GsuH7Gob3nH3YFyAoDS+sTSXi0rLxUHIzqP1vqzu9DblV6vTvUNNOqD+H6xaSMk1dsbm2nXF5kSECwvA6z19auxDgRI9k/WKj8NBHWiGFdSEhIUCBak3tXhXnXVZRLYMgjiY4+GlClgU4xh0oPi1/lZcmTru6L6flwGNkYxp1Swk5lN70meBEEcImnpT1hzIFcY2Bh8QHx3LK1uDglKjbQyEjSuxtIUjKp5JQkRmm3jek9fpktqj99BnQ6t5Zznk9unz6F2SQJk/GqnsNmUMyQSm4MTB5jkaJfNs8FtYiOFgfMGonYrvCAPE+tLrQZF1v5G34nDt9RXxCd5WgvFTQv160fxTCW0nvlpI5KP3amlBeIlRiwkx4cK62OMoxSaqji5ZRlNyT68hPvj41F7E7puBWAOGr0pSRcetbBkWNtGYTvDmQY8jxrTgu0ZOrSv4VJP/uy0JxG0My8jSS4vpoPE6UvbRxS0JACr6ZUj0HU0xjk11BTSfQ6G1tXDLUElAzKIEFAm/UW99EdobBw6kpytgk8bmPKYrmeH7M410JMpZAuJUc063gEg+nhTR2Ow2MaeKcS4FNqbOUlQIzApPIHSa1OLfNGVKuExma7HYVSRmbTMDQAVtY7O4dICEpQMoMQBmjrx460G/S4DbrsqUELUgJiJKTEA8RPHoat2diC4gO6KkiAQYIMG4sfEVaXtEy5e7CSuyyYiU31tVX/AE3rlCQJ/D3SD60vbW7cu4WFKRnSTEhUGddCmI6zRXY3bIuttrCd1agiZ0URMdYuLcqnofYupLoR2psN1tBUhtKjyBCST5jWuaO4vE4s2R3LU3N5I5AmJ8hXXe1OLcRhlKSdIM2TFwADOsg+7hSRhwXjkWUoVeCogX8QYPmfjVykk6ZcYOUbQsbWDgCQFSpK8yVQSoEDxJiBWlb6XWgtX6tRhRGrLh4GNWz+HE1teRlIuCpJMkcSeYv7ooTggW31kgKbdstHAiPcRwoGogpJSXULhlT2voa9nMqcS9gnAM2XvGouFQLhJ5EXFYdhtDfCVEAROYADNeevCiqUKw5QUnMlMLaUfaTe4nmNFJqWMwiO+7xv2HiHY4DNqPIyKUUqtPv9TteFwT1UWu1/Q9QhUA1raVAvavCocz5VUt4mwsBUPbUejFkGRKYne48Raum7I2ovuWwtRzd2FTzEDXrCh8DXJHXBJ015Tp0406YjtW13YWX21ZWilUXO8R9XU+yP7USDPKePY28kJfD7+o8/OgcyQSSbEcxE/Cvz/tt0PbQdLeinlER0Jk+oJpp2z2rCdnqW28ku4jKAlCwVIkb0gGQQkETzNKPZjDb+aLJEefH89aPdK2eWmrkoo2ObPWTMm1ffMl8zR6vKz5r9wuxBvEsZ0KEGCkzAJgRf3UF2dsHBJRKwhSU3nO6FqXYWRYeQmn4oAECAKzP4Ynh6VPMK2APD4DDj/CcPisR6Ag+tbEoZTo2gDmUEx4kzW1vBr4QPKr1MEDfWmORA/CsbrN0CjiElMAQk8AHG/CcjRk+dRaxriAQ3YHUfTLB6FKmsp/OlF04hA42qRcn2RV7vgVXxBjrzlu7QRIBUlKFkg3B5GLSJvBFesLLkpcB0ulwqbseRJM+QrU4HAZAidevjXrTJJ3vvHwqlJFtMG4fZDag4XEFDeYFIK8xTFrLsSDbUfGpO7Ow6wAhSUkaRqeUyb3o2ClIsmKxYzbDTZI9pwCciQCqOZ+yOpqW7KoXWsAtSihCSpQmY0EWkngPGqsVsZ5wABaEj61zMdOdFNpuv9y0UqUype+5lCgveUQhJgZhFxUdn7Tcy5fnAXkhKirIVTxkKSDRaSMKV9rBh2cWU7jaiBJJAJkjmY1rNsbYoCg4sXT7IPPifuppxO2cS2yVthDpAJCO7IJgEiMqrybWHrXx7bNCzqAk8Rf7xRIV7g237UV4cXHn8KzdoM6We8buppQcjmke0PNJNHdj7Tw2LUUNRmCSTHASB8SK1O7IImLjlTHDVMBynYn4rHJfbS40QW1Sp1AMKBCVFVo0OszMnraeCS83hUQATElM6kyqOXSs21ewzjKlLw6CsLBHdyN0njc3T01oq4Hvm4PdrCwBukAAHqASY42oabj3LklKuAWhxnMBiWyFlJISQFJCR1nLI1I4Tqao2btEP4plphIThcOrMMuilqBv7z7zyrRtTHocKWyCVtnfJQUCTKSBPAkzqeFE8BhUpcbShICQrRIsNaxCN8sNOVcBTthioaS2Bdd76QP7xSeGQmPtamwKQd2SBzOXWeJo92hX3mIhX+EPZ1mAq8+J+FBHRAJ5+tDm7lYtPK8fCA+28cpI3cpE70AyB8PO9BGcWo2BjrW9x8FRB6ihWGw6iohCbAwSdLcutVucuGM4ncFMNDFhhQbdhSCmVwIKFmTKeEgaz7Xoa0M4ZSMoz50aoXM5kkknqLk2Ok0O7SYIlQWBKXEhU/tRCh0IIqnYqlJJCicuWw5Gbxy/tS6jcd3zO74Xk26uMfzX7BnEYoTAEn88qpDsAz6D76rKwbAR141BRAMHzoZ7eybAvzqOPbGRRgeyb+VbJECBArDj7tkcSI9a0gOopYpP4P6CvhdnlS4T/AMU3YPA92kAGKG7JwsqA/sB40f8AmoWOOXlpPj06Uec7dHzPHDb6mQw8KJggnoZq7NUXMClIlIAKbiOlRW5cwLVjvTDXatDlg8S7AhSTxAWLfzJuPQ1taxb0EqYICRO4tKwf3RIUfCJrLhmwDA4Uaw9PeRFoS86SYKa222pWXI6FQTCm1J011q7u0quQ5/KfwoptBwpbkcx99B2caqaXni2vgPDNuRaMGgwQFn+E/fFXNCNEL9APiatw+OUY0ohh0FYgrUPCPwrKxWW8qQCxOMUkQ3h3FqJ0m/8AxWVhnHquGUt9Vqk+ginJjZiUEGVKIBEqM61Y5RY6ddzDzvsKY7PvrH0+IV+63uD19r31nxmBbw7Su6Tl1JPEkcSdTTS9S32kcKWnCNQhRHiASKMoKPQHvcnyBdq7UccbSsKW2DCpTBUYFosY+ses0JwGJdSQpTihCpOdtpcgRxCEqF+taNluF7ZqHFmVtqcAPOFFVxpxI8KJdmcIhWLUFJCkhpxQSbiQUQYPQn1oUots3GVIvRtNpcErhUXIGWTz1++vMWyy4kFag4BwUJ168Kr2tgENjEFIju1kJ42v8KC7P3mG5vmUok+F/uoMe4fJHZV91Yf7PBGGWtTYQjPCeZVlJgXUY14e+KfAQdK5+1g02VF06dPzNMHZ545FSZhZ+CaYxtvgVycDAUVFWHBqtLhqSHTNGoHZFWBSdQDVasOlsEpSOEgASa2FWtDX3j9JfSSP5VGpRLEZ1JWt1yfbI8rrUR8PKKH7TGVqedFMKPop5rV7gkVl7YtBDLEfWQonxzqT8AKW/tbObn5mxGmVGqWGVBduJNhePGL/APNX4ce1VbphtR6x/wA86Fj6s7sVtwQSCmCeypKVlCkkyUlWp5zJhXUV442gEBszrbWB46V9gBuA9OZHwqzGeyDJnNzPI86zNLlod8Om1qcd+5BagkW1qtjD5tVBJqE1rwqAZ8JpbqfQfxEjKQUnUCx51lePs+0bj2Pa8R4Vu2gbVjYxCkKCkm4SfuqN8CmvntwT/L68GktKUhXduF0nXdSFpHEKFibwJq/BYpxBh1Jyj61rcpg28/WrNnspxEKcTvD6ySUq9UmrEb6sirwgHN9a5I1HC1LLLTa+f3/B4uULRQ5tZG+CFJIGqoAjnqbeFRwaAUAkG97REE21PKKF4tAU4lmIRKrDjExc1sThABAUsAcAogelNRUpK7AT2w4o/9k="/>
          <p:cNvSpPr>
            <a:spLocks noChangeAspect="1" noChangeArrowheads="1"/>
          </p:cNvSpPr>
          <p:nvPr/>
        </p:nvSpPr>
        <p:spPr bwMode="auto">
          <a:xfrm>
            <a:off x="1704975" y="-2127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16402" name="Picture 18" descr="http://www.vietsov.com.vn/OGPE/PublishingImages/XNKTDK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96776" y="3312238"/>
            <a:ext cx="4138175" cy="2357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6" name="Picture 22" descr="http://www.ven.vn/Portals/0/users/host/2012/092012/tai-co-cau-tap-doan-dau-khi.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96776" y="731150"/>
            <a:ext cx="4138175" cy="2371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8" name="Picture 24" descr="http://www.phateco.com/Images/13100905094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3912" y="3245069"/>
            <a:ext cx="4138176" cy="242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953000" y="5853114"/>
            <a:ext cx="5707472" cy="43088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eaLnBrk="1" hangingPunct="1"/>
            <a:r>
              <a:rPr lang="en-US" sz="2200" b="1" dirty="0">
                <a:solidFill>
                  <a:srgbClr val="000066"/>
                </a:solidFill>
              </a:rPr>
              <a:t> </a:t>
            </a:r>
            <a:r>
              <a:rPr lang="en-US" sz="2200" b="1" dirty="0">
                <a:solidFill>
                  <a:srgbClr val="FF0000"/>
                </a:solidFill>
              </a:rPr>
              <a:t>Khai thác dầu khí ở thềm lục địa phía </a:t>
            </a:r>
            <a:r>
              <a:rPr lang="en-US" sz="2200" b="1" dirty="0" smtClean="0">
                <a:solidFill>
                  <a:srgbClr val="FF0000"/>
                </a:solidFill>
              </a:rPr>
              <a:t>Nam.</a:t>
            </a:r>
            <a:endParaRPr lang="en-US" sz="2200" b="1" dirty="0">
              <a:solidFill>
                <a:srgbClr val="FF0000"/>
              </a:solidFill>
            </a:endParaRPr>
          </a:p>
        </p:txBody>
      </p:sp>
    </p:spTree>
    <p:extLst>
      <p:ext uri="{BB962C8B-B14F-4D97-AF65-F5344CB8AC3E}">
        <p14:creationId xmlns:p14="http://schemas.microsoft.com/office/powerpoint/2010/main" val="2169230292"/>
      </p:ext>
    </p:extLst>
  </p:cSld>
  <p:clrMapOvr>
    <a:masterClrMapping/>
  </p:clrMapOvr>
  <mc:AlternateContent xmlns:mc="http://schemas.openxmlformats.org/markup-compatibility/2006" xmlns:p14="http://schemas.microsoft.com/office/powerpoint/2010/main">
    <mc:Choice Requires="p14">
      <p:transition spd="slow" p14:dur="39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2">
            <a:extLst>
              <a:ext uri="{FF2B5EF4-FFF2-40B4-BE49-F238E27FC236}">
                <a16:creationId xmlns:a16="http://schemas.microsoft.com/office/drawing/2014/main" id="{3220D9D9-9D44-48E2-8980-B8AB9734EFE3}"/>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315286" y="3261489"/>
            <a:ext cx="4792717" cy="2445626"/>
          </a:xfrm>
        </p:spPr>
      </p:pic>
      <p:pic>
        <p:nvPicPr>
          <p:cNvPr id="59395" name="Picture 3" descr="5">
            <a:extLst>
              <a:ext uri="{FF2B5EF4-FFF2-40B4-BE49-F238E27FC236}">
                <a16:creationId xmlns:a16="http://schemas.microsoft.com/office/drawing/2014/main" id="{87F7AC64-5CA5-4E34-959D-6FF2F803A3F8}"/>
              </a:ext>
            </a:extLst>
          </p:cNvP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tretch>
            <a:fillRect/>
          </a:stretch>
        </p:blipFill>
        <p:spPr>
          <a:xfrm>
            <a:off x="5169007" y="631427"/>
            <a:ext cx="4495229" cy="5122983"/>
          </a:xfrm>
        </p:spPr>
      </p:pic>
      <p:pic>
        <p:nvPicPr>
          <p:cNvPr id="59396" name="Picture 4" descr="3">
            <a:extLst>
              <a:ext uri="{FF2B5EF4-FFF2-40B4-BE49-F238E27FC236}">
                <a16:creationId xmlns:a16="http://schemas.microsoft.com/office/drawing/2014/main" id="{726943BD-29BE-490F-AC4A-C9A0CB79F618}"/>
              </a:ext>
            </a:extLst>
          </p:cNvPr>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336394" y="636303"/>
            <a:ext cx="4818908" cy="2454164"/>
          </a:xfrm>
        </p:spPr>
      </p:pic>
      <p:sp>
        <p:nvSpPr>
          <p:cNvPr id="20486" name="Text Box 6">
            <a:extLst>
              <a:ext uri="{FF2B5EF4-FFF2-40B4-BE49-F238E27FC236}">
                <a16:creationId xmlns:a16="http://schemas.microsoft.com/office/drawing/2014/main" id="{9B8100CB-3E8E-4380-A01D-BED0CF2F120E}"/>
              </a:ext>
            </a:extLst>
          </p:cNvPr>
          <p:cNvSpPr txBox="1">
            <a:spLocks noChangeArrowheads="1"/>
          </p:cNvSpPr>
          <p:nvPr/>
        </p:nvSpPr>
        <p:spPr bwMode="auto">
          <a:xfrm>
            <a:off x="3029255" y="5823134"/>
            <a:ext cx="4695840" cy="461665"/>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400" b="1" dirty="0">
                <a:solidFill>
                  <a:srgbClr val="FF0000"/>
                </a:solidFill>
                <a:latin typeface="Times New Roman" panose="02020603050405020304" pitchFamily="18" charset="0"/>
              </a:rPr>
              <a:t>NHÀ MÁY THỦY ĐIỆN SƠN LA</a:t>
            </a:r>
          </a:p>
        </p:txBody>
      </p:sp>
      <p:sp>
        <p:nvSpPr>
          <p:cNvPr id="2" name="Rectangle 1"/>
          <p:cNvSpPr/>
          <p:nvPr/>
        </p:nvSpPr>
        <p:spPr>
          <a:xfrm>
            <a:off x="9758859" y="597904"/>
            <a:ext cx="2033750" cy="5078313"/>
          </a:xfrm>
          <a:prstGeom prst="rect">
            <a:avLst/>
          </a:prstGeom>
        </p:spPr>
        <p:txBody>
          <a:bodyPr wrap="square">
            <a:spAutoFit/>
          </a:bodyPr>
          <a:lstStyle/>
          <a:p>
            <a:r>
              <a:rPr lang="vi-VN" b="1" i="1" dirty="0">
                <a:latin typeface="Times New Roman" pitchFamily="18" charset="0"/>
                <a:cs typeface="Times New Roman" pitchFamily="18" charset="0"/>
              </a:rPr>
              <a:t>Nhà máy có công suất lắp máy 2.400 </a:t>
            </a:r>
            <a:r>
              <a:rPr lang="vi-VN" b="1" i="1" dirty="0">
                <a:latin typeface="Times New Roman" pitchFamily="18" charset="0"/>
                <a:cs typeface="Times New Roman" pitchFamily="18" charset="0"/>
                <a:hlinkClick r:id="rId5" tooltip="MW"/>
              </a:rPr>
              <a:t>MW</a:t>
            </a:r>
            <a:r>
              <a:rPr lang="vi-VN" b="1" i="1" dirty="0">
                <a:latin typeface="Times New Roman" pitchFamily="18" charset="0"/>
                <a:cs typeface="Times New Roman" pitchFamily="18" charset="0"/>
              </a:rPr>
              <a:t>, với 6 tổ máy, khởi công xây dựng ngày </a:t>
            </a:r>
            <a:r>
              <a:rPr lang="vi-VN" b="1" i="1" dirty="0">
                <a:latin typeface="Times New Roman" pitchFamily="18" charset="0"/>
                <a:cs typeface="Times New Roman" pitchFamily="18" charset="0"/>
                <a:hlinkClick r:id="rId6" tooltip="2 tháng 12"/>
              </a:rPr>
              <a:t>2 tháng 12</a:t>
            </a:r>
            <a:r>
              <a:rPr lang="vi-VN" b="1" i="1" dirty="0">
                <a:latin typeface="Times New Roman" pitchFamily="18" charset="0"/>
                <a:cs typeface="Times New Roman" pitchFamily="18" charset="0"/>
              </a:rPr>
              <a:t> năm </a:t>
            </a:r>
            <a:r>
              <a:rPr lang="vi-VN" b="1" i="1" dirty="0">
                <a:latin typeface="Times New Roman" pitchFamily="18" charset="0"/>
                <a:cs typeface="Times New Roman" pitchFamily="18" charset="0"/>
                <a:hlinkClick r:id="rId7" tooltip="2005"/>
              </a:rPr>
              <a:t>2005</a:t>
            </a:r>
            <a:r>
              <a:rPr lang="vi-VN" b="1" i="1" dirty="0">
                <a:latin typeface="Times New Roman" pitchFamily="18" charset="0"/>
                <a:cs typeface="Times New Roman" pitchFamily="18" charset="0"/>
              </a:rPr>
              <a:t>. Sau 7 năm xây dựng, Thủy điện Sơn La được khánh thành vào ngày 23 tháng 12 năm 2012, sớm hơn kế hoạch 3 năm, trở thành nhà máy thủy điện lớn nhất Việt Nam và cả khu vực </a:t>
            </a:r>
            <a:r>
              <a:rPr lang="vi-VN" b="1" i="1" dirty="0">
                <a:latin typeface="Times New Roman" pitchFamily="18" charset="0"/>
                <a:cs typeface="Times New Roman" pitchFamily="18" charset="0"/>
                <a:hlinkClick r:id="rId8" tooltip="Đông Nam Á"/>
              </a:rPr>
              <a:t>Đông Nam Á</a:t>
            </a:r>
            <a:r>
              <a:rPr lang="vi-VN" b="1" i="1" dirty="0">
                <a:latin typeface="Times New Roman" pitchFamily="18" charset="0"/>
                <a:cs typeface="Times New Roman" pitchFamily="18" charset="0"/>
              </a:rPr>
              <a:t> tại thời điểm </a:t>
            </a:r>
            <a:r>
              <a:rPr lang="vi-VN" b="1" i="1" dirty="0" smtClean="0">
                <a:latin typeface="Times New Roman" pitchFamily="18" charset="0"/>
                <a:cs typeface="Times New Roman" pitchFamily="18" charset="0"/>
              </a:rPr>
              <a:t>đó</a:t>
            </a:r>
            <a:r>
              <a:rPr lang="en-US" b="1" i="1" dirty="0" smtClean="0">
                <a:latin typeface="Times New Roman" pitchFamily="18" charset="0"/>
                <a:cs typeface="Times New Roman" pitchFamily="18" charset="0"/>
              </a:rPr>
              <a:t>.</a:t>
            </a:r>
            <a:endParaRPr lang="en-US" b="1" i="1" dirty="0">
              <a:latin typeface="Times New Roman" pitchFamily="18" charset="0"/>
              <a:cs typeface="Times New Roman" pitchFamily="18" charset="0"/>
            </a:endParaRPr>
          </a:p>
        </p:txBody>
      </p:sp>
    </p:spTree>
  </p:cSld>
  <p:clrMapOvr>
    <a:masterClrMapping/>
  </p:clrMapOvr>
  <p:transition spd="med">
    <p:circl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a:extLst>
              <a:ext uri="{FF2B5EF4-FFF2-40B4-BE49-F238E27FC236}">
                <a16:creationId xmlns:a16="http://schemas.microsoft.com/office/drawing/2014/main" id="{02600D70-7C01-4999-A466-721A1CA29F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996" y="605283"/>
            <a:ext cx="4414675" cy="2595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3">
            <a:extLst>
              <a:ext uri="{FF2B5EF4-FFF2-40B4-BE49-F238E27FC236}">
                <a16:creationId xmlns:a16="http://schemas.microsoft.com/office/drawing/2014/main" id="{8C6E3E86-0CF0-49EE-B7E8-1CB63D98B5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851" y="3358054"/>
            <a:ext cx="4423820" cy="260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4">
            <a:extLst>
              <a:ext uri="{FF2B5EF4-FFF2-40B4-BE49-F238E27FC236}">
                <a16:creationId xmlns:a16="http://schemas.microsoft.com/office/drawing/2014/main" id="{8E63F55C-36E2-4D1B-A757-C116925EF0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1902" y="605282"/>
            <a:ext cx="4461643" cy="5354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Text Box 5">
            <a:extLst>
              <a:ext uri="{FF2B5EF4-FFF2-40B4-BE49-F238E27FC236}">
                <a16:creationId xmlns:a16="http://schemas.microsoft.com/office/drawing/2014/main" id="{FDF866B1-179B-4EBF-9EEA-AA7EE6509FAD}"/>
              </a:ext>
            </a:extLst>
          </p:cNvPr>
          <p:cNvSpPr txBox="1">
            <a:spLocks noChangeArrowheads="1"/>
          </p:cNvSpPr>
          <p:nvPr/>
        </p:nvSpPr>
        <p:spPr bwMode="auto">
          <a:xfrm>
            <a:off x="2518465" y="143618"/>
            <a:ext cx="522238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400" b="1" dirty="0" smtClean="0">
                <a:solidFill>
                  <a:srgbClr val="FF0000"/>
                </a:solidFill>
                <a:latin typeface="Times New Roman" panose="02020603050405020304" pitchFamily="18" charset="0"/>
              </a:rPr>
              <a:t>NHÀ MÁY ĐIỆN GIÓ Ở BẠC LIÊU</a:t>
            </a:r>
            <a:endParaRPr lang="vi-VN" altLang="en-US" sz="2400" b="1" dirty="0">
              <a:solidFill>
                <a:srgbClr val="FF0000"/>
              </a:solidFill>
              <a:latin typeface="Times New Roman" panose="02020603050405020304" pitchFamily="18" charset="0"/>
            </a:endParaRPr>
          </a:p>
        </p:txBody>
      </p:sp>
      <p:sp>
        <p:nvSpPr>
          <p:cNvPr id="2" name="Rectangle 1"/>
          <p:cNvSpPr/>
          <p:nvPr/>
        </p:nvSpPr>
        <p:spPr>
          <a:xfrm>
            <a:off x="9538142" y="479154"/>
            <a:ext cx="2333296" cy="5632311"/>
          </a:xfrm>
          <a:prstGeom prst="rect">
            <a:avLst/>
          </a:prstGeom>
        </p:spPr>
        <p:txBody>
          <a:bodyPr wrap="square">
            <a:spAutoFit/>
          </a:bodyPr>
          <a:lstStyle/>
          <a:p>
            <a:r>
              <a:rPr lang="vi-VN" sz="2000" b="1" i="1" dirty="0">
                <a:solidFill>
                  <a:srgbClr val="0000CC"/>
                </a:solidFill>
                <a:latin typeface="Times New Roman" pitchFamily="18" charset="0"/>
                <a:cs typeface="Times New Roman" pitchFamily="18" charset="0"/>
              </a:rPr>
              <a:t>Nhà máy điện gió Bạc Liêu là nhà máy điện gió đặt tại ấp Biển Đông A, xã Vĩnh Trạch Đông, thành phố Bạc Liêu, tỉnh Bạc Liêu. Đây là nhà máy điện gió ven biển đầu tiên của Việt Nam và lớn nhất cả nước, được xây từ năm 2010. Từ tháng 6 năm 2013 đến tháng 3 năm 2020 đã đóng góp cho mạng lưới điện quốc gia 1 tỷ kWh.</a:t>
            </a:r>
            <a:endParaRPr lang="en-US" sz="2000" b="1" i="1" dirty="0">
              <a:solidFill>
                <a:srgbClr val="0000CC"/>
              </a:solidFill>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3000">
        <p14:shred pattern="rectangle"/>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400px-Thuy_dien_SL">
            <a:extLst>
              <a:ext uri="{FF2B5EF4-FFF2-40B4-BE49-F238E27FC236}">
                <a16:creationId xmlns:a16="http://schemas.microsoft.com/office/drawing/2014/main" id="{41F3CC5C-C2CB-45AF-A26D-69934BFD7E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9334" y="1752600"/>
            <a:ext cx="2155826" cy="164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3" descr="1191664_1S">
            <a:extLst>
              <a:ext uri="{FF2B5EF4-FFF2-40B4-BE49-F238E27FC236}">
                <a16:creationId xmlns:a16="http://schemas.microsoft.com/office/drawing/2014/main" id="{596F3BF0-00CC-4574-9E45-BA68078D47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7566" y="5276850"/>
            <a:ext cx="2135188"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4" descr="03">
            <a:extLst>
              <a:ext uri="{FF2B5EF4-FFF2-40B4-BE49-F238E27FC236}">
                <a16:creationId xmlns:a16="http://schemas.microsoft.com/office/drawing/2014/main" id="{B3618A89-F775-4377-B543-8A019B67A3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408" t="2985" r="9259" b="1492"/>
          <a:stretch>
            <a:fillRect/>
          </a:stretch>
        </p:blipFill>
        <p:spPr bwMode="auto">
          <a:xfrm>
            <a:off x="4177864" y="0"/>
            <a:ext cx="3974882" cy="6400800"/>
          </a:xfrm>
          <a:prstGeom prst="rect">
            <a:avLst/>
          </a:prstGeom>
          <a:solidFill>
            <a:schemeClr val="tx2"/>
          </a:solidFill>
          <a:ln w="9525">
            <a:solidFill>
              <a:srgbClr val="FF00FF"/>
            </a:solidFill>
            <a:miter lim="800000"/>
            <a:headEnd/>
            <a:tailEnd/>
          </a:ln>
        </p:spPr>
      </p:pic>
      <p:pic>
        <p:nvPicPr>
          <p:cNvPr id="19461" name="Picture 5" descr="THUY DIEN HOA BINH">
            <a:extLst>
              <a:ext uri="{FF2B5EF4-FFF2-40B4-BE49-F238E27FC236}">
                <a16:creationId xmlns:a16="http://schemas.microsoft.com/office/drawing/2014/main" id="{C7D4F9BA-78E2-4224-A9B1-BB05C2F51B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19334" y="0"/>
            <a:ext cx="2187576"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Text Box 6">
            <a:extLst>
              <a:ext uri="{FF2B5EF4-FFF2-40B4-BE49-F238E27FC236}">
                <a16:creationId xmlns:a16="http://schemas.microsoft.com/office/drawing/2014/main" id="{30253E6B-D171-44EA-AD91-FFAEEDBD0001}"/>
              </a:ext>
            </a:extLst>
          </p:cNvPr>
          <p:cNvSpPr txBox="1">
            <a:spLocks noChangeArrowheads="1"/>
          </p:cNvSpPr>
          <p:nvPr/>
        </p:nvSpPr>
        <p:spPr bwMode="auto">
          <a:xfrm>
            <a:off x="1736834" y="2994026"/>
            <a:ext cx="2419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2000" b="1" i="1" dirty="0">
                <a:solidFill>
                  <a:srgbClr val="FFFF00"/>
                </a:solidFill>
                <a:latin typeface="Times New Roman" panose="02020603050405020304" pitchFamily="18" charset="0"/>
              </a:rPr>
              <a:t>Thủy điện Hòa Bình </a:t>
            </a:r>
          </a:p>
        </p:txBody>
      </p:sp>
      <p:sp>
        <p:nvSpPr>
          <p:cNvPr id="19463" name="Text Box 7">
            <a:extLst>
              <a:ext uri="{FF2B5EF4-FFF2-40B4-BE49-F238E27FC236}">
                <a16:creationId xmlns:a16="http://schemas.microsoft.com/office/drawing/2014/main" id="{AE1CDB01-2948-49CF-A4A1-5E05FBD16C22}"/>
              </a:ext>
            </a:extLst>
          </p:cNvPr>
          <p:cNvSpPr txBox="1">
            <a:spLocks noChangeArrowheads="1"/>
          </p:cNvSpPr>
          <p:nvPr/>
        </p:nvSpPr>
        <p:spPr bwMode="auto">
          <a:xfrm>
            <a:off x="1771650" y="1181101"/>
            <a:ext cx="2286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2000" b="1" i="1" dirty="0">
                <a:solidFill>
                  <a:srgbClr val="FFFF00"/>
                </a:solidFill>
                <a:latin typeface="Times New Roman" panose="02020603050405020304" pitchFamily="18" charset="0"/>
              </a:rPr>
              <a:t>Thủy điện Sơn La</a:t>
            </a:r>
          </a:p>
        </p:txBody>
      </p:sp>
      <p:pic>
        <p:nvPicPr>
          <p:cNvPr id="19464" name="Picture 8" descr="Nhà máy nhiệt điện Phú Mỹ">
            <a:extLst>
              <a:ext uri="{FF2B5EF4-FFF2-40B4-BE49-F238E27FC236}">
                <a16:creationId xmlns:a16="http://schemas.microsoft.com/office/drawing/2014/main" id="{5F5D9D9B-E3B1-4686-9E9D-7B83B585AFE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58516" y="3343275"/>
            <a:ext cx="2173288"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5" name="Text Box 9">
            <a:extLst>
              <a:ext uri="{FF2B5EF4-FFF2-40B4-BE49-F238E27FC236}">
                <a16:creationId xmlns:a16="http://schemas.microsoft.com/office/drawing/2014/main" id="{9F372DB9-6D22-4EE9-AC6D-694754F8D10B}"/>
              </a:ext>
            </a:extLst>
          </p:cNvPr>
          <p:cNvSpPr txBox="1">
            <a:spLocks noChangeArrowheads="1"/>
          </p:cNvSpPr>
          <p:nvPr/>
        </p:nvSpPr>
        <p:spPr bwMode="auto">
          <a:xfrm>
            <a:off x="8152746" y="6477001"/>
            <a:ext cx="2438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2000" b="1" i="1">
                <a:solidFill>
                  <a:srgbClr val="FFFF00"/>
                </a:solidFill>
                <a:latin typeface="Times New Roman" panose="02020603050405020304" pitchFamily="18" charset="0"/>
              </a:rPr>
              <a:t>Nhiệt điện Phú Mỹ</a:t>
            </a:r>
          </a:p>
        </p:txBody>
      </p:sp>
      <p:pic>
        <p:nvPicPr>
          <p:cNvPr id="19466" name="Picture 10" descr="3Y-Cong-chao-cua-Thuy-die">
            <a:extLst>
              <a:ext uri="{FF2B5EF4-FFF2-40B4-BE49-F238E27FC236}">
                <a16:creationId xmlns:a16="http://schemas.microsoft.com/office/drawing/2014/main" id="{583A7AE9-4C07-49FE-9F90-0484B0B9970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19334" y="3505200"/>
            <a:ext cx="2168525"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8" name="Picture 12" descr="ThuydienYaly">
            <a:extLst>
              <a:ext uri="{FF2B5EF4-FFF2-40B4-BE49-F238E27FC236}">
                <a16:creationId xmlns:a16="http://schemas.microsoft.com/office/drawing/2014/main" id="{607FAD35-4C67-4407-9A33-C87FC109B06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19334" y="5238750"/>
            <a:ext cx="2187576"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9" name="Text Box 13">
            <a:extLst>
              <a:ext uri="{FF2B5EF4-FFF2-40B4-BE49-F238E27FC236}">
                <a16:creationId xmlns:a16="http://schemas.microsoft.com/office/drawing/2014/main" id="{D4175F0D-BEA2-4936-8C26-6DE693F257D4}"/>
              </a:ext>
            </a:extLst>
          </p:cNvPr>
          <p:cNvSpPr txBox="1">
            <a:spLocks noChangeArrowheads="1"/>
          </p:cNvSpPr>
          <p:nvPr/>
        </p:nvSpPr>
        <p:spPr bwMode="auto">
          <a:xfrm>
            <a:off x="1815664" y="6457951"/>
            <a:ext cx="2362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2000" b="1" i="1" dirty="0">
                <a:solidFill>
                  <a:srgbClr val="FFFF00"/>
                </a:solidFill>
                <a:latin typeface="Times New Roman" panose="02020603050405020304" pitchFamily="18" charset="0"/>
              </a:rPr>
              <a:t>Thủy điện Trị An</a:t>
            </a:r>
          </a:p>
        </p:txBody>
      </p:sp>
      <p:sp>
        <p:nvSpPr>
          <p:cNvPr id="19470" name="Text Box 14">
            <a:extLst>
              <a:ext uri="{FF2B5EF4-FFF2-40B4-BE49-F238E27FC236}">
                <a16:creationId xmlns:a16="http://schemas.microsoft.com/office/drawing/2014/main" id="{64961C42-BBEF-4DEF-9405-D8EE7851EEC7}"/>
              </a:ext>
            </a:extLst>
          </p:cNvPr>
          <p:cNvSpPr txBox="1">
            <a:spLocks noChangeArrowheads="1"/>
          </p:cNvSpPr>
          <p:nvPr/>
        </p:nvSpPr>
        <p:spPr bwMode="auto">
          <a:xfrm>
            <a:off x="1929310" y="4724401"/>
            <a:ext cx="212571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2000" b="1" i="1" dirty="0">
                <a:solidFill>
                  <a:srgbClr val="FFFF00"/>
                </a:solidFill>
                <a:latin typeface="Times New Roman" panose="02020603050405020304" pitchFamily="18" charset="0"/>
              </a:rPr>
              <a:t>Thủy điện Y-a-ly</a:t>
            </a:r>
          </a:p>
        </p:txBody>
      </p:sp>
      <p:pic>
        <p:nvPicPr>
          <p:cNvPr id="19471" name="Picture 15" descr="081018085105-131-266">
            <a:extLst>
              <a:ext uri="{FF2B5EF4-FFF2-40B4-BE49-F238E27FC236}">
                <a16:creationId xmlns:a16="http://schemas.microsoft.com/office/drawing/2014/main" id="{846AB2CA-11EF-4C58-BC91-2BBEAE3D6B8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58516" y="1657350"/>
            <a:ext cx="2154238"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60" name="Freeform 16">
            <a:extLst>
              <a:ext uri="{FF2B5EF4-FFF2-40B4-BE49-F238E27FC236}">
                <a16:creationId xmlns:a16="http://schemas.microsoft.com/office/drawing/2014/main" id="{70C31020-9D3E-4DC0-931B-15637F4D349A}"/>
              </a:ext>
            </a:extLst>
          </p:cNvPr>
          <p:cNvSpPr>
            <a:spLocks/>
          </p:cNvSpPr>
          <p:nvPr/>
        </p:nvSpPr>
        <p:spPr bwMode="auto">
          <a:xfrm>
            <a:off x="6172201" y="3581401"/>
            <a:ext cx="79375" cy="92075"/>
          </a:xfrm>
          <a:custGeom>
            <a:avLst/>
            <a:gdLst>
              <a:gd name="T0" fmla="*/ 2147483646 w 45"/>
              <a:gd name="T1" fmla="*/ 2147483646 h 48"/>
              <a:gd name="T2" fmla="*/ 2147483646 w 45"/>
              <a:gd name="T3" fmla="*/ 2147483646 h 48"/>
              <a:gd name="T4" fmla="*/ 2147483646 w 45"/>
              <a:gd name="T5" fmla="*/ 0 h 48"/>
              <a:gd name="T6" fmla="*/ 2147483646 w 45"/>
              <a:gd name="T7" fmla="*/ 2147483646 h 48"/>
              <a:gd name="T8" fmla="*/ 2147483646 w 45"/>
              <a:gd name="T9" fmla="*/ 2147483646 h 48"/>
              <a:gd name="T10" fmla="*/ 2147483646 w 45"/>
              <a:gd name="T11" fmla="*/ 2147483646 h 48"/>
              <a:gd name="T12" fmla="*/ 2147483646 w 45"/>
              <a:gd name="T13" fmla="*/ 2147483646 h 48"/>
              <a:gd name="T14" fmla="*/ 2147483646 w 45"/>
              <a:gd name="T15" fmla="*/ 2147483646 h 48"/>
              <a:gd name="T16" fmla="*/ 2147483646 w 45"/>
              <a:gd name="T17" fmla="*/ 2147483646 h 48"/>
              <a:gd name="T18" fmla="*/ 2147483646 w 45"/>
              <a:gd name="T19" fmla="*/ 2147483646 h 48"/>
              <a:gd name="T20" fmla="*/ 0 w 45"/>
              <a:gd name="T21" fmla="*/ 2147483646 h 48"/>
              <a:gd name="T22" fmla="*/ 2147483646 w 45"/>
              <a:gd name="T23" fmla="*/ 2147483646 h 48"/>
              <a:gd name="T24" fmla="*/ 2147483646 w 45"/>
              <a:gd name="T25" fmla="*/ 2147483646 h 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5"/>
              <a:gd name="T40" fmla="*/ 0 h 48"/>
              <a:gd name="T41" fmla="*/ 45 w 45"/>
              <a:gd name="T42" fmla="*/ 48 h 4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5" h="48">
                <a:moveTo>
                  <a:pt x="5" y="12"/>
                </a:moveTo>
                <a:lnTo>
                  <a:pt x="18" y="16"/>
                </a:lnTo>
                <a:lnTo>
                  <a:pt x="23" y="0"/>
                </a:lnTo>
                <a:lnTo>
                  <a:pt x="32" y="13"/>
                </a:lnTo>
                <a:lnTo>
                  <a:pt x="44" y="13"/>
                </a:lnTo>
                <a:lnTo>
                  <a:pt x="36" y="25"/>
                </a:lnTo>
                <a:lnTo>
                  <a:pt x="45" y="33"/>
                </a:lnTo>
                <a:lnTo>
                  <a:pt x="32" y="34"/>
                </a:lnTo>
                <a:lnTo>
                  <a:pt x="21" y="48"/>
                </a:lnTo>
                <a:lnTo>
                  <a:pt x="18" y="33"/>
                </a:lnTo>
                <a:lnTo>
                  <a:pt x="0" y="36"/>
                </a:lnTo>
                <a:lnTo>
                  <a:pt x="9" y="25"/>
                </a:lnTo>
                <a:lnTo>
                  <a:pt x="3" y="12"/>
                </a:lnTo>
              </a:path>
            </a:pathLst>
          </a:custGeom>
          <a:solidFill>
            <a:srgbClr val="0066FF"/>
          </a:solidFill>
          <a:ln w="9525">
            <a:solidFill>
              <a:srgbClr val="0000CC"/>
            </a:solidFill>
            <a:round/>
            <a:headEnd/>
            <a:tailEnd/>
          </a:ln>
        </p:spPr>
        <p:txBody>
          <a:bodyPr/>
          <a:lstStyle/>
          <a:p>
            <a:endParaRPr lang="en-US"/>
          </a:p>
        </p:txBody>
      </p:sp>
      <p:sp>
        <p:nvSpPr>
          <p:cNvPr id="19473" name="Freeform 17">
            <a:extLst>
              <a:ext uri="{FF2B5EF4-FFF2-40B4-BE49-F238E27FC236}">
                <a16:creationId xmlns:a16="http://schemas.microsoft.com/office/drawing/2014/main" id="{E481E4ED-9508-4060-8A3C-CD8C907C7D8A}"/>
              </a:ext>
            </a:extLst>
          </p:cNvPr>
          <p:cNvSpPr>
            <a:spLocks/>
          </p:cNvSpPr>
          <p:nvPr/>
        </p:nvSpPr>
        <p:spPr bwMode="auto">
          <a:xfrm>
            <a:off x="5562600" y="1295400"/>
            <a:ext cx="71438" cy="76200"/>
          </a:xfrm>
          <a:custGeom>
            <a:avLst/>
            <a:gdLst>
              <a:gd name="T0" fmla="*/ 2147483646 w 45"/>
              <a:gd name="T1" fmla="*/ 2147483646 h 48"/>
              <a:gd name="T2" fmla="*/ 2147483646 w 45"/>
              <a:gd name="T3" fmla="*/ 2147483646 h 48"/>
              <a:gd name="T4" fmla="*/ 2147483646 w 45"/>
              <a:gd name="T5" fmla="*/ 0 h 48"/>
              <a:gd name="T6" fmla="*/ 2147483646 w 45"/>
              <a:gd name="T7" fmla="*/ 2147483646 h 48"/>
              <a:gd name="T8" fmla="*/ 2147483646 w 45"/>
              <a:gd name="T9" fmla="*/ 2147483646 h 48"/>
              <a:gd name="T10" fmla="*/ 2147483646 w 45"/>
              <a:gd name="T11" fmla="*/ 2147483646 h 48"/>
              <a:gd name="T12" fmla="*/ 2147483646 w 45"/>
              <a:gd name="T13" fmla="*/ 2147483646 h 48"/>
              <a:gd name="T14" fmla="*/ 2147483646 w 45"/>
              <a:gd name="T15" fmla="*/ 2147483646 h 48"/>
              <a:gd name="T16" fmla="*/ 2147483646 w 45"/>
              <a:gd name="T17" fmla="*/ 2147483646 h 48"/>
              <a:gd name="T18" fmla="*/ 2147483646 w 45"/>
              <a:gd name="T19" fmla="*/ 2147483646 h 48"/>
              <a:gd name="T20" fmla="*/ 0 w 45"/>
              <a:gd name="T21" fmla="*/ 2147483646 h 48"/>
              <a:gd name="T22" fmla="*/ 2147483646 w 45"/>
              <a:gd name="T23" fmla="*/ 2147483646 h 48"/>
              <a:gd name="T24" fmla="*/ 2147483646 w 45"/>
              <a:gd name="T25" fmla="*/ 2147483646 h 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5"/>
              <a:gd name="T40" fmla="*/ 0 h 48"/>
              <a:gd name="T41" fmla="*/ 45 w 45"/>
              <a:gd name="T42" fmla="*/ 48 h 4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5" h="48">
                <a:moveTo>
                  <a:pt x="5" y="12"/>
                </a:moveTo>
                <a:lnTo>
                  <a:pt x="18" y="16"/>
                </a:lnTo>
                <a:lnTo>
                  <a:pt x="23" y="0"/>
                </a:lnTo>
                <a:lnTo>
                  <a:pt x="32" y="13"/>
                </a:lnTo>
                <a:lnTo>
                  <a:pt x="44" y="13"/>
                </a:lnTo>
                <a:lnTo>
                  <a:pt x="36" y="25"/>
                </a:lnTo>
                <a:lnTo>
                  <a:pt x="45" y="33"/>
                </a:lnTo>
                <a:lnTo>
                  <a:pt x="32" y="34"/>
                </a:lnTo>
                <a:lnTo>
                  <a:pt x="21" y="48"/>
                </a:lnTo>
                <a:lnTo>
                  <a:pt x="18" y="33"/>
                </a:lnTo>
                <a:lnTo>
                  <a:pt x="0" y="36"/>
                </a:lnTo>
                <a:lnTo>
                  <a:pt x="9" y="25"/>
                </a:lnTo>
                <a:lnTo>
                  <a:pt x="3" y="12"/>
                </a:lnTo>
              </a:path>
            </a:pathLst>
          </a:custGeom>
          <a:solidFill>
            <a:srgbClr val="FF0000"/>
          </a:solidFill>
          <a:ln w="9525">
            <a:solidFill>
              <a:srgbClr val="FF0000"/>
            </a:solidFill>
            <a:round/>
            <a:headEnd/>
            <a:tailEnd/>
          </a:ln>
        </p:spPr>
        <p:txBody>
          <a:bodyPr/>
          <a:lstStyle/>
          <a:p>
            <a:endParaRPr lang="en-US"/>
          </a:p>
        </p:txBody>
      </p:sp>
      <p:sp>
        <p:nvSpPr>
          <p:cNvPr id="57362" name="Freeform 18">
            <a:extLst>
              <a:ext uri="{FF2B5EF4-FFF2-40B4-BE49-F238E27FC236}">
                <a16:creationId xmlns:a16="http://schemas.microsoft.com/office/drawing/2014/main" id="{E8A9AAC5-7E20-4F08-8FEA-704D0017F476}"/>
              </a:ext>
            </a:extLst>
          </p:cNvPr>
          <p:cNvSpPr>
            <a:spLocks/>
          </p:cNvSpPr>
          <p:nvPr/>
        </p:nvSpPr>
        <p:spPr bwMode="auto">
          <a:xfrm>
            <a:off x="5043488" y="809626"/>
            <a:ext cx="80962" cy="130175"/>
          </a:xfrm>
          <a:custGeom>
            <a:avLst/>
            <a:gdLst>
              <a:gd name="T0" fmla="*/ 2147483646 w 45"/>
              <a:gd name="T1" fmla="*/ 2147483646 h 48"/>
              <a:gd name="T2" fmla="*/ 2147483646 w 45"/>
              <a:gd name="T3" fmla="*/ 2147483646 h 48"/>
              <a:gd name="T4" fmla="*/ 2147483646 w 45"/>
              <a:gd name="T5" fmla="*/ 0 h 48"/>
              <a:gd name="T6" fmla="*/ 2147483646 w 45"/>
              <a:gd name="T7" fmla="*/ 2147483646 h 48"/>
              <a:gd name="T8" fmla="*/ 2147483646 w 45"/>
              <a:gd name="T9" fmla="*/ 2147483646 h 48"/>
              <a:gd name="T10" fmla="*/ 2147483646 w 45"/>
              <a:gd name="T11" fmla="*/ 2147483646 h 48"/>
              <a:gd name="T12" fmla="*/ 2147483646 w 45"/>
              <a:gd name="T13" fmla="*/ 2147483646 h 48"/>
              <a:gd name="T14" fmla="*/ 2147483646 w 45"/>
              <a:gd name="T15" fmla="*/ 2147483646 h 48"/>
              <a:gd name="T16" fmla="*/ 2147483646 w 45"/>
              <a:gd name="T17" fmla="*/ 2147483646 h 48"/>
              <a:gd name="T18" fmla="*/ 2147483646 w 45"/>
              <a:gd name="T19" fmla="*/ 2147483646 h 48"/>
              <a:gd name="T20" fmla="*/ 0 w 45"/>
              <a:gd name="T21" fmla="*/ 2147483646 h 48"/>
              <a:gd name="T22" fmla="*/ 2147483646 w 45"/>
              <a:gd name="T23" fmla="*/ 2147483646 h 48"/>
              <a:gd name="T24" fmla="*/ 2147483646 w 45"/>
              <a:gd name="T25" fmla="*/ 2147483646 h 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5"/>
              <a:gd name="T40" fmla="*/ 0 h 48"/>
              <a:gd name="T41" fmla="*/ 45 w 45"/>
              <a:gd name="T42" fmla="*/ 48 h 4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5" h="48">
                <a:moveTo>
                  <a:pt x="5" y="12"/>
                </a:moveTo>
                <a:lnTo>
                  <a:pt x="18" y="16"/>
                </a:lnTo>
                <a:lnTo>
                  <a:pt x="23" y="0"/>
                </a:lnTo>
                <a:lnTo>
                  <a:pt x="32" y="13"/>
                </a:lnTo>
                <a:lnTo>
                  <a:pt x="44" y="13"/>
                </a:lnTo>
                <a:lnTo>
                  <a:pt x="36" y="25"/>
                </a:lnTo>
                <a:lnTo>
                  <a:pt x="45" y="33"/>
                </a:lnTo>
                <a:lnTo>
                  <a:pt x="32" y="34"/>
                </a:lnTo>
                <a:lnTo>
                  <a:pt x="21" y="48"/>
                </a:lnTo>
                <a:lnTo>
                  <a:pt x="18" y="33"/>
                </a:lnTo>
                <a:lnTo>
                  <a:pt x="0" y="36"/>
                </a:lnTo>
                <a:lnTo>
                  <a:pt x="9" y="25"/>
                </a:lnTo>
                <a:lnTo>
                  <a:pt x="3" y="12"/>
                </a:lnTo>
              </a:path>
            </a:pathLst>
          </a:custGeom>
          <a:solidFill>
            <a:schemeClr val="bg1"/>
          </a:solidFill>
          <a:ln w="19050">
            <a:solidFill>
              <a:srgbClr val="0000FF"/>
            </a:solidFill>
            <a:round/>
            <a:headEnd/>
            <a:tailEnd/>
          </a:ln>
        </p:spPr>
        <p:txBody>
          <a:bodyPr/>
          <a:lstStyle/>
          <a:p>
            <a:endParaRPr lang="en-US"/>
          </a:p>
        </p:txBody>
      </p:sp>
      <p:sp>
        <p:nvSpPr>
          <p:cNvPr id="19475" name="Freeform 19">
            <a:extLst>
              <a:ext uri="{FF2B5EF4-FFF2-40B4-BE49-F238E27FC236}">
                <a16:creationId xmlns:a16="http://schemas.microsoft.com/office/drawing/2014/main" id="{1516734C-22C7-4A1A-AE24-AF87937EE364}"/>
              </a:ext>
            </a:extLst>
          </p:cNvPr>
          <p:cNvSpPr>
            <a:spLocks/>
          </p:cNvSpPr>
          <p:nvPr/>
        </p:nvSpPr>
        <p:spPr bwMode="auto">
          <a:xfrm>
            <a:off x="5510214" y="1195388"/>
            <a:ext cx="90487" cy="100012"/>
          </a:xfrm>
          <a:custGeom>
            <a:avLst/>
            <a:gdLst>
              <a:gd name="T0" fmla="*/ 2147483646 w 45"/>
              <a:gd name="T1" fmla="*/ 2147483646 h 48"/>
              <a:gd name="T2" fmla="*/ 2147483646 w 45"/>
              <a:gd name="T3" fmla="*/ 2147483646 h 48"/>
              <a:gd name="T4" fmla="*/ 2147483646 w 45"/>
              <a:gd name="T5" fmla="*/ 0 h 48"/>
              <a:gd name="T6" fmla="*/ 2147483646 w 45"/>
              <a:gd name="T7" fmla="*/ 2147483646 h 48"/>
              <a:gd name="T8" fmla="*/ 2147483646 w 45"/>
              <a:gd name="T9" fmla="*/ 2147483646 h 48"/>
              <a:gd name="T10" fmla="*/ 2147483646 w 45"/>
              <a:gd name="T11" fmla="*/ 2147483646 h 48"/>
              <a:gd name="T12" fmla="*/ 2147483646 w 45"/>
              <a:gd name="T13" fmla="*/ 2147483646 h 48"/>
              <a:gd name="T14" fmla="*/ 2147483646 w 45"/>
              <a:gd name="T15" fmla="*/ 2147483646 h 48"/>
              <a:gd name="T16" fmla="*/ 2147483646 w 45"/>
              <a:gd name="T17" fmla="*/ 2147483646 h 48"/>
              <a:gd name="T18" fmla="*/ 2147483646 w 45"/>
              <a:gd name="T19" fmla="*/ 2147483646 h 48"/>
              <a:gd name="T20" fmla="*/ 0 w 45"/>
              <a:gd name="T21" fmla="*/ 2147483646 h 48"/>
              <a:gd name="T22" fmla="*/ 2147483646 w 45"/>
              <a:gd name="T23" fmla="*/ 2147483646 h 48"/>
              <a:gd name="T24" fmla="*/ 2147483646 w 45"/>
              <a:gd name="T25" fmla="*/ 2147483646 h 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5"/>
              <a:gd name="T40" fmla="*/ 0 h 48"/>
              <a:gd name="T41" fmla="*/ 45 w 45"/>
              <a:gd name="T42" fmla="*/ 48 h 4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5" h="48">
                <a:moveTo>
                  <a:pt x="5" y="12"/>
                </a:moveTo>
                <a:lnTo>
                  <a:pt x="18" y="16"/>
                </a:lnTo>
                <a:lnTo>
                  <a:pt x="23" y="0"/>
                </a:lnTo>
                <a:lnTo>
                  <a:pt x="32" y="13"/>
                </a:lnTo>
                <a:lnTo>
                  <a:pt x="44" y="13"/>
                </a:lnTo>
                <a:lnTo>
                  <a:pt x="36" y="25"/>
                </a:lnTo>
                <a:lnTo>
                  <a:pt x="45" y="33"/>
                </a:lnTo>
                <a:lnTo>
                  <a:pt x="32" y="34"/>
                </a:lnTo>
                <a:lnTo>
                  <a:pt x="21" y="48"/>
                </a:lnTo>
                <a:lnTo>
                  <a:pt x="18" y="33"/>
                </a:lnTo>
                <a:lnTo>
                  <a:pt x="0" y="36"/>
                </a:lnTo>
                <a:lnTo>
                  <a:pt x="9" y="25"/>
                </a:lnTo>
                <a:lnTo>
                  <a:pt x="3" y="12"/>
                </a:lnTo>
              </a:path>
            </a:pathLst>
          </a:custGeom>
          <a:solidFill>
            <a:schemeClr val="bg1"/>
          </a:solidFill>
          <a:ln w="9525">
            <a:solidFill>
              <a:srgbClr val="0000FF"/>
            </a:solidFill>
            <a:round/>
            <a:headEnd/>
            <a:tailEnd/>
          </a:ln>
        </p:spPr>
        <p:txBody>
          <a:bodyPr/>
          <a:lstStyle/>
          <a:p>
            <a:endParaRPr lang="en-US"/>
          </a:p>
        </p:txBody>
      </p:sp>
      <p:sp>
        <p:nvSpPr>
          <p:cNvPr id="57364" name="Freeform 20">
            <a:extLst>
              <a:ext uri="{FF2B5EF4-FFF2-40B4-BE49-F238E27FC236}">
                <a16:creationId xmlns:a16="http://schemas.microsoft.com/office/drawing/2014/main" id="{669CAEDE-B417-468B-A3D6-2B9C5724082D}"/>
              </a:ext>
            </a:extLst>
          </p:cNvPr>
          <p:cNvSpPr>
            <a:spLocks/>
          </p:cNvSpPr>
          <p:nvPr/>
        </p:nvSpPr>
        <p:spPr bwMode="auto">
          <a:xfrm>
            <a:off x="5443539" y="1071564"/>
            <a:ext cx="79375" cy="92075"/>
          </a:xfrm>
          <a:custGeom>
            <a:avLst/>
            <a:gdLst>
              <a:gd name="T0" fmla="*/ 2147483646 w 45"/>
              <a:gd name="T1" fmla="*/ 2147483646 h 48"/>
              <a:gd name="T2" fmla="*/ 2147483646 w 45"/>
              <a:gd name="T3" fmla="*/ 2147483646 h 48"/>
              <a:gd name="T4" fmla="*/ 2147483646 w 45"/>
              <a:gd name="T5" fmla="*/ 0 h 48"/>
              <a:gd name="T6" fmla="*/ 2147483646 w 45"/>
              <a:gd name="T7" fmla="*/ 2147483646 h 48"/>
              <a:gd name="T8" fmla="*/ 2147483646 w 45"/>
              <a:gd name="T9" fmla="*/ 2147483646 h 48"/>
              <a:gd name="T10" fmla="*/ 2147483646 w 45"/>
              <a:gd name="T11" fmla="*/ 2147483646 h 48"/>
              <a:gd name="T12" fmla="*/ 2147483646 w 45"/>
              <a:gd name="T13" fmla="*/ 2147483646 h 48"/>
              <a:gd name="T14" fmla="*/ 2147483646 w 45"/>
              <a:gd name="T15" fmla="*/ 2147483646 h 48"/>
              <a:gd name="T16" fmla="*/ 2147483646 w 45"/>
              <a:gd name="T17" fmla="*/ 2147483646 h 48"/>
              <a:gd name="T18" fmla="*/ 2147483646 w 45"/>
              <a:gd name="T19" fmla="*/ 2147483646 h 48"/>
              <a:gd name="T20" fmla="*/ 0 w 45"/>
              <a:gd name="T21" fmla="*/ 2147483646 h 48"/>
              <a:gd name="T22" fmla="*/ 2147483646 w 45"/>
              <a:gd name="T23" fmla="*/ 2147483646 h 48"/>
              <a:gd name="T24" fmla="*/ 2147483646 w 45"/>
              <a:gd name="T25" fmla="*/ 2147483646 h 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5"/>
              <a:gd name="T40" fmla="*/ 0 h 48"/>
              <a:gd name="T41" fmla="*/ 45 w 45"/>
              <a:gd name="T42" fmla="*/ 48 h 4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5" h="48">
                <a:moveTo>
                  <a:pt x="5" y="12"/>
                </a:moveTo>
                <a:lnTo>
                  <a:pt x="18" y="16"/>
                </a:lnTo>
                <a:lnTo>
                  <a:pt x="23" y="0"/>
                </a:lnTo>
                <a:lnTo>
                  <a:pt x="32" y="13"/>
                </a:lnTo>
                <a:lnTo>
                  <a:pt x="44" y="13"/>
                </a:lnTo>
                <a:lnTo>
                  <a:pt x="36" y="25"/>
                </a:lnTo>
                <a:lnTo>
                  <a:pt x="45" y="33"/>
                </a:lnTo>
                <a:lnTo>
                  <a:pt x="32" y="34"/>
                </a:lnTo>
                <a:lnTo>
                  <a:pt x="21" y="48"/>
                </a:lnTo>
                <a:lnTo>
                  <a:pt x="18" y="33"/>
                </a:lnTo>
                <a:lnTo>
                  <a:pt x="0" y="36"/>
                </a:lnTo>
                <a:lnTo>
                  <a:pt x="9" y="25"/>
                </a:lnTo>
                <a:lnTo>
                  <a:pt x="3" y="12"/>
                </a:lnTo>
              </a:path>
            </a:pathLst>
          </a:custGeom>
          <a:solidFill>
            <a:srgbClr val="0066FF"/>
          </a:solidFill>
          <a:ln w="9525">
            <a:solidFill>
              <a:srgbClr val="0000CC"/>
            </a:solidFill>
            <a:round/>
            <a:headEnd/>
            <a:tailEnd/>
          </a:ln>
        </p:spPr>
        <p:txBody>
          <a:bodyPr/>
          <a:lstStyle/>
          <a:p>
            <a:endParaRPr lang="en-US"/>
          </a:p>
        </p:txBody>
      </p:sp>
      <p:sp>
        <p:nvSpPr>
          <p:cNvPr id="57365" name="Freeform 21">
            <a:extLst>
              <a:ext uri="{FF2B5EF4-FFF2-40B4-BE49-F238E27FC236}">
                <a16:creationId xmlns:a16="http://schemas.microsoft.com/office/drawing/2014/main" id="{4650A61D-2F50-4F98-989D-B6737D4C106B}"/>
              </a:ext>
            </a:extLst>
          </p:cNvPr>
          <p:cNvSpPr>
            <a:spLocks/>
          </p:cNvSpPr>
          <p:nvPr/>
        </p:nvSpPr>
        <p:spPr bwMode="auto">
          <a:xfrm>
            <a:off x="5867400" y="990600"/>
            <a:ext cx="71438" cy="76200"/>
          </a:xfrm>
          <a:custGeom>
            <a:avLst/>
            <a:gdLst>
              <a:gd name="T0" fmla="*/ 2147483646 w 45"/>
              <a:gd name="T1" fmla="*/ 2147483646 h 48"/>
              <a:gd name="T2" fmla="*/ 2147483646 w 45"/>
              <a:gd name="T3" fmla="*/ 2147483646 h 48"/>
              <a:gd name="T4" fmla="*/ 2147483646 w 45"/>
              <a:gd name="T5" fmla="*/ 0 h 48"/>
              <a:gd name="T6" fmla="*/ 2147483646 w 45"/>
              <a:gd name="T7" fmla="*/ 2147483646 h 48"/>
              <a:gd name="T8" fmla="*/ 2147483646 w 45"/>
              <a:gd name="T9" fmla="*/ 2147483646 h 48"/>
              <a:gd name="T10" fmla="*/ 2147483646 w 45"/>
              <a:gd name="T11" fmla="*/ 2147483646 h 48"/>
              <a:gd name="T12" fmla="*/ 2147483646 w 45"/>
              <a:gd name="T13" fmla="*/ 2147483646 h 48"/>
              <a:gd name="T14" fmla="*/ 2147483646 w 45"/>
              <a:gd name="T15" fmla="*/ 2147483646 h 48"/>
              <a:gd name="T16" fmla="*/ 2147483646 w 45"/>
              <a:gd name="T17" fmla="*/ 2147483646 h 48"/>
              <a:gd name="T18" fmla="*/ 2147483646 w 45"/>
              <a:gd name="T19" fmla="*/ 2147483646 h 48"/>
              <a:gd name="T20" fmla="*/ 0 w 45"/>
              <a:gd name="T21" fmla="*/ 2147483646 h 48"/>
              <a:gd name="T22" fmla="*/ 2147483646 w 45"/>
              <a:gd name="T23" fmla="*/ 2147483646 h 48"/>
              <a:gd name="T24" fmla="*/ 2147483646 w 45"/>
              <a:gd name="T25" fmla="*/ 2147483646 h 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5"/>
              <a:gd name="T40" fmla="*/ 0 h 48"/>
              <a:gd name="T41" fmla="*/ 45 w 45"/>
              <a:gd name="T42" fmla="*/ 48 h 4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5" h="48">
                <a:moveTo>
                  <a:pt x="5" y="12"/>
                </a:moveTo>
                <a:lnTo>
                  <a:pt x="18" y="16"/>
                </a:lnTo>
                <a:lnTo>
                  <a:pt x="23" y="0"/>
                </a:lnTo>
                <a:lnTo>
                  <a:pt x="32" y="13"/>
                </a:lnTo>
                <a:lnTo>
                  <a:pt x="44" y="13"/>
                </a:lnTo>
                <a:lnTo>
                  <a:pt x="36" y="25"/>
                </a:lnTo>
                <a:lnTo>
                  <a:pt x="45" y="33"/>
                </a:lnTo>
                <a:lnTo>
                  <a:pt x="32" y="34"/>
                </a:lnTo>
                <a:lnTo>
                  <a:pt x="21" y="48"/>
                </a:lnTo>
                <a:lnTo>
                  <a:pt x="18" y="33"/>
                </a:lnTo>
                <a:lnTo>
                  <a:pt x="0" y="36"/>
                </a:lnTo>
                <a:lnTo>
                  <a:pt x="9" y="25"/>
                </a:lnTo>
                <a:lnTo>
                  <a:pt x="3" y="12"/>
                </a:lnTo>
              </a:path>
            </a:pathLst>
          </a:custGeom>
          <a:solidFill>
            <a:srgbClr val="FF0000"/>
          </a:solidFill>
          <a:ln w="9525">
            <a:solidFill>
              <a:srgbClr val="FF0000"/>
            </a:solidFill>
            <a:round/>
            <a:headEnd/>
            <a:tailEnd/>
          </a:ln>
        </p:spPr>
        <p:txBody>
          <a:bodyPr/>
          <a:lstStyle/>
          <a:p>
            <a:endParaRPr lang="en-US"/>
          </a:p>
        </p:txBody>
      </p:sp>
      <p:sp>
        <p:nvSpPr>
          <p:cNvPr id="57366" name="Freeform 22">
            <a:extLst>
              <a:ext uri="{FF2B5EF4-FFF2-40B4-BE49-F238E27FC236}">
                <a16:creationId xmlns:a16="http://schemas.microsoft.com/office/drawing/2014/main" id="{9AB068AC-BB69-48FC-9683-DDDEB6094FF6}"/>
              </a:ext>
            </a:extLst>
          </p:cNvPr>
          <p:cNvSpPr>
            <a:spLocks/>
          </p:cNvSpPr>
          <p:nvPr/>
        </p:nvSpPr>
        <p:spPr bwMode="auto">
          <a:xfrm>
            <a:off x="5638800" y="914400"/>
            <a:ext cx="95250" cy="133350"/>
          </a:xfrm>
          <a:custGeom>
            <a:avLst/>
            <a:gdLst>
              <a:gd name="T0" fmla="*/ 2147483646 w 45"/>
              <a:gd name="T1" fmla="*/ 2147483646 h 48"/>
              <a:gd name="T2" fmla="*/ 2147483646 w 45"/>
              <a:gd name="T3" fmla="*/ 2147483646 h 48"/>
              <a:gd name="T4" fmla="*/ 2147483646 w 45"/>
              <a:gd name="T5" fmla="*/ 0 h 48"/>
              <a:gd name="T6" fmla="*/ 2147483646 w 45"/>
              <a:gd name="T7" fmla="*/ 2147483646 h 48"/>
              <a:gd name="T8" fmla="*/ 2147483646 w 45"/>
              <a:gd name="T9" fmla="*/ 2147483646 h 48"/>
              <a:gd name="T10" fmla="*/ 2147483646 w 45"/>
              <a:gd name="T11" fmla="*/ 2147483646 h 48"/>
              <a:gd name="T12" fmla="*/ 2147483646 w 45"/>
              <a:gd name="T13" fmla="*/ 2147483646 h 48"/>
              <a:gd name="T14" fmla="*/ 2147483646 w 45"/>
              <a:gd name="T15" fmla="*/ 2147483646 h 48"/>
              <a:gd name="T16" fmla="*/ 2147483646 w 45"/>
              <a:gd name="T17" fmla="*/ 2147483646 h 48"/>
              <a:gd name="T18" fmla="*/ 2147483646 w 45"/>
              <a:gd name="T19" fmla="*/ 2147483646 h 48"/>
              <a:gd name="T20" fmla="*/ 0 w 45"/>
              <a:gd name="T21" fmla="*/ 2147483646 h 48"/>
              <a:gd name="T22" fmla="*/ 2147483646 w 45"/>
              <a:gd name="T23" fmla="*/ 2147483646 h 48"/>
              <a:gd name="T24" fmla="*/ 2147483646 w 45"/>
              <a:gd name="T25" fmla="*/ 2147483646 h 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5"/>
              <a:gd name="T40" fmla="*/ 0 h 48"/>
              <a:gd name="T41" fmla="*/ 45 w 45"/>
              <a:gd name="T42" fmla="*/ 48 h 4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5" h="48">
                <a:moveTo>
                  <a:pt x="5" y="12"/>
                </a:moveTo>
                <a:lnTo>
                  <a:pt x="18" y="16"/>
                </a:lnTo>
                <a:lnTo>
                  <a:pt x="23" y="0"/>
                </a:lnTo>
                <a:lnTo>
                  <a:pt x="32" y="13"/>
                </a:lnTo>
                <a:lnTo>
                  <a:pt x="44" y="13"/>
                </a:lnTo>
                <a:lnTo>
                  <a:pt x="36" y="25"/>
                </a:lnTo>
                <a:lnTo>
                  <a:pt x="45" y="33"/>
                </a:lnTo>
                <a:lnTo>
                  <a:pt x="32" y="34"/>
                </a:lnTo>
                <a:lnTo>
                  <a:pt x="21" y="48"/>
                </a:lnTo>
                <a:lnTo>
                  <a:pt x="18" y="33"/>
                </a:lnTo>
                <a:lnTo>
                  <a:pt x="0" y="36"/>
                </a:lnTo>
                <a:lnTo>
                  <a:pt x="9" y="25"/>
                </a:lnTo>
                <a:lnTo>
                  <a:pt x="3" y="12"/>
                </a:lnTo>
              </a:path>
            </a:pathLst>
          </a:custGeom>
          <a:solidFill>
            <a:srgbClr val="FF0000"/>
          </a:solidFill>
          <a:ln w="9525">
            <a:solidFill>
              <a:srgbClr val="FF0000"/>
            </a:solidFill>
            <a:round/>
            <a:headEnd/>
            <a:tailEnd/>
          </a:ln>
        </p:spPr>
        <p:txBody>
          <a:bodyPr/>
          <a:lstStyle/>
          <a:p>
            <a:endParaRPr lang="en-US"/>
          </a:p>
        </p:txBody>
      </p:sp>
      <p:sp>
        <p:nvSpPr>
          <p:cNvPr id="57367" name="Freeform 23">
            <a:extLst>
              <a:ext uri="{FF2B5EF4-FFF2-40B4-BE49-F238E27FC236}">
                <a16:creationId xmlns:a16="http://schemas.microsoft.com/office/drawing/2014/main" id="{D8BD0E87-5A93-4C90-9493-4DC0F9FB50E0}"/>
              </a:ext>
            </a:extLst>
          </p:cNvPr>
          <p:cNvSpPr>
            <a:spLocks/>
          </p:cNvSpPr>
          <p:nvPr/>
        </p:nvSpPr>
        <p:spPr bwMode="auto">
          <a:xfrm>
            <a:off x="6019800" y="4953000"/>
            <a:ext cx="95250" cy="133350"/>
          </a:xfrm>
          <a:custGeom>
            <a:avLst/>
            <a:gdLst>
              <a:gd name="T0" fmla="*/ 2147483646 w 45"/>
              <a:gd name="T1" fmla="*/ 2147483646 h 48"/>
              <a:gd name="T2" fmla="*/ 2147483646 w 45"/>
              <a:gd name="T3" fmla="*/ 2147483646 h 48"/>
              <a:gd name="T4" fmla="*/ 2147483646 w 45"/>
              <a:gd name="T5" fmla="*/ 0 h 48"/>
              <a:gd name="T6" fmla="*/ 2147483646 w 45"/>
              <a:gd name="T7" fmla="*/ 2147483646 h 48"/>
              <a:gd name="T8" fmla="*/ 2147483646 w 45"/>
              <a:gd name="T9" fmla="*/ 2147483646 h 48"/>
              <a:gd name="T10" fmla="*/ 2147483646 w 45"/>
              <a:gd name="T11" fmla="*/ 2147483646 h 48"/>
              <a:gd name="T12" fmla="*/ 2147483646 w 45"/>
              <a:gd name="T13" fmla="*/ 2147483646 h 48"/>
              <a:gd name="T14" fmla="*/ 2147483646 w 45"/>
              <a:gd name="T15" fmla="*/ 2147483646 h 48"/>
              <a:gd name="T16" fmla="*/ 2147483646 w 45"/>
              <a:gd name="T17" fmla="*/ 2147483646 h 48"/>
              <a:gd name="T18" fmla="*/ 2147483646 w 45"/>
              <a:gd name="T19" fmla="*/ 2147483646 h 48"/>
              <a:gd name="T20" fmla="*/ 0 w 45"/>
              <a:gd name="T21" fmla="*/ 2147483646 h 48"/>
              <a:gd name="T22" fmla="*/ 2147483646 w 45"/>
              <a:gd name="T23" fmla="*/ 2147483646 h 48"/>
              <a:gd name="T24" fmla="*/ 2147483646 w 45"/>
              <a:gd name="T25" fmla="*/ 2147483646 h 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5"/>
              <a:gd name="T40" fmla="*/ 0 h 48"/>
              <a:gd name="T41" fmla="*/ 45 w 45"/>
              <a:gd name="T42" fmla="*/ 48 h 4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5" h="48">
                <a:moveTo>
                  <a:pt x="5" y="12"/>
                </a:moveTo>
                <a:lnTo>
                  <a:pt x="18" y="16"/>
                </a:lnTo>
                <a:lnTo>
                  <a:pt x="23" y="0"/>
                </a:lnTo>
                <a:lnTo>
                  <a:pt x="32" y="13"/>
                </a:lnTo>
                <a:lnTo>
                  <a:pt x="44" y="13"/>
                </a:lnTo>
                <a:lnTo>
                  <a:pt x="36" y="25"/>
                </a:lnTo>
                <a:lnTo>
                  <a:pt x="45" y="33"/>
                </a:lnTo>
                <a:lnTo>
                  <a:pt x="32" y="34"/>
                </a:lnTo>
                <a:lnTo>
                  <a:pt x="21" y="48"/>
                </a:lnTo>
                <a:lnTo>
                  <a:pt x="18" y="33"/>
                </a:lnTo>
                <a:lnTo>
                  <a:pt x="0" y="36"/>
                </a:lnTo>
                <a:lnTo>
                  <a:pt x="9" y="25"/>
                </a:lnTo>
                <a:lnTo>
                  <a:pt x="3" y="12"/>
                </a:lnTo>
              </a:path>
            </a:pathLst>
          </a:custGeom>
          <a:solidFill>
            <a:srgbClr val="FF0000"/>
          </a:solidFill>
          <a:ln w="9525">
            <a:solidFill>
              <a:srgbClr val="FF0000"/>
            </a:solidFill>
            <a:round/>
            <a:headEnd/>
            <a:tailEnd/>
          </a:ln>
        </p:spPr>
        <p:txBody>
          <a:bodyPr/>
          <a:lstStyle/>
          <a:p>
            <a:endParaRPr lang="en-US"/>
          </a:p>
        </p:txBody>
      </p:sp>
      <p:sp>
        <p:nvSpPr>
          <p:cNvPr id="19480" name="Freeform 24">
            <a:extLst>
              <a:ext uri="{FF2B5EF4-FFF2-40B4-BE49-F238E27FC236}">
                <a16:creationId xmlns:a16="http://schemas.microsoft.com/office/drawing/2014/main" id="{E20969AC-7391-44C7-958E-BD1EFA4EB2EC}"/>
              </a:ext>
            </a:extLst>
          </p:cNvPr>
          <p:cNvSpPr>
            <a:spLocks/>
          </p:cNvSpPr>
          <p:nvPr/>
        </p:nvSpPr>
        <p:spPr bwMode="auto">
          <a:xfrm>
            <a:off x="6500813" y="4281488"/>
            <a:ext cx="76200" cy="76200"/>
          </a:xfrm>
          <a:custGeom>
            <a:avLst/>
            <a:gdLst>
              <a:gd name="T0" fmla="*/ 2147483646 w 45"/>
              <a:gd name="T1" fmla="*/ 2147483646 h 48"/>
              <a:gd name="T2" fmla="*/ 2147483646 w 45"/>
              <a:gd name="T3" fmla="*/ 2147483646 h 48"/>
              <a:gd name="T4" fmla="*/ 2147483646 w 45"/>
              <a:gd name="T5" fmla="*/ 0 h 48"/>
              <a:gd name="T6" fmla="*/ 2147483646 w 45"/>
              <a:gd name="T7" fmla="*/ 2147483646 h 48"/>
              <a:gd name="T8" fmla="*/ 2147483646 w 45"/>
              <a:gd name="T9" fmla="*/ 2147483646 h 48"/>
              <a:gd name="T10" fmla="*/ 2147483646 w 45"/>
              <a:gd name="T11" fmla="*/ 2147483646 h 48"/>
              <a:gd name="T12" fmla="*/ 2147483646 w 45"/>
              <a:gd name="T13" fmla="*/ 2147483646 h 48"/>
              <a:gd name="T14" fmla="*/ 2147483646 w 45"/>
              <a:gd name="T15" fmla="*/ 2147483646 h 48"/>
              <a:gd name="T16" fmla="*/ 2147483646 w 45"/>
              <a:gd name="T17" fmla="*/ 2147483646 h 48"/>
              <a:gd name="T18" fmla="*/ 2147483646 w 45"/>
              <a:gd name="T19" fmla="*/ 2147483646 h 48"/>
              <a:gd name="T20" fmla="*/ 0 w 45"/>
              <a:gd name="T21" fmla="*/ 2147483646 h 48"/>
              <a:gd name="T22" fmla="*/ 2147483646 w 45"/>
              <a:gd name="T23" fmla="*/ 2147483646 h 48"/>
              <a:gd name="T24" fmla="*/ 2147483646 w 45"/>
              <a:gd name="T25" fmla="*/ 2147483646 h 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5"/>
              <a:gd name="T40" fmla="*/ 0 h 48"/>
              <a:gd name="T41" fmla="*/ 45 w 45"/>
              <a:gd name="T42" fmla="*/ 48 h 4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5" h="48">
                <a:moveTo>
                  <a:pt x="5" y="12"/>
                </a:moveTo>
                <a:lnTo>
                  <a:pt x="18" y="16"/>
                </a:lnTo>
                <a:lnTo>
                  <a:pt x="23" y="0"/>
                </a:lnTo>
                <a:lnTo>
                  <a:pt x="32" y="13"/>
                </a:lnTo>
                <a:lnTo>
                  <a:pt x="44" y="13"/>
                </a:lnTo>
                <a:lnTo>
                  <a:pt x="36" y="25"/>
                </a:lnTo>
                <a:lnTo>
                  <a:pt x="45" y="33"/>
                </a:lnTo>
                <a:lnTo>
                  <a:pt x="32" y="34"/>
                </a:lnTo>
                <a:lnTo>
                  <a:pt x="21" y="48"/>
                </a:lnTo>
                <a:lnTo>
                  <a:pt x="18" y="33"/>
                </a:lnTo>
                <a:lnTo>
                  <a:pt x="0" y="36"/>
                </a:lnTo>
                <a:lnTo>
                  <a:pt x="9" y="25"/>
                </a:lnTo>
                <a:lnTo>
                  <a:pt x="3" y="12"/>
                </a:lnTo>
              </a:path>
            </a:pathLst>
          </a:custGeom>
          <a:solidFill>
            <a:srgbClr val="0066FF"/>
          </a:solidFill>
          <a:ln w="9525">
            <a:solidFill>
              <a:srgbClr val="0000CC"/>
            </a:solidFill>
            <a:round/>
            <a:headEnd/>
            <a:tailEnd/>
          </a:ln>
        </p:spPr>
        <p:txBody>
          <a:bodyPr/>
          <a:lstStyle/>
          <a:p>
            <a:endParaRPr lang="en-US"/>
          </a:p>
        </p:txBody>
      </p:sp>
      <p:sp>
        <p:nvSpPr>
          <p:cNvPr id="19481" name="Freeform 25">
            <a:extLst>
              <a:ext uri="{FF2B5EF4-FFF2-40B4-BE49-F238E27FC236}">
                <a16:creationId xmlns:a16="http://schemas.microsoft.com/office/drawing/2014/main" id="{D50E6478-CF3E-4EFE-A72F-60812E1CE0C4}"/>
              </a:ext>
            </a:extLst>
          </p:cNvPr>
          <p:cNvSpPr>
            <a:spLocks/>
          </p:cNvSpPr>
          <p:nvPr/>
        </p:nvSpPr>
        <p:spPr bwMode="auto">
          <a:xfrm>
            <a:off x="6429375" y="4633913"/>
            <a:ext cx="76200" cy="76200"/>
          </a:xfrm>
          <a:custGeom>
            <a:avLst/>
            <a:gdLst>
              <a:gd name="T0" fmla="*/ 2147483646 w 45"/>
              <a:gd name="T1" fmla="*/ 2147483646 h 48"/>
              <a:gd name="T2" fmla="*/ 2147483646 w 45"/>
              <a:gd name="T3" fmla="*/ 2147483646 h 48"/>
              <a:gd name="T4" fmla="*/ 2147483646 w 45"/>
              <a:gd name="T5" fmla="*/ 0 h 48"/>
              <a:gd name="T6" fmla="*/ 2147483646 w 45"/>
              <a:gd name="T7" fmla="*/ 2147483646 h 48"/>
              <a:gd name="T8" fmla="*/ 2147483646 w 45"/>
              <a:gd name="T9" fmla="*/ 2147483646 h 48"/>
              <a:gd name="T10" fmla="*/ 2147483646 w 45"/>
              <a:gd name="T11" fmla="*/ 2147483646 h 48"/>
              <a:gd name="T12" fmla="*/ 2147483646 w 45"/>
              <a:gd name="T13" fmla="*/ 2147483646 h 48"/>
              <a:gd name="T14" fmla="*/ 2147483646 w 45"/>
              <a:gd name="T15" fmla="*/ 2147483646 h 48"/>
              <a:gd name="T16" fmla="*/ 2147483646 w 45"/>
              <a:gd name="T17" fmla="*/ 2147483646 h 48"/>
              <a:gd name="T18" fmla="*/ 2147483646 w 45"/>
              <a:gd name="T19" fmla="*/ 2147483646 h 48"/>
              <a:gd name="T20" fmla="*/ 0 w 45"/>
              <a:gd name="T21" fmla="*/ 2147483646 h 48"/>
              <a:gd name="T22" fmla="*/ 2147483646 w 45"/>
              <a:gd name="T23" fmla="*/ 2147483646 h 48"/>
              <a:gd name="T24" fmla="*/ 2147483646 w 45"/>
              <a:gd name="T25" fmla="*/ 2147483646 h 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5"/>
              <a:gd name="T40" fmla="*/ 0 h 48"/>
              <a:gd name="T41" fmla="*/ 45 w 45"/>
              <a:gd name="T42" fmla="*/ 48 h 4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5" h="48">
                <a:moveTo>
                  <a:pt x="5" y="12"/>
                </a:moveTo>
                <a:lnTo>
                  <a:pt x="18" y="16"/>
                </a:lnTo>
                <a:lnTo>
                  <a:pt x="23" y="0"/>
                </a:lnTo>
                <a:lnTo>
                  <a:pt x="32" y="13"/>
                </a:lnTo>
                <a:lnTo>
                  <a:pt x="44" y="13"/>
                </a:lnTo>
                <a:lnTo>
                  <a:pt x="36" y="25"/>
                </a:lnTo>
                <a:lnTo>
                  <a:pt x="45" y="33"/>
                </a:lnTo>
                <a:lnTo>
                  <a:pt x="32" y="34"/>
                </a:lnTo>
                <a:lnTo>
                  <a:pt x="21" y="48"/>
                </a:lnTo>
                <a:lnTo>
                  <a:pt x="18" y="33"/>
                </a:lnTo>
                <a:lnTo>
                  <a:pt x="0" y="36"/>
                </a:lnTo>
                <a:lnTo>
                  <a:pt x="9" y="25"/>
                </a:lnTo>
                <a:lnTo>
                  <a:pt x="3" y="12"/>
                </a:lnTo>
              </a:path>
            </a:pathLst>
          </a:custGeom>
          <a:solidFill>
            <a:srgbClr val="0066FF"/>
          </a:solidFill>
          <a:ln w="9525">
            <a:solidFill>
              <a:srgbClr val="0000CC"/>
            </a:solidFill>
            <a:round/>
            <a:headEnd/>
            <a:tailEnd/>
          </a:ln>
        </p:spPr>
        <p:txBody>
          <a:bodyPr/>
          <a:lstStyle/>
          <a:p>
            <a:endParaRPr lang="en-US"/>
          </a:p>
        </p:txBody>
      </p:sp>
      <p:sp>
        <p:nvSpPr>
          <p:cNvPr id="57370" name="Freeform 26">
            <a:extLst>
              <a:ext uri="{FF2B5EF4-FFF2-40B4-BE49-F238E27FC236}">
                <a16:creationId xmlns:a16="http://schemas.microsoft.com/office/drawing/2014/main" id="{BB1E211A-173A-4593-B775-E774D92C3724}"/>
              </a:ext>
            </a:extLst>
          </p:cNvPr>
          <p:cNvSpPr>
            <a:spLocks/>
          </p:cNvSpPr>
          <p:nvPr/>
        </p:nvSpPr>
        <p:spPr bwMode="auto">
          <a:xfrm>
            <a:off x="5943600" y="4648200"/>
            <a:ext cx="76200" cy="76200"/>
          </a:xfrm>
          <a:custGeom>
            <a:avLst/>
            <a:gdLst>
              <a:gd name="T0" fmla="*/ 2147483646 w 45"/>
              <a:gd name="T1" fmla="*/ 2147483646 h 48"/>
              <a:gd name="T2" fmla="*/ 2147483646 w 45"/>
              <a:gd name="T3" fmla="*/ 2147483646 h 48"/>
              <a:gd name="T4" fmla="*/ 2147483646 w 45"/>
              <a:gd name="T5" fmla="*/ 0 h 48"/>
              <a:gd name="T6" fmla="*/ 2147483646 w 45"/>
              <a:gd name="T7" fmla="*/ 2147483646 h 48"/>
              <a:gd name="T8" fmla="*/ 2147483646 w 45"/>
              <a:gd name="T9" fmla="*/ 2147483646 h 48"/>
              <a:gd name="T10" fmla="*/ 2147483646 w 45"/>
              <a:gd name="T11" fmla="*/ 2147483646 h 48"/>
              <a:gd name="T12" fmla="*/ 2147483646 w 45"/>
              <a:gd name="T13" fmla="*/ 2147483646 h 48"/>
              <a:gd name="T14" fmla="*/ 2147483646 w 45"/>
              <a:gd name="T15" fmla="*/ 2147483646 h 48"/>
              <a:gd name="T16" fmla="*/ 2147483646 w 45"/>
              <a:gd name="T17" fmla="*/ 2147483646 h 48"/>
              <a:gd name="T18" fmla="*/ 2147483646 w 45"/>
              <a:gd name="T19" fmla="*/ 2147483646 h 48"/>
              <a:gd name="T20" fmla="*/ 0 w 45"/>
              <a:gd name="T21" fmla="*/ 2147483646 h 48"/>
              <a:gd name="T22" fmla="*/ 2147483646 w 45"/>
              <a:gd name="T23" fmla="*/ 2147483646 h 48"/>
              <a:gd name="T24" fmla="*/ 2147483646 w 45"/>
              <a:gd name="T25" fmla="*/ 2147483646 h 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5"/>
              <a:gd name="T40" fmla="*/ 0 h 48"/>
              <a:gd name="T41" fmla="*/ 45 w 45"/>
              <a:gd name="T42" fmla="*/ 48 h 4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5" h="48">
                <a:moveTo>
                  <a:pt x="5" y="12"/>
                </a:moveTo>
                <a:lnTo>
                  <a:pt x="18" y="16"/>
                </a:lnTo>
                <a:lnTo>
                  <a:pt x="23" y="0"/>
                </a:lnTo>
                <a:lnTo>
                  <a:pt x="32" y="13"/>
                </a:lnTo>
                <a:lnTo>
                  <a:pt x="44" y="13"/>
                </a:lnTo>
                <a:lnTo>
                  <a:pt x="36" y="25"/>
                </a:lnTo>
                <a:lnTo>
                  <a:pt x="45" y="33"/>
                </a:lnTo>
                <a:lnTo>
                  <a:pt x="32" y="34"/>
                </a:lnTo>
                <a:lnTo>
                  <a:pt x="21" y="48"/>
                </a:lnTo>
                <a:lnTo>
                  <a:pt x="18" y="33"/>
                </a:lnTo>
                <a:lnTo>
                  <a:pt x="0" y="36"/>
                </a:lnTo>
                <a:lnTo>
                  <a:pt x="9" y="25"/>
                </a:lnTo>
                <a:lnTo>
                  <a:pt x="3" y="12"/>
                </a:lnTo>
              </a:path>
            </a:pathLst>
          </a:custGeom>
          <a:solidFill>
            <a:srgbClr val="0066FF"/>
          </a:solidFill>
          <a:ln w="9525">
            <a:solidFill>
              <a:srgbClr val="0000CC"/>
            </a:solidFill>
            <a:round/>
            <a:headEnd/>
            <a:tailEnd/>
          </a:ln>
        </p:spPr>
        <p:txBody>
          <a:bodyPr/>
          <a:lstStyle/>
          <a:p>
            <a:endParaRPr lang="en-US"/>
          </a:p>
        </p:txBody>
      </p:sp>
      <p:sp>
        <p:nvSpPr>
          <p:cNvPr id="19483" name="Freeform 27">
            <a:extLst>
              <a:ext uri="{FF2B5EF4-FFF2-40B4-BE49-F238E27FC236}">
                <a16:creationId xmlns:a16="http://schemas.microsoft.com/office/drawing/2014/main" id="{C0777C44-8ACA-4309-895D-DD160039C77A}"/>
              </a:ext>
            </a:extLst>
          </p:cNvPr>
          <p:cNvSpPr>
            <a:spLocks/>
          </p:cNvSpPr>
          <p:nvPr/>
        </p:nvSpPr>
        <p:spPr bwMode="auto">
          <a:xfrm>
            <a:off x="6196013" y="4338638"/>
            <a:ext cx="76200" cy="76200"/>
          </a:xfrm>
          <a:custGeom>
            <a:avLst/>
            <a:gdLst>
              <a:gd name="T0" fmla="*/ 2147483646 w 45"/>
              <a:gd name="T1" fmla="*/ 2147483646 h 48"/>
              <a:gd name="T2" fmla="*/ 2147483646 w 45"/>
              <a:gd name="T3" fmla="*/ 2147483646 h 48"/>
              <a:gd name="T4" fmla="*/ 2147483646 w 45"/>
              <a:gd name="T5" fmla="*/ 0 h 48"/>
              <a:gd name="T6" fmla="*/ 2147483646 w 45"/>
              <a:gd name="T7" fmla="*/ 2147483646 h 48"/>
              <a:gd name="T8" fmla="*/ 2147483646 w 45"/>
              <a:gd name="T9" fmla="*/ 2147483646 h 48"/>
              <a:gd name="T10" fmla="*/ 2147483646 w 45"/>
              <a:gd name="T11" fmla="*/ 2147483646 h 48"/>
              <a:gd name="T12" fmla="*/ 2147483646 w 45"/>
              <a:gd name="T13" fmla="*/ 2147483646 h 48"/>
              <a:gd name="T14" fmla="*/ 2147483646 w 45"/>
              <a:gd name="T15" fmla="*/ 2147483646 h 48"/>
              <a:gd name="T16" fmla="*/ 2147483646 w 45"/>
              <a:gd name="T17" fmla="*/ 2147483646 h 48"/>
              <a:gd name="T18" fmla="*/ 2147483646 w 45"/>
              <a:gd name="T19" fmla="*/ 2147483646 h 48"/>
              <a:gd name="T20" fmla="*/ 0 w 45"/>
              <a:gd name="T21" fmla="*/ 2147483646 h 48"/>
              <a:gd name="T22" fmla="*/ 2147483646 w 45"/>
              <a:gd name="T23" fmla="*/ 2147483646 h 48"/>
              <a:gd name="T24" fmla="*/ 2147483646 w 45"/>
              <a:gd name="T25" fmla="*/ 2147483646 h 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5"/>
              <a:gd name="T40" fmla="*/ 0 h 48"/>
              <a:gd name="T41" fmla="*/ 45 w 45"/>
              <a:gd name="T42" fmla="*/ 48 h 4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5" h="48">
                <a:moveTo>
                  <a:pt x="5" y="12"/>
                </a:moveTo>
                <a:lnTo>
                  <a:pt x="18" y="16"/>
                </a:lnTo>
                <a:lnTo>
                  <a:pt x="23" y="0"/>
                </a:lnTo>
                <a:lnTo>
                  <a:pt x="32" y="13"/>
                </a:lnTo>
                <a:lnTo>
                  <a:pt x="44" y="13"/>
                </a:lnTo>
                <a:lnTo>
                  <a:pt x="36" y="25"/>
                </a:lnTo>
                <a:lnTo>
                  <a:pt x="45" y="33"/>
                </a:lnTo>
                <a:lnTo>
                  <a:pt x="32" y="34"/>
                </a:lnTo>
                <a:lnTo>
                  <a:pt x="21" y="48"/>
                </a:lnTo>
                <a:lnTo>
                  <a:pt x="18" y="33"/>
                </a:lnTo>
                <a:lnTo>
                  <a:pt x="0" y="36"/>
                </a:lnTo>
                <a:lnTo>
                  <a:pt x="9" y="25"/>
                </a:lnTo>
                <a:lnTo>
                  <a:pt x="3" y="12"/>
                </a:lnTo>
              </a:path>
            </a:pathLst>
          </a:custGeom>
          <a:solidFill>
            <a:srgbClr val="0066FF"/>
          </a:solidFill>
          <a:ln w="9525">
            <a:solidFill>
              <a:srgbClr val="0000CC"/>
            </a:solidFill>
            <a:round/>
            <a:headEnd/>
            <a:tailEnd/>
          </a:ln>
        </p:spPr>
        <p:txBody>
          <a:bodyPr/>
          <a:lstStyle/>
          <a:p>
            <a:endParaRPr lang="en-US"/>
          </a:p>
        </p:txBody>
      </p:sp>
      <p:sp>
        <p:nvSpPr>
          <p:cNvPr id="19484" name="Freeform 28">
            <a:extLst>
              <a:ext uri="{FF2B5EF4-FFF2-40B4-BE49-F238E27FC236}">
                <a16:creationId xmlns:a16="http://schemas.microsoft.com/office/drawing/2014/main" id="{5C5536BE-828F-43ED-A540-684F2AFF1264}"/>
              </a:ext>
            </a:extLst>
          </p:cNvPr>
          <p:cNvSpPr>
            <a:spLocks/>
          </p:cNvSpPr>
          <p:nvPr/>
        </p:nvSpPr>
        <p:spPr bwMode="auto">
          <a:xfrm>
            <a:off x="5953125" y="4638675"/>
            <a:ext cx="76200" cy="76200"/>
          </a:xfrm>
          <a:custGeom>
            <a:avLst/>
            <a:gdLst>
              <a:gd name="T0" fmla="*/ 2147483646 w 45"/>
              <a:gd name="T1" fmla="*/ 2147483646 h 48"/>
              <a:gd name="T2" fmla="*/ 2147483646 w 45"/>
              <a:gd name="T3" fmla="*/ 2147483646 h 48"/>
              <a:gd name="T4" fmla="*/ 2147483646 w 45"/>
              <a:gd name="T5" fmla="*/ 0 h 48"/>
              <a:gd name="T6" fmla="*/ 2147483646 w 45"/>
              <a:gd name="T7" fmla="*/ 2147483646 h 48"/>
              <a:gd name="T8" fmla="*/ 2147483646 w 45"/>
              <a:gd name="T9" fmla="*/ 2147483646 h 48"/>
              <a:gd name="T10" fmla="*/ 2147483646 w 45"/>
              <a:gd name="T11" fmla="*/ 2147483646 h 48"/>
              <a:gd name="T12" fmla="*/ 2147483646 w 45"/>
              <a:gd name="T13" fmla="*/ 2147483646 h 48"/>
              <a:gd name="T14" fmla="*/ 2147483646 w 45"/>
              <a:gd name="T15" fmla="*/ 2147483646 h 48"/>
              <a:gd name="T16" fmla="*/ 2147483646 w 45"/>
              <a:gd name="T17" fmla="*/ 2147483646 h 48"/>
              <a:gd name="T18" fmla="*/ 2147483646 w 45"/>
              <a:gd name="T19" fmla="*/ 2147483646 h 48"/>
              <a:gd name="T20" fmla="*/ 0 w 45"/>
              <a:gd name="T21" fmla="*/ 2147483646 h 48"/>
              <a:gd name="T22" fmla="*/ 2147483646 w 45"/>
              <a:gd name="T23" fmla="*/ 2147483646 h 48"/>
              <a:gd name="T24" fmla="*/ 2147483646 w 45"/>
              <a:gd name="T25" fmla="*/ 2147483646 h 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5"/>
              <a:gd name="T40" fmla="*/ 0 h 48"/>
              <a:gd name="T41" fmla="*/ 45 w 45"/>
              <a:gd name="T42" fmla="*/ 48 h 4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5" h="48">
                <a:moveTo>
                  <a:pt x="5" y="12"/>
                </a:moveTo>
                <a:lnTo>
                  <a:pt x="18" y="16"/>
                </a:lnTo>
                <a:lnTo>
                  <a:pt x="23" y="0"/>
                </a:lnTo>
                <a:lnTo>
                  <a:pt x="32" y="13"/>
                </a:lnTo>
                <a:lnTo>
                  <a:pt x="44" y="13"/>
                </a:lnTo>
                <a:lnTo>
                  <a:pt x="36" y="25"/>
                </a:lnTo>
                <a:lnTo>
                  <a:pt x="45" y="33"/>
                </a:lnTo>
                <a:lnTo>
                  <a:pt x="32" y="34"/>
                </a:lnTo>
                <a:lnTo>
                  <a:pt x="21" y="48"/>
                </a:lnTo>
                <a:lnTo>
                  <a:pt x="18" y="33"/>
                </a:lnTo>
                <a:lnTo>
                  <a:pt x="0" y="36"/>
                </a:lnTo>
                <a:lnTo>
                  <a:pt x="9" y="25"/>
                </a:lnTo>
                <a:lnTo>
                  <a:pt x="3" y="12"/>
                </a:lnTo>
              </a:path>
            </a:pathLst>
          </a:custGeom>
          <a:solidFill>
            <a:srgbClr val="0066FF"/>
          </a:solidFill>
          <a:ln w="9525">
            <a:solidFill>
              <a:srgbClr val="0000CC"/>
            </a:solidFill>
            <a:round/>
            <a:headEnd/>
            <a:tailEnd/>
          </a:ln>
        </p:spPr>
        <p:txBody>
          <a:bodyPr/>
          <a:lstStyle/>
          <a:p>
            <a:endParaRPr lang="en-US"/>
          </a:p>
        </p:txBody>
      </p:sp>
      <p:sp>
        <p:nvSpPr>
          <p:cNvPr id="19485" name="Freeform 29">
            <a:extLst>
              <a:ext uri="{FF2B5EF4-FFF2-40B4-BE49-F238E27FC236}">
                <a16:creationId xmlns:a16="http://schemas.microsoft.com/office/drawing/2014/main" id="{D8D25829-D2A8-4D0D-8BE6-BB9A8B929523}"/>
              </a:ext>
            </a:extLst>
          </p:cNvPr>
          <p:cNvSpPr>
            <a:spLocks/>
          </p:cNvSpPr>
          <p:nvPr/>
        </p:nvSpPr>
        <p:spPr bwMode="auto">
          <a:xfrm>
            <a:off x="6224588" y="4419600"/>
            <a:ext cx="76200" cy="76200"/>
          </a:xfrm>
          <a:custGeom>
            <a:avLst/>
            <a:gdLst>
              <a:gd name="T0" fmla="*/ 2147483646 w 45"/>
              <a:gd name="T1" fmla="*/ 2147483646 h 48"/>
              <a:gd name="T2" fmla="*/ 2147483646 w 45"/>
              <a:gd name="T3" fmla="*/ 2147483646 h 48"/>
              <a:gd name="T4" fmla="*/ 2147483646 w 45"/>
              <a:gd name="T5" fmla="*/ 0 h 48"/>
              <a:gd name="T6" fmla="*/ 2147483646 w 45"/>
              <a:gd name="T7" fmla="*/ 2147483646 h 48"/>
              <a:gd name="T8" fmla="*/ 2147483646 w 45"/>
              <a:gd name="T9" fmla="*/ 2147483646 h 48"/>
              <a:gd name="T10" fmla="*/ 2147483646 w 45"/>
              <a:gd name="T11" fmla="*/ 2147483646 h 48"/>
              <a:gd name="T12" fmla="*/ 2147483646 w 45"/>
              <a:gd name="T13" fmla="*/ 2147483646 h 48"/>
              <a:gd name="T14" fmla="*/ 2147483646 w 45"/>
              <a:gd name="T15" fmla="*/ 2147483646 h 48"/>
              <a:gd name="T16" fmla="*/ 2147483646 w 45"/>
              <a:gd name="T17" fmla="*/ 2147483646 h 48"/>
              <a:gd name="T18" fmla="*/ 2147483646 w 45"/>
              <a:gd name="T19" fmla="*/ 2147483646 h 48"/>
              <a:gd name="T20" fmla="*/ 0 w 45"/>
              <a:gd name="T21" fmla="*/ 2147483646 h 48"/>
              <a:gd name="T22" fmla="*/ 2147483646 w 45"/>
              <a:gd name="T23" fmla="*/ 2147483646 h 48"/>
              <a:gd name="T24" fmla="*/ 2147483646 w 45"/>
              <a:gd name="T25" fmla="*/ 2147483646 h 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5"/>
              <a:gd name="T40" fmla="*/ 0 h 48"/>
              <a:gd name="T41" fmla="*/ 45 w 45"/>
              <a:gd name="T42" fmla="*/ 48 h 4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5" h="48">
                <a:moveTo>
                  <a:pt x="5" y="12"/>
                </a:moveTo>
                <a:lnTo>
                  <a:pt x="18" y="16"/>
                </a:lnTo>
                <a:lnTo>
                  <a:pt x="23" y="0"/>
                </a:lnTo>
                <a:lnTo>
                  <a:pt x="32" y="13"/>
                </a:lnTo>
                <a:lnTo>
                  <a:pt x="44" y="13"/>
                </a:lnTo>
                <a:lnTo>
                  <a:pt x="36" y="25"/>
                </a:lnTo>
                <a:lnTo>
                  <a:pt x="45" y="33"/>
                </a:lnTo>
                <a:lnTo>
                  <a:pt x="32" y="34"/>
                </a:lnTo>
                <a:lnTo>
                  <a:pt x="21" y="48"/>
                </a:lnTo>
                <a:lnTo>
                  <a:pt x="18" y="33"/>
                </a:lnTo>
                <a:lnTo>
                  <a:pt x="0" y="36"/>
                </a:lnTo>
                <a:lnTo>
                  <a:pt x="9" y="25"/>
                </a:lnTo>
                <a:lnTo>
                  <a:pt x="3" y="12"/>
                </a:lnTo>
              </a:path>
            </a:pathLst>
          </a:custGeom>
          <a:solidFill>
            <a:schemeClr val="bg1"/>
          </a:solidFill>
          <a:ln w="9525">
            <a:solidFill>
              <a:srgbClr val="0000CC"/>
            </a:solidFill>
            <a:round/>
            <a:headEnd/>
            <a:tailEnd/>
          </a:ln>
        </p:spPr>
        <p:txBody>
          <a:bodyPr/>
          <a:lstStyle/>
          <a:p>
            <a:endParaRPr lang="en-US"/>
          </a:p>
        </p:txBody>
      </p:sp>
      <p:sp>
        <p:nvSpPr>
          <p:cNvPr id="19486" name="Freeform 30">
            <a:extLst>
              <a:ext uri="{FF2B5EF4-FFF2-40B4-BE49-F238E27FC236}">
                <a16:creationId xmlns:a16="http://schemas.microsoft.com/office/drawing/2014/main" id="{1CB22B76-8A83-458E-90C3-7E7E932A1ECE}"/>
              </a:ext>
            </a:extLst>
          </p:cNvPr>
          <p:cNvSpPr>
            <a:spLocks/>
          </p:cNvSpPr>
          <p:nvPr/>
        </p:nvSpPr>
        <p:spPr bwMode="auto">
          <a:xfrm>
            <a:off x="6248400" y="3505200"/>
            <a:ext cx="76200" cy="76200"/>
          </a:xfrm>
          <a:custGeom>
            <a:avLst/>
            <a:gdLst>
              <a:gd name="T0" fmla="*/ 2147483646 w 45"/>
              <a:gd name="T1" fmla="*/ 2147483646 h 48"/>
              <a:gd name="T2" fmla="*/ 2147483646 w 45"/>
              <a:gd name="T3" fmla="*/ 2147483646 h 48"/>
              <a:gd name="T4" fmla="*/ 2147483646 w 45"/>
              <a:gd name="T5" fmla="*/ 0 h 48"/>
              <a:gd name="T6" fmla="*/ 2147483646 w 45"/>
              <a:gd name="T7" fmla="*/ 2147483646 h 48"/>
              <a:gd name="T8" fmla="*/ 2147483646 w 45"/>
              <a:gd name="T9" fmla="*/ 2147483646 h 48"/>
              <a:gd name="T10" fmla="*/ 2147483646 w 45"/>
              <a:gd name="T11" fmla="*/ 2147483646 h 48"/>
              <a:gd name="T12" fmla="*/ 2147483646 w 45"/>
              <a:gd name="T13" fmla="*/ 2147483646 h 48"/>
              <a:gd name="T14" fmla="*/ 2147483646 w 45"/>
              <a:gd name="T15" fmla="*/ 2147483646 h 48"/>
              <a:gd name="T16" fmla="*/ 2147483646 w 45"/>
              <a:gd name="T17" fmla="*/ 2147483646 h 48"/>
              <a:gd name="T18" fmla="*/ 2147483646 w 45"/>
              <a:gd name="T19" fmla="*/ 2147483646 h 48"/>
              <a:gd name="T20" fmla="*/ 0 w 45"/>
              <a:gd name="T21" fmla="*/ 2147483646 h 48"/>
              <a:gd name="T22" fmla="*/ 2147483646 w 45"/>
              <a:gd name="T23" fmla="*/ 2147483646 h 48"/>
              <a:gd name="T24" fmla="*/ 2147483646 w 45"/>
              <a:gd name="T25" fmla="*/ 2147483646 h 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5"/>
              <a:gd name="T40" fmla="*/ 0 h 48"/>
              <a:gd name="T41" fmla="*/ 45 w 45"/>
              <a:gd name="T42" fmla="*/ 48 h 4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5" h="48">
                <a:moveTo>
                  <a:pt x="5" y="12"/>
                </a:moveTo>
                <a:lnTo>
                  <a:pt x="18" y="16"/>
                </a:lnTo>
                <a:lnTo>
                  <a:pt x="23" y="0"/>
                </a:lnTo>
                <a:lnTo>
                  <a:pt x="32" y="13"/>
                </a:lnTo>
                <a:lnTo>
                  <a:pt x="44" y="13"/>
                </a:lnTo>
                <a:lnTo>
                  <a:pt x="36" y="25"/>
                </a:lnTo>
                <a:lnTo>
                  <a:pt x="45" y="33"/>
                </a:lnTo>
                <a:lnTo>
                  <a:pt x="32" y="34"/>
                </a:lnTo>
                <a:lnTo>
                  <a:pt x="21" y="48"/>
                </a:lnTo>
                <a:lnTo>
                  <a:pt x="18" y="33"/>
                </a:lnTo>
                <a:lnTo>
                  <a:pt x="0" y="36"/>
                </a:lnTo>
                <a:lnTo>
                  <a:pt x="9" y="25"/>
                </a:lnTo>
                <a:lnTo>
                  <a:pt x="3" y="12"/>
                </a:lnTo>
              </a:path>
            </a:pathLst>
          </a:custGeom>
          <a:solidFill>
            <a:schemeClr val="bg1"/>
          </a:solidFill>
          <a:ln w="9525">
            <a:solidFill>
              <a:srgbClr val="0000CC"/>
            </a:solidFill>
            <a:round/>
            <a:headEnd/>
            <a:tailEnd/>
          </a:ln>
        </p:spPr>
        <p:txBody>
          <a:bodyPr/>
          <a:lstStyle/>
          <a:p>
            <a:endParaRPr lang="en-US"/>
          </a:p>
        </p:txBody>
      </p:sp>
      <p:sp>
        <p:nvSpPr>
          <p:cNvPr id="19487" name="Freeform 31">
            <a:extLst>
              <a:ext uri="{FF2B5EF4-FFF2-40B4-BE49-F238E27FC236}">
                <a16:creationId xmlns:a16="http://schemas.microsoft.com/office/drawing/2014/main" id="{B87BC461-C884-47DB-881F-14604DF763B1}"/>
              </a:ext>
            </a:extLst>
          </p:cNvPr>
          <p:cNvSpPr>
            <a:spLocks/>
          </p:cNvSpPr>
          <p:nvPr/>
        </p:nvSpPr>
        <p:spPr bwMode="auto">
          <a:xfrm>
            <a:off x="5943600" y="4953000"/>
            <a:ext cx="71438" cy="76200"/>
          </a:xfrm>
          <a:custGeom>
            <a:avLst/>
            <a:gdLst>
              <a:gd name="T0" fmla="*/ 2147483646 w 45"/>
              <a:gd name="T1" fmla="*/ 2147483646 h 48"/>
              <a:gd name="T2" fmla="*/ 2147483646 w 45"/>
              <a:gd name="T3" fmla="*/ 2147483646 h 48"/>
              <a:gd name="T4" fmla="*/ 2147483646 w 45"/>
              <a:gd name="T5" fmla="*/ 0 h 48"/>
              <a:gd name="T6" fmla="*/ 2147483646 w 45"/>
              <a:gd name="T7" fmla="*/ 2147483646 h 48"/>
              <a:gd name="T8" fmla="*/ 2147483646 w 45"/>
              <a:gd name="T9" fmla="*/ 2147483646 h 48"/>
              <a:gd name="T10" fmla="*/ 2147483646 w 45"/>
              <a:gd name="T11" fmla="*/ 2147483646 h 48"/>
              <a:gd name="T12" fmla="*/ 2147483646 w 45"/>
              <a:gd name="T13" fmla="*/ 2147483646 h 48"/>
              <a:gd name="T14" fmla="*/ 2147483646 w 45"/>
              <a:gd name="T15" fmla="*/ 2147483646 h 48"/>
              <a:gd name="T16" fmla="*/ 2147483646 w 45"/>
              <a:gd name="T17" fmla="*/ 2147483646 h 48"/>
              <a:gd name="T18" fmla="*/ 2147483646 w 45"/>
              <a:gd name="T19" fmla="*/ 2147483646 h 48"/>
              <a:gd name="T20" fmla="*/ 0 w 45"/>
              <a:gd name="T21" fmla="*/ 2147483646 h 48"/>
              <a:gd name="T22" fmla="*/ 2147483646 w 45"/>
              <a:gd name="T23" fmla="*/ 2147483646 h 48"/>
              <a:gd name="T24" fmla="*/ 2147483646 w 45"/>
              <a:gd name="T25" fmla="*/ 2147483646 h 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5"/>
              <a:gd name="T40" fmla="*/ 0 h 48"/>
              <a:gd name="T41" fmla="*/ 45 w 45"/>
              <a:gd name="T42" fmla="*/ 48 h 4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5" h="48">
                <a:moveTo>
                  <a:pt x="5" y="12"/>
                </a:moveTo>
                <a:lnTo>
                  <a:pt x="18" y="16"/>
                </a:lnTo>
                <a:lnTo>
                  <a:pt x="23" y="0"/>
                </a:lnTo>
                <a:lnTo>
                  <a:pt x="32" y="13"/>
                </a:lnTo>
                <a:lnTo>
                  <a:pt x="44" y="13"/>
                </a:lnTo>
                <a:lnTo>
                  <a:pt x="36" y="25"/>
                </a:lnTo>
                <a:lnTo>
                  <a:pt x="45" y="33"/>
                </a:lnTo>
                <a:lnTo>
                  <a:pt x="32" y="34"/>
                </a:lnTo>
                <a:lnTo>
                  <a:pt x="21" y="48"/>
                </a:lnTo>
                <a:lnTo>
                  <a:pt x="18" y="33"/>
                </a:lnTo>
                <a:lnTo>
                  <a:pt x="0" y="36"/>
                </a:lnTo>
                <a:lnTo>
                  <a:pt x="9" y="25"/>
                </a:lnTo>
                <a:lnTo>
                  <a:pt x="3" y="12"/>
                </a:lnTo>
              </a:path>
            </a:pathLst>
          </a:custGeom>
          <a:solidFill>
            <a:srgbClr val="FF0000"/>
          </a:solidFill>
          <a:ln w="9525">
            <a:solidFill>
              <a:srgbClr val="FF0000"/>
            </a:solidFill>
            <a:round/>
            <a:headEnd/>
            <a:tailEnd/>
          </a:ln>
        </p:spPr>
        <p:txBody>
          <a:bodyPr/>
          <a:lstStyle/>
          <a:p>
            <a:endParaRPr lang="en-US"/>
          </a:p>
        </p:txBody>
      </p:sp>
      <p:sp>
        <p:nvSpPr>
          <p:cNvPr id="19488" name="Freeform 32">
            <a:extLst>
              <a:ext uri="{FF2B5EF4-FFF2-40B4-BE49-F238E27FC236}">
                <a16:creationId xmlns:a16="http://schemas.microsoft.com/office/drawing/2014/main" id="{5E3738D0-D9FF-42A5-B1AE-E46B1BE8FB9E}"/>
              </a:ext>
            </a:extLst>
          </p:cNvPr>
          <p:cNvSpPr>
            <a:spLocks/>
          </p:cNvSpPr>
          <p:nvPr/>
        </p:nvSpPr>
        <p:spPr bwMode="auto">
          <a:xfrm>
            <a:off x="6038850" y="5116513"/>
            <a:ext cx="71438" cy="76200"/>
          </a:xfrm>
          <a:custGeom>
            <a:avLst/>
            <a:gdLst>
              <a:gd name="T0" fmla="*/ 2147483646 w 45"/>
              <a:gd name="T1" fmla="*/ 2147483646 h 48"/>
              <a:gd name="T2" fmla="*/ 2147483646 w 45"/>
              <a:gd name="T3" fmla="*/ 2147483646 h 48"/>
              <a:gd name="T4" fmla="*/ 2147483646 w 45"/>
              <a:gd name="T5" fmla="*/ 0 h 48"/>
              <a:gd name="T6" fmla="*/ 2147483646 w 45"/>
              <a:gd name="T7" fmla="*/ 2147483646 h 48"/>
              <a:gd name="T8" fmla="*/ 2147483646 w 45"/>
              <a:gd name="T9" fmla="*/ 2147483646 h 48"/>
              <a:gd name="T10" fmla="*/ 2147483646 w 45"/>
              <a:gd name="T11" fmla="*/ 2147483646 h 48"/>
              <a:gd name="T12" fmla="*/ 2147483646 w 45"/>
              <a:gd name="T13" fmla="*/ 2147483646 h 48"/>
              <a:gd name="T14" fmla="*/ 2147483646 w 45"/>
              <a:gd name="T15" fmla="*/ 2147483646 h 48"/>
              <a:gd name="T16" fmla="*/ 2147483646 w 45"/>
              <a:gd name="T17" fmla="*/ 2147483646 h 48"/>
              <a:gd name="T18" fmla="*/ 2147483646 w 45"/>
              <a:gd name="T19" fmla="*/ 2147483646 h 48"/>
              <a:gd name="T20" fmla="*/ 0 w 45"/>
              <a:gd name="T21" fmla="*/ 2147483646 h 48"/>
              <a:gd name="T22" fmla="*/ 2147483646 w 45"/>
              <a:gd name="T23" fmla="*/ 2147483646 h 48"/>
              <a:gd name="T24" fmla="*/ 2147483646 w 45"/>
              <a:gd name="T25" fmla="*/ 2147483646 h 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5"/>
              <a:gd name="T40" fmla="*/ 0 h 48"/>
              <a:gd name="T41" fmla="*/ 45 w 45"/>
              <a:gd name="T42" fmla="*/ 48 h 4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5" h="48">
                <a:moveTo>
                  <a:pt x="5" y="12"/>
                </a:moveTo>
                <a:lnTo>
                  <a:pt x="18" y="16"/>
                </a:lnTo>
                <a:lnTo>
                  <a:pt x="23" y="0"/>
                </a:lnTo>
                <a:lnTo>
                  <a:pt x="32" y="13"/>
                </a:lnTo>
                <a:lnTo>
                  <a:pt x="44" y="13"/>
                </a:lnTo>
                <a:lnTo>
                  <a:pt x="36" y="25"/>
                </a:lnTo>
                <a:lnTo>
                  <a:pt x="45" y="33"/>
                </a:lnTo>
                <a:lnTo>
                  <a:pt x="32" y="34"/>
                </a:lnTo>
                <a:lnTo>
                  <a:pt x="21" y="48"/>
                </a:lnTo>
                <a:lnTo>
                  <a:pt x="18" y="33"/>
                </a:lnTo>
                <a:lnTo>
                  <a:pt x="0" y="36"/>
                </a:lnTo>
                <a:lnTo>
                  <a:pt x="9" y="25"/>
                </a:lnTo>
                <a:lnTo>
                  <a:pt x="3" y="12"/>
                </a:lnTo>
              </a:path>
            </a:pathLst>
          </a:custGeom>
          <a:solidFill>
            <a:srgbClr val="FF0000"/>
          </a:solidFill>
          <a:ln w="9525">
            <a:solidFill>
              <a:srgbClr val="FF0000"/>
            </a:solidFill>
            <a:round/>
            <a:headEnd/>
            <a:tailEnd/>
          </a:ln>
        </p:spPr>
        <p:txBody>
          <a:bodyPr/>
          <a:lstStyle/>
          <a:p>
            <a:endParaRPr lang="en-US"/>
          </a:p>
        </p:txBody>
      </p:sp>
      <p:sp>
        <p:nvSpPr>
          <p:cNvPr id="19489" name="Freeform 33">
            <a:extLst>
              <a:ext uri="{FF2B5EF4-FFF2-40B4-BE49-F238E27FC236}">
                <a16:creationId xmlns:a16="http://schemas.microsoft.com/office/drawing/2014/main" id="{14DFA984-00E6-4902-992A-D983AD2C3095}"/>
              </a:ext>
            </a:extLst>
          </p:cNvPr>
          <p:cNvSpPr>
            <a:spLocks/>
          </p:cNvSpPr>
          <p:nvPr/>
        </p:nvSpPr>
        <p:spPr bwMode="auto">
          <a:xfrm>
            <a:off x="5943600" y="4953000"/>
            <a:ext cx="71438" cy="76200"/>
          </a:xfrm>
          <a:custGeom>
            <a:avLst/>
            <a:gdLst>
              <a:gd name="T0" fmla="*/ 2147483646 w 45"/>
              <a:gd name="T1" fmla="*/ 2147483646 h 48"/>
              <a:gd name="T2" fmla="*/ 2147483646 w 45"/>
              <a:gd name="T3" fmla="*/ 2147483646 h 48"/>
              <a:gd name="T4" fmla="*/ 2147483646 w 45"/>
              <a:gd name="T5" fmla="*/ 0 h 48"/>
              <a:gd name="T6" fmla="*/ 2147483646 w 45"/>
              <a:gd name="T7" fmla="*/ 2147483646 h 48"/>
              <a:gd name="T8" fmla="*/ 2147483646 w 45"/>
              <a:gd name="T9" fmla="*/ 2147483646 h 48"/>
              <a:gd name="T10" fmla="*/ 2147483646 w 45"/>
              <a:gd name="T11" fmla="*/ 2147483646 h 48"/>
              <a:gd name="T12" fmla="*/ 2147483646 w 45"/>
              <a:gd name="T13" fmla="*/ 2147483646 h 48"/>
              <a:gd name="T14" fmla="*/ 2147483646 w 45"/>
              <a:gd name="T15" fmla="*/ 2147483646 h 48"/>
              <a:gd name="T16" fmla="*/ 2147483646 w 45"/>
              <a:gd name="T17" fmla="*/ 2147483646 h 48"/>
              <a:gd name="T18" fmla="*/ 2147483646 w 45"/>
              <a:gd name="T19" fmla="*/ 2147483646 h 48"/>
              <a:gd name="T20" fmla="*/ 0 w 45"/>
              <a:gd name="T21" fmla="*/ 2147483646 h 48"/>
              <a:gd name="T22" fmla="*/ 2147483646 w 45"/>
              <a:gd name="T23" fmla="*/ 2147483646 h 48"/>
              <a:gd name="T24" fmla="*/ 2147483646 w 45"/>
              <a:gd name="T25" fmla="*/ 2147483646 h 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5"/>
              <a:gd name="T40" fmla="*/ 0 h 48"/>
              <a:gd name="T41" fmla="*/ 45 w 45"/>
              <a:gd name="T42" fmla="*/ 48 h 4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5" h="48">
                <a:moveTo>
                  <a:pt x="5" y="12"/>
                </a:moveTo>
                <a:lnTo>
                  <a:pt x="18" y="16"/>
                </a:lnTo>
                <a:lnTo>
                  <a:pt x="23" y="0"/>
                </a:lnTo>
                <a:lnTo>
                  <a:pt x="32" y="13"/>
                </a:lnTo>
                <a:lnTo>
                  <a:pt x="44" y="13"/>
                </a:lnTo>
                <a:lnTo>
                  <a:pt x="36" y="25"/>
                </a:lnTo>
                <a:lnTo>
                  <a:pt x="45" y="33"/>
                </a:lnTo>
                <a:lnTo>
                  <a:pt x="32" y="34"/>
                </a:lnTo>
                <a:lnTo>
                  <a:pt x="21" y="48"/>
                </a:lnTo>
                <a:lnTo>
                  <a:pt x="18" y="33"/>
                </a:lnTo>
                <a:lnTo>
                  <a:pt x="0" y="36"/>
                </a:lnTo>
                <a:lnTo>
                  <a:pt x="9" y="25"/>
                </a:lnTo>
                <a:lnTo>
                  <a:pt x="3" y="12"/>
                </a:lnTo>
              </a:path>
            </a:pathLst>
          </a:custGeom>
          <a:solidFill>
            <a:srgbClr val="FF0000"/>
          </a:solidFill>
          <a:ln w="9525">
            <a:solidFill>
              <a:srgbClr val="FF0000"/>
            </a:solidFill>
            <a:round/>
            <a:headEnd/>
            <a:tailEnd/>
          </a:ln>
        </p:spPr>
        <p:txBody>
          <a:bodyPr/>
          <a:lstStyle/>
          <a:p>
            <a:endParaRPr lang="en-US"/>
          </a:p>
        </p:txBody>
      </p:sp>
      <p:sp>
        <p:nvSpPr>
          <p:cNvPr id="19490" name="Freeform 34">
            <a:extLst>
              <a:ext uri="{FF2B5EF4-FFF2-40B4-BE49-F238E27FC236}">
                <a16:creationId xmlns:a16="http://schemas.microsoft.com/office/drawing/2014/main" id="{80C78863-A6F5-40B4-ADC7-33D866A1DE97}"/>
              </a:ext>
            </a:extLst>
          </p:cNvPr>
          <p:cNvSpPr>
            <a:spLocks/>
          </p:cNvSpPr>
          <p:nvPr/>
        </p:nvSpPr>
        <p:spPr bwMode="auto">
          <a:xfrm>
            <a:off x="6143625" y="3343275"/>
            <a:ext cx="76200" cy="76200"/>
          </a:xfrm>
          <a:custGeom>
            <a:avLst/>
            <a:gdLst>
              <a:gd name="T0" fmla="*/ 2147483646 w 45"/>
              <a:gd name="T1" fmla="*/ 2147483646 h 48"/>
              <a:gd name="T2" fmla="*/ 2147483646 w 45"/>
              <a:gd name="T3" fmla="*/ 2147483646 h 48"/>
              <a:gd name="T4" fmla="*/ 2147483646 w 45"/>
              <a:gd name="T5" fmla="*/ 0 h 48"/>
              <a:gd name="T6" fmla="*/ 2147483646 w 45"/>
              <a:gd name="T7" fmla="*/ 2147483646 h 48"/>
              <a:gd name="T8" fmla="*/ 2147483646 w 45"/>
              <a:gd name="T9" fmla="*/ 2147483646 h 48"/>
              <a:gd name="T10" fmla="*/ 2147483646 w 45"/>
              <a:gd name="T11" fmla="*/ 2147483646 h 48"/>
              <a:gd name="T12" fmla="*/ 2147483646 w 45"/>
              <a:gd name="T13" fmla="*/ 2147483646 h 48"/>
              <a:gd name="T14" fmla="*/ 2147483646 w 45"/>
              <a:gd name="T15" fmla="*/ 2147483646 h 48"/>
              <a:gd name="T16" fmla="*/ 2147483646 w 45"/>
              <a:gd name="T17" fmla="*/ 2147483646 h 48"/>
              <a:gd name="T18" fmla="*/ 2147483646 w 45"/>
              <a:gd name="T19" fmla="*/ 2147483646 h 48"/>
              <a:gd name="T20" fmla="*/ 0 w 45"/>
              <a:gd name="T21" fmla="*/ 2147483646 h 48"/>
              <a:gd name="T22" fmla="*/ 2147483646 w 45"/>
              <a:gd name="T23" fmla="*/ 2147483646 h 48"/>
              <a:gd name="T24" fmla="*/ 2147483646 w 45"/>
              <a:gd name="T25" fmla="*/ 2147483646 h 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5"/>
              <a:gd name="T40" fmla="*/ 0 h 48"/>
              <a:gd name="T41" fmla="*/ 45 w 45"/>
              <a:gd name="T42" fmla="*/ 48 h 4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5" h="48">
                <a:moveTo>
                  <a:pt x="5" y="12"/>
                </a:moveTo>
                <a:lnTo>
                  <a:pt x="18" y="16"/>
                </a:lnTo>
                <a:lnTo>
                  <a:pt x="23" y="0"/>
                </a:lnTo>
                <a:lnTo>
                  <a:pt x="32" y="13"/>
                </a:lnTo>
                <a:lnTo>
                  <a:pt x="44" y="13"/>
                </a:lnTo>
                <a:lnTo>
                  <a:pt x="36" y="25"/>
                </a:lnTo>
                <a:lnTo>
                  <a:pt x="45" y="33"/>
                </a:lnTo>
                <a:lnTo>
                  <a:pt x="32" y="34"/>
                </a:lnTo>
                <a:lnTo>
                  <a:pt x="21" y="48"/>
                </a:lnTo>
                <a:lnTo>
                  <a:pt x="18" y="33"/>
                </a:lnTo>
                <a:lnTo>
                  <a:pt x="0" y="36"/>
                </a:lnTo>
                <a:lnTo>
                  <a:pt x="9" y="25"/>
                </a:lnTo>
                <a:lnTo>
                  <a:pt x="3" y="12"/>
                </a:lnTo>
              </a:path>
            </a:pathLst>
          </a:custGeom>
          <a:solidFill>
            <a:schemeClr val="bg1"/>
          </a:solidFill>
          <a:ln w="9525">
            <a:solidFill>
              <a:srgbClr val="0000CC"/>
            </a:solidFill>
            <a:round/>
            <a:headEnd/>
            <a:tailEnd/>
          </a:ln>
        </p:spPr>
        <p:txBody>
          <a:bodyPr/>
          <a:lstStyle/>
          <a:p>
            <a:endParaRPr lang="en-US"/>
          </a:p>
        </p:txBody>
      </p:sp>
      <p:sp>
        <p:nvSpPr>
          <p:cNvPr id="57379" name="Freeform 35">
            <a:extLst>
              <a:ext uri="{FF2B5EF4-FFF2-40B4-BE49-F238E27FC236}">
                <a16:creationId xmlns:a16="http://schemas.microsoft.com/office/drawing/2014/main" id="{73A14A67-13CF-4E94-9F93-DF03D358EDB9}"/>
              </a:ext>
            </a:extLst>
          </p:cNvPr>
          <p:cNvSpPr>
            <a:spLocks/>
          </p:cNvSpPr>
          <p:nvPr/>
        </p:nvSpPr>
        <p:spPr bwMode="auto">
          <a:xfrm>
            <a:off x="5357813" y="723900"/>
            <a:ext cx="76200" cy="76200"/>
          </a:xfrm>
          <a:custGeom>
            <a:avLst/>
            <a:gdLst>
              <a:gd name="T0" fmla="*/ 2147483646 w 45"/>
              <a:gd name="T1" fmla="*/ 2147483646 h 48"/>
              <a:gd name="T2" fmla="*/ 2147483646 w 45"/>
              <a:gd name="T3" fmla="*/ 2147483646 h 48"/>
              <a:gd name="T4" fmla="*/ 2147483646 w 45"/>
              <a:gd name="T5" fmla="*/ 0 h 48"/>
              <a:gd name="T6" fmla="*/ 2147483646 w 45"/>
              <a:gd name="T7" fmla="*/ 2147483646 h 48"/>
              <a:gd name="T8" fmla="*/ 2147483646 w 45"/>
              <a:gd name="T9" fmla="*/ 2147483646 h 48"/>
              <a:gd name="T10" fmla="*/ 2147483646 w 45"/>
              <a:gd name="T11" fmla="*/ 2147483646 h 48"/>
              <a:gd name="T12" fmla="*/ 2147483646 w 45"/>
              <a:gd name="T13" fmla="*/ 2147483646 h 48"/>
              <a:gd name="T14" fmla="*/ 2147483646 w 45"/>
              <a:gd name="T15" fmla="*/ 2147483646 h 48"/>
              <a:gd name="T16" fmla="*/ 2147483646 w 45"/>
              <a:gd name="T17" fmla="*/ 2147483646 h 48"/>
              <a:gd name="T18" fmla="*/ 2147483646 w 45"/>
              <a:gd name="T19" fmla="*/ 2147483646 h 48"/>
              <a:gd name="T20" fmla="*/ 0 w 45"/>
              <a:gd name="T21" fmla="*/ 2147483646 h 48"/>
              <a:gd name="T22" fmla="*/ 2147483646 w 45"/>
              <a:gd name="T23" fmla="*/ 2147483646 h 48"/>
              <a:gd name="T24" fmla="*/ 2147483646 w 45"/>
              <a:gd name="T25" fmla="*/ 2147483646 h 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5"/>
              <a:gd name="T40" fmla="*/ 0 h 48"/>
              <a:gd name="T41" fmla="*/ 45 w 45"/>
              <a:gd name="T42" fmla="*/ 48 h 4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5" h="48">
                <a:moveTo>
                  <a:pt x="5" y="12"/>
                </a:moveTo>
                <a:lnTo>
                  <a:pt x="18" y="16"/>
                </a:lnTo>
                <a:lnTo>
                  <a:pt x="23" y="0"/>
                </a:lnTo>
                <a:lnTo>
                  <a:pt x="32" y="13"/>
                </a:lnTo>
                <a:lnTo>
                  <a:pt x="44" y="13"/>
                </a:lnTo>
                <a:lnTo>
                  <a:pt x="36" y="25"/>
                </a:lnTo>
                <a:lnTo>
                  <a:pt x="45" y="33"/>
                </a:lnTo>
                <a:lnTo>
                  <a:pt x="32" y="34"/>
                </a:lnTo>
                <a:lnTo>
                  <a:pt x="21" y="48"/>
                </a:lnTo>
                <a:lnTo>
                  <a:pt x="18" y="33"/>
                </a:lnTo>
                <a:lnTo>
                  <a:pt x="0" y="36"/>
                </a:lnTo>
                <a:lnTo>
                  <a:pt x="9" y="25"/>
                </a:lnTo>
                <a:lnTo>
                  <a:pt x="3" y="12"/>
                </a:lnTo>
              </a:path>
            </a:pathLst>
          </a:custGeom>
          <a:solidFill>
            <a:srgbClr val="0066FF"/>
          </a:solidFill>
          <a:ln w="9525">
            <a:solidFill>
              <a:srgbClr val="0000CC"/>
            </a:solidFill>
            <a:round/>
            <a:headEnd/>
            <a:tailEnd/>
          </a:ln>
        </p:spPr>
        <p:txBody>
          <a:bodyPr/>
          <a:lstStyle/>
          <a:p>
            <a:endParaRPr lang="en-US"/>
          </a:p>
        </p:txBody>
      </p:sp>
      <p:sp>
        <p:nvSpPr>
          <p:cNvPr id="57380" name="Line 36">
            <a:extLst>
              <a:ext uri="{FF2B5EF4-FFF2-40B4-BE49-F238E27FC236}">
                <a16:creationId xmlns:a16="http://schemas.microsoft.com/office/drawing/2014/main" id="{825DBC2C-0F80-4F09-AF7A-1514EB7A0477}"/>
              </a:ext>
            </a:extLst>
          </p:cNvPr>
          <p:cNvSpPr>
            <a:spLocks noChangeShapeType="1"/>
          </p:cNvSpPr>
          <p:nvPr/>
        </p:nvSpPr>
        <p:spPr bwMode="auto">
          <a:xfrm flipV="1">
            <a:off x="4106910" y="1143000"/>
            <a:ext cx="1303290" cy="1314450"/>
          </a:xfrm>
          <a:prstGeom prst="line">
            <a:avLst/>
          </a:prstGeom>
          <a:noFill/>
          <a:ln w="38100">
            <a:solidFill>
              <a:srgbClr val="0000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7381" name="Line 37">
            <a:extLst>
              <a:ext uri="{FF2B5EF4-FFF2-40B4-BE49-F238E27FC236}">
                <a16:creationId xmlns:a16="http://schemas.microsoft.com/office/drawing/2014/main" id="{053AED2F-51F0-4973-AF9B-F149549C4874}"/>
              </a:ext>
            </a:extLst>
          </p:cNvPr>
          <p:cNvSpPr>
            <a:spLocks noChangeShapeType="1"/>
          </p:cNvSpPr>
          <p:nvPr/>
        </p:nvSpPr>
        <p:spPr bwMode="auto">
          <a:xfrm flipV="1">
            <a:off x="4106910" y="3581400"/>
            <a:ext cx="2065290" cy="738188"/>
          </a:xfrm>
          <a:prstGeom prst="line">
            <a:avLst/>
          </a:prstGeom>
          <a:noFill/>
          <a:ln w="38100">
            <a:solidFill>
              <a:srgbClr val="0000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7382" name="Line 38">
            <a:extLst>
              <a:ext uri="{FF2B5EF4-FFF2-40B4-BE49-F238E27FC236}">
                <a16:creationId xmlns:a16="http://schemas.microsoft.com/office/drawing/2014/main" id="{67140E5F-1812-4020-90EC-0EFCB5DB31FC}"/>
              </a:ext>
            </a:extLst>
          </p:cNvPr>
          <p:cNvSpPr>
            <a:spLocks noChangeShapeType="1"/>
          </p:cNvSpPr>
          <p:nvPr/>
        </p:nvSpPr>
        <p:spPr bwMode="auto">
          <a:xfrm flipV="1">
            <a:off x="4087859" y="4724400"/>
            <a:ext cx="1855741" cy="1371600"/>
          </a:xfrm>
          <a:prstGeom prst="line">
            <a:avLst/>
          </a:prstGeom>
          <a:noFill/>
          <a:ln w="38100">
            <a:solidFill>
              <a:srgbClr val="0000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495" name="Text Box 39">
            <a:extLst>
              <a:ext uri="{FF2B5EF4-FFF2-40B4-BE49-F238E27FC236}">
                <a16:creationId xmlns:a16="http://schemas.microsoft.com/office/drawing/2014/main" id="{262B1466-3ABD-4601-A85E-9F2B1B28DE20}"/>
              </a:ext>
            </a:extLst>
          </p:cNvPr>
          <p:cNvSpPr txBox="1">
            <a:spLocks noChangeArrowheads="1"/>
          </p:cNvSpPr>
          <p:nvPr/>
        </p:nvSpPr>
        <p:spPr bwMode="auto">
          <a:xfrm>
            <a:off x="4362448" y="6438900"/>
            <a:ext cx="348615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1400" b="1" i="1" dirty="0">
                <a:solidFill>
                  <a:srgbClr val="FF0000"/>
                </a:solidFill>
                <a:latin typeface="Times New Roman" panose="02020603050405020304" pitchFamily="18" charset="0"/>
              </a:rPr>
              <a:t>Lược đồ CN khai thác nhiên liệu và </a:t>
            </a:r>
            <a:r>
              <a:rPr lang="en-US" altLang="en-US" sz="1400" b="1" i="1" dirty="0" smtClean="0">
                <a:solidFill>
                  <a:srgbClr val="FF0000"/>
                </a:solidFill>
                <a:latin typeface="Times New Roman" panose="02020603050405020304" pitchFamily="18" charset="0"/>
              </a:rPr>
              <a:t>CN </a:t>
            </a:r>
            <a:r>
              <a:rPr lang="en-US" altLang="en-US" sz="1400" b="1" i="1" dirty="0">
                <a:solidFill>
                  <a:srgbClr val="FF0000"/>
                </a:solidFill>
                <a:latin typeface="Times New Roman" panose="02020603050405020304" pitchFamily="18" charset="0"/>
              </a:rPr>
              <a:t>điện </a:t>
            </a:r>
          </a:p>
        </p:txBody>
      </p:sp>
      <p:pic>
        <p:nvPicPr>
          <p:cNvPr id="19496" name="Picture 40" descr="HHỒ THÁC BÀ NƠI HẤP DẪN DULỊCH">
            <a:extLst>
              <a:ext uri="{FF2B5EF4-FFF2-40B4-BE49-F238E27FC236}">
                <a16:creationId xmlns:a16="http://schemas.microsoft.com/office/drawing/2014/main" id="{894374D6-0BD5-4576-812B-D219BB4EC61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258515" y="0"/>
            <a:ext cx="217011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97" name="Text Box 41">
            <a:extLst>
              <a:ext uri="{FF2B5EF4-FFF2-40B4-BE49-F238E27FC236}">
                <a16:creationId xmlns:a16="http://schemas.microsoft.com/office/drawing/2014/main" id="{FECB3CC2-24FD-4474-84A3-308110AE1275}"/>
              </a:ext>
            </a:extLst>
          </p:cNvPr>
          <p:cNvSpPr txBox="1">
            <a:spLocks noChangeArrowheads="1"/>
          </p:cNvSpPr>
          <p:nvPr/>
        </p:nvSpPr>
        <p:spPr bwMode="auto">
          <a:xfrm>
            <a:off x="8261132" y="1219201"/>
            <a:ext cx="2438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2000" b="1" i="1" dirty="0">
                <a:solidFill>
                  <a:srgbClr val="FFFF00"/>
                </a:solidFill>
                <a:latin typeface="Times New Roman" panose="02020603050405020304" pitchFamily="18" charset="0"/>
              </a:rPr>
              <a:t>Thủy điện Thác Bà</a:t>
            </a:r>
          </a:p>
        </p:txBody>
      </p:sp>
      <p:sp>
        <p:nvSpPr>
          <p:cNvPr id="57386" name="Line 42">
            <a:extLst>
              <a:ext uri="{FF2B5EF4-FFF2-40B4-BE49-F238E27FC236}">
                <a16:creationId xmlns:a16="http://schemas.microsoft.com/office/drawing/2014/main" id="{D8B8197C-ACD4-4D05-BD97-98CC0B31F181}"/>
              </a:ext>
            </a:extLst>
          </p:cNvPr>
          <p:cNvSpPr>
            <a:spLocks noChangeShapeType="1"/>
          </p:cNvSpPr>
          <p:nvPr/>
        </p:nvSpPr>
        <p:spPr bwMode="auto">
          <a:xfrm flipH="1">
            <a:off x="5486400" y="723900"/>
            <a:ext cx="2761596" cy="38100"/>
          </a:xfrm>
          <a:prstGeom prst="line">
            <a:avLst/>
          </a:prstGeom>
          <a:noFill/>
          <a:ln w="38100">
            <a:solidFill>
              <a:srgbClr val="0000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499" name="Text Box 43">
            <a:extLst>
              <a:ext uri="{FF2B5EF4-FFF2-40B4-BE49-F238E27FC236}">
                <a16:creationId xmlns:a16="http://schemas.microsoft.com/office/drawing/2014/main" id="{DCDA169D-D020-43E9-80D8-8F0A69E915ED}"/>
              </a:ext>
            </a:extLst>
          </p:cNvPr>
          <p:cNvSpPr txBox="1">
            <a:spLocks noChangeArrowheads="1"/>
          </p:cNvSpPr>
          <p:nvPr/>
        </p:nvSpPr>
        <p:spPr bwMode="auto">
          <a:xfrm>
            <a:off x="8152746" y="4572001"/>
            <a:ext cx="2400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2000" b="1" i="1">
                <a:solidFill>
                  <a:srgbClr val="FFFF00"/>
                </a:solidFill>
                <a:latin typeface="Times New Roman" panose="02020603050405020304" pitchFamily="18" charset="0"/>
              </a:rPr>
              <a:t>Nhiệt điện Uông Bí</a:t>
            </a:r>
          </a:p>
        </p:txBody>
      </p:sp>
      <p:sp>
        <p:nvSpPr>
          <p:cNvPr id="57388" name="Line 44">
            <a:extLst>
              <a:ext uri="{FF2B5EF4-FFF2-40B4-BE49-F238E27FC236}">
                <a16:creationId xmlns:a16="http://schemas.microsoft.com/office/drawing/2014/main" id="{4AC8BC19-678F-4928-B142-E8EAA5AB04CB}"/>
              </a:ext>
            </a:extLst>
          </p:cNvPr>
          <p:cNvSpPr>
            <a:spLocks noChangeShapeType="1"/>
          </p:cNvSpPr>
          <p:nvPr/>
        </p:nvSpPr>
        <p:spPr bwMode="auto">
          <a:xfrm>
            <a:off x="4075160" y="723900"/>
            <a:ext cx="954040" cy="114300"/>
          </a:xfrm>
          <a:prstGeom prst="line">
            <a:avLst/>
          </a:prstGeom>
          <a:noFill/>
          <a:ln w="28575">
            <a:solidFill>
              <a:srgbClr val="0000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7389" name="Line 45">
            <a:extLst>
              <a:ext uri="{FF2B5EF4-FFF2-40B4-BE49-F238E27FC236}">
                <a16:creationId xmlns:a16="http://schemas.microsoft.com/office/drawing/2014/main" id="{5A26AA6E-ECAC-4801-9429-A49804358AAD}"/>
              </a:ext>
            </a:extLst>
          </p:cNvPr>
          <p:cNvSpPr>
            <a:spLocks noChangeShapeType="1"/>
          </p:cNvSpPr>
          <p:nvPr/>
        </p:nvSpPr>
        <p:spPr bwMode="auto">
          <a:xfrm flipH="1" flipV="1">
            <a:off x="5695950" y="990600"/>
            <a:ext cx="2552046" cy="1390650"/>
          </a:xfrm>
          <a:prstGeom prst="line">
            <a:avLst/>
          </a:prstGeom>
          <a:noFill/>
          <a:ln w="28575">
            <a:solidFill>
              <a:srgbClr val="FF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7390" name="Line 46">
            <a:extLst>
              <a:ext uri="{FF2B5EF4-FFF2-40B4-BE49-F238E27FC236}">
                <a16:creationId xmlns:a16="http://schemas.microsoft.com/office/drawing/2014/main" id="{5B14CA5B-D214-4E78-A56D-5901186B0EDD}"/>
              </a:ext>
            </a:extLst>
          </p:cNvPr>
          <p:cNvSpPr>
            <a:spLocks noChangeShapeType="1"/>
          </p:cNvSpPr>
          <p:nvPr/>
        </p:nvSpPr>
        <p:spPr bwMode="auto">
          <a:xfrm flipH="1" flipV="1">
            <a:off x="5943600" y="1066800"/>
            <a:ext cx="2333966" cy="3124200"/>
          </a:xfrm>
          <a:prstGeom prst="line">
            <a:avLst/>
          </a:prstGeom>
          <a:noFill/>
          <a:ln w="28575">
            <a:solidFill>
              <a:srgbClr val="FF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7391" name="Freeform 47">
            <a:extLst>
              <a:ext uri="{FF2B5EF4-FFF2-40B4-BE49-F238E27FC236}">
                <a16:creationId xmlns:a16="http://schemas.microsoft.com/office/drawing/2014/main" id="{3C1E372C-863A-4AC2-A4EC-A7273CC9D5CC}"/>
              </a:ext>
            </a:extLst>
          </p:cNvPr>
          <p:cNvSpPr>
            <a:spLocks/>
          </p:cNvSpPr>
          <p:nvPr/>
        </p:nvSpPr>
        <p:spPr bwMode="auto">
          <a:xfrm>
            <a:off x="6038850" y="5029200"/>
            <a:ext cx="2238716" cy="914400"/>
          </a:xfrm>
          <a:custGeom>
            <a:avLst/>
            <a:gdLst>
              <a:gd name="T0" fmla="*/ 2147483646 w 1260"/>
              <a:gd name="T1" fmla="*/ 2147483646 h 402"/>
              <a:gd name="T2" fmla="*/ 0 w 1260"/>
              <a:gd name="T3" fmla="*/ 2147483646 h 402"/>
              <a:gd name="T4" fmla="*/ 2147483646 w 1260"/>
              <a:gd name="T5" fmla="*/ 0 h 402"/>
              <a:gd name="T6" fmla="*/ 0 60000 65536"/>
              <a:gd name="T7" fmla="*/ 0 60000 65536"/>
              <a:gd name="T8" fmla="*/ 0 60000 65536"/>
              <a:gd name="T9" fmla="*/ 0 w 1260"/>
              <a:gd name="T10" fmla="*/ 0 h 402"/>
              <a:gd name="T11" fmla="*/ 1260 w 1260"/>
              <a:gd name="T12" fmla="*/ 402 h 402"/>
            </a:gdLst>
            <a:ahLst/>
            <a:cxnLst>
              <a:cxn ang="T6">
                <a:pos x="T0" y="T1"/>
              </a:cxn>
              <a:cxn ang="T7">
                <a:pos x="T2" y="T3"/>
              </a:cxn>
              <a:cxn ang="T8">
                <a:pos x="T4" y="T5"/>
              </a:cxn>
            </a:cxnLst>
            <a:rect l="T9" t="T10" r="T11" b="T12"/>
            <a:pathLst>
              <a:path w="1260" h="402">
                <a:moveTo>
                  <a:pt x="1260" y="402"/>
                </a:moveTo>
                <a:lnTo>
                  <a:pt x="0" y="258"/>
                </a:lnTo>
                <a:lnTo>
                  <a:pt x="18" y="0"/>
                </a:lnTo>
              </a:path>
            </a:pathLst>
          </a:custGeom>
          <a:noFill/>
          <a:ln w="28575">
            <a:solidFill>
              <a:srgbClr val="FF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504" name="Text Box 48">
            <a:extLst>
              <a:ext uri="{FF2B5EF4-FFF2-40B4-BE49-F238E27FC236}">
                <a16:creationId xmlns:a16="http://schemas.microsoft.com/office/drawing/2014/main" id="{39601692-D274-4CDF-8329-B249A0E17A06}"/>
              </a:ext>
            </a:extLst>
          </p:cNvPr>
          <p:cNvSpPr txBox="1">
            <a:spLocks noChangeArrowheads="1"/>
          </p:cNvSpPr>
          <p:nvPr/>
        </p:nvSpPr>
        <p:spPr bwMode="auto">
          <a:xfrm>
            <a:off x="8247996" y="2895601"/>
            <a:ext cx="2133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2000" b="1" i="1">
                <a:solidFill>
                  <a:srgbClr val="FFFF00"/>
                </a:solidFill>
                <a:latin typeface="Times New Roman" panose="02020603050405020304" pitchFamily="18" charset="0"/>
              </a:rPr>
              <a:t>Nhiệt điện Phả lại</a:t>
            </a:r>
          </a:p>
        </p:txBody>
      </p:sp>
    </p:spTree>
  </p:cSld>
  <p:clrMapOvr>
    <a:masterClrMapping/>
  </p:clrMapOvr>
  <mc:AlternateContent xmlns:mc="http://schemas.openxmlformats.org/markup-compatibility/2006" xmlns:p14="http://schemas.microsoft.com/office/powerpoint/2010/main">
    <mc:Choice Requires="p14">
      <p:transition spd="slow" p14:dur="3000">
        <p14:shred pattern="rectangle" dir="ou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57380"/>
                                        </p:tgtEl>
                                        <p:attrNameLst>
                                          <p:attrName>style.visibility</p:attrName>
                                        </p:attrNameLst>
                                      </p:cBhvr>
                                      <p:to>
                                        <p:strVal val="visible"/>
                                      </p:to>
                                    </p:set>
                                    <p:animEffect transition="in" filter="box(in)">
                                      <p:cBhvr>
                                        <p:cTn id="7" dur="2000"/>
                                        <p:tgtEl>
                                          <p:spTgt spid="57380"/>
                                        </p:tgtEl>
                                      </p:cBhvr>
                                    </p:animEffect>
                                  </p:childTnLst>
                                </p:cTn>
                              </p:par>
                              <p:par>
                                <p:cTn id="8" presetID="4" presetClass="entr" presetSubtype="16" fill="hold" nodeType="withEffect">
                                  <p:stCondLst>
                                    <p:cond delay="0"/>
                                  </p:stCondLst>
                                  <p:childTnLst>
                                    <p:set>
                                      <p:cBhvr>
                                        <p:cTn id="9" dur="1" fill="hold">
                                          <p:stCondLst>
                                            <p:cond delay="0"/>
                                          </p:stCondLst>
                                        </p:cTn>
                                        <p:tgtEl>
                                          <p:spTgt spid="57364"/>
                                        </p:tgtEl>
                                        <p:attrNameLst>
                                          <p:attrName>style.visibility</p:attrName>
                                        </p:attrNameLst>
                                      </p:cBhvr>
                                      <p:to>
                                        <p:strVal val="visible"/>
                                      </p:to>
                                    </p:set>
                                    <p:animEffect transition="in" filter="box(in)">
                                      <p:cBhvr>
                                        <p:cTn id="10" dur="2000"/>
                                        <p:tgtEl>
                                          <p:spTgt spid="57364"/>
                                        </p:tgtEl>
                                      </p:cBhvr>
                                    </p:animEffect>
                                  </p:childTnLst>
                                </p:cTn>
                              </p:par>
                            </p:childTnLst>
                          </p:cTn>
                        </p:par>
                        <p:par>
                          <p:cTn id="11" fill="hold" nodeType="afterGroup">
                            <p:stCondLst>
                              <p:cond delay="2000"/>
                            </p:stCondLst>
                            <p:childTnLst>
                              <p:par>
                                <p:cTn id="12" presetID="4" presetClass="entr" presetSubtype="16" fill="hold" nodeType="afterEffect">
                                  <p:stCondLst>
                                    <p:cond delay="0"/>
                                  </p:stCondLst>
                                  <p:childTnLst>
                                    <p:set>
                                      <p:cBhvr>
                                        <p:cTn id="13" dur="1" fill="hold">
                                          <p:stCondLst>
                                            <p:cond delay="0"/>
                                          </p:stCondLst>
                                        </p:cTn>
                                        <p:tgtEl>
                                          <p:spTgt spid="57381"/>
                                        </p:tgtEl>
                                        <p:attrNameLst>
                                          <p:attrName>style.visibility</p:attrName>
                                        </p:attrNameLst>
                                      </p:cBhvr>
                                      <p:to>
                                        <p:strVal val="visible"/>
                                      </p:to>
                                    </p:set>
                                    <p:animEffect transition="in" filter="box(in)">
                                      <p:cBhvr>
                                        <p:cTn id="14" dur="2000"/>
                                        <p:tgtEl>
                                          <p:spTgt spid="57381"/>
                                        </p:tgtEl>
                                      </p:cBhvr>
                                    </p:animEffect>
                                  </p:childTnLst>
                                </p:cTn>
                              </p:par>
                              <p:par>
                                <p:cTn id="15" presetID="4" presetClass="entr" presetSubtype="16" fill="hold" nodeType="withEffect">
                                  <p:stCondLst>
                                    <p:cond delay="0"/>
                                  </p:stCondLst>
                                  <p:childTnLst>
                                    <p:set>
                                      <p:cBhvr>
                                        <p:cTn id="16" dur="1" fill="hold">
                                          <p:stCondLst>
                                            <p:cond delay="0"/>
                                          </p:stCondLst>
                                        </p:cTn>
                                        <p:tgtEl>
                                          <p:spTgt spid="57360"/>
                                        </p:tgtEl>
                                        <p:attrNameLst>
                                          <p:attrName>style.visibility</p:attrName>
                                        </p:attrNameLst>
                                      </p:cBhvr>
                                      <p:to>
                                        <p:strVal val="visible"/>
                                      </p:to>
                                    </p:set>
                                    <p:animEffect transition="in" filter="box(in)">
                                      <p:cBhvr>
                                        <p:cTn id="17" dur="2000"/>
                                        <p:tgtEl>
                                          <p:spTgt spid="57360"/>
                                        </p:tgtEl>
                                      </p:cBhvr>
                                    </p:animEffect>
                                  </p:childTnLst>
                                </p:cTn>
                              </p:par>
                            </p:childTnLst>
                          </p:cTn>
                        </p:par>
                        <p:par>
                          <p:cTn id="18" fill="hold" nodeType="afterGroup">
                            <p:stCondLst>
                              <p:cond delay="4000"/>
                            </p:stCondLst>
                            <p:childTnLst>
                              <p:par>
                                <p:cTn id="19" presetID="4" presetClass="entr" presetSubtype="16" fill="hold" nodeType="afterEffect">
                                  <p:stCondLst>
                                    <p:cond delay="0"/>
                                  </p:stCondLst>
                                  <p:childTnLst>
                                    <p:set>
                                      <p:cBhvr>
                                        <p:cTn id="20" dur="1" fill="hold">
                                          <p:stCondLst>
                                            <p:cond delay="0"/>
                                          </p:stCondLst>
                                        </p:cTn>
                                        <p:tgtEl>
                                          <p:spTgt spid="57382"/>
                                        </p:tgtEl>
                                        <p:attrNameLst>
                                          <p:attrName>style.visibility</p:attrName>
                                        </p:attrNameLst>
                                      </p:cBhvr>
                                      <p:to>
                                        <p:strVal val="visible"/>
                                      </p:to>
                                    </p:set>
                                    <p:animEffect transition="in" filter="box(in)">
                                      <p:cBhvr>
                                        <p:cTn id="21" dur="2000"/>
                                        <p:tgtEl>
                                          <p:spTgt spid="57382"/>
                                        </p:tgtEl>
                                      </p:cBhvr>
                                    </p:animEffect>
                                  </p:childTnLst>
                                </p:cTn>
                              </p:par>
                              <p:par>
                                <p:cTn id="22" presetID="4" presetClass="entr" presetSubtype="16" fill="hold" nodeType="withEffect">
                                  <p:stCondLst>
                                    <p:cond delay="0"/>
                                  </p:stCondLst>
                                  <p:childTnLst>
                                    <p:set>
                                      <p:cBhvr>
                                        <p:cTn id="23" dur="1" fill="hold">
                                          <p:stCondLst>
                                            <p:cond delay="0"/>
                                          </p:stCondLst>
                                        </p:cTn>
                                        <p:tgtEl>
                                          <p:spTgt spid="57370"/>
                                        </p:tgtEl>
                                        <p:attrNameLst>
                                          <p:attrName>style.visibility</p:attrName>
                                        </p:attrNameLst>
                                      </p:cBhvr>
                                      <p:to>
                                        <p:strVal val="visible"/>
                                      </p:to>
                                    </p:set>
                                    <p:animEffect transition="in" filter="box(in)">
                                      <p:cBhvr>
                                        <p:cTn id="24" dur="2000"/>
                                        <p:tgtEl>
                                          <p:spTgt spid="57370"/>
                                        </p:tgtEl>
                                      </p:cBhvr>
                                    </p:animEffect>
                                  </p:childTnLst>
                                </p:cTn>
                              </p:par>
                            </p:childTnLst>
                          </p:cTn>
                        </p:par>
                        <p:par>
                          <p:cTn id="25" fill="hold" nodeType="afterGroup">
                            <p:stCondLst>
                              <p:cond delay="6000"/>
                            </p:stCondLst>
                            <p:childTnLst>
                              <p:par>
                                <p:cTn id="26" presetID="4" presetClass="entr" presetSubtype="16" fill="hold" nodeType="afterEffect">
                                  <p:stCondLst>
                                    <p:cond delay="0"/>
                                  </p:stCondLst>
                                  <p:childTnLst>
                                    <p:set>
                                      <p:cBhvr>
                                        <p:cTn id="27" dur="1" fill="hold">
                                          <p:stCondLst>
                                            <p:cond delay="0"/>
                                          </p:stCondLst>
                                        </p:cTn>
                                        <p:tgtEl>
                                          <p:spTgt spid="57386"/>
                                        </p:tgtEl>
                                        <p:attrNameLst>
                                          <p:attrName>style.visibility</p:attrName>
                                        </p:attrNameLst>
                                      </p:cBhvr>
                                      <p:to>
                                        <p:strVal val="visible"/>
                                      </p:to>
                                    </p:set>
                                    <p:animEffect transition="in" filter="box(in)">
                                      <p:cBhvr>
                                        <p:cTn id="28" dur="2000"/>
                                        <p:tgtEl>
                                          <p:spTgt spid="57386"/>
                                        </p:tgtEl>
                                      </p:cBhvr>
                                    </p:animEffect>
                                  </p:childTnLst>
                                </p:cTn>
                              </p:par>
                              <p:par>
                                <p:cTn id="29" presetID="4" presetClass="entr" presetSubtype="16" fill="hold" nodeType="withEffect">
                                  <p:stCondLst>
                                    <p:cond delay="0"/>
                                  </p:stCondLst>
                                  <p:childTnLst>
                                    <p:set>
                                      <p:cBhvr>
                                        <p:cTn id="30" dur="1" fill="hold">
                                          <p:stCondLst>
                                            <p:cond delay="0"/>
                                          </p:stCondLst>
                                        </p:cTn>
                                        <p:tgtEl>
                                          <p:spTgt spid="57379"/>
                                        </p:tgtEl>
                                        <p:attrNameLst>
                                          <p:attrName>style.visibility</p:attrName>
                                        </p:attrNameLst>
                                      </p:cBhvr>
                                      <p:to>
                                        <p:strVal val="visible"/>
                                      </p:to>
                                    </p:set>
                                    <p:animEffect transition="in" filter="box(in)">
                                      <p:cBhvr>
                                        <p:cTn id="31" dur="2000"/>
                                        <p:tgtEl>
                                          <p:spTgt spid="57379"/>
                                        </p:tgtEl>
                                      </p:cBhvr>
                                    </p:animEffect>
                                  </p:childTnLst>
                                </p:cTn>
                              </p:par>
                            </p:childTnLst>
                          </p:cTn>
                        </p:par>
                        <p:par>
                          <p:cTn id="32" fill="hold" nodeType="afterGroup">
                            <p:stCondLst>
                              <p:cond delay="8000"/>
                            </p:stCondLst>
                            <p:childTnLst>
                              <p:par>
                                <p:cTn id="33" presetID="4" presetClass="entr" presetSubtype="16" fill="hold" nodeType="afterEffect">
                                  <p:stCondLst>
                                    <p:cond delay="0"/>
                                  </p:stCondLst>
                                  <p:childTnLst>
                                    <p:set>
                                      <p:cBhvr>
                                        <p:cTn id="34" dur="1" fill="hold">
                                          <p:stCondLst>
                                            <p:cond delay="0"/>
                                          </p:stCondLst>
                                        </p:cTn>
                                        <p:tgtEl>
                                          <p:spTgt spid="57362"/>
                                        </p:tgtEl>
                                        <p:attrNameLst>
                                          <p:attrName>style.visibility</p:attrName>
                                        </p:attrNameLst>
                                      </p:cBhvr>
                                      <p:to>
                                        <p:strVal val="visible"/>
                                      </p:to>
                                    </p:set>
                                    <p:animEffect transition="in" filter="box(in)">
                                      <p:cBhvr>
                                        <p:cTn id="35" dur="2000"/>
                                        <p:tgtEl>
                                          <p:spTgt spid="57362"/>
                                        </p:tgtEl>
                                      </p:cBhvr>
                                    </p:animEffect>
                                  </p:childTnLst>
                                </p:cTn>
                              </p:par>
                              <p:par>
                                <p:cTn id="36" presetID="4" presetClass="entr" presetSubtype="16" fill="hold" nodeType="withEffect">
                                  <p:stCondLst>
                                    <p:cond delay="0"/>
                                  </p:stCondLst>
                                  <p:childTnLst>
                                    <p:set>
                                      <p:cBhvr>
                                        <p:cTn id="37" dur="1" fill="hold">
                                          <p:stCondLst>
                                            <p:cond delay="0"/>
                                          </p:stCondLst>
                                        </p:cTn>
                                        <p:tgtEl>
                                          <p:spTgt spid="57388"/>
                                        </p:tgtEl>
                                        <p:attrNameLst>
                                          <p:attrName>style.visibility</p:attrName>
                                        </p:attrNameLst>
                                      </p:cBhvr>
                                      <p:to>
                                        <p:strVal val="visible"/>
                                      </p:to>
                                    </p:set>
                                    <p:animEffect transition="in" filter="box(in)">
                                      <p:cBhvr>
                                        <p:cTn id="38" dur="2000"/>
                                        <p:tgtEl>
                                          <p:spTgt spid="57388"/>
                                        </p:tgtEl>
                                      </p:cBhvr>
                                    </p:animEffect>
                                  </p:childTnLst>
                                </p:cTn>
                              </p:par>
                            </p:childTnLst>
                          </p:cTn>
                        </p:par>
                        <p:par>
                          <p:cTn id="39" fill="hold" nodeType="afterGroup">
                            <p:stCondLst>
                              <p:cond delay="10000"/>
                            </p:stCondLst>
                            <p:childTnLst>
                              <p:par>
                                <p:cTn id="40" presetID="4" presetClass="entr" presetSubtype="16" fill="hold" nodeType="afterEffect">
                                  <p:stCondLst>
                                    <p:cond delay="0"/>
                                  </p:stCondLst>
                                  <p:childTnLst>
                                    <p:set>
                                      <p:cBhvr>
                                        <p:cTn id="41" dur="1" fill="hold">
                                          <p:stCondLst>
                                            <p:cond delay="0"/>
                                          </p:stCondLst>
                                        </p:cTn>
                                        <p:tgtEl>
                                          <p:spTgt spid="57366"/>
                                        </p:tgtEl>
                                        <p:attrNameLst>
                                          <p:attrName>style.visibility</p:attrName>
                                        </p:attrNameLst>
                                      </p:cBhvr>
                                      <p:to>
                                        <p:strVal val="visible"/>
                                      </p:to>
                                    </p:set>
                                    <p:animEffect transition="in" filter="box(in)">
                                      <p:cBhvr>
                                        <p:cTn id="42" dur="2000"/>
                                        <p:tgtEl>
                                          <p:spTgt spid="57366"/>
                                        </p:tgtEl>
                                      </p:cBhvr>
                                    </p:animEffect>
                                  </p:childTnLst>
                                </p:cTn>
                              </p:par>
                              <p:par>
                                <p:cTn id="43" presetID="4" presetClass="entr" presetSubtype="16" fill="hold" nodeType="withEffect">
                                  <p:stCondLst>
                                    <p:cond delay="0"/>
                                  </p:stCondLst>
                                  <p:childTnLst>
                                    <p:set>
                                      <p:cBhvr>
                                        <p:cTn id="44" dur="1" fill="hold">
                                          <p:stCondLst>
                                            <p:cond delay="0"/>
                                          </p:stCondLst>
                                        </p:cTn>
                                        <p:tgtEl>
                                          <p:spTgt spid="57389"/>
                                        </p:tgtEl>
                                        <p:attrNameLst>
                                          <p:attrName>style.visibility</p:attrName>
                                        </p:attrNameLst>
                                      </p:cBhvr>
                                      <p:to>
                                        <p:strVal val="visible"/>
                                      </p:to>
                                    </p:set>
                                    <p:animEffect transition="in" filter="box(in)">
                                      <p:cBhvr>
                                        <p:cTn id="45" dur="2000"/>
                                        <p:tgtEl>
                                          <p:spTgt spid="57389"/>
                                        </p:tgtEl>
                                      </p:cBhvr>
                                    </p:animEffect>
                                  </p:childTnLst>
                                </p:cTn>
                              </p:par>
                            </p:childTnLst>
                          </p:cTn>
                        </p:par>
                        <p:par>
                          <p:cTn id="46" fill="hold" nodeType="afterGroup">
                            <p:stCondLst>
                              <p:cond delay="12000"/>
                            </p:stCondLst>
                            <p:childTnLst>
                              <p:par>
                                <p:cTn id="47" presetID="4" presetClass="entr" presetSubtype="16" fill="hold" nodeType="afterEffect">
                                  <p:stCondLst>
                                    <p:cond delay="0"/>
                                  </p:stCondLst>
                                  <p:childTnLst>
                                    <p:set>
                                      <p:cBhvr>
                                        <p:cTn id="48" dur="1" fill="hold">
                                          <p:stCondLst>
                                            <p:cond delay="0"/>
                                          </p:stCondLst>
                                        </p:cTn>
                                        <p:tgtEl>
                                          <p:spTgt spid="57365"/>
                                        </p:tgtEl>
                                        <p:attrNameLst>
                                          <p:attrName>style.visibility</p:attrName>
                                        </p:attrNameLst>
                                      </p:cBhvr>
                                      <p:to>
                                        <p:strVal val="visible"/>
                                      </p:to>
                                    </p:set>
                                    <p:animEffect transition="in" filter="box(in)">
                                      <p:cBhvr>
                                        <p:cTn id="49" dur="2000"/>
                                        <p:tgtEl>
                                          <p:spTgt spid="57365"/>
                                        </p:tgtEl>
                                      </p:cBhvr>
                                    </p:animEffect>
                                  </p:childTnLst>
                                </p:cTn>
                              </p:par>
                              <p:par>
                                <p:cTn id="50" presetID="4" presetClass="entr" presetSubtype="16" fill="hold" nodeType="withEffect">
                                  <p:stCondLst>
                                    <p:cond delay="0"/>
                                  </p:stCondLst>
                                  <p:childTnLst>
                                    <p:set>
                                      <p:cBhvr>
                                        <p:cTn id="51" dur="1" fill="hold">
                                          <p:stCondLst>
                                            <p:cond delay="0"/>
                                          </p:stCondLst>
                                        </p:cTn>
                                        <p:tgtEl>
                                          <p:spTgt spid="57390"/>
                                        </p:tgtEl>
                                        <p:attrNameLst>
                                          <p:attrName>style.visibility</p:attrName>
                                        </p:attrNameLst>
                                      </p:cBhvr>
                                      <p:to>
                                        <p:strVal val="visible"/>
                                      </p:to>
                                    </p:set>
                                    <p:animEffect transition="in" filter="box(in)">
                                      <p:cBhvr>
                                        <p:cTn id="52" dur="2000"/>
                                        <p:tgtEl>
                                          <p:spTgt spid="57390"/>
                                        </p:tgtEl>
                                      </p:cBhvr>
                                    </p:animEffect>
                                  </p:childTnLst>
                                </p:cTn>
                              </p:par>
                            </p:childTnLst>
                          </p:cTn>
                        </p:par>
                        <p:par>
                          <p:cTn id="53" fill="hold" nodeType="afterGroup">
                            <p:stCondLst>
                              <p:cond delay="14000"/>
                            </p:stCondLst>
                            <p:childTnLst>
                              <p:par>
                                <p:cTn id="54" presetID="4" presetClass="entr" presetSubtype="16" fill="hold" nodeType="afterEffect">
                                  <p:stCondLst>
                                    <p:cond delay="0"/>
                                  </p:stCondLst>
                                  <p:childTnLst>
                                    <p:set>
                                      <p:cBhvr>
                                        <p:cTn id="55" dur="1" fill="hold">
                                          <p:stCondLst>
                                            <p:cond delay="0"/>
                                          </p:stCondLst>
                                        </p:cTn>
                                        <p:tgtEl>
                                          <p:spTgt spid="57367"/>
                                        </p:tgtEl>
                                        <p:attrNameLst>
                                          <p:attrName>style.visibility</p:attrName>
                                        </p:attrNameLst>
                                      </p:cBhvr>
                                      <p:to>
                                        <p:strVal val="visible"/>
                                      </p:to>
                                    </p:set>
                                    <p:animEffect transition="in" filter="box(in)">
                                      <p:cBhvr>
                                        <p:cTn id="56" dur="2000"/>
                                        <p:tgtEl>
                                          <p:spTgt spid="57367"/>
                                        </p:tgtEl>
                                      </p:cBhvr>
                                    </p:animEffect>
                                  </p:childTnLst>
                                </p:cTn>
                              </p:par>
                              <p:par>
                                <p:cTn id="57" presetID="4" presetClass="entr" presetSubtype="16" fill="hold" nodeType="withEffect">
                                  <p:stCondLst>
                                    <p:cond delay="0"/>
                                  </p:stCondLst>
                                  <p:childTnLst>
                                    <p:set>
                                      <p:cBhvr>
                                        <p:cTn id="58" dur="1" fill="hold">
                                          <p:stCondLst>
                                            <p:cond delay="0"/>
                                          </p:stCondLst>
                                        </p:cTn>
                                        <p:tgtEl>
                                          <p:spTgt spid="57391"/>
                                        </p:tgtEl>
                                        <p:attrNameLst>
                                          <p:attrName>style.visibility</p:attrName>
                                        </p:attrNameLst>
                                      </p:cBhvr>
                                      <p:to>
                                        <p:strVal val="visible"/>
                                      </p:to>
                                    </p:set>
                                    <p:animEffect transition="in" filter="box(in)">
                                      <p:cBhvr>
                                        <p:cTn id="59" dur="2000"/>
                                        <p:tgtEl>
                                          <p:spTgt spid="573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16F2C7A-A348-4262-A84F-DF95F1E7C3BC}"/>
              </a:ext>
            </a:extLst>
          </p:cNvPr>
          <p:cNvSpPr txBox="1"/>
          <p:nvPr/>
        </p:nvSpPr>
        <p:spPr>
          <a:xfrm>
            <a:off x="889436" y="2026450"/>
            <a:ext cx="9136232" cy="1908215"/>
          </a:xfrm>
          <a:prstGeom prst="rect">
            <a:avLst/>
          </a:prstGeom>
          <a:noFill/>
        </p:spPr>
        <p:txBody>
          <a:bodyPr wrap="square">
            <a:spAutoFit/>
          </a:bodyPr>
          <a:lstStyle/>
          <a:p>
            <a:pPr algn="just">
              <a:spcBef>
                <a:spcPts val="600"/>
              </a:spcBef>
              <a:spcAft>
                <a:spcPts val="600"/>
              </a:spcAft>
              <a:tabLst>
                <a:tab pos="180340" algn="l"/>
                <a:tab pos="450215" algn="l"/>
              </a:tabLst>
            </a:pPr>
            <a:r>
              <a:rPr lang="en-US" sz="2200" b="1" dirty="0" smtClean="0">
                <a:solidFill>
                  <a:srgbClr val="FF0000"/>
                </a:solidFill>
                <a:effectLst/>
                <a:latin typeface="Times New Roman" panose="02020603050405020304" pitchFamily="18" charset="0"/>
                <a:ea typeface="Calibri" panose="020F0502020204030204" pitchFamily="34" charset="0"/>
              </a:rPr>
              <a:t>     II</a:t>
            </a:r>
            <a:r>
              <a:rPr lang="en-US" sz="2200" b="1" dirty="0">
                <a:solidFill>
                  <a:srgbClr val="FF0000"/>
                </a:solidFill>
                <a:effectLst/>
                <a:latin typeface="Times New Roman" panose="02020603050405020304" pitchFamily="18" charset="0"/>
                <a:ea typeface="Calibri" panose="020F0502020204030204" pitchFamily="34" charset="0"/>
              </a:rPr>
              <a:t>. </a:t>
            </a:r>
            <a:r>
              <a:rPr lang="en-US" sz="2200" b="1" u="sng" dirty="0" smtClean="0">
                <a:solidFill>
                  <a:srgbClr val="FF0000"/>
                </a:solidFill>
                <a:effectLst/>
                <a:latin typeface="Times New Roman" panose="02020603050405020304" pitchFamily="18" charset="0"/>
                <a:ea typeface="Calibri" panose="020F0502020204030204" pitchFamily="34" charset="0"/>
              </a:rPr>
              <a:t>CÁC NGÀNH CÔNG NGHIỆP TRỌNG ĐIỂM</a:t>
            </a:r>
            <a:r>
              <a:rPr lang="en-US" sz="2200" b="1" dirty="0" smtClean="0">
                <a:solidFill>
                  <a:srgbClr val="FF0000"/>
                </a:solidFill>
                <a:effectLst/>
                <a:latin typeface="Times New Roman" panose="02020603050405020304" pitchFamily="18" charset="0"/>
                <a:ea typeface="Calibri" panose="020F0502020204030204" pitchFamily="34" charset="0"/>
              </a:rPr>
              <a:t>: </a:t>
            </a:r>
          </a:p>
          <a:p>
            <a:pPr algn="just">
              <a:spcBef>
                <a:spcPts val="600"/>
              </a:spcBef>
              <a:spcAft>
                <a:spcPts val="600"/>
              </a:spcAft>
              <a:tabLst>
                <a:tab pos="180340" algn="l"/>
                <a:tab pos="450215" algn="l"/>
              </a:tabLst>
            </a:pPr>
            <a:r>
              <a:rPr lang="en-US" sz="2200" b="1" dirty="0" smtClean="0">
                <a:solidFill>
                  <a:srgbClr val="FF0000"/>
                </a:solidFill>
                <a:latin typeface="Times New Roman" panose="02020603050405020304" pitchFamily="18" charset="0"/>
                <a:ea typeface="Calibri" panose="020F0502020204030204" pitchFamily="34" charset="0"/>
              </a:rPr>
              <a:t>          1</a:t>
            </a:r>
            <a:r>
              <a:rPr lang="en-US" sz="2200" b="1" dirty="0">
                <a:solidFill>
                  <a:srgbClr val="FF0000"/>
                </a:solidFill>
                <a:latin typeface="Times New Roman" panose="02020603050405020304" pitchFamily="18" charset="0"/>
                <a:ea typeface="Calibri" panose="020F0502020204030204" pitchFamily="34" charset="0"/>
              </a:rPr>
              <a:t>. Công nghiệp khai thác nhiên </a:t>
            </a:r>
            <a:r>
              <a:rPr lang="en-US" sz="2200" b="1" dirty="0" smtClean="0">
                <a:solidFill>
                  <a:srgbClr val="FF0000"/>
                </a:solidFill>
                <a:latin typeface="Times New Roman" panose="02020603050405020304" pitchFamily="18" charset="0"/>
                <a:ea typeface="Calibri" panose="020F0502020204030204" pitchFamily="34" charset="0"/>
              </a:rPr>
              <a:t>liệu:</a:t>
            </a:r>
            <a:endParaRPr lang="en-US" sz="2200" b="1" dirty="0" smtClean="0">
              <a:solidFill>
                <a:srgbClr val="FF0000"/>
              </a:solidFill>
              <a:effectLst/>
              <a:latin typeface="Times New Roman" panose="02020603050405020304" pitchFamily="18" charset="0"/>
              <a:ea typeface="Calibri" panose="020F0502020204030204" pitchFamily="34" charset="0"/>
            </a:endParaRPr>
          </a:p>
          <a:p>
            <a:pPr algn="just">
              <a:spcBef>
                <a:spcPts val="600"/>
              </a:spcBef>
              <a:spcAft>
                <a:spcPts val="600"/>
              </a:spcAft>
              <a:tabLst>
                <a:tab pos="180340" algn="l"/>
                <a:tab pos="450215" algn="l"/>
              </a:tabLst>
            </a:pPr>
            <a:r>
              <a:rPr lang="en-US" sz="2200" b="1" i="1" dirty="0" smtClean="0">
                <a:solidFill>
                  <a:srgbClr val="0000CC"/>
                </a:solidFill>
                <a:latin typeface="Times New Roman" panose="02020603050405020304" pitchFamily="18" charset="0"/>
                <a:ea typeface="Calibri" panose="020F0502020204030204" pitchFamily="34" charset="0"/>
              </a:rPr>
              <a:t>                - Than </a:t>
            </a:r>
            <a:r>
              <a:rPr lang="en-US" sz="2200" b="1" i="1" dirty="0">
                <a:solidFill>
                  <a:srgbClr val="0000CC"/>
                </a:solidFill>
                <a:latin typeface="Times New Roman" panose="02020603050405020304" pitchFamily="18" charset="0"/>
                <a:ea typeface="Calibri" panose="020F0502020204030204" pitchFamily="34" charset="0"/>
              </a:rPr>
              <a:t>(Quảng Ninh,..) </a:t>
            </a:r>
          </a:p>
          <a:p>
            <a:pPr algn="just">
              <a:spcBef>
                <a:spcPts val="600"/>
              </a:spcBef>
              <a:spcAft>
                <a:spcPts val="600"/>
              </a:spcAft>
              <a:tabLst>
                <a:tab pos="180340" algn="l"/>
                <a:tab pos="450215" algn="l"/>
              </a:tabLst>
            </a:pPr>
            <a:r>
              <a:rPr lang="en-US" sz="2200" b="1" i="1" dirty="0" smtClean="0">
                <a:solidFill>
                  <a:srgbClr val="0000CC"/>
                </a:solidFill>
                <a:latin typeface="Times New Roman" panose="02020603050405020304" pitchFamily="18" charset="0"/>
                <a:ea typeface="Calibri" panose="020F0502020204030204" pitchFamily="34" charset="0"/>
              </a:rPr>
              <a:t>                - Dầu </a:t>
            </a:r>
            <a:r>
              <a:rPr lang="en-US" sz="2200" b="1" i="1" dirty="0">
                <a:solidFill>
                  <a:srgbClr val="0000CC"/>
                </a:solidFill>
                <a:latin typeface="Times New Roman" panose="02020603050405020304" pitchFamily="18" charset="0"/>
                <a:ea typeface="Calibri" panose="020F0502020204030204" pitchFamily="34" charset="0"/>
              </a:rPr>
              <a:t>khí chủ yếu ở thềm lục địa phía nam (Bà Rịa – Vũng Tàu).  </a:t>
            </a:r>
          </a:p>
        </p:txBody>
      </p:sp>
      <p:sp>
        <p:nvSpPr>
          <p:cNvPr id="3" name="TextBox 2">
            <a:extLst>
              <a:ext uri="{FF2B5EF4-FFF2-40B4-BE49-F238E27FC236}">
                <a16:creationId xmlns:a16="http://schemas.microsoft.com/office/drawing/2014/main" id="{016F2C7A-A348-4262-A84F-DF95F1E7C3BC}"/>
              </a:ext>
            </a:extLst>
          </p:cNvPr>
          <p:cNvSpPr txBox="1"/>
          <p:nvPr/>
        </p:nvSpPr>
        <p:spPr>
          <a:xfrm>
            <a:off x="976564" y="4006814"/>
            <a:ext cx="8193313" cy="1415772"/>
          </a:xfrm>
          <a:prstGeom prst="rect">
            <a:avLst/>
          </a:prstGeom>
          <a:noFill/>
        </p:spPr>
        <p:txBody>
          <a:bodyPr wrap="square">
            <a:spAutoFit/>
          </a:bodyPr>
          <a:lstStyle/>
          <a:p>
            <a:pPr algn="just">
              <a:spcBef>
                <a:spcPts val="600"/>
              </a:spcBef>
              <a:spcAft>
                <a:spcPts val="600"/>
              </a:spcAft>
              <a:tabLst>
                <a:tab pos="180340" algn="l"/>
                <a:tab pos="450215" algn="l"/>
              </a:tabLst>
            </a:pPr>
            <a:r>
              <a:rPr lang="en-US" sz="2200" b="1" dirty="0" smtClean="0">
                <a:solidFill>
                  <a:srgbClr val="FF0000"/>
                </a:solidFill>
                <a:latin typeface="Times New Roman" panose="02020603050405020304" pitchFamily="18" charset="0"/>
                <a:ea typeface="Calibri" panose="020F0502020204030204" pitchFamily="34" charset="0"/>
              </a:rPr>
              <a:t>        2</a:t>
            </a:r>
            <a:r>
              <a:rPr lang="en-US" sz="2200" b="1" dirty="0">
                <a:solidFill>
                  <a:srgbClr val="FF0000"/>
                </a:solidFill>
                <a:latin typeface="Times New Roman" panose="02020603050405020304" pitchFamily="18" charset="0"/>
                <a:ea typeface="Calibri" panose="020F0502020204030204" pitchFamily="34" charset="0"/>
              </a:rPr>
              <a:t>. </a:t>
            </a:r>
            <a:r>
              <a:rPr lang="en-US" sz="2200" b="1" dirty="0" smtClean="0">
                <a:solidFill>
                  <a:srgbClr val="FF0000"/>
                </a:solidFill>
                <a:latin typeface="Times New Roman" panose="02020603050405020304" pitchFamily="18" charset="0"/>
                <a:ea typeface="Calibri" panose="020F0502020204030204" pitchFamily="34" charset="0"/>
              </a:rPr>
              <a:t>Công </a:t>
            </a:r>
            <a:r>
              <a:rPr lang="en-US" sz="2200" b="1" dirty="0">
                <a:solidFill>
                  <a:srgbClr val="FF0000"/>
                </a:solidFill>
                <a:latin typeface="Times New Roman" panose="02020603050405020304" pitchFamily="18" charset="0"/>
                <a:ea typeface="Calibri" panose="020F0502020204030204" pitchFamily="34" charset="0"/>
              </a:rPr>
              <a:t>nghiệp </a:t>
            </a:r>
            <a:r>
              <a:rPr lang="en-US" sz="2200" b="1" dirty="0" smtClean="0">
                <a:solidFill>
                  <a:srgbClr val="FF0000"/>
                </a:solidFill>
                <a:latin typeface="Times New Roman" panose="02020603050405020304" pitchFamily="18" charset="0"/>
                <a:ea typeface="Calibri" panose="020F0502020204030204" pitchFamily="34" charset="0"/>
              </a:rPr>
              <a:t>điện:</a:t>
            </a:r>
            <a:endParaRPr lang="en-US" sz="2200" b="1" dirty="0">
              <a:solidFill>
                <a:srgbClr val="FF0000"/>
              </a:solidFill>
              <a:latin typeface="Times New Roman" panose="02020603050405020304" pitchFamily="18" charset="0"/>
              <a:ea typeface="Calibri" panose="020F0502020204030204" pitchFamily="34" charset="0"/>
            </a:endParaRPr>
          </a:p>
          <a:p>
            <a:pPr algn="just">
              <a:spcBef>
                <a:spcPts val="600"/>
              </a:spcBef>
              <a:spcAft>
                <a:spcPts val="600"/>
              </a:spcAft>
              <a:tabLst>
                <a:tab pos="180340" algn="l"/>
                <a:tab pos="450215" algn="l"/>
              </a:tabLst>
            </a:pPr>
            <a:r>
              <a:rPr lang="en-US" sz="2200" dirty="0" smtClean="0">
                <a:latin typeface="Times New Roman" panose="02020603050405020304" pitchFamily="18" charset="0"/>
                <a:ea typeface="Calibri" panose="020F0502020204030204" pitchFamily="34" charset="0"/>
              </a:rPr>
              <a:t>              </a:t>
            </a:r>
            <a:r>
              <a:rPr lang="en-US" sz="2200" b="1" i="1" dirty="0" smtClean="0">
                <a:solidFill>
                  <a:srgbClr val="0000CC"/>
                </a:solidFill>
                <a:latin typeface="Times New Roman" panose="02020603050405020304" pitchFamily="18" charset="0"/>
                <a:ea typeface="Calibri" panose="020F0502020204030204" pitchFamily="34" charset="0"/>
              </a:rPr>
              <a:t>- </a:t>
            </a:r>
            <a:r>
              <a:rPr lang="en-US" sz="2200" b="1" i="1" dirty="0">
                <a:solidFill>
                  <a:srgbClr val="0000CC"/>
                </a:solidFill>
                <a:latin typeface="Times New Roman" panose="02020603050405020304" pitchFamily="18" charset="0"/>
                <a:ea typeface="Calibri" panose="020F0502020204030204" pitchFamily="34" charset="0"/>
              </a:rPr>
              <a:t>Thủy điện: Hòa Bình, Y-a-ly, Trị An, Sơn La,….</a:t>
            </a:r>
          </a:p>
          <a:p>
            <a:pPr algn="just">
              <a:spcBef>
                <a:spcPts val="600"/>
              </a:spcBef>
              <a:spcAft>
                <a:spcPts val="600"/>
              </a:spcAft>
              <a:tabLst>
                <a:tab pos="180340" algn="l"/>
                <a:tab pos="450215" algn="l"/>
              </a:tabLst>
            </a:pPr>
            <a:r>
              <a:rPr lang="en-US" sz="2200" b="1" i="1" dirty="0" smtClean="0">
                <a:solidFill>
                  <a:srgbClr val="0000CC"/>
                </a:solidFill>
                <a:latin typeface="Times New Roman" panose="02020603050405020304" pitchFamily="18" charset="0"/>
                <a:ea typeface="Calibri" panose="020F0502020204030204" pitchFamily="34" charset="0"/>
              </a:rPr>
              <a:t>              - Nhiệt </a:t>
            </a:r>
            <a:r>
              <a:rPr lang="en-US" sz="2200" b="1" i="1" dirty="0">
                <a:solidFill>
                  <a:srgbClr val="0000CC"/>
                </a:solidFill>
                <a:latin typeface="Times New Roman" panose="02020603050405020304" pitchFamily="18" charset="0"/>
                <a:ea typeface="Calibri" panose="020F0502020204030204" pitchFamily="34" charset="0"/>
              </a:rPr>
              <a:t>điện: Phả Lại, Phú </a:t>
            </a:r>
            <a:r>
              <a:rPr lang="en-US" sz="2200" b="1" i="1" dirty="0" smtClean="0">
                <a:solidFill>
                  <a:srgbClr val="0000CC"/>
                </a:solidFill>
                <a:latin typeface="Times New Roman" panose="02020603050405020304" pitchFamily="18" charset="0"/>
                <a:ea typeface="Calibri" panose="020F0502020204030204" pitchFamily="34" charset="0"/>
              </a:rPr>
              <a:t>Mỹ.</a:t>
            </a:r>
            <a:endParaRPr lang="en-US" sz="2200" b="1" i="1" dirty="0">
              <a:solidFill>
                <a:srgbClr val="0000CC"/>
              </a:solidFill>
              <a:latin typeface="Times New Roman" panose="02020603050405020304" pitchFamily="18" charset="0"/>
              <a:ea typeface="Calibri" panose="020F0502020204030204" pitchFamily="34" charset="0"/>
            </a:endParaRPr>
          </a:p>
        </p:txBody>
      </p:sp>
      <p:pic>
        <p:nvPicPr>
          <p:cNvPr id="4" name="Picture 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338" y="2404586"/>
            <a:ext cx="762000"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a:extLst>
              <a:ext uri="{FF2B5EF4-FFF2-40B4-BE49-F238E27FC236}">
                <a16:creationId xmlns:a16="http://schemas.microsoft.com/office/drawing/2014/main" id="{33C0E123-7767-4997-81AD-0F717AC06DA2}"/>
              </a:ext>
            </a:extLst>
          </p:cNvPr>
          <p:cNvSpPr/>
          <p:nvPr/>
        </p:nvSpPr>
        <p:spPr>
          <a:xfrm>
            <a:off x="1330064" y="1522150"/>
            <a:ext cx="4424358" cy="46382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2000" b="1" dirty="0">
                <a:solidFill>
                  <a:srgbClr val="FF0000"/>
                </a:solidFill>
                <a:latin typeface="Times New Roman" panose="02020603050405020304" pitchFamily="18" charset="0"/>
                <a:cs typeface="Times New Roman" panose="02020603050405020304" pitchFamily="18" charset="0"/>
              </a:rPr>
              <a:t>I</a:t>
            </a:r>
            <a:r>
              <a:rPr lang="en-US" sz="2000" b="1" u="sng" dirty="0">
                <a:solidFill>
                  <a:srgbClr val="FF0000"/>
                </a:solidFill>
                <a:latin typeface="Times New Roman" panose="02020603050405020304" pitchFamily="18" charset="0"/>
                <a:cs typeface="Times New Roman" panose="02020603050405020304" pitchFamily="18" charset="0"/>
              </a:rPr>
              <a:t>. CƠ CẤU </a:t>
            </a:r>
            <a:r>
              <a:rPr lang="en-US" sz="2000" b="1" u="sng" dirty="0" smtClean="0">
                <a:solidFill>
                  <a:srgbClr val="FF0000"/>
                </a:solidFill>
                <a:latin typeface="Times New Roman" panose="02020603050405020304" pitchFamily="18" charset="0"/>
                <a:cs typeface="Times New Roman" panose="02020603050405020304" pitchFamily="18" charset="0"/>
              </a:rPr>
              <a:t>NGÀNH </a:t>
            </a:r>
            <a:r>
              <a:rPr lang="en-US" sz="2000" b="1" u="sng" dirty="0">
                <a:solidFill>
                  <a:srgbClr val="FF0000"/>
                </a:solidFill>
                <a:latin typeface="Times New Roman" panose="02020603050405020304" pitchFamily="18" charset="0"/>
                <a:cs typeface="Times New Roman" panose="02020603050405020304" pitchFamily="18" charset="0"/>
              </a:rPr>
              <a:t>CÔNG NGHIỆP</a:t>
            </a:r>
          </a:p>
        </p:txBody>
      </p:sp>
      <p:sp>
        <p:nvSpPr>
          <p:cNvPr id="7" name="Oval 6"/>
          <p:cNvSpPr/>
          <p:nvPr/>
        </p:nvSpPr>
        <p:spPr>
          <a:xfrm>
            <a:off x="1599383" y="465101"/>
            <a:ext cx="1028700" cy="863600"/>
          </a:xfrm>
          <a:prstGeom prst="ellipse">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solidFill>
                  <a:srgbClr val="FF0000"/>
                </a:solidFill>
                <a:latin typeface="Times New Roman" pitchFamily="18" charset="0"/>
                <a:cs typeface="Times New Roman" pitchFamily="18" charset="0"/>
              </a:rPr>
              <a:t>Bài </a:t>
            </a:r>
            <a:r>
              <a:rPr lang="en-US" sz="2000" b="1" dirty="0" smtClean="0">
                <a:solidFill>
                  <a:srgbClr val="FF0000"/>
                </a:solidFill>
                <a:latin typeface="Times New Roman" pitchFamily="18" charset="0"/>
                <a:cs typeface="Times New Roman" pitchFamily="18" charset="0"/>
              </a:rPr>
              <a:t>12</a:t>
            </a:r>
            <a:endParaRPr lang="en-US" sz="2000" b="1" dirty="0">
              <a:solidFill>
                <a:srgbClr val="FF0000"/>
              </a:solidFill>
              <a:latin typeface="Times New Roman" pitchFamily="18" charset="0"/>
              <a:cs typeface="Times New Roman" pitchFamily="18" charset="0"/>
            </a:endParaRPr>
          </a:p>
        </p:txBody>
      </p:sp>
      <p:sp>
        <p:nvSpPr>
          <p:cNvPr id="8" name="Text Box 4"/>
          <p:cNvSpPr txBox="1">
            <a:spLocks noChangeArrowheads="1"/>
          </p:cNvSpPr>
          <p:nvPr/>
        </p:nvSpPr>
        <p:spPr bwMode="auto">
          <a:xfrm>
            <a:off x="2653862" y="666069"/>
            <a:ext cx="7152290" cy="461665"/>
          </a:xfrm>
          <a:prstGeom prst="rect">
            <a:avLst/>
          </a:prstGeom>
          <a:noFill/>
          <a:ln>
            <a:noFill/>
          </a:ln>
          <a:effectLst>
            <a:prstShdw prst="shdw18" dist="17961" dir="135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en-US" b="1" dirty="0" smtClean="0">
                <a:solidFill>
                  <a:srgbClr val="FF0000"/>
                </a:solidFill>
                <a:effectLst>
                  <a:outerShdw blurRad="38100" dist="38100" dir="2700000" algn="tl">
                    <a:srgbClr val="000000">
                      <a:alpha val="43137"/>
                    </a:srgbClr>
                  </a:outerShdw>
                </a:effectLst>
                <a:cs typeface="Times New Roman" pitchFamily="18" charset="0"/>
              </a:rPr>
              <a:t>SỰ PHÁT TRIỂN VÀ PHÂN BỐ CÔNG NGHIỆP</a:t>
            </a:r>
          </a:p>
        </p:txBody>
      </p:sp>
    </p:spTree>
    <p:extLst>
      <p:ext uri="{BB962C8B-B14F-4D97-AF65-F5344CB8AC3E}">
        <p14:creationId xmlns:p14="http://schemas.microsoft.com/office/powerpoint/2010/main" val="4150240160"/>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barn(inVertical)">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arn(inVertical)">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barn(inVertical)">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barn(inVertical)">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barn(inVertical)">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barn(inVertical)">
                                      <p:cBhvr>
                                        <p:cTn id="3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017D2DEE-881D-4A0F-90B7-E97AF30FC11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32770" y="-36099"/>
            <a:ext cx="386255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6">
            <a:extLst>
              <a:ext uri="{FF2B5EF4-FFF2-40B4-BE49-F238E27FC236}">
                <a16:creationId xmlns:a16="http://schemas.microsoft.com/office/drawing/2014/main" id="{2A1344E7-B70A-4BB0-BD5F-378784D19B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7988" y="47298"/>
            <a:ext cx="3342306" cy="251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a:extLst>
              <a:ext uri="{FF2B5EF4-FFF2-40B4-BE49-F238E27FC236}">
                <a16:creationId xmlns:a16="http://schemas.microsoft.com/office/drawing/2014/main" id="{96ADE33E-6127-442E-B430-EDC87740785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07988" y="2690190"/>
            <a:ext cx="3342306" cy="4022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a:extLst>
              <a:ext uri="{FF2B5EF4-FFF2-40B4-BE49-F238E27FC236}">
                <a16:creationId xmlns:a16="http://schemas.microsoft.com/office/drawing/2014/main" id="{9B69C9ED-F50B-45A9-9AE1-1077191B437F}"/>
              </a:ext>
            </a:extLst>
          </p:cNvPr>
          <p:cNvCxnSpPr>
            <a:cxnSpLocks/>
          </p:cNvCxnSpPr>
          <p:nvPr/>
        </p:nvCxnSpPr>
        <p:spPr>
          <a:xfrm flipV="1">
            <a:off x="7567448" y="662152"/>
            <a:ext cx="1040540" cy="75674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BA06CE3B-5E76-4B4F-9E3D-28EC7F037EC3}"/>
              </a:ext>
            </a:extLst>
          </p:cNvPr>
          <p:cNvCxnSpPr/>
          <p:nvPr/>
        </p:nvCxnSpPr>
        <p:spPr>
          <a:xfrm>
            <a:off x="6164046" y="2852875"/>
            <a:ext cx="2574235" cy="0"/>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792DD3BD-C37A-4E68-9AF9-530B6B8CC63B}"/>
              </a:ext>
            </a:extLst>
          </p:cNvPr>
          <p:cNvCxnSpPr/>
          <p:nvPr/>
        </p:nvCxnSpPr>
        <p:spPr>
          <a:xfrm>
            <a:off x="6077336" y="4346715"/>
            <a:ext cx="2530652" cy="49329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5">
            <a:extLst>
              <a:ext uri="{FF2B5EF4-FFF2-40B4-BE49-F238E27FC236}">
                <a16:creationId xmlns:a16="http://schemas.microsoft.com/office/drawing/2014/main" id="{59293935-8710-4F55-9935-D44FAF6269DC}"/>
              </a:ext>
            </a:extLst>
          </p:cNvPr>
          <p:cNvSpPr txBox="1">
            <a:spLocks noChangeArrowheads="1"/>
          </p:cNvSpPr>
          <p:nvPr/>
        </p:nvSpPr>
        <p:spPr bwMode="auto">
          <a:xfrm>
            <a:off x="65418" y="102875"/>
            <a:ext cx="4167352" cy="33855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b="1" dirty="0">
                <a:solidFill>
                  <a:srgbClr val="FF0000"/>
                </a:solidFill>
                <a:latin typeface="Times New Roman" panose="02020603050405020304" pitchFamily="18" charset="0"/>
                <a:cs typeface="Times New Roman" panose="02020603050405020304" pitchFamily="18" charset="0"/>
              </a:rPr>
              <a:t>Một số ngành chế biến lương thực-thực phẩm</a:t>
            </a:r>
          </a:p>
        </p:txBody>
      </p:sp>
      <p:pic>
        <p:nvPicPr>
          <p:cNvPr id="28" name="Picture 66" descr="xuat khaaur gaoj tai cang sai gon">
            <a:extLst>
              <a:ext uri="{FF2B5EF4-FFF2-40B4-BE49-F238E27FC236}">
                <a16:creationId xmlns:a16="http://schemas.microsoft.com/office/drawing/2014/main" id="{134CAE09-CF72-4371-A8EE-93E5DAD1C8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9156" y="488726"/>
            <a:ext cx="3454568" cy="2076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Box 6">
            <a:extLst>
              <a:ext uri="{FF2B5EF4-FFF2-40B4-BE49-F238E27FC236}">
                <a16:creationId xmlns:a16="http://schemas.microsoft.com/office/drawing/2014/main" id="{D429AEA7-C7DC-4E49-96FA-9714667BBB18}"/>
              </a:ext>
            </a:extLst>
          </p:cNvPr>
          <p:cNvSpPr txBox="1">
            <a:spLocks noChangeArrowheads="1"/>
          </p:cNvSpPr>
          <p:nvPr/>
        </p:nvSpPr>
        <p:spPr bwMode="auto">
          <a:xfrm>
            <a:off x="392216" y="2236444"/>
            <a:ext cx="2461343" cy="338554"/>
          </a:xfrm>
          <a:prstGeom prst="rect">
            <a:avLst/>
          </a:prstGeom>
          <a:noFill/>
          <a:ln>
            <a:noFill/>
          </a:ln>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b="1" dirty="0">
                <a:solidFill>
                  <a:srgbClr val="FFFF00"/>
                </a:solidFill>
                <a:latin typeface="Times New Roman" panose="02020603050405020304" pitchFamily="18" charset="0"/>
                <a:cs typeface="Times New Roman" panose="02020603050405020304" pitchFamily="18" charset="0"/>
              </a:rPr>
              <a:t>Chế biến - xuất khẩu gạo</a:t>
            </a:r>
          </a:p>
        </p:txBody>
      </p:sp>
      <p:pic>
        <p:nvPicPr>
          <p:cNvPr id="30" name="Picture 59">
            <a:extLst>
              <a:ext uri="{FF2B5EF4-FFF2-40B4-BE49-F238E27FC236}">
                <a16:creationId xmlns:a16="http://schemas.microsoft.com/office/drawing/2014/main" id="{7D519B1C-FE5C-4461-AB93-33031083115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9156" y="2690190"/>
            <a:ext cx="3454568" cy="185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31" name="TextBox 7">
            <a:extLst>
              <a:ext uri="{FF2B5EF4-FFF2-40B4-BE49-F238E27FC236}">
                <a16:creationId xmlns:a16="http://schemas.microsoft.com/office/drawing/2014/main" id="{A11CF8FF-234C-4BAF-8621-C355DFADD47B}"/>
              </a:ext>
            </a:extLst>
          </p:cNvPr>
          <p:cNvSpPr txBox="1">
            <a:spLocks noChangeArrowheads="1"/>
          </p:cNvSpPr>
          <p:nvPr/>
        </p:nvSpPr>
        <p:spPr bwMode="auto">
          <a:xfrm>
            <a:off x="1621968" y="4194771"/>
            <a:ext cx="2167678" cy="369332"/>
          </a:xfrm>
          <a:prstGeom prst="rect">
            <a:avLst/>
          </a:prstGeom>
          <a:noFill/>
          <a:ln>
            <a:noFill/>
          </a:ln>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a:solidFill>
                  <a:srgbClr val="FF0000"/>
                </a:solidFill>
              </a:rPr>
              <a:t> </a:t>
            </a:r>
            <a:r>
              <a:rPr lang="en-US" altLang="en-US" sz="1800" b="1" dirty="0">
                <a:solidFill>
                  <a:srgbClr val="FF0000"/>
                </a:solidFill>
                <a:latin typeface="Times New Roman" panose="02020603050405020304" pitchFamily="18" charset="0"/>
                <a:cs typeface="Times New Roman" panose="02020603050405020304" pitchFamily="18" charset="0"/>
              </a:rPr>
              <a:t>Chế biến hạt điều</a:t>
            </a:r>
          </a:p>
        </p:txBody>
      </p:sp>
      <p:pic>
        <p:nvPicPr>
          <p:cNvPr id="32" name="Picture 62">
            <a:extLst>
              <a:ext uri="{FF2B5EF4-FFF2-40B4-BE49-F238E27FC236}">
                <a16:creationId xmlns:a16="http://schemas.microsoft.com/office/drawing/2014/main" id="{404BB242-E1E8-4AB2-B3D1-916D8AC335F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4380" y="4709075"/>
            <a:ext cx="3439343" cy="1802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33" name="TextBox 8">
            <a:extLst>
              <a:ext uri="{FF2B5EF4-FFF2-40B4-BE49-F238E27FC236}">
                <a16:creationId xmlns:a16="http://schemas.microsoft.com/office/drawing/2014/main" id="{215FEE94-4001-4232-B675-049864107493}"/>
              </a:ext>
            </a:extLst>
          </p:cNvPr>
          <p:cNvSpPr txBox="1">
            <a:spLocks noChangeArrowheads="1"/>
          </p:cNvSpPr>
          <p:nvPr/>
        </p:nvSpPr>
        <p:spPr bwMode="auto">
          <a:xfrm>
            <a:off x="329156" y="6172605"/>
            <a:ext cx="1633025" cy="338554"/>
          </a:xfrm>
          <a:prstGeom prst="rect">
            <a:avLst/>
          </a:prstGeom>
          <a:noFill/>
          <a:ln>
            <a:noFill/>
          </a:ln>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b="1" dirty="0">
                <a:solidFill>
                  <a:srgbClr val="FFFF00"/>
                </a:solidFill>
                <a:latin typeface="Times New Roman" panose="02020603050405020304" pitchFamily="18" charset="0"/>
                <a:cs typeface="Times New Roman" panose="02020603050405020304" pitchFamily="18" charset="0"/>
              </a:rPr>
              <a:t>Chế biến cà phê</a:t>
            </a:r>
          </a:p>
        </p:txBody>
      </p:sp>
      <p:pic>
        <p:nvPicPr>
          <p:cNvPr id="34" name="Picture 64">
            <a:extLst>
              <a:ext uri="{FF2B5EF4-FFF2-40B4-BE49-F238E27FC236}">
                <a16:creationId xmlns:a16="http://schemas.microsoft.com/office/drawing/2014/main" id="{F1F2E85D-BD58-4414-8A0E-B974DC0BF51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9156" y="4701207"/>
            <a:ext cx="3454567" cy="1907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35" name="TextBox 9">
            <a:extLst>
              <a:ext uri="{FF2B5EF4-FFF2-40B4-BE49-F238E27FC236}">
                <a16:creationId xmlns:a16="http://schemas.microsoft.com/office/drawing/2014/main" id="{DB174A49-A63C-4722-AC59-705F508D77CD}"/>
              </a:ext>
            </a:extLst>
          </p:cNvPr>
          <p:cNvSpPr txBox="1">
            <a:spLocks noChangeArrowheads="1"/>
          </p:cNvSpPr>
          <p:nvPr/>
        </p:nvSpPr>
        <p:spPr bwMode="auto">
          <a:xfrm>
            <a:off x="329156" y="6233249"/>
            <a:ext cx="1734895" cy="338554"/>
          </a:xfrm>
          <a:prstGeom prst="rect">
            <a:avLst/>
          </a:prstGeom>
          <a:noFill/>
          <a:ln w="9525">
            <a:noFill/>
            <a:miter lim="800000"/>
            <a:headEnd/>
            <a:tailEnd/>
          </a:ln>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b="1" dirty="0">
                <a:solidFill>
                  <a:srgbClr val="FF0000"/>
                </a:solidFill>
                <a:latin typeface="Times New Roman" panose="02020603050405020304" pitchFamily="18" charset="0"/>
                <a:cs typeface="Times New Roman" panose="02020603050405020304" pitchFamily="18" charset="0"/>
              </a:rPr>
              <a:t>Chế biến cá basa</a:t>
            </a:r>
          </a:p>
        </p:txBody>
      </p:sp>
    </p:spTree>
    <p:extLst>
      <p:ext uri="{BB962C8B-B14F-4D97-AF65-F5344CB8AC3E}">
        <p14:creationId xmlns:p14="http://schemas.microsoft.com/office/powerpoint/2010/main" val="4220806395"/>
      </p:ext>
    </p:extLst>
  </p:cSld>
  <p:clrMapOvr>
    <a:masterClrMapping/>
  </p:clrMapOvr>
  <mc:AlternateContent xmlns:mc="http://schemas.openxmlformats.org/markup-compatibility/2006" xmlns:p14="http://schemas.microsoft.com/office/powerpoint/2010/main">
    <mc:Choice Requires="p14">
      <p:transition spd="slow" p14:dur="1100">
        <p14:switch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ox(i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ox(in)">
                                      <p:cBhvr>
                                        <p:cTn id="22" dur="2000"/>
                                        <p:tgtEl>
                                          <p:spTgt spid="4"/>
                                        </p:tgtEl>
                                      </p:cBhvr>
                                    </p:animEffect>
                                  </p:childTnLst>
                                </p:cTn>
                              </p:par>
                              <p:par>
                                <p:cTn id="23" presetID="4" presetClass="entr" presetSubtype="16"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ox(in)">
                                      <p:cBhvr>
                                        <p:cTn id="25" dur="500"/>
                                        <p:tgtEl>
                                          <p:spTgt spid="10"/>
                                        </p:tgtEl>
                                      </p:cBhvr>
                                    </p:animEffect>
                                  </p:childTnLst>
                                </p:cTn>
                              </p:par>
                              <p:par>
                                <p:cTn id="26" presetID="4" presetClass="entr" presetSubtype="16"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ox(in)">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barn(inVertical)">
                                      <p:cBhvr>
                                        <p:cTn id="33" dur="500"/>
                                        <p:tgtEl>
                                          <p:spTgt spid="27"/>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barn(inVertical)">
                                      <p:cBhvr>
                                        <p:cTn id="38" dur="500"/>
                                        <p:tgtEl>
                                          <p:spTgt spid="28"/>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barn(inVertical)">
                                      <p:cBhvr>
                                        <p:cTn id="41" dur="500"/>
                                        <p:tgtEl>
                                          <p:spTgt spid="29"/>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barn(inVertical)">
                                      <p:cBhvr>
                                        <p:cTn id="46" dur="500"/>
                                        <p:tgtEl>
                                          <p:spTgt spid="30"/>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barn(inVertical)">
                                      <p:cBhvr>
                                        <p:cTn id="49" dur="500"/>
                                        <p:tgtEl>
                                          <p:spTgt spid="31"/>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barn(inVertical)">
                                      <p:cBhvr>
                                        <p:cTn id="54" dur="500"/>
                                        <p:tgtEl>
                                          <p:spTgt spid="33"/>
                                        </p:tgtEl>
                                      </p:cBhvr>
                                    </p:animEffect>
                                  </p:childTnLst>
                                </p:cTn>
                              </p:par>
                              <p:par>
                                <p:cTn id="55" presetID="16" presetClass="entr" presetSubtype="21" fill="hold" nodeType="with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barn(inVertical)">
                                      <p:cBhvr>
                                        <p:cTn id="57" dur="500"/>
                                        <p:tgtEl>
                                          <p:spTgt spid="32"/>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xit" presetSubtype="32" fill="hold" grpId="1" nodeType="clickEffect">
                                  <p:stCondLst>
                                    <p:cond delay="0"/>
                                  </p:stCondLst>
                                  <p:childTnLst>
                                    <p:anim calcmode="lin" valueType="num">
                                      <p:cBhvr>
                                        <p:cTn id="61" dur="500"/>
                                        <p:tgtEl>
                                          <p:spTgt spid="33"/>
                                        </p:tgtEl>
                                        <p:attrNameLst>
                                          <p:attrName>ppt_w</p:attrName>
                                        </p:attrNameLst>
                                      </p:cBhvr>
                                      <p:tavLst>
                                        <p:tav tm="0">
                                          <p:val>
                                            <p:strVal val="ppt_w"/>
                                          </p:val>
                                        </p:tav>
                                        <p:tav tm="100000">
                                          <p:val>
                                            <p:fltVal val="0"/>
                                          </p:val>
                                        </p:tav>
                                      </p:tavLst>
                                    </p:anim>
                                    <p:anim calcmode="lin" valueType="num">
                                      <p:cBhvr>
                                        <p:cTn id="62" dur="500"/>
                                        <p:tgtEl>
                                          <p:spTgt spid="33"/>
                                        </p:tgtEl>
                                        <p:attrNameLst>
                                          <p:attrName>ppt_h</p:attrName>
                                        </p:attrNameLst>
                                      </p:cBhvr>
                                      <p:tavLst>
                                        <p:tav tm="0">
                                          <p:val>
                                            <p:strVal val="ppt_h"/>
                                          </p:val>
                                        </p:tav>
                                        <p:tav tm="100000">
                                          <p:val>
                                            <p:fltVal val="0"/>
                                          </p:val>
                                        </p:tav>
                                      </p:tavLst>
                                    </p:anim>
                                    <p:animEffect transition="out" filter="fade">
                                      <p:cBhvr>
                                        <p:cTn id="63" dur="500"/>
                                        <p:tgtEl>
                                          <p:spTgt spid="33"/>
                                        </p:tgtEl>
                                      </p:cBhvr>
                                    </p:animEffect>
                                    <p:set>
                                      <p:cBhvr>
                                        <p:cTn id="64" dur="1" fill="hold">
                                          <p:stCondLst>
                                            <p:cond delay="499"/>
                                          </p:stCondLst>
                                        </p:cTn>
                                        <p:tgtEl>
                                          <p:spTgt spid="33"/>
                                        </p:tgtEl>
                                        <p:attrNameLst>
                                          <p:attrName>style.visibility</p:attrName>
                                        </p:attrNameLst>
                                      </p:cBhvr>
                                      <p:to>
                                        <p:strVal val="hidden"/>
                                      </p:to>
                                    </p:set>
                                  </p:childTnLst>
                                </p:cTn>
                              </p:par>
                              <p:par>
                                <p:cTn id="65" presetID="53" presetClass="exit" presetSubtype="32" fill="hold" nodeType="withEffect">
                                  <p:stCondLst>
                                    <p:cond delay="0"/>
                                  </p:stCondLst>
                                  <p:childTnLst>
                                    <p:anim calcmode="lin" valueType="num">
                                      <p:cBhvr>
                                        <p:cTn id="66" dur="500"/>
                                        <p:tgtEl>
                                          <p:spTgt spid="32"/>
                                        </p:tgtEl>
                                        <p:attrNameLst>
                                          <p:attrName>ppt_w</p:attrName>
                                        </p:attrNameLst>
                                      </p:cBhvr>
                                      <p:tavLst>
                                        <p:tav tm="0">
                                          <p:val>
                                            <p:strVal val="ppt_w"/>
                                          </p:val>
                                        </p:tav>
                                        <p:tav tm="100000">
                                          <p:val>
                                            <p:fltVal val="0"/>
                                          </p:val>
                                        </p:tav>
                                      </p:tavLst>
                                    </p:anim>
                                    <p:anim calcmode="lin" valueType="num">
                                      <p:cBhvr>
                                        <p:cTn id="67" dur="500"/>
                                        <p:tgtEl>
                                          <p:spTgt spid="32"/>
                                        </p:tgtEl>
                                        <p:attrNameLst>
                                          <p:attrName>ppt_h</p:attrName>
                                        </p:attrNameLst>
                                      </p:cBhvr>
                                      <p:tavLst>
                                        <p:tav tm="0">
                                          <p:val>
                                            <p:strVal val="ppt_h"/>
                                          </p:val>
                                        </p:tav>
                                        <p:tav tm="100000">
                                          <p:val>
                                            <p:fltVal val="0"/>
                                          </p:val>
                                        </p:tav>
                                      </p:tavLst>
                                    </p:anim>
                                    <p:animEffect transition="out" filter="fade">
                                      <p:cBhvr>
                                        <p:cTn id="68" dur="500"/>
                                        <p:tgtEl>
                                          <p:spTgt spid="32"/>
                                        </p:tgtEl>
                                      </p:cBhvr>
                                    </p:animEffect>
                                    <p:set>
                                      <p:cBhvr>
                                        <p:cTn id="69" dur="1" fill="hold">
                                          <p:stCondLst>
                                            <p:cond delay="499"/>
                                          </p:stCondLst>
                                        </p:cTn>
                                        <p:tgtEl>
                                          <p:spTgt spid="32"/>
                                        </p:tgtEl>
                                        <p:attrNameLst>
                                          <p:attrName>style.visibility</p:attrName>
                                        </p:attrNameLst>
                                      </p:cBhvr>
                                      <p:to>
                                        <p:strVal val="hidden"/>
                                      </p:to>
                                    </p:set>
                                  </p:childTnLst>
                                </p:cTn>
                              </p:par>
                            </p:childTnLst>
                          </p:cTn>
                        </p:par>
                        <p:par>
                          <p:cTn id="70" fill="hold">
                            <p:stCondLst>
                              <p:cond delay="500"/>
                            </p:stCondLst>
                            <p:childTnLst>
                              <p:par>
                                <p:cTn id="71" presetID="16" presetClass="entr" presetSubtype="21" fill="hold" nodeType="afterEffect">
                                  <p:stCondLst>
                                    <p:cond delay="0"/>
                                  </p:stCondLst>
                                  <p:childTnLst>
                                    <p:set>
                                      <p:cBhvr>
                                        <p:cTn id="72" dur="1" fill="hold">
                                          <p:stCondLst>
                                            <p:cond delay="0"/>
                                          </p:stCondLst>
                                        </p:cTn>
                                        <p:tgtEl>
                                          <p:spTgt spid="34"/>
                                        </p:tgtEl>
                                        <p:attrNameLst>
                                          <p:attrName>style.visibility</p:attrName>
                                        </p:attrNameLst>
                                      </p:cBhvr>
                                      <p:to>
                                        <p:strVal val="visible"/>
                                      </p:to>
                                    </p:set>
                                    <p:animEffect transition="in" filter="barn(inVertical)">
                                      <p:cBhvr>
                                        <p:cTn id="73" dur="500"/>
                                        <p:tgtEl>
                                          <p:spTgt spid="34"/>
                                        </p:tgtEl>
                                      </p:cBhvr>
                                    </p:animEffect>
                                  </p:childTnLst>
                                </p:cTn>
                              </p:par>
                            </p:childTnLst>
                          </p:cTn>
                        </p:par>
                        <p:par>
                          <p:cTn id="74" fill="hold">
                            <p:stCondLst>
                              <p:cond delay="1000"/>
                            </p:stCondLst>
                            <p:childTnLst>
                              <p:par>
                                <p:cTn id="75" presetID="16" presetClass="entr" presetSubtype="21" fill="hold" grpId="0" nodeType="afterEffect">
                                  <p:stCondLst>
                                    <p:cond delay="0"/>
                                  </p:stCondLst>
                                  <p:childTnLst>
                                    <p:set>
                                      <p:cBhvr>
                                        <p:cTn id="76" dur="1" fill="hold">
                                          <p:stCondLst>
                                            <p:cond delay="0"/>
                                          </p:stCondLst>
                                        </p:cTn>
                                        <p:tgtEl>
                                          <p:spTgt spid="35"/>
                                        </p:tgtEl>
                                        <p:attrNameLst>
                                          <p:attrName>style.visibility</p:attrName>
                                        </p:attrNameLst>
                                      </p:cBhvr>
                                      <p:to>
                                        <p:strVal val="visible"/>
                                      </p:to>
                                    </p:set>
                                    <p:animEffect transition="in" filter="barn(inVertical)">
                                      <p:cBhvr>
                                        <p:cTn id="7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P spid="31" grpId="0"/>
      <p:bldP spid="33" grpId="0"/>
      <p:bldP spid="33" grpId="1"/>
      <p:bldP spid="3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4"/>
          <p:cNvSpPr>
            <a:spLocks noChangeArrowheads="1"/>
          </p:cNvSpPr>
          <p:nvPr/>
        </p:nvSpPr>
        <p:spPr bwMode="auto">
          <a:xfrm>
            <a:off x="3352801" y="57733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pic>
        <p:nvPicPr>
          <p:cNvPr id="13" name="Picture 6" descr="http://hanoimoi.com.vn/Uploads/anhthu/2010/11/30/hat-dieu.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7214" y="836304"/>
            <a:ext cx="45720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3" name="Picture 12" descr="http://cdn.ktdt.vn/mfiles/data/2013/08/8101F54F/che-bi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3812616"/>
            <a:ext cx="4622339"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4" name="Picture 14" descr="http://congly.com.vn/data/news/2012/7/10/40/HANGjpg134192484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39622" y="3812616"/>
            <a:ext cx="462193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6" name="Picture 6" descr="http://quangninh.gov.vn/vi-VN/PublishingImages/A%20Tu%E1%BA%A5n%20%C4%90i%E1%BB%87p/Thang%2011/Tuan%201/anhcailan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9782" y="836304"/>
            <a:ext cx="4615757"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47" name="Text Box 15"/>
          <p:cNvSpPr txBox="1">
            <a:spLocks noChangeArrowheads="1"/>
          </p:cNvSpPr>
          <p:nvPr/>
        </p:nvSpPr>
        <p:spPr bwMode="auto">
          <a:xfrm>
            <a:off x="4000500" y="364888"/>
            <a:ext cx="4709937" cy="40011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000" b="1" dirty="0">
                <a:solidFill>
                  <a:srgbClr val="0000CC"/>
                </a:solidFill>
                <a:latin typeface="Times New Roman" pitchFamily="18" charset="0"/>
                <a:cs typeface="Times New Roman" pitchFamily="18" charset="0"/>
              </a:rPr>
              <a:t>CHẾ BIẾN </a:t>
            </a:r>
            <a:r>
              <a:rPr lang="en-US" sz="2000" b="1" dirty="0" smtClean="0">
                <a:solidFill>
                  <a:srgbClr val="0000CC"/>
                </a:solidFill>
                <a:latin typeface="Times New Roman" pitchFamily="18" charset="0"/>
                <a:cs typeface="Times New Roman" pitchFamily="18" charset="0"/>
              </a:rPr>
              <a:t>SẢN PHẨM </a:t>
            </a:r>
            <a:r>
              <a:rPr lang="en-US" sz="2000" b="1" dirty="0">
                <a:solidFill>
                  <a:srgbClr val="0000CC"/>
                </a:solidFill>
                <a:latin typeface="Times New Roman" pitchFamily="18" charset="0"/>
                <a:cs typeface="Times New Roman" pitchFamily="18" charset="0"/>
              </a:rPr>
              <a:t>TRỒNG TRỌT</a:t>
            </a:r>
          </a:p>
        </p:txBody>
      </p:sp>
      <p:sp>
        <p:nvSpPr>
          <p:cNvPr id="69649" name="Text Box 17"/>
          <p:cNvSpPr txBox="1">
            <a:spLocks noChangeArrowheads="1"/>
          </p:cNvSpPr>
          <p:nvPr/>
        </p:nvSpPr>
        <p:spPr bwMode="auto">
          <a:xfrm>
            <a:off x="2590800" y="6482370"/>
            <a:ext cx="2819400" cy="396875"/>
          </a:xfrm>
          <a:prstGeom prst="rect">
            <a:avLst/>
          </a:prstGeom>
          <a:noFill/>
          <a:ln>
            <a:noFill/>
          </a:ln>
          <a:effectLst/>
          <a:extLst/>
        </p:spPr>
        <p:txBody>
          <a:bodyPr>
            <a:spAutoFit/>
          </a:bodyPr>
          <a:lstStyle/>
          <a:p>
            <a:pPr>
              <a:spcBef>
                <a:spcPct val="50000"/>
              </a:spcBef>
            </a:pPr>
            <a:r>
              <a:rPr lang="en-US" sz="2000" b="1" dirty="0">
                <a:solidFill>
                  <a:srgbClr val="FF0000"/>
                </a:solidFill>
                <a:latin typeface="Times New Roman" pitchFamily="18" charset="0"/>
                <a:cs typeface="Times New Roman" pitchFamily="18" charset="0"/>
              </a:rPr>
              <a:t>CHẾ BIẾN </a:t>
            </a:r>
            <a:r>
              <a:rPr lang="en-US" b="1" dirty="0">
                <a:solidFill>
                  <a:srgbClr val="FF0000"/>
                </a:solidFill>
                <a:latin typeface="Times New Roman" pitchFamily="18" charset="0"/>
                <a:cs typeface="Times New Roman" pitchFamily="18" charset="0"/>
              </a:rPr>
              <a:t>THỦY</a:t>
            </a:r>
            <a:r>
              <a:rPr lang="en-US" sz="2000" b="1" dirty="0">
                <a:solidFill>
                  <a:srgbClr val="FF0000"/>
                </a:solidFill>
                <a:latin typeface="Times New Roman" pitchFamily="18" charset="0"/>
                <a:cs typeface="Times New Roman" pitchFamily="18" charset="0"/>
              </a:rPr>
              <a:t> SẢN</a:t>
            </a:r>
          </a:p>
        </p:txBody>
      </p:sp>
      <p:sp>
        <p:nvSpPr>
          <p:cNvPr id="69650" name="Text Box 18"/>
          <p:cNvSpPr txBox="1">
            <a:spLocks noChangeArrowheads="1"/>
          </p:cNvSpPr>
          <p:nvPr/>
        </p:nvSpPr>
        <p:spPr bwMode="auto">
          <a:xfrm>
            <a:off x="6629400" y="5638800"/>
            <a:ext cx="3429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p>
        </p:txBody>
      </p:sp>
      <p:sp>
        <p:nvSpPr>
          <p:cNvPr id="69652" name="Text Box 20"/>
          <p:cNvSpPr txBox="1">
            <a:spLocks noChangeArrowheads="1"/>
          </p:cNvSpPr>
          <p:nvPr/>
        </p:nvSpPr>
        <p:spPr bwMode="auto">
          <a:xfrm>
            <a:off x="6783973" y="6482370"/>
            <a:ext cx="4031227" cy="369332"/>
          </a:xfrm>
          <a:prstGeom prst="rect">
            <a:avLst/>
          </a:prstGeom>
          <a:noFill/>
          <a:ln>
            <a:noFill/>
          </a:ln>
          <a:effectLst/>
          <a:extLst/>
        </p:spPr>
        <p:txBody>
          <a:bodyPr wrap="square">
            <a:spAutoFit/>
          </a:bodyPr>
          <a:lstStyle/>
          <a:p>
            <a:pPr>
              <a:spcBef>
                <a:spcPct val="50000"/>
              </a:spcBef>
            </a:pPr>
            <a:r>
              <a:rPr lang="en-US" b="1" dirty="0">
                <a:solidFill>
                  <a:srgbClr val="FF0000"/>
                </a:solidFill>
                <a:latin typeface="Times New Roman" pitchFamily="18" charset="0"/>
                <a:cs typeface="Times New Roman" pitchFamily="18" charset="0"/>
              </a:rPr>
              <a:t>CHẾ BIẾN </a:t>
            </a:r>
            <a:r>
              <a:rPr lang="en-US" b="1" dirty="0" smtClean="0">
                <a:solidFill>
                  <a:srgbClr val="FF0000"/>
                </a:solidFill>
                <a:latin typeface="Times New Roman" pitchFamily="18" charset="0"/>
                <a:cs typeface="Times New Roman" pitchFamily="18" charset="0"/>
              </a:rPr>
              <a:t>SẢN PHẨM </a:t>
            </a:r>
            <a:r>
              <a:rPr lang="en-US" b="1" dirty="0">
                <a:solidFill>
                  <a:srgbClr val="FF0000"/>
                </a:solidFill>
                <a:latin typeface="Times New Roman" pitchFamily="18" charset="0"/>
                <a:cs typeface="Times New Roman" pitchFamily="18" charset="0"/>
              </a:rPr>
              <a:t>CHĂN NUÔI</a:t>
            </a:r>
          </a:p>
        </p:txBody>
      </p:sp>
      <p:sp>
        <p:nvSpPr>
          <p:cNvPr id="69653" name="Text Box 21"/>
          <p:cNvSpPr txBox="1">
            <a:spLocks noChangeArrowheads="1"/>
          </p:cNvSpPr>
          <p:nvPr/>
        </p:nvSpPr>
        <p:spPr bwMode="auto">
          <a:xfrm>
            <a:off x="204958" y="680616"/>
            <a:ext cx="1434662" cy="5324535"/>
          </a:xfrm>
          <a:prstGeom prst="rect">
            <a:avLst/>
          </a:prstGeom>
          <a:noFill/>
          <a:ln w="9525">
            <a:noFill/>
            <a:miter lim="800000"/>
            <a:headEnd/>
            <a:tailEnd/>
          </a:ln>
          <a:effectLst/>
          <a:extLst/>
        </p:spPr>
        <p:txBody>
          <a:bodyPr wrap="square">
            <a:spAutoFit/>
          </a:bodyPr>
          <a:lstStyle/>
          <a:p>
            <a:pPr>
              <a:spcBef>
                <a:spcPct val="50000"/>
              </a:spcBef>
            </a:pPr>
            <a:r>
              <a:rPr lang="en-US" sz="2000" b="1" i="1" dirty="0" err="1">
                <a:solidFill>
                  <a:srgbClr val="FF0000"/>
                </a:solidFill>
                <a:latin typeface="Times New Roman" pitchFamily="18" charset="0"/>
                <a:cs typeface="Times New Roman" pitchFamily="18" charset="0"/>
              </a:rPr>
              <a:t>Vì</a:t>
            </a:r>
            <a:r>
              <a:rPr lang="en-US" sz="2000" b="1" i="1" dirty="0">
                <a:solidFill>
                  <a:srgbClr val="FF0000"/>
                </a:solidFill>
                <a:latin typeface="Times New Roman" pitchFamily="18" charset="0"/>
                <a:cs typeface="Times New Roman" pitchFamily="18" charset="0"/>
              </a:rPr>
              <a:t> </a:t>
            </a:r>
            <a:r>
              <a:rPr lang="en-US" sz="2000" b="1" i="1" dirty="0" err="1">
                <a:solidFill>
                  <a:srgbClr val="FF0000"/>
                </a:solidFill>
                <a:latin typeface="Times New Roman" pitchFamily="18" charset="0"/>
                <a:cs typeface="Times New Roman" pitchFamily="18" charset="0"/>
              </a:rPr>
              <a:t>có</a:t>
            </a:r>
            <a:r>
              <a:rPr lang="en-US" sz="2000" b="1" i="1" dirty="0">
                <a:solidFill>
                  <a:srgbClr val="FF0000"/>
                </a:solidFill>
                <a:latin typeface="Times New Roman" pitchFamily="18" charset="0"/>
                <a:cs typeface="Times New Roman" pitchFamily="18" charset="0"/>
              </a:rPr>
              <a:t> </a:t>
            </a:r>
            <a:r>
              <a:rPr lang="en-US" sz="2000" b="1" i="1" dirty="0" err="1">
                <a:solidFill>
                  <a:srgbClr val="FF0000"/>
                </a:solidFill>
                <a:latin typeface="Times New Roman" pitchFamily="18" charset="0"/>
                <a:cs typeface="Times New Roman" pitchFamily="18" charset="0"/>
              </a:rPr>
              <a:t>nguồn</a:t>
            </a:r>
            <a:r>
              <a:rPr lang="en-US" sz="2000" b="1" i="1" dirty="0">
                <a:solidFill>
                  <a:srgbClr val="FF0000"/>
                </a:solidFill>
                <a:latin typeface="Times New Roman" pitchFamily="18" charset="0"/>
                <a:cs typeface="Times New Roman" pitchFamily="18" charset="0"/>
              </a:rPr>
              <a:t> </a:t>
            </a:r>
            <a:r>
              <a:rPr lang="en-US" sz="2000" b="1" i="1" dirty="0" err="1">
                <a:solidFill>
                  <a:srgbClr val="FF0000"/>
                </a:solidFill>
                <a:latin typeface="Times New Roman" pitchFamily="18" charset="0"/>
                <a:cs typeface="Times New Roman" pitchFamily="18" charset="0"/>
              </a:rPr>
              <a:t>nguyên</a:t>
            </a:r>
            <a:r>
              <a:rPr lang="en-US" sz="2000" b="1" i="1" dirty="0">
                <a:solidFill>
                  <a:srgbClr val="FF0000"/>
                </a:solidFill>
                <a:latin typeface="Times New Roman" pitchFamily="18" charset="0"/>
                <a:cs typeface="Times New Roman" pitchFamily="18" charset="0"/>
              </a:rPr>
              <a:t> </a:t>
            </a:r>
            <a:r>
              <a:rPr lang="en-US" sz="2000" b="1" i="1" dirty="0" err="1">
                <a:solidFill>
                  <a:srgbClr val="FF0000"/>
                </a:solidFill>
                <a:latin typeface="Times New Roman" pitchFamily="18" charset="0"/>
                <a:cs typeface="Times New Roman" pitchFamily="18" charset="0"/>
              </a:rPr>
              <a:t>liệu</a:t>
            </a:r>
            <a:r>
              <a:rPr lang="en-US" sz="2000" b="1" i="1" dirty="0">
                <a:solidFill>
                  <a:srgbClr val="FF0000"/>
                </a:solidFill>
                <a:latin typeface="Times New Roman" pitchFamily="18" charset="0"/>
                <a:cs typeface="Times New Roman" pitchFamily="18" charset="0"/>
              </a:rPr>
              <a:t> </a:t>
            </a:r>
            <a:r>
              <a:rPr lang="en-US" sz="2000" b="1" i="1" dirty="0" err="1">
                <a:solidFill>
                  <a:srgbClr val="FF0000"/>
                </a:solidFill>
                <a:latin typeface="Times New Roman" pitchFamily="18" charset="0"/>
                <a:cs typeface="Times New Roman" pitchFamily="18" charset="0"/>
              </a:rPr>
              <a:t>phong</a:t>
            </a:r>
            <a:r>
              <a:rPr lang="en-US" sz="2000" b="1" i="1" dirty="0">
                <a:solidFill>
                  <a:srgbClr val="FF0000"/>
                </a:solidFill>
                <a:latin typeface="Times New Roman" pitchFamily="18" charset="0"/>
                <a:cs typeface="Times New Roman" pitchFamily="18" charset="0"/>
              </a:rPr>
              <a:t> </a:t>
            </a:r>
            <a:r>
              <a:rPr lang="en-US" sz="2000" b="1" i="1" dirty="0" err="1">
                <a:solidFill>
                  <a:srgbClr val="FF0000"/>
                </a:solidFill>
                <a:latin typeface="Times New Roman" pitchFamily="18" charset="0"/>
                <a:cs typeface="Times New Roman" pitchFamily="18" charset="0"/>
              </a:rPr>
              <a:t>phú</a:t>
            </a:r>
            <a:r>
              <a:rPr lang="en-US" sz="2000" b="1" i="1" dirty="0">
                <a:solidFill>
                  <a:srgbClr val="FF0000"/>
                </a:solidFill>
                <a:latin typeface="Times New Roman" pitchFamily="18" charset="0"/>
                <a:cs typeface="Times New Roman" pitchFamily="18" charset="0"/>
              </a:rPr>
              <a:t>, </a:t>
            </a:r>
            <a:r>
              <a:rPr lang="en-US" sz="2000" b="1" i="1" dirty="0" err="1">
                <a:solidFill>
                  <a:srgbClr val="FF0000"/>
                </a:solidFill>
                <a:latin typeface="Times New Roman" pitchFamily="18" charset="0"/>
                <a:cs typeface="Times New Roman" pitchFamily="18" charset="0"/>
              </a:rPr>
              <a:t>đa</a:t>
            </a:r>
            <a:r>
              <a:rPr lang="en-US" sz="2000" b="1" i="1" dirty="0">
                <a:solidFill>
                  <a:srgbClr val="FF0000"/>
                </a:solidFill>
                <a:latin typeface="Times New Roman" pitchFamily="18" charset="0"/>
                <a:cs typeface="Times New Roman" pitchFamily="18" charset="0"/>
              </a:rPr>
              <a:t> </a:t>
            </a:r>
            <a:r>
              <a:rPr lang="en-US" sz="2000" b="1" i="1" dirty="0" err="1">
                <a:solidFill>
                  <a:srgbClr val="FF0000"/>
                </a:solidFill>
                <a:latin typeface="Times New Roman" pitchFamily="18" charset="0"/>
                <a:cs typeface="Times New Roman" pitchFamily="18" charset="0"/>
              </a:rPr>
              <a:t>dạng</a:t>
            </a:r>
            <a:r>
              <a:rPr lang="en-US" sz="2000" b="1" i="1" dirty="0">
                <a:solidFill>
                  <a:srgbClr val="FF0000"/>
                </a:solidFill>
                <a:latin typeface="Times New Roman" pitchFamily="18" charset="0"/>
                <a:cs typeface="Times New Roman" pitchFamily="18" charset="0"/>
              </a:rPr>
              <a:t>, </a:t>
            </a:r>
            <a:r>
              <a:rPr lang="en-US" sz="2000" b="1" i="1" dirty="0" err="1">
                <a:solidFill>
                  <a:srgbClr val="FF0000"/>
                </a:solidFill>
                <a:latin typeface="Times New Roman" pitchFamily="18" charset="0"/>
                <a:cs typeface="Times New Roman" pitchFamily="18" charset="0"/>
              </a:rPr>
              <a:t>nguồn</a:t>
            </a:r>
            <a:r>
              <a:rPr lang="en-US" sz="2000" b="1" i="1" dirty="0">
                <a:solidFill>
                  <a:srgbClr val="FF0000"/>
                </a:solidFill>
                <a:latin typeface="Times New Roman" pitchFamily="18" charset="0"/>
                <a:cs typeface="Times New Roman" pitchFamily="18" charset="0"/>
              </a:rPr>
              <a:t> </a:t>
            </a:r>
            <a:r>
              <a:rPr lang="en-US" sz="2000" b="1" i="1" dirty="0" err="1">
                <a:solidFill>
                  <a:srgbClr val="FF0000"/>
                </a:solidFill>
                <a:latin typeface="Times New Roman" pitchFamily="18" charset="0"/>
                <a:cs typeface="Times New Roman" pitchFamily="18" charset="0"/>
              </a:rPr>
              <a:t>lao</a:t>
            </a:r>
            <a:r>
              <a:rPr lang="en-US" sz="2000" b="1" i="1" dirty="0">
                <a:solidFill>
                  <a:srgbClr val="FF0000"/>
                </a:solidFill>
                <a:latin typeface="Times New Roman" pitchFamily="18" charset="0"/>
                <a:cs typeface="Times New Roman" pitchFamily="18" charset="0"/>
              </a:rPr>
              <a:t> </a:t>
            </a:r>
            <a:r>
              <a:rPr lang="en-US" sz="2000" b="1" i="1" dirty="0" err="1">
                <a:solidFill>
                  <a:srgbClr val="FF0000"/>
                </a:solidFill>
                <a:latin typeface="Times New Roman" pitchFamily="18" charset="0"/>
                <a:cs typeface="Times New Roman" pitchFamily="18" charset="0"/>
              </a:rPr>
              <a:t>động</a:t>
            </a:r>
            <a:r>
              <a:rPr lang="en-US" sz="2000" b="1" i="1" dirty="0">
                <a:solidFill>
                  <a:srgbClr val="FF0000"/>
                </a:solidFill>
                <a:latin typeface="Times New Roman" pitchFamily="18" charset="0"/>
                <a:cs typeface="Times New Roman" pitchFamily="18" charset="0"/>
              </a:rPr>
              <a:t> </a:t>
            </a:r>
            <a:r>
              <a:rPr lang="en-US" sz="2000" b="1" i="1" dirty="0" err="1">
                <a:solidFill>
                  <a:srgbClr val="FF0000"/>
                </a:solidFill>
                <a:latin typeface="Times New Roman" pitchFamily="18" charset="0"/>
                <a:cs typeface="Times New Roman" pitchFamily="18" charset="0"/>
              </a:rPr>
              <a:t>dồi</a:t>
            </a:r>
            <a:r>
              <a:rPr lang="en-US" sz="2000" b="1" i="1" dirty="0">
                <a:solidFill>
                  <a:srgbClr val="FF0000"/>
                </a:solidFill>
                <a:latin typeface="Times New Roman" pitchFamily="18" charset="0"/>
                <a:cs typeface="Times New Roman" pitchFamily="18" charset="0"/>
              </a:rPr>
              <a:t> </a:t>
            </a:r>
            <a:r>
              <a:rPr lang="en-US" sz="2000" b="1" i="1" dirty="0" err="1">
                <a:solidFill>
                  <a:srgbClr val="FF0000"/>
                </a:solidFill>
                <a:latin typeface="Times New Roman" pitchFamily="18" charset="0"/>
                <a:cs typeface="Times New Roman" pitchFamily="18" charset="0"/>
              </a:rPr>
              <a:t>dào</a:t>
            </a:r>
            <a:r>
              <a:rPr lang="en-US" sz="2000" b="1" i="1" dirty="0">
                <a:solidFill>
                  <a:srgbClr val="FF0000"/>
                </a:solidFill>
                <a:latin typeface="Times New Roman" pitchFamily="18" charset="0"/>
                <a:cs typeface="Times New Roman" pitchFamily="18" charset="0"/>
              </a:rPr>
              <a:t>, </a:t>
            </a:r>
            <a:r>
              <a:rPr lang="en-US" sz="2000" b="1" i="1" dirty="0" err="1">
                <a:solidFill>
                  <a:srgbClr val="FF0000"/>
                </a:solidFill>
                <a:latin typeface="Times New Roman" pitchFamily="18" charset="0"/>
                <a:cs typeface="Times New Roman" pitchFamily="18" charset="0"/>
              </a:rPr>
              <a:t>xây</a:t>
            </a:r>
            <a:r>
              <a:rPr lang="en-US" sz="2000" b="1" i="1" dirty="0">
                <a:solidFill>
                  <a:srgbClr val="FF0000"/>
                </a:solidFill>
                <a:latin typeface="Times New Roman" pitchFamily="18" charset="0"/>
                <a:cs typeface="Times New Roman" pitchFamily="18" charset="0"/>
              </a:rPr>
              <a:t> </a:t>
            </a:r>
            <a:r>
              <a:rPr lang="en-US" sz="2000" b="1" i="1" dirty="0" err="1">
                <a:solidFill>
                  <a:srgbClr val="FF0000"/>
                </a:solidFill>
                <a:latin typeface="Times New Roman" pitchFamily="18" charset="0"/>
                <a:cs typeface="Times New Roman" pitchFamily="18" charset="0"/>
              </a:rPr>
              <a:t>dựng</a:t>
            </a:r>
            <a:r>
              <a:rPr lang="en-US" sz="2000" b="1" i="1" dirty="0">
                <a:solidFill>
                  <a:srgbClr val="FF0000"/>
                </a:solidFill>
                <a:latin typeface="Times New Roman" pitchFamily="18" charset="0"/>
                <a:cs typeface="Times New Roman" pitchFamily="18" charset="0"/>
              </a:rPr>
              <a:t> </a:t>
            </a:r>
            <a:r>
              <a:rPr lang="en-US" sz="2000" b="1" i="1" dirty="0" err="1">
                <a:solidFill>
                  <a:srgbClr val="FF0000"/>
                </a:solidFill>
                <a:latin typeface="Times New Roman" pitchFamily="18" charset="0"/>
                <a:cs typeface="Times New Roman" pitchFamily="18" charset="0"/>
              </a:rPr>
              <a:t>nhanh</a:t>
            </a:r>
            <a:r>
              <a:rPr lang="en-US" sz="2000" b="1" i="1" dirty="0">
                <a:solidFill>
                  <a:srgbClr val="FF0000"/>
                </a:solidFill>
                <a:latin typeface="Times New Roman" pitchFamily="18" charset="0"/>
                <a:cs typeface="Times New Roman" pitchFamily="18" charset="0"/>
              </a:rPr>
              <a:t>, </a:t>
            </a:r>
            <a:r>
              <a:rPr lang="en-US" sz="2000" b="1" i="1" dirty="0" err="1">
                <a:solidFill>
                  <a:srgbClr val="FF0000"/>
                </a:solidFill>
                <a:latin typeface="Times New Roman" pitchFamily="18" charset="0"/>
                <a:cs typeface="Times New Roman" pitchFamily="18" charset="0"/>
              </a:rPr>
              <a:t>cần</a:t>
            </a:r>
            <a:r>
              <a:rPr lang="en-US" sz="2000" b="1" i="1" dirty="0">
                <a:solidFill>
                  <a:srgbClr val="FF0000"/>
                </a:solidFill>
                <a:latin typeface="Times New Roman" pitchFamily="18" charset="0"/>
                <a:cs typeface="Times New Roman" pitchFamily="18" charset="0"/>
              </a:rPr>
              <a:t> </a:t>
            </a:r>
            <a:r>
              <a:rPr lang="en-US" sz="2000" b="1" i="1" dirty="0" err="1">
                <a:solidFill>
                  <a:srgbClr val="FF0000"/>
                </a:solidFill>
                <a:latin typeface="Times New Roman" pitchFamily="18" charset="0"/>
                <a:cs typeface="Times New Roman" pitchFamily="18" charset="0"/>
              </a:rPr>
              <a:t>ít</a:t>
            </a:r>
            <a:r>
              <a:rPr lang="en-US" sz="2000" b="1" i="1" dirty="0">
                <a:solidFill>
                  <a:srgbClr val="FF0000"/>
                </a:solidFill>
                <a:latin typeface="Times New Roman" pitchFamily="18" charset="0"/>
                <a:cs typeface="Times New Roman" pitchFamily="18" charset="0"/>
              </a:rPr>
              <a:t> </a:t>
            </a:r>
            <a:r>
              <a:rPr lang="en-US" sz="2000" b="1" i="1" dirty="0" err="1">
                <a:solidFill>
                  <a:srgbClr val="FF0000"/>
                </a:solidFill>
                <a:latin typeface="Times New Roman" pitchFamily="18" charset="0"/>
                <a:cs typeface="Times New Roman" pitchFamily="18" charset="0"/>
              </a:rPr>
              <a:t>vốn</a:t>
            </a:r>
            <a:r>
              <a:rPr lang="en-US" sz="2000" b="1" i="1" dirty="0">
                <a:solidFill>
                  <a:srgbClr val="FF0000"/>
                </a:solidFill>
                <a:latin typeface="Times New Roman" pitchFamily="18" charset="0"/>
                <a:cs typeface="Times New Roman" pitchFamily="18" charset="0"/>
              </a:rPr>
              <a:t>, </a:t>
            </a:r>
            <a:r>
              <a:rPr lang="en-US" sz="2000" b="1" i="1" dirty="0" err="1">
                <a:solidFill>
                  <a:srgbClr val="FF0000"/>
                </a:solidFill>
                <a:latin typeface="Times New Roman" pitchFamily="18" charset="0"/>
                <a:cs typeface="Times New Roman" pitchFamily="18" charset="0"/>
              </a:rPr>
              <a:t>có</a:t>
            </a:r>
            <a:r>
              <a:rPr lang="en-US" sz="2000" b="1" i="1" dirty="0">
                <a:solidFill>
                  <a:srgbClr val="FF0000"/>
                </a:solidFill>
                <a:latin typeface="Times New Roman" pitchFamily="18" charset="0"/>
                <a:cs typeface="Times New Roman" pitchFamily="18" charset="0"/>
              </a:rPr>
              <a:t> </a:t>
            </a:r>
            <a:r>
              <a:rPr lang="en-US" sz="2000" b="1" i="1" dirty="0" err="1">
                <a:solidFill>
                  <a:srgbClr val="FF0000"/>
                </a:solidFill>
                <a:latin typeface="Times New Roman" pitchFamily="18" charset="0"/>
                <a:cs typeface="Times New Roman" pitchFamily="18" charset="0"/>
              </a:rPr>
              <a:t>thị</a:t>
            </a:r>
            <a:r>
              <a:rPr lang="en-US" sz="2000" b="1" i="1" dirty="0">
                <a:solidFill>
                  <a:srgbClr val="FF0000"/>
                </a:solidFill>
                <a:latin typeface="Times New Roman" pitchFamily="18" charset="0"/>
                <a:cs typeface="Times New Roman" pitchFamily="18" charset="0"/>
              </a:rPr>
              <a:t> </a:t>
            </a:r>
            <a:r>
              <a:rPr lang="en-US" sz="2000" b="1" i="1" dirty="0" err="1">
                <a:solidFill>
                  <a:srgbClr val="FF0000"/>
                </a:solidFill>
                <a:latin typeface="Times New Roman" pitchFamily="18" charset="0"/>
                <a:cs typeface="Times New Roman" pitchFamily="18" charset="0"/>
              </a:rPr>
              <a:t>trường</a:t>
            </a:r>
            <a:r>
              <a:rPr lang="en-US" sz="2000" b="1" i="1" dirty="0">
                <a:solidFill>
                  <a:srgbClr val="FF0000"/>
                </a:solidFill>
                <a:latin typeface="Times New Roman" pitchFamily="18" charset="0"/>
                <a:cs typeface="Times New Roman" pitchFamily="18" charset="0"/>
              </a:rPr>
              <a:t> </a:t>
            </a:r>
            <a:r>
              <a:rPr lang="en-US" sz="2000" b="1" i="1" dirty="0" err="1">
                <a:solidFill>
                  <a:srgbClr val="FF0000"/>
                </a:solidFill>
                <a:latin typeface="Times New Roman" pitchFamily="18" charset="0"/>
                <a:cs typeface="Times New Roman" pitchFamily="18" charset="0"/>
              </a:rPr>
              <a:t>tiêu</a:t>
            </a:r>
            <a:r>
              <a:rPr lang="en-US" sz="2000" b="1" i="1" dirty="0">
                <a:solidFill>
                  <a:srgbClr val="FF0000"/>
                </a:solidFill>
                <a:latin typeface="Times New Roman" pitchFamily="18" charset="0"/>
                <a:cs typeface="Times New Roman" pitchFamily="18" charset="0"/>
              </a:rPr>
              <a:t> </a:t>
            </a:r>
            <a:r>
              <a:rPr lang="en-US" sz="2000" b="1" i="1" dirty="0" err="1">
                <a:solidFill>
                  <a:srgbClr val="FF0000"/>
                </a:solidFill>
                <a:latin typeface="Times New Roman" pitchFamily="18" charset="0"/>
                <a:cs typeface="Times New Roman" pitchFamily="18" charset="0"/>
              </a:rPr>
              <a:t>thụ</a:t>
            </a:r>
            <a:r>
              <a:rPr lang="en-US" sz="2000" b="1" i="1" dirty="0">
                <a:solidFill>
                  <a:srgbClr val="FF0000"/>
                </a:solidFill>
                <a:latin typeface="Times New Roman" pitchFamily="18" charset="0"/>
                <a:cs typeface="Times New Roman" pitchFamily="18" charset="0"/>
              </a:rPr>
              <a:t> </a:t>
            </a:r>
            <a:r>
              <a:rPr lang="en-US" sz="2000" b="1" i="1" dirty="0" err="1">
                <a:solidFill>
                  <a:srgbClr val="FF0000"/>
                </a:solidFill>
                <a:latin typeface="Times New Roman" pitchFamily="18" charset="0"/>
                <a:cs typeface="Times New Roman" pitchFamily="18" charset="0"/>
              </a:rPr>
              <a:t>rộng</a:t>
            </a:r>
            <a:r>
              <a:rPr lang="en-US" sz="2000" b="1" i="1" dirty="0">
                <a:solidFill>
                  <a:srgbClr val="FF0000"/>
                </a:solidFill>
                <a:latin typeface="Times New Roman" pitchFamily="18" charset="0"/>
                <a:cs typeface="Times New Roman" pitchFamily="18" charset="0"/>
              </a:rPr>
              <a:t> </a:t>
            </a:r>
            <a:r>
              <a:rPr lang="en-US" sz="2000" b="1" i="1" dirty="0" err="1">
                <a:solidFill>
                  <a:srgbClr val="FF0000"/>
                </a:solidFill>
                <a:latin typeface="Times New Roman" pitchFamily="18" charset="0"/>
                <a:cs typeface="Times New Roman" pitchFamily="18" charset="0"/>
              </a:rPr>
              <a:t>lớn</a:t>
            </a:r>
            <a:r>
              <a:rPr lang="en-US" sz="2000" b="1" i="1" dirty="0">
                <a:solidFill>
                  <a:srgbClr val="FF0000"/>
                </a:solidFill>
                <a:latin typeface="Times New Roman" pitchFamily="18" charset="0"/>
                <a:cs typeface="Times New Roman" pitchFamily="18" charset="0"/>
              </a:rPr>
              <a:t> </a:t>
            </a:r>
            <a:r>
              <a:rPr lang="en-US" sz="2000" b="1" i="1" dirty="0" err="1">
                <a:solidFill>
                  <a:srgbClr val="FF0000"/>
                </a:solidFill>
                <a:latin typeface="Times New Roman" pitchFamily="18" charset="0"/>
                <a:cs typeface="Times New Roman" pitchFamily="18" charset="0"/>
              </a:rPr>
              <a:t>trong</a:t>
            </a:r>
            <a:r>
              <a:rPr lang="en-US" sz="2000" b="1" i="1" dirty="0">
                <a:solidFill>
                  <a:srgbClr val="FF0000"/>
                </a:solidFill>
                <a:latin typeface="Times New Roman" pitchFamily="18" charset="0"/>
                <a:cs typeface="Times New Roman" pitchFamily="18" charset="0"/>
              </a:rPr>
              <a:t> </a:t>
            </a:r>
            <a:r>
              <a:rPr lang="en-US" sz="2000" b="1" i="1" dirty="0" err="1">
                <a:solidFill>
                  <a:srgbClr val="FF0000"/>
                </a:solidFill>
                <a:latin typeface="Times New Roman" pitchFamily="18" charset="0"/>
                <a:cs typeface="Times New Roman" pitchFamily="18" charset="0"/>
              </a:rPr>
              <a:t>và</a:t>
            </a:r>
            <a:r>
              <a:rPr lang="en-US" sz="2000" b="1" i="1" dirty="0">
                <a:solidFill>
                  <a:srgbClr val="FF0000"/>
                </a:solidFill>
                <a:latin typeface="Times New Roman" pitchFamily="18" charset="0"/>
                <a:cs typeface="Times New Roman" pitchFamily="18" charset="0"/>
              </a:rPr>
              <a:t> </a:t>
            </a:r>
            <a:r>
              <a:rPr lang="en-US" sz="2000" b="1" i="1" dirty="0" err="1">
                <a:solidFill>
                  <a:srgbClr val="FF0000"/>
                </a:solidFill>
                <a:latin typeface="Times New Roman" pitchFamily="18" charset="0"/>
                <a:cs typeface="Times New Roman" pitchFamily="18" charset="0"/>
              </a:rPr>
              <a:t>ngoài</a:t>
            </a:r>
            <a:r>
              <a:rPr lang="en-US" sz="2000" b="1" i="1" dirty="0">
                <a:solidFill>
                  <a:srgbClr val="FF0000"/>
                </a:solidFill>
                <a:latin typeface="Times New Roman" pitchFamily="18" charset="0"/>
                <a:cs typeface="Times New Roman" pitchFamily="18" charset="0"/>
              </a:rPr>
              <a:t> </a:t>
            </a:r>
            <a:r>
              <a:rPr lang="en-US" sz="2000" b="1" i="1" dirty="0" err="1">
                <a:solidFill>
                  <a:srgbClr val="FF0000"/>
                </a:solidFill>
                <a:latin typeface="Times New Roman" pitchFamily="18" charset="0"/>
                <a:cs typeface="Times New Roman" pitchFamily="18" charset="0"/>
              </a:rPr>
              <a:t>nước</a:t>
            </a:r>
            <a:r>
              <a:rPr lang="en-US" sz="2000" b="1" i="1" dirty="0">
                <a:solidFill>
                  <a:srgbClr val="FF0000"/>
                </a:solidFill>
                <a:latin typeface="Times New Roman" pitchFamily="18" charset="0"/>
                <a:cs typeface="Times New Roman" pitchFamily="18" charset="0"/>
              </a:rPr>
              <a:t>.</a:t>
            </a:r>
            <a:r>
              <a:rPr lang="en-US" sz="2000" i="1" dirty="0">
                <a:solidFill>
                  <a:srgbClr val="FF0000"/>
                </a:solidFill>
                <a:latin typeface="Times New Roman" pitchFamily="18" charset="0"/>
                <a:cs typeface="Times New Roman" pitchFamily="18" charset="0"/>
              </a:rPr>
              <a:t> </a:t>
            </a:r>
          </a:p>
        </p:txBody>
      </p:sp>
    </p:spTree>
    <p:extLst>
      <p:ext uri="{BB962C8B-B14F-4D97-AF65-F5344CB8AC3E}">
        <p14:creationId xmlns:p14="http://schemas.microsoft.com/office/powerpoint/2010/main" val="2574819496"/>
      </p:ext>
    </p:extLst>
  </p:cSld>
  <p:clrMapOvr>
    <a:masterClrMapping/>
  </p:clrMapOvr>
  <mc:AlternateContent xmlns:mc="http://schemas.openxmlformats.org/markup-compatibility/2006" xmlns:p14="http://schemas.microsoft.com/office/powerpoint/2010/main">
    <mc:Choice Requires="p14">
      <p:transition spd="slow" p14:dur="1500">
        <p14:ripple dir="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9653"/>
                                        </p:tgtEl>
                                        <p:attrNameLst>
                                          <p:attrName>style.visibility</p:attrName>
                                        </p:attrNameLst>
                                      </p:cBhvr>
                                      <p:to>
                                        <p:strVal val="visible"/>
                                      </p:to>
                                    </p:set>
                                    <p:animEffect transition="in" filter="barn(inVertical)">
                                      <p:cBhvr>
                                        <p:cTn id="7" dur="500"/>
                                        <p:tgtEl>
                                          <p:spTgt spid="6965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500"/>
                                        <p:tgtEl>
                                          <p:spTgt spid="13"/>
                                        </p:tgtEl>
                                      </p:cBhvr>
                                    </p:animEffect>
                                  </p:childTnLst>
                                </p:cTn>
                              </p:par>
                              <p:par>
                                <p:cTn id="12" presetID="16" presetClass="entr" presetSubtype="21" fill="hold" nodeType="withEffect">
                                  <p:stCondLst>
                                    <p:cond delay="0"/>
                                  </p:stCondLst>
                                  <p:childTnLst>
                                    <p:set>
                                      <p:cBhvr>
                                        <p:cTn id="13" dur="1" fill="hold">
                                          <p:stCondLst>
                                            <p:cond delay="0"/>
                                          </p:stCondLst>
                                        </p:cTn>
                                        <p:tgtEl>
                                          <p:spTgt spid="69646"/>
                                        </p:tgtEl>
                                        <p:attrNameLst>
                                          <p:attrName>style.visibility</p:attrName>
                                        </p:attrNameLst>
                                      </p:cBhvr>
                                      <p:to>
                                        <p:strVal val="visible"/>
                                      </p:to>
                                    </p:set>
                                    <p:animEffect transition="in" filter="barn(inVertical)">
                                      <p:cBhvr>
                                        <p:cTn id="14" dur="500"/>
                                        <p:tgtEl>
                                          <p:spTgt spid="69646"/>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69647"/>
                                        </p:tgtEl>
                                        <p:attrNameLst>
                                          <p:attrName>style.visibility</p:attrName>
                                        </p:attrNameLst>
                                      </p:cBhvr>
                                      <p:to>
                                        <p:strVal val="visible"/>
                                      </p:to>
                                    </p:set>
                                    <p:animEffect transition="in" filter="barn(inVertical)">
                                      <p:cBhvr>
                                        <p:cTn id="17" dur="500"/>
                                        <p:tgtEl>
                                          <p:spTgt spid="69647"/>
                                        </p:tgtEl>
                                      </p:cBhvr>
                                    </p:animEffect>
                                  </p:childTnLst>
                                </p:cTn>
                              </p:par>
                            </p:childTnLst>
                          </p:cTn>
                        </p:par>
                        <p:par>
                          <p:cTn id="18" fill="hold">
                            <p:stCondLst>
                              <p:cond delay="1000"/>
                            </p:stCondLst>
                            <p:childTnLst>
                              <p:par>
                                <p:cTn id="19" presetID="16" presetClass="entr" presetSubtype="21" fill="hold" nodeType="afterEffect">
                                  <p:stCondLst>
                                    <p:cond delay="0"/>
                                  </p:stCondLst>
                                  <p:childTnLst>
                                    <p:set>
                                      <p:cBhvr>
                                        <p:cTn id="20" dur="1" fill="hold">
                                          <p:stCondLst>
                                            <p:cond delay="0"/>
                                          </p:stCondLst>
                                        </p:cTn>
                                        <p:tgtEl>
                                          <p:spTgt spid="69644"/>
                                        </p:tgtEl>
                                        <p:attrNameLst>
                                          <p:attrName>style.visibility</p:attrName>
                                        </p:attrNameLst>
                                      </p:cBhvr>
                                      <p:to>
                                        <p:strVal val="visible"/>
                                      </p:to>
                                    </p:set>
                                    <p:animEffect transition="in" filter="barn(inVertical)">
                                      <p:cBhvr>
                                        <p:cTn id="21" dur="500"/>
                                        <p:tgtEl>
                                          <p:spTgt spid="6964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69649"/>
                                        </p:tgtEl>
                                        <p:attrNameLst>
                                          <p:attrName>style.visibility</p:attrName>
                                        </p:attrNameLst>
                                      </p:cBhvr>
                                      <p:to>
                                        <p:strVal val="visible"/>
                                      </p:to>
                                    </p:set>
                                    <p:animEffect transition="in" filter="barn(inVertical)">
                                      <p:cBhvr>
                                        <p:cTn id="24" dur="500"/>
                                        <p:tgtEl>
                                          <p:spTgt spid="69649"/>
                                        </p:tgtEl>
                                      </p:cBhvr>
                                    </p:animEffect>
                                  </p:childTnLst>
                                </p:cTn>
                              </p:par>
                            </p:childTnLst>
                          </p:cTn>
                        </p:par>
                        <p:par>
                          <p:cTn id="25" fill="hold">
                            <p:stCondLst>
                              <p:cond delay="1500"/>
                            </p:stCondLst>
                            <p:childTnLst>
                              <p:par>
                                <p:cTn id="26" presetID="16" presetClass="entr" presetSubtype="21" fill="hold" nodeType="afterEffect">
                                  <p:stCondLst>
                                    <p:cond delay="0"/>
                                  </p:stCondLst>
                                  <p:childTnLst>
                                    <p:set>
                                      <p:cBhvr>
                                        <p:cTn id="27" dur="1" fill="hold">
                                          <p:stCondLst>
                                            <p:cond delay="0"/>
                                          </p:stCondLst>
                                        </p:cTn>
                                        <p:tgtEl>
                                          <p:spTgt spid="69643"/>
                                        </p:tgtEl>
                                        <p:attrNameLst>
                                          <p:attrName>style.visibility</p:attrName>
                                        </p:attrNameLst>
                                      </p:cBhvr>
                                      <p:to>
                                        <p:strVal val="visible"/>
                                      </p:to>
                                    </p:set>
                                    <p:animEffect transition="in" filter="barn(inVertical)">
                                      <p:cBhvr>
                                        <p:cTn id="28" dur="500"/>
                                        <p:tgtEl>
                                          <p:spTgt spid="69643"/>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69652"/>
                                        </p:tgtEl>
                                        <p:attrNameLst>
                                          <p:attrName>style.visibility</p:attrName>
                                        </p:attrNameLst>
                                      </p:cBhvr>
                                      <p:to>
                                        <p:strVal val="visible"/>
                                      </p:to>
                                    </p:set>
                                    <p:animEffect transition="in" filter="barn(inVertical)">
                                      <p:cBhvr>
                                        <p:cTn id="31" dur="500"/>
                                        <p:tgtEl>
                                          <p:spTgt spid="69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47" grpId="0" animBg="1"/>
      <p:bldP spid="69649" grpId="0"/>
      <p:bldP spid="69652" grpId="0"/>
      <p:bldP spid="6965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Địa 2022\Hình nền\Thầy có\Thầy có\images - 2021-10-18T081757.88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966" y="471628"/>
            <a:ext cx="2758965" cy="5323967"/>
          </a:xfrm>
          <a:prstGeom prst="rect">
            <a:avLst/>
          </a:prstGeom>
          <a:noFill/>
          <a:extLst>
            <a:ext uri="{909E8E84-426E-40DD-AFC4-6F175D3DCCD1}">
              <a14:hiddenFill xmlns:a14="http://schemas.microsoft.com/office/drawing/2010/main">
                <a:solidFill>
                  <a:srgbClr val="FFFFFF"/>
                </a:solidFill>
              </a14:hiddenFill>
            </a:ext>
          </a:extLst>
        </p:spPr>
      </p:pic>
      <p:pic>
        <p:nvPicPr>
          <p:cNvPr id="58370" name="Picture 12" descr="http://www.khanhhoa.gov.vn/Resources/Images/tin%20hoat%20dong%20trong%20tinh/Nam2013/Thang3/s%E1%BA%A3n%20xu%E1%BA%A5t%20m%C3%ADa%20%C4%91%C6%B0%E1%BB%9Dng%20Kh%C3%A1nh%20H%C3%B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9933" y="504496"/>
            <a:ext cx="3853898" cy="2664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1" name="Picture 2" descr="http://baogialai.com.vn/dataimages/201102/original/images419216_cao_su.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9933" y="3471526"/>
            <a:ext cx="385389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3439933" y="2802165"/>
            <a:ext cx="1143000" cy="366713"/>
          </a:xfrm>
          <a:prstGeom prst="rect">
            <a:avLst/>
          </a:prstGeom>
        </p:spPr>
        <p:style>
          <a:lnRef idx="2">
            <a:schemeClr val="dk1"/>
          </a:lnRef>
          <a:fillRef idx="1">
            <a:schemeClr val="lt1"/>
          </a:fillRef>
          <a:effectRef idx="0">
            <a:schemeClr val="dk1"/>
          </a:effectRef>
          <a:fontRef idx="minor">
            <a:schemeClr val="dk1"/>
          </a:fontRef>
        </p:style>
        <p:txBody>
          <a:bodyPr>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eaLnBrk="1" hangingPunct="1"/>
            <a:r>
              <a:rPr lang="en-US" sz="1800" b="1" dirty="0">
                <a:solidFill>
                  <a:srgbClr val="FF0000"/>
                </a:solidFill>
              </a:rPr>
              <a:t>ĐƯỜNG</a:t>
            </a:r>
          </a:p>
        </p:txBody>
      </p:sp>
      <p:sp>
        <p:nvSpPr>
          <p:cNvPr id="5" name="TextBox 4"/>
          <p:cNvSpPr txBox="1"/>
          <p:nvPr/>
        </p:nvSpPr>
        <p:spPr>
          <a:xfrm>
            <a:off x="3439933" y="5817198"/>
            <a:ext cx="1143000" cy="366713"/>
          </a:xfrm>
          <a:prstGeom prst="rect">
            <a:avLst/>
          </a:prstGeom>
        </p:spPr>
        <p:style>
          <a:lnRef idx="2">
            <a:schemeClr val="dk1"/>
          </a:lnRef>
          <a:fillRef idx="1">
            <a:schemeClr val="lt1"/>
          </a:fillRef>
          <a:effectRef idx="0">
            <a:schemeClr val="dk1"/>
          </a:effectRef>
          <a:fontRef idx="minor">
            <a:schemeClr val="dk1"/>
          </a:fontRef>
        </p:style>
        <p:txBody>
          <a:bodyPr>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eaLnBrk="1" hangingPunct="1"/>
            <a:r>
              <a:rPr lang="en-US" sz="1800" b="1">
                <a:solidFill>
                  <a:srgbClr val="FF0000"/>
                </a:solidFill>
              </a:rPr>
              <a:t>CAO SU</a:t>
            </a:r>
          </a:p>
        </p:txBody>
      </p:sp>
      <p:pic>
        <p:nvPicPr>
          <p:cNvPr id="58374" name="Picture 2" descr="http://www.congan.com.vn/dulieu6/AnNinh-KT/06_12/may.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8453" y="503935"/>
            <a:ext cx="3914190" cy="2664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2"/>
          <p:cNvSpPr txBox="1"/>
          <p:nvPr/>
        </p:nvSpPr>
        <p:spPr>
          <a:xfrm>
            <a:off x="7628453" y="2802164"/>
            <a:ext cx="762000" cy="366713"/>
          </a:xfrm>
          <a:prstGeom prst="rect">
            <a:avLst/>
          </a:prstGeom>
        </p:spPr>
        <p:style>
          <a:lnRef idx="2">
            <a:schemeClr val="dk1"/>
          </a:lnRef>
          <a:fillRef idx="1">
            <a:schemeClr val="lt1"/>
          </a:fillRef>
          <a:effectRef idx="0">
            <a:schemeClr val="dk1"/>
          </a:effectRef>
          <a:fontRef idx="minor">
            <a:schemeClr val="dk1"/>
          </a:fontRef>
        </p:style>
        <p:txBody>
          <a:bodyPr>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eaLnBrk="1" hangingPunct="1"/>
            <a:r>
              <a:rPr lang="en-US" sz="1800" b="1">
                <a:solidFill>
                  <a:srgbClr val="FF0000"/>
                </a:solidFill>
              </a:rPr>
              <a:t>GAO</a:t>
            </a:r>
          </a:p>
        </p:txBody>
      </p:sp>
      <p:pic>
        <p:nvPicPr>
          <p:cNvPr id="58376" name="Picture 6" descr="http://quangninh.gov.vn/vi-VN/PublishingImages/A%20Tu%E1%BA%A5n%20%C4%90i%E1%BB%87p/Thang%2011/Tuan%201/anhcailan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8453" y="3471526"/>
            <a:ext cx="3914190" cy="2717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0190922" y="5738191"/>
            <a:ext cx="1351721" cy="46166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eaLnBrk="1" hangingPunct="1"/>
            <a:r>
              <a:rPr lang="en-US" sz="2400" b="1">
                <a:solidFill>
                  <a:srgbClr val="C00000"/>
                </a:solidFill>
              </a:rPr>
              <a:t> </a:t>
            </a:r>
            <a:r>
              <a:rPr lang="en-US" sz="1800" b="1">
                <a:solidFill>
                  <a:srgbClr val="FF0000"/>
                </a:solidFill>
              </a:rPr>
              <a:t>DẦU ĂN</a:t>
            </a:r>
          </a:p>
        </p:txBody>
      </p:sp>
      <p:sp>
        <p:nvSpPr>
          <p:cNvPr id="58378" name="Text Box 10"/>
          <p:cNvSpPr txBox="1">
            <a:spLocks noChangeArrowheads="1"/>
          </p:cNvSpPr>
          <p:nvPr/>
        </p:nvSpPr>
        <p:spPr bwMode="auto">
          <a:xfrm rot="21320789">
            <a:off x="966681" y="1198881"/>
            <a:ext cx="1834598" cy="3277820"/>
          </a:xfrm>
          <a:prstGeom prst="rect">
            <a:avLst/>
          </a:prstGeom>
          <a:noFill/>
          <a:ln>
            <a:noFill/>
          </a:ln>
          <a:effectLst/>
          <a:extLst/>
        </p:spPr>
        <p:txBody>
          <a:bodyPr wrap="square">
            <a:spAutoFit/>
          </a:bodyPr>
          <a:lstStyle/>
          <a:p>
            <a:r>
              <a:rPr lang="en-US" sz="2300" b="1" dirty="0">
                <a:solidFill>
                  <a:srgbClr val="000066"/>
                </a:solidFill>
                <a:latin typeface="Times New Roman" pitchFamily="18" charset="0"/>
                <a:cs typeface="Times New Roman" pitchFamily="18" charset="0"/>
              </a:rPr>
              <a:t> </a:t>
            </a:r>
            <a:r>
              <a:rPr lang="en-US" sz="2300" b="1" dirty="0">
                <a:solidFill>
                  <a:srgbClr val="FF0000"/>
                </a:solidFill>
                <a:latin typeface="Times New Roman" pitchFamily="18" charset="0"/>
                <a:cs typeface="Times New Roman" pitchFamily="18" charset="0"/>
              </a:rPr>
              <a:t>Là ngành chiếm tỉ trọng lớn nhất trong cơ cấu giá trị sản xuất công nghiệp, phân bố rộng khắp. </a:t>
            </a:r>
          </a:p>
        </p:txBody>
      </p:sp>
    </p:spTree>
    <p:extLst>
      <p:ext uri="{BB962C8B-B14F-4D97-AF65-F5344CB8AC3E}">
        <p14:creationId xmlns:p14="http://schemas.microsoft.com/office/powerpoint/2010/main" val="2716548741"/>
      </p:ext>
    </p:extLst>
  </p:cSld>
  <p:clrMapOvr>
    <a:masterClrMapping/>
  </p:clrMapOvr>
  <mc:AlternateContent xmlns:mc="http://schemas.openxmlformats.org/markup-compatibility/2006" xmlns:p14="http://schemas.microsoft.com/office/powerpoint/2010/main">
    <mc:Choice Requires="p14">
      <p:transition spd="slow" p14:dur="1500">
        <p14:ripple dir="l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58370"/>
                                        </p:tgtEl>
                                        <p:attrNameLst>
                                          <p:attrName>style.visibility</p:attrName>
                                        </p:attrNameLst>
                                      </p:cBhvr>
                                      <p:to>
                                        <p:strVal val="visible"/>
                                      </p:to>
                                    </p:set>
                                    <p:animEffect transition="in" filter="barn(inVertical)">
                                      <p:cBhvr>
                                        <p:cTn id="7" dur="500"/>
                                        <p:tgtEl>
                                          <p:spTgt spid="5837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par>
                          <p:cTn id="11" fill="hold">
                            <p:stCondLst>
                              <p:cond delay="500"/>
                            </p:stCondLst>
                            <p:childTnLst>
                              <p:par>
                                <p:cTn id="12" presetID="16" presetClass="entr" presetSubtype="21"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16" presetClass="entr" presetSubtype="21" fill="hold" nodeType="withEffect">
                                  <p:stCondLst>
                                    <p:cond delay="0"/>
                                  </p:stCondLst>
                                  <p:childTnLst>
                                    <p:set>
                                      <p:cBhvr>
                                        <p:cTn id="16" dur="1" fill="hold">
                                          <p:stCondLst>
                                            <p:cond delay="0"/>
                                          </p:stCondLst>
                                        </p:cTn>
                                        <p:tgtEl>
                                          <p:spTgt spid="58371"/>
                                        </p:tgtEl>
                                        <p:attrNameLst>
                                          <p:attrName>style.visibility</p:attrName>
                                        </p:attrNameLst>
                                      </p:cBhvr>
                                      <p:to>
                                        <p:strVal val="visible"/>
                                      </p:to>
                                    </p:set>
                                    <p:animEffect transition="in" filter="barn(inVertical)">
                                      <p:cBhvr>
                                        <p:cTn id="17" dur="500"/>
                                        <p:tgtEl>
                                          <p:spTgt spid="58371"/>
                                        </p:tgtEl>
                                      </p:cBhvr>
                                    </p:animEffect>
                                  </p:childTnLst>
                                </p:cTn>
                              </p:par>
                            </p:childTnLst>
                          </p:cTn>
                        </p:par>
                        <p:par>
                          <p:cTn id="18" fill="hold">
                            <p:stCondLst>
                              <p:cond delay="1000"/>
                            </p:stCondLst>
                            <p:childTnLst>
                              <p:par>
                                <p:cTn id="19" presetID="16" presetClass="entr" presetSubtype="21" fill="hold" grpId="0"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par>
                          <p:cTn id="22" fill="hold">
                            <p:stCondLst>
                              <p:cond delay="1500"/>
                            </p:stCondLst>
                            <p:childTnLst>
                              <p:par>
                                <p:cTn id="23" presetID="16" presetClass="entr" presetSubtype="21" fill="hold" nodeType="afterEffect">
                                  <p:stCondLst>
                                    <p:cond delay="0"/>
                                  </p:stCondLst>
                                  <p:childTnLst>
                                    <p:set>
                                      <p:cBhvr>
                                        <p:cTn id="24" dur="1" fill="hold">
                                          <p:stCondLst>
                                            <p:cond delay="0"/>
                                          </p:stCondLst>
                                        </p:cTn>
                                        <p:tgtEl>
                                          <p:spTgt spid="58376"/>
                                        </p:tgtEl>
                                        <p:attrNameLst>
                                          <p:attrName>style.visibility</p:attrName>
                                        </p:attrNameLst>
                                      </p:cBhvr>
                                      <p:to>
                                        <p:strVal val="visible"/>
                                      </p:to>
                                    </p:set>
                                    <p:animEffect transition="in" filter="barn(inVertical)">
                                      <p:cBhvr>
                                        <p:cTn id="25" dur="500"/>
                                        <p:tgtEl>
                                          <p:spTgt spid="58376"/>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58378"/>
                                        </p:tgtEl>
                                        <p:attrNameLst>
                                          <p:attrName>style.visibility</p:attrName>
                                        </p:attrNameLst>
                                      </p:cBhvr>
                                      <p:to>
                                        <p:strVal val="visible"/>
                                      </p:to>
                                    </p:set>
                                    <p:anim calcmode="lin" valueType="num">
                                      <p:cBhvr>
                                        <p:cTn id="30" dur="500" fill="hold"/>
                                        <p:tgtEl>
                                          <p:spTgt spid="58378"/>
                                        </p:tgtEl>
                                        <p:attrNameLst>
                                          <p:attrName>ppt_w</p:attrName>
                                        </p:attrNameLst>
                                      </p:cBhvr>
                                      <p:tavLst>
                                        <p:tav tm="0">
                                          <p:val>
                                            <p:fltVal val="0"/>
                                          </p:val>
                                        </p:tav>
                                        <p:tav tm="100000">
                                          <p:val>
                                            <p:strVal val="#ppt_w"/>
                                          </p:val>
                                        </p:tav>
                                      </p:tavLst>
                                    </p:anim>
                                    <p:anim calcmode="lin" valueType="num">
                                      <p:cBhvr>
                                        <p:cTn id="31" dur="500" fill="hold"/>
                                        <p:tgtEl>
                                          <p:spTgt spid="58378"/>
                                        </p:tgtEl>
                                        <p:attrNameLst>
                                          <p:attrName>ppt_h</p:attrName>
                                        </p:attrNameLst>
                                      </p:cBhvr>
                                      <p:tavLst>
                                        <p:tav tm="0">
                                          <p:val>
                                            <p:fltVal val="0"/>
                                          </p:val>
                                        </p:tav>
                                        <p:tav tm="100000">
                                          <p:val>
                                            <p:strVal val="#ppt_h"/>
                                          </p:val>
                                        </p:tav>
                                      </p:tavLst>
                                    </p:anim>
                                    <p:animEffect transition="in" filter="fade">
                                      <p:cBhvr>
                                        <p:cTn id="32" dur="500"/>
                                        <p:tgtEl>
                                          <p:spTgt spid="58378"/>
                                        </p:tgtEl>
                                      </p:cBhvr>
                                    </p:animEffect>
                                  </p:childTnLst>
                                </p:cTn>
                              </p:par>
                              <p:par>
                                <p:cTn id="33" presetID="53" presetClass="entr" presetSubtype="16" fill="hold" nodeType="withEffect">
                                  <p:stCondLst>
                                    <p:cond delay="0"/>
                                  </p:stCondLst>
                                  <p:childTnLst>
                                    <p:set>
                                      <p:cBhvr>
                                        <p:cTn id="34" dur="1" fill="hold">
                                          <p:stCondLst>
                                            <p:cond delay="0"/>
                                          </p:stCondLst>
                                        </p:cTn>
                                        <p:tgtEl>
                                          <p:spTgt spid="1026"/>
                                        </p:tgtEl>
                                        <p:attrNameLst>
                                          <p:attrName>style.visibility</p:attrName>
                                        </p:attrNameLst>
                                      </p:cBhvr>
                                      <p:to>
                                        <p:strVal val="visible"/>
                                      </p:to>
                                    </p:set>
                                    <p:anim calcmode="lin" valueType="num">
                                      <p:cBhvr>
                                        <p:cTn id="35" dur="500" fill="hold"/>
                                        <p:tgtEl>
                                          <p:spTgt spid="1026"/>
                                        </p:tgtEl>
                                        <p:attrNameLst>
                                          <p:attrName>ppt_w</p:attrName>
                                        </p:attrNameLst>
                                      </p:cBhvr>
                                      <p:tavLst>
                                        <p:tav tm="0">
                                          <p:val>
                                            <p:fltVal val="0"/>
                                          </p:val>
                                        </p:tav>
                                        <p:tav tm="100000">
                                          <p:val>
                                            <p:strVal val="#ppt_w"/>
                                          </p:val>
                                        </p:tav>
                                      </p:tavLst>
                                    </p:anim>
                                    <p:anim calcmode="lin" valueType="num">
                                      <p:cBhvr>
                                        <p:cTn id="36" dur="500" fill="hold"/>
                                        <p:tgtEl>
                                          <p:spTgt spid="1026"/>
                                        </p:tgtEl>
                                        <p:attrNameLst>
                                          <p:attrName>ppt_h</p:attrName>
                                        </p:attrNameLst>
                                      </p:cBhvr>
                                      <p:tavLst>
                                        <p:tav tm="0">
                                          <p:val>
                                            <p:fltVal val="0"/>
                                          </p:val>
                                        </p:tav>
                                        <p:tav tm="100000">
                                          <p:val>
                                            <p:strVal val="#ppt_h"/>
                                          </p:val>
                                        </p:tav>
                                      </p:tavLst>
                                    </p:anim>
                                    <p:animEffect transition="in" filter="fade">
                                      <p:cBhvr>
                                        <p:cTn id="3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2" grpId="0" animBg="1"/>
      <p:bldP spid="5837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E0A460DA-BFE4-4F5C-9E3F-32F986CC54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199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96DE6C55-18DE-41E3-8F84-ECF7836D5B70}"/>
              </a:ext>
            </a:extLst>
          </p:cNvPr>
          <p:cNvSpPr/>
          <p:nvPr/>
        </p:nvSpPr>
        <p:spPr>
          <a:xfrm>
            <a:off x="424070" y="373487"/>
            <a:ext cx="11343860" cy="539624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smtClean="0">
                <a:solidFill>
                  <a:srgbClr val="FF0000"/>
                </a:solidFill>
                <a:latin typeface="Times New Roman" panose="02020603050405020304" pitchFamily="18" charset="0"/>
                <a:cs typeface="Times New Roman" panose="02020603050405020304" pitchFamily="18" charset="0"/>
              </a:rPr>
              <a:t>Tiết 12 - Bài 12</a:t>
            </a:r>
          </a:p>
          <a:p>
            <a:pPr algn="ctr"/>
            <a:endParaRPr lang="en-US" sz="4400" b="1">
              <a:solidFill>
                <a:srgbClr val="FF0000"/>
              </a:solidFill>
              <a:latin typeface="Times New Roman" panose="02020603050405020304" pitchFamily="18" charset="0"/>
              <a:cs typeface="Times New Roman" panose="02020603050405020304" pitchFamily="18" charset="0"/>
            </a:endParaRPr>
          </a:p>
          <a:p>
            <a:pPr algn="ctr"/>
            <a:r>
              <a:rPr lang="en-US" sz="8800" b="1">
                <a:solidFill>
                  <a:srgbClr val="FFFF00"/>
                </a:solidFill>
                <a:latin typeface="Times New Roman" panose="02020603050405020304" pitchFamily="18" charset="0"/>
                <a:cs typeface="Times New Roman" panose="02020603050405020304" pitchFamily="18" charset="0"/>
              </a:rPr>
              <a:t>SỰ PHÁT TRIỂN VÀ PHÂN BỐ CÔNG NGHIỆP</a:t>
            </a:r>
          </a:p>
        </p:txBody>
      </p:sp>
    </p:spTree>
    <p:extLst>
      <p:ext uri="{BB962C8B-B14F-4D97-AF65-F5344CB8AC3E}">
        <p14:creationId xmlns:p14="http://schemas.microsoft.com/office/powerpoint/2010/main" val="249670180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CA9DAC08-2176-4138-B391-1AA3A30CE5D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50317" y="0"/>
            <a:ext cx="374168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6">
            <a:extLst>
              <a:ext uri="{FF2B5EF4-FFF2-40B4-BE49-F238E27FC236}">
                <a16:creationId xmlns:a16="http://schemas.microsoft.com/office/drawing/2014/main" id="{D419A0F8-8845-44ED-A118-4F2E431FD4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5948" y="5447689"/>
            <a:ext cx="2496207" cy="134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a:extLst>
              <a:ext uri="{FF2B5EF4-FFF2-40B4-BE49-F238E27FC236}">
                <a16:creationId xmlns:a16="http://schemas.microsoft.com/office/drawing/2014/main" id="{C1CED5DF-3A94-418F-8D6A-B19CFBED0FE8}"/>
              </a:ext>
            </a:extLst>
          </p:cNvPr>
          <p:cNvCxnSpPr/>
          <p:nvPr/>
        </p:nvCxnSpPr>
        <p:spPr>
          <a:xfrm flipV="1">
            <a:off x="8282155" y="1718442"/>
            <a:ext cx="2485693" cy="390984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23" descr="ANd9GcQMGeUoOBab1hH_iMNd_3Qj06khu6drUxU20oaY-LYj9gSF1HV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402" y="275896"/>
            <a:ext cx="2570560" cy="2183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descr="1(9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90319" y="275896"/>
            <a:ext cx="2590671" cy="2183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descr="1dc10_det_20may1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38782" y="275896"/>
            <a:ext cx="2590671" cy="2183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5"/>
          <p:cNvSpPr txBox="1">
            <a:spLocks noChangeArrowheads="1"/>
          </p:cNvSpPr>
          <p:nvPr/>
        </p:nvSpPr>
        <p:spPr bwMode="auto">
          <a:xfrm>
            <a:off x="275889" y="4861028"/>
            <a:ext cx="6251035" cy="707886"/>
          </a:xfrm>
          <a:prstGeom prst="rect">
            <a:avLst/>
          </a:prstGeom>
          <a:noFill/>
          <a:ln>
            <a:noFill/>
          </a:ln>
          <a:effectLst/>
          <a:extLst/>
        </p:spPr>
        <p:txBody>
          <a:bodyPr wrap="square">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eaLnBrk="1" hangingPunct="1"/>
            <a:r>
              <a:rPr lang="en-US" sz="2000" i="1" dirty="0">
                <a:solidFill>
                  <a:srgbClr val="000066"/>
                </a:solidFill>
              </a:rPr>
              <a:t> </a:t>
            </a:r>
            <a:r>
              <a:rPr lang="en-US" sz="2000" b="1" i="1" dirty="0">
                <a:solidFill>
                  <a:srgbClr val="FF0000"/>
                </a:solidFill>
              </a:rPr>
              <a:t>Rất phát triển, dựa trên ưu thế về nguồn lao động giá rẻ. </a:t>
            </a:r>
            <a:endParaRPr lang="en-US" sz="2000" b="1" i="1" dirty="0" smtClean="0">
              <a:solidFill>
                <a:srgbClr val="FF0000"/>
              </a:solidFill>
            </a:endParaRPr>
          </a:p>
          <a:p>
            <a:pPr eaLnBrk="1" hangingPunct="1"/>
            <a:r>
              <a:rPr lang="en-US" sz="2000" b="1" i="1" dirty="0" smtClean="0">
                <a:solidFill>
                  <a:srgbClr val="FF0000"/>
                </a:solidFill>
              </a:rPr>
              <a:t>Là </a:t>
            </a:r>
            <a:r>
              <a:rPr lang="en-US" sz="2000" b="1" i="1" dirty="0">
                <a:solidFill>
                  <a:srgbClr val="FF0000"/>
                </a:solidFill>
              </a:rPr>
              <a:t>mặt hàng xuất khẩu chủ lực của nước ta.</a:t>
            </a:r>
          </a:p>
        </p:txBody>
      </p:sp>
      <p:pic>
        <p:nvPicPr>
          <p:cNvPr id="13" name="Picture 12" descr="Screen Clipp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00374" y="2684594"/>
            <a:ext cx="2570560" cy="2176432"/>
          </a:xfrm>
          <a:prstGeom prst="rect">
            <a:avLst/>
          </a:prstGeom>
        </p:spPr>
      </p:pic>
      <p:pic>
        <p:nvPicPr>
          <p:cNvPr id="14" name="Picture 13" descr="Screen Clippi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38782" y="2684594"/>
            <a:ext cx="2597236" cy="2183525"/>
          </a:xfrm>
          <a:prstGeom prst="rect">
            <a:avLst/>
          </a:prstGeom>
        </p:spPr>
      </p:pic>
      <p:pic>
        <p:nvPicPr>
          <p:cNvPr id="17" name="Picture 16" descr="Screen Clippi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5402" y="2684594"/>
            <a:ext cx="2570560" cy="2176434"/>
          </a:xfrm>
          <a:prstGeom prst="rect">
            <a:avLst/>
          </a:prstGeom>
        </p:spPr>
      </p:pic>
    </p:spTree>
    <p:extLst>
      <p:ext uri="{BB962C8B-B14F-4D97-AF65-F5344CB8AC3E}">
        <p14:creationId xmlns:p14="http://schemas.microsoft.com/office/powerpoint/2010/main" val="2222172493"/>
      </p:ext>
    </p:extLst>
  </p:cSld>
  <p:clrMapOvr>
    <a:masterClrMapping/>
  </p:clrMapOvr>
  <mc:AlternateContent xmlns:mc="http://schemas.openxmlformats.org/markup-compatibility/2006" xmlns:p14="http://schemas.microsoft.com/office/powerpoint/2010/main">
    <mc:Choice Requires="p14">
      <p:transition spd="slow">
        <p14:wheelReverse spokes="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5"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21"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22"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23" dur="1000" fill="hold"/>
                                        <p:tgtEl>
                                          <p:spTgt spid="7"/>
                                        </p:tgtEl>
                                        <p:attrNameLst>
                                          <p:attrName>ppt_h</p:attrName>
                                        </p:attrNameLst>
                                      </p:cBhvr>
                                      <p:tavLst>
                                        <p:tav tm="0">
                                          <p:val>
                                            <p:strVal val="#ppt_h"/>
                                          </p:val>
                                        </p:tav>
                                        <p:tav tm="100000">
                                          <p:val>
                                            <p:strVal val="#ppt_h"/>
                                          </p:val>
                                        </p:tav>
                                      </p:tavLst>
                                    </p:anim>
                                    <p:anim calcmode="lin" valueType="num">
                                      <p:cBhvr>
                                        <p:cTn id="24"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25"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26"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27" dur="1000" decel="50000">
                                          <p:stCondLst>
                                            <p:cond delay="0"/>
                                          </p:stCondLst>
                                        </p:cTn>
                                        <p:tgtEl>
                                          <p:spTgt spid="7"/>
                                        </p:tgtEl>
                                      </p:cBhvr>
                                    </p:animEffect>
                                  </p:childTnLst>
                                </p:cTn>
                              </p:par>
                              <p:par>
                                <p:cTn id="28" presetID="25" presetClass="entr" presetSubtype="0"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31"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32"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33" dur="1000" fill="hold"/>
                                        <p:tgtEl>
                                          <p:spTgt spid="8"/>
                                        </p:tgtEl>
                                        <p:attrNameLst>
                                          <p:attrName>ppt_h</p:attrName>
                                        </p:attrNameLst>
                                      </p:cBhvr>
                                      <p:tavLst>
                                        <p:tav tm="0">
                                          <p:val>
                                            <p:strVal val="#ppt_h"/>
                                          </p:val>
                                        </p:tav>
                                        <p:tav tm="100000">
                                          <p:val>
                                            <p:strVal val="#ppt_h"/>
                                          </p:val>
                                        </p:tav>
                                      </p:tavLst>
                                    </p:anim>
                                    <p:anim calcmode="lin" valueType="num">
                                      <p:cBhvr>
                                        <p:cTn id="34"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35"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36"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37" dur="1000" decel="50000">
                                          <p:stCondLst>
                                            <p:cond delay="0"/>
                                          </p:stCondLst>
                                        </p:cTn>
                                        <p:tgtEl>
                                          <p:spTgt spid="8"/>
                                        </p:tgtEl>
                                      </p:cBhvr>
                                    </p:animEffect>
                                  </p:childTnLst>
                                </p:cTn>
                              </p:par>
                              <p:par>
                                <p:cTn id="38" presetID="25" presetClass="entr" presetSubtype="0"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p:cTn id="40" dur="50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41" dur="50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42" dur="500" accel="50000" fill="hold">
                                          <p:stCondLst>
                                            <p:cond delay="500"/>
                                          </p:stCondLst>
                                        </p:cTn>
                                        <p:tgtEl>
                                          <p:spTgt spid="14"/>
                                        </p:tgtEl>
                                        <p:attrNameLst>
                                          <p:attrName>ppt_w</p:attrName>
                                        </p:attrNameLst>
                                      </p:cBhvr>
                                      <p:tavLst>
                                        <p:tav tm="0">
                                          <p:val>
                                            <p:strVal val="#ppt_w*.05"/>
                                          </p:val>
                                        </p:tav>
                                        <p:tav tm="100000">
                                          <p:val>
                                            <p:strVal val="#ppt_w"/>
                                          </p:val>
                                        </p:tav>
                                      </p:tavLst>
                                    </p:anim>
                                    <p:anim calcmode="lin" valueType="num">
                                      <p:cBhvr>
                                        <p:cTn id="43" dur="1000" fill="hold"/>
                                        <p:tgtEl>
                                          <p:spTgt spid="14"/>
                                        </p:tgtEl>
                                        <p:attrNameLst>
                                          <p:attrName>ppt_h</p:attrName>
                                        </p:attrNameLst>
                                      </p:cBhvr>
                                      <p:tavLst>
                                        <p:tav tm="0">
                                          <p:val>
                                            <p:strVal val="#ppt_h"/>
                                          </p:val>
                                        </p:tav>
                                        <p:tav tm="100000">
                                          <p:val>
                                            <p:strVal val="#ppt_h"/>
                                          </p:val>
                                        </p:tav>
                                      </p:tavLst>
                                    </p:anim>
                                    <p:anim calcmode="lin" valueType="num">
                                      <p:cBhvr>
                                        <p:cTn id="44" dur="50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45" dur="50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46" dur="500" accel="50000" fill="hold">
                                          <p:stCondLst>
                                            <p:cond delay="500"/>
                                          </p:stCondLst>
                                        </p:cTn>
                                        <p:tgtEl>
                                          <p:spTgt spid="14"/>
                                        </p:tgtEl>
                                        <p:attrNameLst>
                                          <p:attrName>ppt_y</p:attrName>
                                        </p:attrNameLst>
                                      </p:cBhvr>
                                      <p:tavLst>
                                        <p:tav tm="0">
                                          <p:val>
                                            <p:strVal val="#ppt_y+.1"/>
                                          </p:val>
                                        </p:tav>
                                        <p:tav tm="100000">
                                          <p:val>
                                            <p:strVal val="#ppt_y"/>
                                          </p:val>
                                        </p:tav>
                                      </p:tavLst>
                                    </p:anim>
                                    <p:animEffect transition="in" filter="fade">
                                      <p:cBhvr>
                                        <p:cTn id="47" dur="1000" decel="50000">
                                          <p:stCondLst>
                                            <p:cond delay="0"/>
                                          </p:stCondLst>
                                        </p:cTn>
                                        <p:tgtEl>
                                          <p:spTgt spid="14"/>
                                        </p:tgtEl>
                                      </p:cBhvr>
                                    </p:animEffect>
                                  </p:childTnLst>
                                </p:cTn>
                              </p:par>
                              <p:par>
                                <p:cTn id="48" presetID="25" presetClass="entr" presetSubtype="0" fill="hold" nodeType="withEffect">
                                  <p:stCondLst>
                                    <p:cond delay="0"/>
                                  </p:stCondLst>
                                  <p:childTnLst>
                                    <p:set>
                                      <p:cBhvr>
                                        <p:cTn id="49" dur="1" fill="hold">
                                          <p:stCondLst>
                                            <p:cond delay="0"/>
                                          </p:stCondLst>
                                        </p:cTn>
                                        <p:tgtEl>
                                          <p:spTgt spid="13"/>
                                        </p:tgtEl>
                                        <p:attrNameLst>
                                          <p:attrName>style.visibility</p:attrName>
                                        </p:attrNameLst>
                                      </p:cBhvr>
                                      <p:to>
                                        <p:strVal val="visible"/>
                                      </p:to>
                                    </p:set>
                                    <p:anim calcmode="lin" valueType="num">
                                      <p:cBhvr>
                                        <p:cTn id="50"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51"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52"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53" dur="1000" fill="hold"/>
                                        <p:tgtEl>
                                          <p:spTgt spid="13"/>
                                        </p:tgtEl>
                                        <p:attrNameLst>
                                          <p:attrName>ppt_h</p:attrName>
                                        </p:attrNameLst>
                                      </p:cBhvr>
                                      <p:tavLst>
                                        <p:tav tm="0">
                                          <p:val>
                                            <p:strVal val="#ppt_h"/>
                                          </p:val>
                                        </p:tav>
                                        <p:tav tm="100000">
                                          <p:val>
                                            <p:strVal val="#ppt_h"/>
                                          </p:val>
                                        </p:tav>
                                      </p:tavLst>
                                    </p:anim>
                                    <p:anim calcmode="lin" valueType="num">
                                      <p:cBhvr>
                                        <p:cTn id="54"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55"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56"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57" dur="1000" decel="50000">
                                          <p:stCondLst>
                                            <p:cond delay="0"/>
                                          </p:stCondLst>
                                        </p:cTn>
                                        <p:tgtEl>
                                          <p:spTgt spid="13"/>
                                        </p:tgtEl>
                                      </p:cBhvr>
                                    </p:animEffect>
                                  </p:childTnLst>
                                </p:cTn>
                              </p:par>
                              <p:par>
                                <p:cTn id="58" presetID="25" presetClass="entr" presetSubtype="0" fill="hold" nodeType="withEffect">
                                  <p:stCondLst>
                                    <p:cond delay="0"/>
                                  </p:stCondLst>
                                  <p:childTnLst>
                                    <p:set>
                                      <p:cBhvr>
                                        <p:cTn id="59" dur="1" fill="hold">
                                          <p:stCondLst>
                                            <p:cond delay="0"/>
                                          </p:stCondLst>
                                        </p:cTn>
                                        <p:tgtEl>
                                          <p:spTgt spid="10"/>
                                        </p:tgtEl>
                                        <p:attrNameLst>
                                          <p:attrName>style.visibility</p:attrName>
                                        </p:attrNameLst>
                                      </p:cBhvr>
                                      <p:to>
                                        <p:strVal val="visible"/>
                                      </p:to>
                                    </p:set>
                                    <p:anim calcmode="lin" valueType="num">
                                      <p:cBhvr>
                                        <p:cTn id="60"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61"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62"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63" dur="1000" fill="hold"/>
                                        <p:tgtEl>
                                          <p:spTgt spid="10"/>
                                        </p:tgtEl>
                                        <p:attrNameLst>
                                          <p:attrName>ppt_h</p:attrName>
                                        </p:attrNameLst>
                                      </p:cBhvr>
                                      <p:tavLst>
                                        <p:tav tm="0">
                                          <p:val>
                                            <p:strVal val="#ppt_h"/>
                                          </p:val>
                                        </p:tav>
                                        <p:tav tm="100000">
                                          <p:val>
                                            <p:strVal val="#ppt_h"/>
                                          </p:val>
                                        </p:tav>
                                      </p:tavLst>
                                    </p:anim>
                                    <p:anim calcmode="lin" valueType="num">
                                      <p:cBhvr>
                                        <p:cTn id="64"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65"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66"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67" dur="1000" decel="50000">
                                          <p:stCondLst>
                                            <p:cond delay="0"/>
                                          </p:stCondLst>
                                        </p:cTn>
                                        <p:tgtEl>
                                          <p:spTgt spid="10"/>
                                        </p:tgtEl>
                                      </p:cBhvr>
                                    </p:animEffect>
                                  </p:childTnLst>
                                </p:cTn>
                              </p:par>
                              <p:par>
                                <p:cTn id="68" presetID="25" presetClass="entr" presetSubtype="0" fill="hold" nodeType="withEffect">
                                  <p:stCondLst>
                                    <p:cond delay="0"/>
                                  </p:stCondLst>
                                  <p:childTnLst>
                                    <p:set>
                                      <p:cBhvr>
                                        <p:cTn id="69" dur="1" fill="hold">
                                          <p:stCondLst>
                                            <p:cond delay="0"/>
                                          </p:stCondLst>
                                        </p:cTn>
                                        <p:tgtEl>
                                          <p:spTgt spid="17"/>
                                        </p:tgtEl>
                                        <p:attrNameLst>
                                          <p:attrName>style.visibility</p:attrName>
                                        </p:attrNameLst>
                                      </p:cBhvr>
                                      <p:to>
                                        <p:strVal val="visible"/>
                                      </p:to>
                                    </p:set>
                                    <p:anim calcmode="lin" valueType="num">
                                      <p:cBhvr>
                                        <p:cTn id="70" dur="500" decel="50000" fill="hold">
                                          <p:stCondLst>
                                            <p:cond delay="0"/>
                                          </p:stCondLst>
                                        </p:cTn>
                                        <p:tgtEl>
                                          <p:spTgt spid="17"/>
                                        </p:tgtEl>
                                        <p:attrNameLst>
                                          <p:attrName>style.rotation</p:attrName>
                                        </p:attrNameLst>
                                      </p:cBhvr>
                                      <p:tavLst>
                                        <p:tav tm="0">
                                          <p:val>
                                            <p:fltVal val="-90"/>
                                          </p:val>
                                        </p:tav>
                                        <p:tav tm="100000">
                                          <p:val>
                                            <p:fltVal val="0"/>
                                          </p:val>
                                        </p:tav>
                                      </p:tavLst>
                                    </p:anim>
                                    <p:anim calcmode="lin" valueType="num">
                                      <p:cBhvr>
                                        <p:cTn id="71" dur="500" decel="50000" fill="hold">
                                          <p:stCondLst>
                                            <p:cond delay="0"/>
                                          </p:stCondLst>
                                        </p:cTn>
                                        <p:tgtEl>
                                          <p:spTgt spid="17"/>
                                        </p:tgtEl>
                                        <p:attrNameLst>
                                          <p:attrName>ppt_w</p:attrName>
                                        </p:attrNameLst>
                                      </p:cBhvr>
                                      <p:tavLst>
                                        <p:tav tm="0">
                                          <p:val>
                                            <p:strVal val="#ppt_w"/>
                                          </p:val>
                                        </p:tav>
                                        <p:tav tm="100000">
                                          <p:val>
                                            <p:strVal val="#ppt_w*.05"/>
                                          </p:val>
                                        </p:tav>
                                      </p:tavLst>
                                    </p:anim>
                                    <p:anim calcmode="lin" valueType="num">
                                      <p:cBhvr>
                                        <p:cTn id="72" dur="500" accel="50000" fill="hold">
                                          <p:stCondLst>
                                            <p:cond delay="500"/>
                                          </p:stCondLst>
                                        </p:cTn>
                                        <p:tgtEl>
                                          <p:spTgt spid="17"/>
                                        </p:tgtEl>
                                        <p:attrNameLst>
                                          <p:attrName>ppt_w</p:attrName>
                                        </p:attrNameLst>
                                      </p:cBhvr>
                                      <p:tavLst>
                                        <p:tav tm="0">
                                          <p:val>
                                            <p:strVal val="#ppt_w*.05"/>
                                          </p:val>
                                        </p:tav>
                                        <p:tav tm="100000">
                                          <p:val>
                                            <p:strVal val="#ppt_w"/>
                                          </p:val>
                                        </p:tav>
                                      </p:tavLst>
                                    </p:anim>
                                    <p:anim calcmode="lin" valueType="num">
                                      <p:cBhvr>
                                        <p:cTn id="73" dur="1000" fill="hold"/>
                                        <p:tgtEl>
                                          <p:spTgt spid="17"/>
                                        </p:tgtEl>
                                        <p:attrNameLst>
                                          <p:attrName>ppt_h</p:attrName>
                                        </p:attrNameLst>
                                      </p:cBhvr>
                                      <p:tavLst>
                                        <p:tav tm="0">
                                          <p:val>
                                            <p:strVal val="#ppt_h"/>
                                          </p:val>
                                        </p:tav>
                                        <p:tav tm="100000">
                                          <p:val>
                                            <p:strVal val="#ppt_h"/>
                                          </p:val>
                                        </p:tav>
                                      </p:tavLst>
                                    </p:anim>
                                    <p:anim calcmode="lin" valueType="num">
                                      <p:cBhvr>
                                        <p:cTn id="74" dur="500" decel="50000" fill="hold">
                                          <p:stCondLst>
                                            <p:cond delay="0"/>
                                          </p:stCondLst>
                                        </p:cTn>
                                        <p:tgtEl>
                                          <p:spTgt spid="17"/>
                                        </p:tgtEl>
                                        <p:attrNameLst>
                                          <p:attrName>ppt_x</p:attrName>
                                        </p:attrNameLst>
                                      </p:cBhvr>
                                      <p:tavLst>
                                        <p:tav tm="0">
                                          <p:val>
                                            <p:strVal val="#ppt_x+.4"/>
                                          </p:val>
                                        </p:tav>
                                        <p:tav tm="100000">
                                          <p:val>
                                            <p:strVal val="#ppt_x"/>
                                          </p:val>
                                        </p:tav>
                                      </p:tavLst>
                                    </p:anim>
                                    <p:anim calcmode="lin" valueType="num">
                                      <p:cBhvr>
                                        <p:cTn id="75" dur="500" decel="50000" fill="hold">
                                          <p:stCondLst>
                                            <p:cond delay="0"/>
                                          </p:stCondLst>
                                        </p:cTn>
                                        <p:tgtEl>
                                          <p:spTgt spid="17"/>
                                        </p:tgtEl>
                                        <p:attrNameLst>
                                          <p:attrName>ppt_y</p:attrName>
                                        </p:attrNameLst>
                                      </p:cBhvr>
                                      <p:tavLst>
                                        <p:tav tm="0">
                                          <p:val>
                                            <p:strVal val="#ppt_y-.2"/>
                                          </p:val>
                                        </p:tav>
                                        <p:tav tm="100000">
                                          <p:val>
                                            <p:strVal val="#ppt_y+.1"/>
                                          </p:val>
                                        </p:tav>
                                      </p:tavLst>
                                    </p:anim>
                                    <p:anim calcmode="lin" valueType="num">
                                      <p:cBhvr>
                                        <p:cTn id="76" dur="500" accel="50000" fill="hold">
                                          <p:stCondLst>
                                            <p:cond delay="500"/>
                                          </p:stCondLst>
                                        </p:cTn>
                                        <p:tgtEl>
                                          <p:spTgt spid="17"/>
                                        </p:tgtEl>
                                        <p:attrNameLst>
                                          <p:attrName>ppt_y</p:attrName>
                                        </p:attrNameLst>
                                      </p:cBhvr>
                                      <p:tavLst>
                                        <p:tav tm="0">
                                          <p:val>
                                            <p:strVal val="#ppt_y+.1"/>
                                          </p:val>
                                        </p:tav>
                                        <p:tav tm="100000">
                                          <p:val>
                                            <p:strVal val="#ppt_y"/>
                                          </p:val>
                                        </p:tav>
                                      </p:tavLst>
                                    </p:anim>
                                    <p:animEffect transition="in" filter="fade">
                                      <p:cBhvr>
                                        <p:cTn id="77" dur="1000" decel="50000">
                                          <p:stCondLst>
                                            <p:cond delay="0"/>
                                          </p:stCondLst>
                                        </p:cTn>
                                        <p:tgtEl>
                                          <p:spTgt spid="17"/>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12"/>
                                        </p:tgtEl>
                                        <p:attrNameLst>
                                          <p:attrName>style.visibility</p:attrName>
                                        </p:attrNameLst>
                                      </p:cBhvr>
                                      <p:to>
                                        <p:strVal val="visible"/>
                                      </p:to>
                                    </p:set>
                                    <p:animEffect transition="in" filter="wipe(down)">
                                      <p:cBhvr>
                                        <p:cTn id="8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descr="01">
            <a:extLst>
              <a:ext uri="{FF2B5EF4-FFF2-40B4-BE49-F238E27FC236}">
                <a16:creationId xmlns:a16="http://schemas.microsoft.com/office/drawing/2014/main" id="{F62B1F3C-733F-4FF9-8E02-F1DBE7ACB0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03018" y="2506711"/>
            <a:ext cx="3401047" cy="3479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Picture 75" descr="CN_det">
            <a:extLst>
              <a:ext uri="{FF2B5EF4-FFF2-40B4-BE49-F238E27FC236}">
                <a16:creationId xmlns:a16="http://schemas.microsoft.com/office/drawing/2014/main" id="{7B0B6ECC-00F0-428E-983F-E413D551F2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0519" y="2496720"/>
            <a:ext cx="3401047" cy="3479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TextBox 4">
            <a:extLst>
              <a:ext uri="{FF2B5EF4-FFF2-40B4-BE49-F238E27FC236}">
                <a16:creationId xmlns:a16="http://schemas.microsoft.com/office/drawing/2014/main" id="{FB1FA0D4-2CB3-4B19-A8FB-2ED14A6C9B81}"/>
              </a:ext>
            </a:extLst>
          </p:cNvPr>
          <p:cNvSpPr txBox="1">
            <a:spLocks noChangeArrowheads="1"/>
          </p:cNvSpPr>
          <p:nvPr/>
        </p:nvSpPr>
        <p:spPr bwMode="auto">
          <a:xfrm>
            <a:off x="409903" y="310705"/>
            <a:ext cx="11472991" cy="186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t"/>
            <a:r>
              <a:rPr lang="en-US" sz="1800" b="1" i="1" dirty="0" smtClean="0">
                <a:latin typeface="Times New Roman" pitchFamily="18" charset="0"/>
                <a:cs typeface="Times New Roman" pitchFamily="18" charset="0"/>
              </a:rPr>
              <a:t> </a:t>
            </a:r>
            <a:r>
              <a:rPr lang="vi-VN" sz="1800" b="1" i="1" dirty="0" smtClean="0">
                <a:latin typeface="Times New Roman" pitchFamily="18" charset="0"/>
                <a:cs typeface="Times New Roman" pitchFamily="18" charset="0"/>
              </a:rPr>
              <a:t>Xuất </a:t>
            </a:r>
            <a:r>
              <a:rPr lang="vi-VN" sz="1800" b="1" i="1" dirty="0">
                <a:latin typeface="Times New Roman" pitchFamily="18" charset="0"/>
                <a:cs typeface="Times New Roman" pitchFamily="18" charset="0"/>
              </a:rPr>
              <a:t>khẩu hàng dệt may của doanh nghiệp có vốn FDI đạt 1,66 tỷ USD, chiếm 62,5% trong tổng kim ngạch xuất khẩu nhóm hàng này của cả nước, giảm 7% so với tháng 12/2020 nhưng tăng 21,7% so với tháng 1/2020.</a:t>
            </a:r>
          </a:p>
          <a:p>
            <a:pPr fontAlgn="t"/>
            <a:r>
              <a:rPr lang="en-US" sz="1800" b="1" i="1" dirty="0" smtClean="0">
                <a:latin typeface="Times New Roman" pitchFamily="18" charset="0"/>
                <a:cs typeface="Times New Roman" pitchFamily="18" charset="0"/>
              </a:rPr>
              <a:t> </a:t>
            </a:r>
            <a:r>
              <a:rPr lang="vi-VN" sz="1800" b="1" i="1" dirty="0" smtClean="0">
                <a:latin typeface="Times New Roman" pitchFamily="18" charset="0"/>
                <a:cs typeface="Times New Roman" pitchFamily="18" charset="0"/>
              </a:rPr>
              <a:t>Hàng </a:t>
            </a:r>
            <a:r>
              <a:rPr lang="vi-VN" sz="1800" b="1" i="1" dirty="0">
                <a:latin typeface="Times New Roman" pitchFamily="18" charset="0"/>
                <a:cs typeface="Times New Roman" pitchFamily="18" charset="0"/>
              </a:rPr>
              <a:t>dệt may của Việt Nam xuất khẩu nhiều nhất sang Mỹ đạt 1,31 tỷ USD, chiếm 49,4% trong tổng kim ngạch xuất khẩu hàng dệt may của cả nước, giảm 2,9% so với tháng 12/2020 nhưng tăng 7,9% so với tháng 1/2020</a:t>
            </a:r>
          </a:p>
          <a:p>
            <a:pPr fontAlgn="t"/>
            <a:r>
              <a:rPr lang="en-US" sz="1800" b="1" i="1" dirty="0" smtClean="0">
                <a:latin typeface="Times New Roman" pitchFamily="18" charset="0"/>
                <a:cs typeface="Times New Roman" pitchFamily="18" charset="0"/>
              </a:rPr>
              <a:t> </a:t>
            </a:r>
            <a:r>
              <a:rPr lang="vi-VN" sz="1800" b="1" i="1" dirty="0" smtClean="0">
                <a:latin typeface="Times New Roman" pitchFamily="18" charset="0"/>
                <a:cs typeface="Times New Roman" pitchFamily="18" charset="0"/>
              </a:rPr>
              <a:t>EU </a:t>
            </a:r>
            <a:r>
              <a:rPr lang="vi-VN" sz="1800" b="1" i="1" dirty="0">
                <a:latin typeface="Times New Roman" pitchFamily="18" charset="0"/>
                <a:cs typeface="Times New Roman" pitchFamily="18" charset="0"/>
              </a:rPr>
              <a:t>đứng thứ 2 về kim ngạch, đạt 311,26 triệu USD, chiếm 11,7%; tiếp đến thị trường Nhật Bản đạt 289,48 triệu USD, chiếm 10,9%, giảm 11,4% và sang Hàn Quốc đạt 235,84 triệu USD, chiếm 8,9%.</a:t>
            </a:r>
          </a:p>
        </p:txBody>
      </p:sp>
      <p:sp>
        <p:nvSpPr>
          <p:cNvPr id="5" name="Text Box 20"/>
          <p:cNvSpPr txBox="1">
            <a:spLocks noChangeArrowheads="1"/>
          </p:cNvSpPr>
          <p:nvPr/>
        </p:nvSpPr>
        <p:spPr bwMode="auto">
          <a:xfrm>
            <a:off x="4733959" y="6113038"/>
            <a:ext cx="4031227" cy="369332"/>
          </a:xfrm>
          <a:prstGeom prst="rect">
            <a:avLst/>
          </a:prstGeom>
          <a:noFill/>
          <a:ln>
            <a:noFill/>
          </a:ln>
          <a:effectLst/>
          <a:extLst/>
        </p:spPr>
        <p:txBody>
          <a:bodyPr wrap="square">
            <a:spAutoFit/>
          </a:bodyPr>
          <a:lstStyle/>
          <a:p>
            <a:pPr>
              <a:spcBef>
                <a:spcPct val="50000"/>
              </a:spcBef>
            </a:pPr>
            <a:r>
              <a:rPr lang="en-US" b="1" dirty="0" smtClean="0">
                <a:solidFill>
                  <a:srgbClr val="FF0000"/>
                </a:solidFill>
                <a:latin typeface="Times New Roman" pitchFamily="18" charset="0"/>
                <a:cs typeface="Times New Roman" pitchFamily="18" charset="0"/>
              </a:rPr>
              <a:t>Dệt may đứng thứ hai sau </a:t>
            </a:r>
            <a:endParaRPr lang="en-US" b="1" dirty="0">
              <a:solidFill>
                <a:srgbClr val="FF0000"/>
              </a:solidFill>
              <a:latin typeface="Times New Roman" pitchFamily="18" charset="0"/>
              <a:cs typeface="Times New Roman" pitchFamily="18" charset="0"/>
            </a:endParaRPr>
          </a:p>
        </p:txBody>
      </p:sp>
      <p:pic>
        <p:nvPicPr>
          <p:cNvPr id="2" name="Picture 1"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3959" y="2506711"/>
            <a:ext cx="3401047" cy="3479958"/>
          </a:xfrm>
          <a:prstGeom prst="rect">
            <a:avLst/>
          </a:prstGeom>
        </p:spPr>
      </p:pic>
    </p:spTree>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C:\Users\User\Desktop\ngạp.jpg">
            <a:extLst>
              <a:ext uri="{FF2B5EF4-FFF2-40B4-BE49-F238E27FC236}">
                <a16:creationId xmlns:a16="http://schemas.microsoft.com/office/drawing/2014/main" id="{C5863183-DE06-4549-A34E-C1CF95E644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496" y="383355"/>
            <a:ext cx="3673366" cy="2170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Rectangle 2">
            <a:extLst>
              <a:ext uri="{FF2B5EF4-FFF2-40B4-BE49-F238E27FC236}">
                <a16:creationId xmlns:a16="http://schemas.microsoft.com/office/drawing/2014/main" id="{EAB8AFE8-EE1C-4500-A3E0-6220AC90A371}"/>
              </a:ext>
            </a:extLst>
          </p:cNvPr>
          <p:cNvSpPr>
            <a:spLocks noChangeArrowheads="1"/>
          </p:cNvSpPr>
          <p:nvPr/>
        </p:nvSpPr>
        <p:spPr bwMode="auto">
          <a:xfrm>
            <a:off x="527344" y="2554015"/>
            <a:ext cx="36505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vi-VN" altLang="en-US" sz="1600" b="1" dirty="0">
                <a:solidFill>
                  <a:srgbClr val="FF0000"/>
                </a:solidFill>
                <a:latin typeface="Times New Roman" panose="02020603050405020304" pitchFamily="18" charset="0"/>
                <a:cs typeface="Times New Roman" panose="02020603050405020304" pitchFamily="18" charset="0"/>
              </a:rPr>
              <a:t>Xả nước hồ thủy điện gây ngập hoa màu của người dân</a:t>
            </a:r>
          </a:p>
        </p:txBody>
      </p:sp>
      <p:pic>
        <p:nvPicPr>
          <p:cNvPr id="4" name="Picture 3">
            <a:extLst>
              <a:ext uri="{FF2B5EF4-FFF2-40B4-BE49-F238E27FC236}">
                <a16:creationId xmlns:a16="http://schemas.microsoft.com/office/drawing/2014/main" id="{BAB82AD8-BB29-4E4A-922A-5131DC9D00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2660" y="383355"/>
            <a:ext cx="7341478" cy="2755435"/>
          </a:xfrm>
          <a:prstGeom prst="rect">
            <a:avLst/>
          </a:prstGeom>
        </p:spPr>
      </p:pic>
      <p:sp>
        <p:nvSpPr>
          <p:cNvPr id="2" name="Rectangle 1"/>
          <p:cNvSpPr/>
          <p:nvPr/>
        </p:nvSpPr>
        <p:spPr>
          <a:xfrm>
            <a:off x="527345" y="3199499"/>
            <a:ext cx="11296793" cy="2862322"/>
          </a:xfrm>
          <a:prstGeom prst="rect">
            <a:avLst/>
          </a:prstGeom>
        </p:spPr>
        <p:txBody>
          <a:bodyPr wrap="square">
            <a:spAutoFit/>
          </a:bodyPr>
          <a:lstStyle/>
          <a:p>
            <a:r>
              <a:rPr lang="vi-VN" i="1" dirty="0" smtClean="0">
                <a:latin typeface="Times New Roman" pitchFamily="18" charset="0"/>
                <a:cs typeface="Times New Roman" pitchFamily="18" charset="0"/>
              </a:rPr>
              <a:t>Những thiệt </a:t>
            </a:r>
            <a:r>
              <a:rPr lang="vi-VN" i="1" dirty="0">
                <a:latin typeface="Times New Roman" pitchFamily="18" charset="0"/>
                <a:cs typeface="Times New Roman" pitchFamily="18" charset="0"/>
              </a:rPr>
              <a:t>hại cả kinh tế và xã hội việc hải sản chết hàng loạt. Về kinh tế, riêng số hải sản chết dạt vào bờ được đánh giá khoảng 100 tấn. Chính phủ cho biết, đến nay, mức độ ô nhiễm bởi các độc tố như Sắt, Phenol, Amoni… đã giảm dần, đảm bảo an toàn cho người tắm biển. Tuy nhiên, khó xử lý hơn cả là đáy biển vẫn tồn tại lớp huyền phù, màng bám keo tụ tại các khu vực san hô, đá cứng… cần tiếp tục đánh giá tính chất, mức độ độc hại.</a:t>
            </a:r>
          </a:p>
          <a:p>
            <a:r>
              <a:rPr lang="en-US" i="1" dirty="0" smtClean="0">
                <a:latin typeface="Times New Roman" pitchFamily="18" charset="0"/>
                <a:cs typeface="Times New Roman" pitchFamily="18" charset="0"/>
              </a:rPr>
              <a:t>Về lâu dài</a:t>
            </a:r>
            <a:r>
              <a:rPr lang="vi-VN" i="1" dirty="0" smtClean="0">
                <a:latin typeface="Times New Roman" pitchFamily="18" charset="0"/>
                <a:cs typeface="Times New Roman" pitchFamily="18" charset="0"/>
              </a:rPr>
              <a:t> </a:t>
            </a:r>
            <a:r>
              <a:rPr lang="vi-VN" i="1" dirty="0">
                <a:latin typeface="Times New Roman" pitchFamily="18" charset="0"/>
                <a:cs typeface="Times New Roman" pitchFamily="18" charset="0"/>
              </a:rPr>
              <a:t>các rạn san hô, phù du sinh vật cũng chết nên có nguy cơ làm gián đoạn chuỗi thức ăn biển, khiến suy giảm đa dạng sinh học và nguồn lợi thủy sản khu vực, ảnh hưởng đến sinh kế lâu dài của dân. “Hệ sinh thái biển bị ảnh hưởng nghiêm trọng” – thừa nhận thực tế trên</a:t>
            </a:r>
            <a:r>
              <a:rPr lang="vi-VN" i="1" dirty="0" smtClean="0">
                <a:latin typeface="Times New Roman" pitchFamily="18" charset="0"/>
                <a:cs typeface="Times New Roman" pitchFamily="18" charset="0"/>
              </a:rPr>
              <a:t>, </a:t>
            </a:r>
            <a:r>
              <a:rPr lang="vi-VN" i="1" dirty="0">
                <a:latin typeface="Times New Roman" pitchFamily="18" charset="0"/>
                <a:cs typeface="Times New Roman" pitchFamily="18" charset="0"/>
              </a:rPr>
              <a:t>có tới trên 17.600 tàu cá và gần 41.000 người đã bị ảnh hưởng trực tiếp. Trên 176.000 người phụ thuộc bị ảnh hưởng theo</a:t>
            </a:r>
            <a:r>
              <a:rPr lang="vi-VN" i="1" dirty="0" smtClean="0">
                <a:latin typeface="Times New Roman" pitchFamily="18" charset="0"/>
                <a:cs typeface="Times New Roman" pitchFamily="18" charset="0"/>
              </a:rPr>
              <a:t>.</a:t>
            </a:r>
            <a:r>
              <a:rPr lang="en-US" i="1" dirty="0" smtClean="0">
                <a:latin typeface="Times New Roman" pitchFamily="18" charset="0"/>
                <a:cs typeface="Times New Roman" pitchFamily="18" charset="0"/>
              </a:rPr>
              <a:t> </a:t>
            </a:r>
            <a:r>
              <a:rPr lang="vi-VN" i="1" dirty="0" smtClean="0">
                <a:latin typeface="Times New Roman" pitchFamily="18" charset="0"/>
                <a:cs typeface="Times New Roman" pitchFamily="18" charset="0"/>
              </a:rPr>
              <a:t>Do </a:t>
            </a:r>
            <a:r>
              <a:rPr lang="vi-VN" i="1" dirty="0">
                <a:latin typeface="Times New Roman" pitchFamily="18" charset="0"/>
                <a:cs typeface="Times New Roman" pitchFamily="18" charset="0"/>
              </a:rPr>
              <a:t>không thể đánh bắt trong phạm vi từ bờ đến 20 hải lý, có tới 90% tàu lắp máy công suất thấp và gần 4.000 tàu không lắp máy đã phải nằm bờ. Sản lượng khai thác ven bờ thiệt hại khoảng 1.600 tấn/tháng.</a:t>
            </a:r>
          </a:p>
        </p:txBody>
      </p:sp>
      <p:pic>
        <p:nvPicPr>
          <p:cNvPr id="6" name="Picture 4" descr="C:\Users\User\Desktop\bandoaicachet_zing.jpg">
            <a:extLst>
              <a:ext uri="{FF2B5EF4-FFF2-40B4-BE49-F238E27FC236}">
                <a16:creationId xmlns:a16="http://schemas.microsoft.com/office/drawing/2014/main" id="{507C1175-7E42-421C-ADA9-D3C43E686B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2660" y="383354"/>
            <a:ext cx="4401301" cy="2755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C:\Users\User\Desktop\images.jpg">
            <a:extLst>
              <a:ext uri="{FF2B5EF4-FFF2-40B4-BE49-F238E27FC236}">
                <a16:creationId xmlns:a16="http://schemas.microsoft.com/office/drawing/2014/main" id="{069B5806-9B80-44CB-9922-BC04474192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98194" y="386977"/>
            <a:ext cx="2925944" cy="2751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4818"/>
                                        </p:tgtEl>
                                        <p:attrNameLst>
                                          <p:attrName>style.visibility</p:attrName>
                                        </p:attrNameLst>
                                      </p:cBhvr>
                                      <p:to>
                                        <p:strVal val="visible"/>
                                      </p:to>
                                    </p:set>
                                    <p:animEffect transition="in" filter="barn(inVertical)">
                                      <p:cBhvr>
                                        <p:cTn id="7" dur="500"/>
                                        <p:tgtEl>
                                          <p:spTgt spid="3481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4819"/>
                                        </p:tgtEl>
                                        <p:attrNameLst>
                                          <p:attrName>style.visibility</p:attrName>
                                        </p:attrNameLst>
                                      </p:cBhvr>
                                      <p:to>
                                        <p:strVal val="visible"/>
                                      </p:to>
                                    </p:set>
                                    <p:animEffect transition="in" filter="barn(inVertical)">
                                      <p:cBhvr>
                                        <p:cTn id="10" dur="500"/>
                                        <p:tgtEl>
                                          <p:spTgt spid="34819"/>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xit" presetSubtype="32" fill="hold" nodeType="clickEffect">
                                  <p:stCondLst>
                                    <p:cond delay="0"/>
                                  </p:stCondLst>
                                  <p:childTnLst>
                                    <p:anim calcmode="lin" valueType="num">
                                      <p:cBhvr>
                                        <p:cTn id="30" dur="500"/>
                                        <p:tgtEl>
                                          <p:spTgt spid="4"/>
                                        </p:tgtEl>
                                        <p:attrNameLst>
                                          <p:attrName>ppt_w</p:attrName>
                                        </p:attrNameLst>
                                      </p:cBhvr>
                                      <p:tavLst>
                                        <p:tav tm="0">
                                          <p:val>
                                            <p:strVal val="ppt_w"/>
                                          </p:val>
                                        </p:tav>
                                        <p:tav tm="100000">
                                          <p:val>
                                            <p:fltVal val="0"/>
                                          </p:val>
                                        </p:tav>
                                      </p:tavLst>
                                    </p:anim>
                                    <p:anim calcmode="lin" valueType="num">
                                      <p:cBhvr>
                                        <p:cTn id="31" dur="500"/>
                                        <p:tgtEl>
                                          <p:spTgt spid="4"/>
                                        </p:tgtEl>
                                        <p:attrNameLst>
                                          <p:attrName>ppt_h</p:attrName>
                                        </p:attrNameLst>
                                      </p:cBhvr>
                                      <p:tavLst>
                                        <p:tav tm="0">
                                          <p:val>
                                            <p:strVal val="ppt_h"/>
                                          </p:val>
                                        </p:tav>
                                        <p:tav tm="100000">
                                          <p:val>
                                            <p:fltVal val="0"/>
                                          </p:val>
                                        </p:tav>
                                      </p:tavLst>
                                    </p:anim>
                                    <p:animEffect transition="out" filter="fade">
                                      <p:cBhvr>
                                        <p:cTn id="32" dur="500"/>
                                        <p:tgtEl>
                                          <p:spTgt spid="4"/>
                                        </p:tgtEl>
                                      </p:cBhvr>
                                    </p:animEffect>
                                    <p:set>
                                      <p:cBhvr>
                                        <p:cTn id="33" dur="1" fill="hold">
                                          <p:stCondLst>
                                            <p:cond delay="499"/>
                                          </p:stCondLst>
                                        </p:cTn>
                                        <p:tgtEl>
                                          <p:spTgt spid="4"/>
                                        </p:tgtEl>
                                        <p:attrNameLst>
                                          <p:attrName>style.visibility</p:attrName>
                                        </p:attrNameLst>
                                      </p:cBhvr>
                                      <p:to>
                                        <p:strVal val="hidden"/>
                                      </p:to>
                                    </p:set>
                                  </p:childTnLst>
                                </p:cTn>
                              </p:par>
                            </p:childTnLst>
                          </p:cTn>
                        </p:par>
                        <p:par>
                          <p:cTn id="34" fill="hold">
                            <p:stCondLst>
                              <p:cond delay="500"/>
                            </p:stCondLst>
                            <p:childTnLst>
                              <p:par>
                                <p:cTn id="35" presetID="42" presetClass="entr" presetSubtype="0" fill="hold"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Địa 2022\Hình nền\Thầy có\Thầy có\images - 2021-10-20T215113.95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924458">
            <a:off x="1090905" y="3266167"/>
            <a:ext cx="4228114" cy="228337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rot="20924458">
            <a:off x="1875794" y="3402055"/>
            <a:ext cx="1724789" cy="1938992"/>
          </a:xfrm>
          <a:prstGeom prst="rect">
            <a:avLst/>
          </a:prstGeom>
        </p:spPr>
        <p:txBody>
          <a:bodyPr wrap="square">
            <a:spAutoFit/>
          </a:bodyPr>
          <a:lstStyle/>
          <a:p>
            <a:r>
              <a:rPr lang="en-US" sz="2400" b="1" i="1" dirty="0">
                <a:solidFill>
                  <a:srgbClr val="FF0000"/>
                </a:solidFill>
                <a:latin typeface="Times New Roman" panose="02020603050405020304" pitchFamily="18" charset="0"/>
                <a:cs typeface="Times New Roman" panose="02020603050405020304" pitchFamily="18" charset="0"/>
              </a:rPr>
              <a:t>Tại sao cần phải phát triển công nghiệp xanh ?</a:t>
            </a:r>
          </a:p>
        </p:txBody>
      </p:sp>
      <p:pic>
        <p:nvPicPr>
          <p:cNvPr id="2051" name="Picture 3" descr="G:\Địa 2022\Hình nền\Thầy có\Thầy có\images - 2021-10-20T215113.95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5549997" y="2947882"/>
            <a:ext cx="6132258" cy="21230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982608" y="3063443"/>
            <a:ext cx="2643359" cy="1785104"/>
          </a:xfrm>
          <a:prstGeom prst="rect">
            <a:avLst/>
          </a:prstGeom>
        </p:spPr>
        <p:txBody>
          <a:bodyPr wrap="square">
            <a:spAutoFit/>
          </a:bodyPr>
          <a:lstStyle/>
          <a:p>
            <a:r>
              <a:rPr lang="en-US" sz="2200" b="1" dirty="0">
                <a:solidFill>
                  <a:srgbClr val="0070C0"/>
                </a:solidFill>
                <a:latin typeface="Times New Roman" panose="02020603050405020304" pitchFamily="18" charset="0"/>
                <a:cs typeface="Times New Roman" panose="02020603050405020304" pitchFamily="18" charset="0"/>
              </a:rPr>
              <a:t>Thân thiện với môi trường, giảm chất thải và ô nhiễm, giúp đạt được sự phát triển bền vững.</a:t>
            </a:r>
          </a:p>
        </p:txBody>
      </p:sp>
      <p:sp>
        <p:nvSpPr>
          <p:cNvPr id="8" name="TextBox 7">
            <a:extLst>
              <a:ext uri="{FF2B5EF4-FFF2-40B4-BE49-F238E27FC236}">
                <a16:creationId xmlns:a16="http://schemas.microsoft.com/office/drawing/2014/main" id="{016F2C7A-A348-4262-A84F-DF95F1E7C3BC}"/>
              </a:ext>
            </a:extLst>
          </p:cNvPr>
          <p:cNvSpPr txBox="1"/>
          <p:nvPr/>
        </p:nvSpPr>
        <p:spPr>
          <a:xfrm>
            <a:off x="952500" y="1679598"/>
            <a:ext cx="7150978" cy="923330"/>
          </a:xfrm>
          <a:prstGeom prst="rect">
            <a:avLst/>
          </a:prstGeom>
          <a:noFill/>
        </p:spPr>
        <p:txBody>
          <a:bodyPr wrap="square">
            <a:spAutoFit/>
          </a:bodyPr>
          <a:lstStyle/>
          <a:p>
            <a:pPr algn="just">
              <a:spcBef>
                <a:spcPts val="600"/>
              </a:spcBef>
              <a:spcAft>
                <a:spcPts val="600"/>
              </a:spcAft>
              <a:tabLst>
                <a:tab pos="180340" algn="l"/>
                <a:tab pos="450215" algn="l"/>
              </a:tabLst>
            </a:pPr>
            <a:r>
              <a:rPr lang="en-US" sz="2200" b="1" dirty="0" smtClean="0">
                <a:solidFill>
                  <a:srgbClr val="FF0000"/>
                </a:solidFill>
                <a:effectLst/>
                <a:latin typeface="Times New Roman" panose="02020603050405020304" pitchFamily="18" charset="0"/>
                <a:ea typeface="Calibri" panose="020F0502020204030204" pitchFamily="34" charset="0"/>
              </a:rPr>
              <a:t>     II</a:t>
            </a:r>
            <a:r>
              <a:rPr lang="en-US" sz="2200" b="1" dirty="0">
                <a:solidFill>
                  <a:srgbClr val="FF0000"/>
                </a:solidFill>
                <a:effectLst/>
                <a:latin typeface="Times New Roman" panose="02020603050405020304" pitchFamily="18" charset="0"/>
                <a:ea typeface="Calibri" panose="020F0502020204030204" pitchFamily="34" charset="0"/>
              </a:rPr>
              <a:t>. </a:t>
            </a:r>
            <a:r>
              <a:rPr lang="en-US" sz="2200" b="1" u="sng" dirty="0" smtClean="0">
                <a:solidFill>
                  <a:srgbClr val="FF0000"/>
                </a:solidFill>
                <a:effectLst/>
                <a:latin typeface="Times New Roman" panose="02020603050405020304" pitchFamily="18" charset="0"/>
                <a:ea typeface="Calibri" panose="020F0502020204030204" pitchFamily="34" charset="0"/>
              </a:rPr>
              <a:t>CÁC NGÀNH CÔNG NGHIỆP TRỌNG ĐIỂM</a:t>
            </a:r>
            <a:r>
              <a:rPr lang="en-US" sz="2200" b="1" dirty="0" smtClean="0">
                <a:solidFill>
                  <a:srgbClr val="FF0000"/>
                </a:solidFill>
                <a:effectLst/>
                <a:latin typeface="Times New Roman" panose="02020603050405020304" pitchFamily="18" charset="0"/>
                <a:ea typeface="Calibri" panose="020F0502020204030204" pitchFamily="34" charset="0"/>
              </a:rPr>
              <a:t>: </a:t>
            </a:r>
          </a:p>
          <a:p>
            <a:pPr algn="just">
              <a:spcBef>
                <a:spcPts val="600"/>
              </a:spcBef>
              <a:spcAft>
                <a:spcPts val="600"/>
              </a:spcAft>
              <a:tabLst>
                <a:tab pos="180340" algn="l"/>
                <a:tab pos="450215" algn="l"/>
              </a:tabLst>
            </a:pPr>
            <a:r>
              <a:rPr lang="en-US" sz="2200" b="1" dirty="0" smtClean="0">
                <a:solidFill>
                  <a:srgbClr val="FF0000"/>
                </a:solidFill>
                <a:latin typeface="Times New Roman" panose="02020603050405020304" pitchFamily="18" charset="0"/>
                <a:ea typeface="Calibri" panose="020F0502020204030204" pitchFamily="34" charset="0"/>
              </a:rPr>
              <a:t>          1</a:t>
            </a:r>
            <a:r>
              <a:rPr lang="en-US" sz="2200" b="1" dirty="0">
                <a:solidFill>
                  <a:srgbClr val="FF0000"/>
                </a:solidFill>
                <a:latin typeface="Times New Roman" panose="02020603050405020304" pitchFamily="18" charset="0"/>
                <a:ea typeface="Calibri" panose="020F0502020204030204" pitchFamily="34" charset="0"/>
              </a:rPr>
              <a:t>. Công nghiệp khai thác nhiên </a:t>
            </a:r>
            <a:r>
              <a:rPr lang="en-US" sz="2200" b="1" dirty="0" smtClean="0">
                <a:solidFill>
                  <a:srgbClr val="FF0000"/>
                </a:solidFill>
                <a:latin typeface="Times New Roman" panose="02020603050405020304" pitchFamily="18" charset="0"/>
                <a:ea typeface="Calibri" panose="020F0502020204030204" pitchFamily="34" charset="0"/>
              </a:rPr>
              <a:t>liệu:</a:t>
            </a:r>
            <a:endParaRPr lang="en-US" sz="2200" b="1" dirty="0" smtClean="0">
              <a:solidFill>
                <a:srgbClr val="FF0000"/>
              </a:solidFill>
              <a:effectLst/>
              <a:latin typeface="Times New Roman" panose="02020603050405020304" pitchFamily="18" charset="0"/>
              <a:ea typeface="Calibri" panose="020F0502020204030204" pitchFamily="34" charset="0"/>
            </a:endParaRPr>
          </a:p>
        </p:txBody>
      </p:sp>
      <p:sp>
        <p:nvSpPr>
          <p:cNvPr id="9" name="TextBox 8">
            <a:extLst>
              <a:ext uri="{FF2B5EF4-FFF2-40B4-BE49-F238E27FC236}">
                <a16:creationId xmlns:a16="http://schemas.microsoft.com/office/drawing/2014/main" id="{016F2C7A-A348-4262-A84F-DF95F1E7C3BC}"/>
              </a:ext>
            </a:extLst>
          </p:cNvPr>
          <p:cNvSpPr txBox="1"/>
          <p:nvPr/>
        </p:nvSpPr>
        <p:spPr>
          <a:xfrm>
            <a:off x="1492306" y="2602928"/>
            <a:ext cx="2909555" cy="430887"/>
          </a:xfrm>
          <a:prstGeom prst="rect">
            <a:avLst/>
          </a:prstGeom>
          <a:noFill/>
        </p:spPr>
        <p:txBody>
          <a:bodyPr wrap="square">
            <a:spAutoFit/>
          </a:bodyPr>
          <a:lstStyle/>
          <a:p>
            <a:pPr>
              <a:spcBef>
                <a:spcPts val="600"/>
              </a:spcBef>
              <a:spcAft>
                <a:spcPts val="600"/>
              </a:spcAft>
              <a:tabLst>
                <a:tab pos="180340" algn="l"/>
                <a:tab pos="450215" algn="l"/>
              </a:tabLst>
            </a:pPr>
            <a:r>
              <a:rPr lang="en-US" sz="2200" b="1" dirty="0" smtClean="0">
                <a:solidFill>
                  <a:srgbClr val="FF0000"/>
                </a:solidFill>
                <a:latin typeface="Times New Roman" panose="02020603050405020304" pitchFamily="18" charset="0"/>
                <a:ea typeface="Calibri" panose="020F0502020204030204" pitchFamily="34" charset="0"/>
              </a:rPr>
              <a:t>  2</a:t>
            </a:r>
            <a:r>
              <a:rPr lang="en-US" sz="2200" b="1" dirty="0">
                <a:solidFill>
                  <a:srgbClr val="FF0000"/>
                </a:solidFill>
                <a:latin typeface="Times New Roman" panose="02020603050405020304" pitchFamily="18" charset="0"/>
                <a:ea typeface="Calibri" panose="020F0502020204030204" pitchFamily="34" charset="0"/>
              </a:rPr>
              <a:t>. </a:t>
            </a:r>
            <a:r>
              <a:rPr lang="en-US" sz="2200" b="1" dirty="0" smtClean="0">
                <a:solidFill>
                  <a:srgbClr val="FF0000"/>
                </a:solidFill>
                <a:latin typeface="Times New Roman" panose="02020603050405020304" pitchFamily="18" charset="0"/>
                <a:ea typeface="Calibri" panose="020F0502020204030204" pitchFamily="34" charset="0"/>
              </a:rPr>
              <a:t>Công </a:t>
            </a:r>
            <a:r>
              <a:rPr lang="en-US" sz="2200" b="1" dirty="0">
                <a:solidFill>
                  <a:srgbClr val="FF0000"/>
                </a:solidFill>
                <a:latin typeface="Times New Roman" panose="02020603050405020304" pitchFamily="18" charset="0"/>
                <a:ea typeface="Calibri" panose="020F0502020204030204" pitchFamily="34" charset="0"/>
              </a:rPr>
              <a:t>nghiệp </a:t>
            </a:r>
            <a:r>
              <a:rPr lang="en-US" sz="2200" b="1" dirty="0" smtClean="0">
                <a:solidFill>
                  <a:srgbClr val="FF0000"/>
                </a:solidFill>
                <a:latin typeface="Times New Roman" panose="02020603050405020304" pitchFamily="18" charset="0"/>
                <a:ea typeface="Calibri" panose="020F0502020204030204" pitchFamily="34" charset="0"/>
              </a:rPr>
              <a:t>điện:</a:t>
            </a:r>
            <a:endParaRPr lang="en-US" sz="2200" b="1" dirty="0">
              <a:solidFill>
                <a:srgbClr val="FF0000"/>
              </a:solidFill>
              <a:latin typeface="Times New Roman" panose="02020603050405020304" pitchFamily="18" charset="0"/>
              <a:ea typeface="Calibri" panose="020F0502020204030204" pitchFamily="34" charset="0"/>
            </a:endParaRPr>
          </a:p>
        </p:txBody>
      </p:sp>
      <p:sp>
        <p:nvSpPr>
          <p:cNvPr id="10" name="Rectangle 9">
            <a:extLst>
              <a:ext uri="{FF2B5EF4-FFF2-40B4-BE49-F238E27FC236}">
                <a16:creationId xmlns:a16="http://schemas.microsoft.com/office/drawing/2014/main" id="{33C0E123-7767-4997-81AD-0F717AC06DA2}"/>
              </a:ext>
            </a:extLst>
          </p:cNvPr>
          <p:cNvSpPr/>
          <p:nvPr/>
        </p:nvSpPr>
        <p:spPr>
          <a:xfrm>
            <a:off x="1330064" y="1175298"/>
            <a:ext cx="4424358" cy="46382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2000" b="1" dirty="0">
                <a:solidFill>
                  <a:srgbClr val="FF0000"/>
                </a:solidFill>
                <a:latin typeface="Times New Roman" panose="02020603050405020304" pitchFamily="18" charset="0"/>
                <a:cs typeface="Times New Roman" panose="02020603050405020304" pitchFamily="18" charset="0"/>
              </a:rPr>
              <a:t>I</a:t>
            </a:r>
            <a:r>
              <a:rPr lang="en-US" sz="2000" b="1" u="sng" dirty="0">
                <a:solidFill>
                  <a:srgbClr val="FF0000"/>
                </a:solidFill>
                <a:latin typeface="Times New Roman" panose="02020603050405020304" pitchFamily="18" charset="0"/>
                <a:cs typeface="Times New Roman" panose="02020603050405020304" pitchFamily="18" charset="0"/>
              </a:rPr>
              <a:t>. CƠ CẤU </a:t>
            </a:r>
            <a:r>
              <a:rPr lang="en-US" sz="2000" b="1" u="sng" dirty="0" smtClean="0">
                <a:solidFill>
                  <a:srgbClr val="FF0000"/>
                </a:solidFill>
                <a:latin typeface="Times New Roman" panose="02020603050405020304" pitchFamily="18" charset="0"/>
                <a:cs typeface="Times New Roman" panose="02020603050405020304" pitchFamily="18" charset="0"/>
              </a:rPr>
              <a:t>NGÀNH </a:t>
            </a:r>
            <a:r>
              <a:rPr lang="en-US" sz="2000" b="1" u="sng" dirty="0">
                <a:solidFill>
                  <a:srgbClr val="FF0000"/>
                </a:solidFill>
                <a:latin typeface="Times New Roman" panose="02020603050405020304" pitchFamily="18" charset="0"/>
                <a:cs typeface="Times New Roman" panose="02020603050405020304" pitchFamily="18" charset="0"/>
              </a:rPr>
              <a:t>CÔNG NGHIỆP</a:t>
            </a:r>
          </a:p>
        </p:txBody>
      </p:sp>
      <p:sp>
        <p:nvSpPr>
          <p:cNvPr id="11" name="Oval 10"/>
          <p:cNvSpPr/>
          <p:nvPr/>
        </p:nvSpPr>
        <p:spPr>
          <a:xfrm>
            <a:off x="1599383" y="275909"/>
            <a:ext cx="1028700" cy="863600"/>
          </a:xfrm>
          <a:prstGeom prst="ellipse">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solidFill>
                  <a:srgbClr val="FF0000"/>
                </a:solidFill>
                <a:latin typeface="Times New Roman" pitchFamily="18" charset="0"/>
                <a:cs typeface="Times New Roman" pitchFamily="18" charset="0"/>
              </a:rPr>
              <a:t>Bài </a:t>
            </a:r>
            <a:r>
              <a:rPr lang="en-US" sz="2000" b="1" dirty="0" smtClean="0">
                <a:solidFill>
                  <a:srgbClr val="FF0000"/>
                </a:solidFill>
                <a:latin typeface="Times New Roman" pitchFamily="18" charset="0"/>
                <a:cs typeface="Times New Roman" pitchFamily="18" charset="0"/>
              </a:rPr>
              <a:t>12</a:t>
            </a:r>
            <a:endParaRPr lang="en-US" sz="2000" b="1" dirty="0">
              <a:solidFill>
                <a:srgbClr val="FF0000"/>
              </a:solidFill>
              <a:latin typeface="Times New Roman" pitchFamily="18" charset="0"/>
              <a:cs typeface="Times New Roman" pitchFamily="18" charset="0"/>
            </a:endParaRPr>
          </a:p>
        </p:txBody>
      </p:sp>
      <p:sp>
        <p:nvSpPr>
          <p:cNvPr id="12" name="Text Box 4"/>
          <p:cNvSpPr txBox="1">
            <a:spLocks noChangeArrowheads="1"/>
          </p:cNvSpPr>
          <p:nvPr/>
        </p:nvSpPr>
        <p:spPr bwMode="auto">
          <a:xfrm>
            <a:off x="2653862" y="476877"/>
            <a:ext cx="7152290" cy="461665"/>
          </a:xfrm>
          <a:prstGeom prst="rect">
            <a:avLst/>
          </a:prstGeom>
          <a:noFill/>
          <a:ln>
            <a:noFill/>
          </a:ln>
          <a:effectLst>
            <a:prstShdw prst="shdw18" dist="17961" dir="135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en-US" b="1" dirty="0" smtClean="0">
                <a:solidFill>
                  <a:srgbClr val="FF0000"/>
                </a:solidFill>
                <a:effectLst>
                  <a:outerShdw blurRad="38100" dist="38100" dir="2700000" algn="tl">
                    <a:srgbClr val="000000">
                      <a:alpha val="43137"/>
                    </a:srgbClr>
                  </a:outerShdw>
                </a:effectLst>
                <a:cs typeface="Times New Roman" pitchFamily="18" charset="0"/>
              </a:rPr>
              <a:t>SỰ PHÁT TRIỂN VÀ PHÂN BỐ CÔNG NGHIỆP</a:t>
            </a:r>
          </a:p>
        </p:txBody>
      </p:sp>
    </p:spTree>
    <p:extLst>
      <p:ext uri="{BB962C8B-B14F-4D97-AF65-F5344CB8AC3E}">
        <p14:creationId xmlns:p14="http://schemas.microsoft.com/office/powerpoint/2010/main" val="346540052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p:cTn id="11" dur="500" fill="hold"/>
                                        <p:tgtEl>
                                          <p:spTgt spid="2050"/>
                                        </p:tgtEl>
                                        <p:attrNameLst>
                                          <p:attrName>ppt_w</p:attrName>
                                        </p:attrNameLst>
                                      </p:cBhvr>
                                      <p:tavLst>
                                        <p:tav tm="0">
                                          <p:val>
                                            <p:fltVal val="0"/>
                                          </p:val>
                                        </p:tav>
                                        <p:tav tm="100000">
                                          <p:val>
                                            <p:strVal val="#ppt_w"/>
                                          </p:val>
                                        </p:tav>
                                      </p:tavLst>
                                    </p:anim>
                                    <p:anim calcmode="lin" valueType="num">
                                      <p:cBhvr>
                                        <p:cTn id="12" dur="500" fill="hold"/>
                                        <p:tgtEl>
                                          <p:spTgt spid="2050"/>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par>
                                <p:cTn id="18" presetID="16" presetClass="entr" presetSubtype="21" fill="hold" nodeType="withEffect">
                                  <p:stCondLst>
                                    <p:cond delay="0"/>
                                  </p:stCondLst>
                                  <p:childTnLst>
                                    <p:set>
                                      <p:cBhvr>
                                        <p:cTn id="19" dur="1" fill="hold">
                                          <p:stCondLst>
                                            <p:cond delay="0"/>
                                          </p:stCondLst>
                                        </p:cTn>
                                        <p:tgtEl>
                                          <p:spTgt spid="2051"/>
                                        </p:tgtEl>
                                        <p:attrNameLst>
                                          <p:attrName>style.visibility</p:attrName>
                                        </p:attrNameLst>
                                      </p:cBhvr>
                                      <p:to>
                                        <p:strVal val="visible"/>
                                      </p:to>
                                    </p:set>
                                    <p:animEffect transition="in" filter="barn(inVertical)">
                                      <p:cBhvr>
                                        <p:cTn id="20" dur="5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1CCE8D-C505-4BBA-B77E-83EF46123B6B}"/>
              </a:ext>
            </a:extLst>
          </p:cNvPr>
          <p:cNvSpPr txBox="1"/>
          <p:nvPr/>
        </p:nvSpPr>
        <p:spPr>
          <a:xfrm>
            <a:off x="1640514" y="3355646"/>
            <a:ext cx="8417885" cy="923330"/>
          </a:xfrm>
          <a:prstGeom prst="rect">
            <a:avLst/>
          </a:prstGeom>
          <a:noFill/>
        </p:spPr>
        <p:txBody>
          <a:bodyPr wrap="square">
            <a:spAutoFit/>
          </a:bodyPr>
          <a:lstStyle/>
          <a:p>
            <a:pPr algn="just">
              <a:spcBef>
                <a:spcPts val="600"/>
              </a:spcBef>
              <a:spcAft>
                <a:spcPts val="600"/>
              </a:spcAft>
              <a:tabLst>
                <a:tab pos="180340" algn="l"/>
                <a:tab pos="450215" algn="l"/>
              </a:tabLst>
            </a:pPr>
            <a:r>
              <a:rPr lang="en-US" sz="2200" b="1" dirty="0">
                <a:solidFill>
                  <a:srgbClr val="FF0000"/>
                </a:solidFill>
                <a:latin typeface="Times New Roman" panose="02020603050405020304" pitchFamily="18" charset="0"/>
                <a:ea typeface="Calibri" panose="020F0502020204030204" pitchFamily="34" charset="0"/>
              </a:rPr>
              <a:t>4</a:t>
            </a:r>
            <a:r>
              <a:rPr lang="en-US" sz="2200" b="1" dirty="0">
                <a:solidFill>
                  <a:srgbClr val="FF0000"/>
                </a:solidFill>
                <a:effectLst/>
                <a:latin typeface="Times New Roman" panose="02020603050405020304" pitchFamily="18" charset="0"/>
                <a:ea typeface="Calibri" panose="020F0502020204030204" pitchFamily="34" charset="0"/>
              </a:rPr>
              <a:t>. Công nghiệp chế biến lương thực thực </a:t>
            </a:r>
            <a:r>
              <a:rPr lang="en-US" sz="2200" b="1" dirty="0" smtClean="0">
                <a:solidFill>
                  <a:srgbClr val="FF0000"/>
                </a:solidFill>
                <a:effectLst/>
                <a:latin typeface="Times New Roman" panose="02020603050405020304" pitchFamily="18" charset="0"/>
                <a:ea typeface="Calibri" panose="020F0502020204030204" pitchFamily="34" charset="0"/>
              </a:rPr>
              <a:t>phẩm: </a:t>
            </a:r>
            <a:endParaRPr lang="en-US" sz="2200" b="1" dirty="0">
              <a:solidFill>
                <a:srgbClr val="FF0000"/>
              </a:solidFill>
              <a:effectLst/>
              <a:latin typeface="Times New Roman" panose="02020603050405020304" pitchFamily="18" charset="0"/>
              <a:ea typeface="Calibri" panose="020F0502020204030204" pitchFamily="34" charset="0"/>
            </a:endParaRPr>
          </a:p>
          <a:p>
            <a:pPr algn="just">
              <a:spcBef>
                <a:spcPts val="600"/>
              </a:spcBef>
              <a:spcAft>
                <a:spcPts val="600"/>
              </a:spcAft>
              <a:tabLst>
                <a:tab pos="180340" algn="l"/>
                <a:tab pos="450215" algn="l"/>
              </a:tabLst>
            </a:pPr>
            <a:r>
              <a:rPr lang="en-US" sz="2200" dirty="0" smtClean="0">
                <a:latin typeface="Times New Roman" panose="02020603050405020304" pitchFamily="18" charset="0"/>
                <a:ea typeface="Calibri" panose="020F0502020204030204" pitchFamily="34" charset="0"/>
              </a:rPr>
              <a:t>    </a:t>
            </a:r>
            <a:r>
              <a:rPr lang="en-US" sz="2200" b="1" i="1" dirty="0" smtClean="0">
                <a:solidFill>
                  <a:srgbClr val="0000CC"/>
                </a:solidFill>
                <a:latin typeface="Times New Roman" panose="02020603050405020304" pitchFamily="18" charset="0"/>
                <a:ea typeface="Calibri" panose="020F0502020204030204" pitchFamily="34" charset="0"/>
              </a:rPr>
              <a:t>- </a:t>
            </a:r>
            <a:r>
              <a:rPr lang="en-US" sz="2200" b="1" i="1" dirty="0">
                <a:solidFill>
                  <a:srgbClr val="0000CC"/>
                </a:solidFill>
                <a:latin typeface="Times New Roman" panose="02020603050405020304" pitchFamily="18" charset="0"/>
                <a:ea typeface="Calibri" panose="020F0502020204030204" pitchFamily="34" charset="0"/>
              </a:rPr>
              <a:t>Chế biến </a:t>
            </a:r>
            <a:r>
              <a:rPr lang="en-US" sz="2200" b="1" i="1" dirty="0" smtClean="0">
                <a:solidFill>
                  <a:srgbClr val="0000CC"/>
                </a:solidFill>
                <a:latin typeface="Times New Roman" panose="02020603050405020304" pitchFamily="18" charset="0"/>
                <a:ea typeface="Calibri" panose="020F0502020204030204" pitchFamily="34" charset="0"/>
              </a:rPr>
              <a:t>sản </a:t>
            </a:r>
            <a:r>
              <a:rPr lang="en-US" sz="2200" b="1" i="1" dirty="0">
                <a:solidFill>
                  <a:srgbClr val="0000CC"/>
                </a:solidFill>
                <a:latin typeface="Times New Roman" panose="02020603050405020304" pitchFamily="18" charset="0"/>
                <a:ea typeface="Calibri" panose="020F0502020204030204" pitchFamily="34" charset="0"/>
              </a:rPr>
              <a:t>phẩm trồng trọt, sản phẩm chăn nuôi, thủy </a:t>
            </a:r>
            <a:r>
              <a:rPr lang="en-US" sz="2200" b="1" i="1" dirty="0" smtClean="0">
                <a:solidFill>
                  <a:srgbClr val="0000CC"/>
                </a:solidFill>
                <a:latin typeface="Times New Roman" panose="02020603050405020304" pitchFamily="18" charset="0"/>
                <a:ea typeface="Calibri" panose="020F0502020204030204" pitchFamily="34" charset="0"/>
              </a:rPr>
              <a:t>sản.</a:t>
            </a:r>
            <a:endParaRPr lang="en-US" sz="2200" b="1" i="1" dirty="0">
              <a:solidFill>
                <a:srgbClr val="0000CC"/>
              </a:solidFill>
              <a:effectLst/>
              <a:latin typeface="Times New Roman" panose="02020603050405020304" pitchFamily="18" charset="0"/>
              <a:ea typeface="Calibri" panose="020F0502020204030204" pitchFamily="34" charset="0"/>
            </a:endParaRPr>
          </a:p>
        </p:txBody>
      </p:sp>
      <p:sp>
        <p:nvSpPr>
          <p:cNvPr id="3" name="TextBox 2">
            <a:extLst>
              <a:ext uri="{FF2B5EF4-FFF2-40B4-BE49-F238E27FC236}">
                <a16:creationId xmlns:a16="http://schemas.microsoft.com/office/drawing/2014/main" id="{CC1CCE8D-C505-4BBA-B77E-83EF46123B6B}"/>
              </a:ext>
            </a:extLst>
          </p:cNvPr>
          <p:cNvSpPr txBox="1"/>
          <p:nvPr/>
        </p:nvSpPr>
        <p:spPr>
          <a:xfrm>
            <a:off x="1577451" y="4264511"/>
            <a:ext cx="8622851" cy="1415772"/>
          </a:xfrm>
          <a:prstGeom prst="rect">
            <a:avLst/>
          </a:prstGeom>
          <a:noFill/>
        </p:spPr>
        <p:txBody>
          <a:bodyPr wrap="square">
            <a:spAutoFit/>
          </a:bodyPr>
          <a:lstStyle/>
          <a:p>
            <a:pPr algn="just">
              <a:spcBef>
                <a:spcPts val="600"/>
              </a:spcBef>
              <a:spcAft>
                <a:spcPts val="600"/>
              </a:spcAft>
              <a:tabLst>
                <a:tab pos="180340" algn="l"/>
                <a:tab pos="450215" algn="l"/>
              </a:tabLst>
            </a:pPr>
            <a:r>
              <a:rPr lang="en-US" sz="2200" b="1" dirty="0" smtClean="0">
                <a:solidFill>
                  <a:srgbClr val="FF0000"/>
                </a:solidFill>
                <a:latin typeface="Times New Roman" panose="02020603050405020304" pitchFamily="18" charset="0"/>
                <a:ea typeface="Calibri" panose="020F0502020204030204" pitchFamily="34" charset="0"/>
              </a:rPr>
              <a:t>5</a:t>
            </a:r>
            <a:r>
              <a:rPr lang="en-US" sz="2200" b="1" dirty="0">
                <a:solidFill>
                  <a:srgbClr val="FF0000"/>
                </a:solidFill>
                <a:effectLst/>
                <a:latin typeface="Times New Roman" panose="02020603050405020304" pitchFamily="18" charset="0"/>
                <a:ea typeface="Calibri" panose="020F0502020204030204" pitchFamily="34" charset="0"/>
              </a:rPr>
              <a:t>. Công nghiệp dệt </a:t>
            </a:r>
            <a:r>
              <a:rPr lang="en-US" sz="2200" b="1" dirty="0" smtClean="0">
                <a:solidFill>
                  <a:srgbClr val="FF0000"/>
                </a:solidFill>
                <a:effectLst/>
                <a:latin typeface="Times New Roman" panose="02020603050405020304" pitchFamily="18" charset="0"/>
                <a:ea typeface="Calibri" panose="020F0502020204030204" pitchFamily="34" charset="0"/>
              </a:rPr>
              <a:t>may:</a:t>
            </a:r>
            <a:endParaRPr lang="en-US" sz="2200" b="1" dirty="0">
              <a:solidFill>
                <a:srgbClr val="FF0000"/>
              </a:solidFill>
              <a:effectLst/>
              <a:latin typeface="Times New Roman" panose="02020603050405020304" pitchFamily="18" charset="0"/>
              <a:ea typeface="Calibri" panose="020F0502020204030204" pitchFamily="34" charset="0"/>
            </a:endParaRPr>
          </a:p>
          <a:p>
            <a:pPr algn="just">
              <a:spcBef>
                <a:spcPts val="600"/>
              </a:spcBef>
              <a:spcAft>
                <a:spcPts val="600"/>
              </a:spcAft>
              <a:tabLst>
                <a:tab pos="180340" algn="l"/>
                <a:tab pos="450215" algn="l"/>
              </a:tabLst>
            </a:pPr>
            <a:r>
              <a:rPr lang="en-US" sz="2200" b="1" i="1" dirty="0">
                <a:solidFill>
                  <a:srgbClr val="0000CC"/>
                </a:solidFill>
                <a:latin typeface="Times New Roman" panose="02020603050405020304" pitchFamily="18" charset="0"/>
                <a:ea typeface="Calibri" panose="020F0502020204030204" pitchFamily="34" charset="0"/>
              </a:rPr>
              <a:t>- Dựa trên ưu thế nguồn lao động rẽ.</a:t>
            </a:r>
          </a:p>
          <a:p>
            <a:pPr algn="just">
              <a:spcBef>
                <a:spcPts val="600"/>
              </a:spcBef>
              <a:spcAft>
                <a:spcPts val="600"/>
              </a:spcAft>
              <a:tabLst>
                <a:tab pos="180340" algn="l"/>
                <a:tab pos="450215" algn="l"/>
              </a:tabLst>
            </a:pPr>
            <a:r>
              <a:rPr lang="en-US" sz="2200" b="1" i="1" dirty="0">
                <a:solidFill>
                  <a:srgbClr val="0000CC"/>
                </a:solidFill>
                <a:latin typeface="Times New Roman" panose="02020603050405020304" pitchFamily="18" charset="0"/>
                <a:ea typeface="Calibri" panose="020F0502020204030204" pitchFamily="34" charset="0"/>
              </a:rPr>
              <a:t>- Phân bố ở thành phố Hồ Chí Minh, Hà Nội, Đà Nẵng, Nam Định.</a:t>
            </a:r>
          </a:p>
        </p:txBody>
      </p:sp>
      <p:pic>
        <p:nvPicPr>
          <p:cNvPr id="4" name="Picture 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 y="493713"/>
            <a:ext cx="762000"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016F2C7A-A348-4262-A84F-DF95F1E7C3BC}"/>
              </a:ext>
            </a:extLst>
          </p:cNvPr>
          <p:cNvSpPr txBox="1"/>
          <p:nvPr/>
        </p:nvSpPr>
        <p:spPr>
          <a:xfrm>
            <a:off x="952500" y="1679598"/>
            <a:ext cx="7150978" cy="923330"/>
          </a:xfrm>
          <a:prstGeom prst="rect">
            <a:avLst/>
          </a:prstGeom>
          <a:noFill/>
        </p:spPr>
        <p:txBody>
          <a:bodyPr wrap="square">
            <a:spAutoFit/>
          </a:bodyPr>
          <a:lstStyle/>
          <a:p>
            <a:pPr algn="just">
              <a:spcBef>
                <a:spcPts val="600"/>
              </a:spcBef>
              <a:spcAft>
                <a:spcPts val="600"/>
              </a:spcAft>
              <a:tabLst>
                <a:tab pos="180340" algn="l"/>
                <a:tab pos="450215" algn="l"/>
              </a:tabLst>
            </a:pPr>
            <a:r>
              <a:rPr lang="en-US" sz="2200" b="1" dirty="0" smtClean="0">
                <a:solidFill>
                  <a:srgbClr val="FF0000"/>
                </a:solidFill>
                <a:effectLst/>
                <a:latin typeface="Times New Roman" panose="02020603050405020304" pitchFamily="18" charset="0"/>
                <a:ea typeface="Calibri" panose="020F0502020204030204" pitchFamily="34" charset="0"/>
              </a:rPr>
              <a:t>     II</a:t>
            </a:r>
            <a:r>
              <a:rPr lang="en-US" sz="2200" b="1" dirty="0">
                <a:solidFill>
                  <a:srgbClr val="FF0000"/>
                </a:solidFill>
                <a:effectLst/>
                <a:latin typeface="Times New Roman" panose="02020603050405020304" pitchFamily="18" charset="0"/>
                <a:ea typeface="Calibri" panose="020F0502020204030204" pitchFamily="34" charset="0"/>
              </a:rPr>
              <a:t>. </a:t>
            </a:r>
            <a:r>
              <a:rPr lang="en-US" sz="2200" b="1" u="sng" dirty="0" smtClean="0">
                <a:solidFill>
                  <a:srgbClr val="FF0000"/>
                </a:solidFill>
                <a:effectLst/>
                <a:latin typeface="Times New Roman" panose="02020603050405020304" pitchFamily="18" charset="0"/>
                <a:ea typeface="Calibri" panose="020F0502020204030204" pitchFamily="34" charset="0"/>
              </a:rPr>
              <a:t>CÁC NGÀNH CÔNG NGHIỆP TRỌNG ĐIỂM</a:t>
            </a:r>
            <a:r>
              <a:rPr lang="en-US" sz="2200" b="1" dirty="0" smtClean="0">
                <a:solidFill>
                  <a:srgbClr val="FF0000"/>
                </a:solidFill>
                <a:effectLst/>
                <a:latin typeface="Times New Roman" panose="02020603050405020304" pitchFamily="18" charset="0"/>
                <a:ea typeface="Calibri" panose="020F0502020204030204" pitchFamily="34" charset="0"/>
              </a:rPr>
              <a:t>: </a:t>
            </a:r>
          </a:p>
          <a:p>
            <a:pPr algn="just">
              <a:spcBef>
                <a:spcPts val="600"/>
              </a:spcBef>
              <a:spcAft>
                <a:spcPts val="600"/>
              </a:spcAft>
              <a:tabLst>
                <a:tab pos="180340" algn="l"/>
                <a:tab pos="450215" algn="l"/>
              </a:tabLst>
            </a:pPr>
            <a:r>
              <a:rPr lang="en-US" sz="2200" b="1" dirty="0" smtClean="0">
                <a:solidFill>
                  <a:srgbClr val="FF0000"/>
                </a:solidFill>
                <a:latin typeface="Times New Roman" panose="02020603050405020304" pitchFamily="18" charset="0"/>
                <a:ea typeface="Calibri" panose="020F0502020204030204" pitchFamily="34" charset="0"/>
              </a:rPr>
              <a:t>          1</a:t>
            </a:r>
            <a:r>
              <a:rPr lang="en-US" sz="2200" b="1" dirty="0">
                <a:solidFill>
                  <a:srgbClr val="FF0000"/>
                </a:solidFill>
                <a:latin typeface="Times New Roman" panose="02020603050405020304" pitchFamily="18" charset="0"/>
                <a:ea typeface="Calibri" panose="020F0502020204030204" pitchFamily="34" charset="0"/>
              </a:rPr>
              <a:t>. Công nghiệp khai thác nhiên </a:t>
            </a:r>
            <a:r>
              <a:rPr lang="en-US" sz="2200" b="1" dirty="0" smtClean="0">
                <a:solidFill>
                  <a:srgbClr val="FF0000"/>
                </a:solidFill>
                <a:latin typeface="Times New Roman" panose="02020603050405020304" pitchFamily="18" charset="0"/>
                <a:ea typeface="Calibri" panose="020F0502020204030204" pitchFamily="34" charset="0"/>
              </a:rPr>
              <a:t>liệu:</a:t>
            </a:r>
            <a:endParaRPr lang="en-US" sz="2200" b="1" dirty="0" smtClean="0">
              <a:solidFill>
                <a:srgbClr val="FF0000"/>
              </a:solidFill>
              <a:effectLst/>
              <a:latin typeface="Times New Roman" panose="02020603050405020304" pitchFamily="18" charset="0"/>
              <a:ea typeface="Calibri" panose="020F0502020204030204" pitchFamily="34" charset="0"/>
            </a:endParaRPr>
          </a:p>
        </p:txBody>
      </p:sp>
      <p:sp>
        <p:nvSpPr>
          <p:cNvPr id="7" name="TextBox 6">
            <a:extLst>
              <a:ext uri="{FF2B5EF4-FFF2-40B4-BE49-F238E27FC236}">
                <a16:creationId xmlns:a16="http://schemas.microsoft.com/office/drawing/2014/main" id="{016F2C7A-A348-4262-A84F-DF95F1E7C3BC}"/>
              </a:ext>
            </a:extLst>
          </p:cNvPr>
          <p:cNvSpPr txBox="1"/>
          <p:nvPr/>
        </p:nvSpPr>
        <p:spPr>
          <a:xfrm>
            <a:off x="1492306" y="2602928"/>
            <a:ext cx="2909555" cy="430887"/>
          </a:xfrm>
          <a:prstGeom prst="rect">
            <a:avLst/>
          </a:prstGeom>
          <a:noFill/>
        </p:spPr>
        <p:txBody>
          <a:bodyPr wrap="square">
            <a:spAutoFit/>
          </a:bodyPr>
          <a:lstStyle/>
          <a:p>
            <a:pPr>
              <a:spcBef>
                <a:spcPts val="600"/>
              </a:spcBef>
              <a:spcAft>
                <a:spcPts val="600"/>
              </a:spcAft>
              <a:tabLst>
                <a:tab pos="180340" algn="l"/>
                <a:tab pos="450215" algn="l"/>
              </a:tabLst>
            </a:pPr>
            <a:r>
              <a:rPr lang="en-US" sz="2200" b="1" dirty="0" smtClean="0">
                <a:solidFill>
                  <a:srgbClr val="FF0000"/>
                </a:solidFill>
                <a:latin typeface="Times New Roman" panose="02020603050405020304" pitchFamily="18" charset="0"/>
                <a:ea typeface="Calibri" panose="020F0502020204030204" pitchFamily="34" charset="0"/>
              </a:rPr>
              <a:t>  2</a:t>
            </a:r>
            <a:r>
              <a:rPr lang="en-US" sz="2200" b="1" dirty="0">
                <a:solidFill>
                  <a:srgbClr val="FF0000"/>
                </a:solidFill>
                <a:latin typeface="Times New Roman" panose="02020603050405020304" pitchFamily="18" charset="0"/>
                <a:ea typeface="Calibri" panose="020F0502020204030204" pitchFamily="34" charset="0"/>
              </a:rPr>
              <a:t>. </a:t>
            </a:r>
            <a:r>
              <a:rPr lang="en-US" sz="2200" b="1" dirty="0" smtClean="0">
                <a:solidFill>
                  <a:srgbClr val="FF0000"/>
                </a:solidFill>
                <a:latin typeface="Times New Roman" panose="02020603050405020304" pitchFamily="18" charset="0"/>
                <a:ea typeface="Calibri" panose="020F0502020204030204" pitchFamily="34" charset="0"/>
              </a:rPr>
              <a:t>Công </a:t>
            </a:r>
            <a:r>
              <a:rPr lang="en-US" sz="2200" b="1" dirty="0">
                <a:solidFill>
                  <a:srgbClr val="FF0000"/>
                </a:solidFill>
                <a:latin typeface="Times New Roman" panose="02020603050405020304" pitchFamily="18" charset="0"/>
                <a:ea typeface="Calibri" panose="020F0502020204030204" pitchFamily="34" charset="0"/>
              </a:rPr>
              <a:t>nghiệp </a:t>
            </a:r>
            <a:r>
              <a:rPr lang="en-US" sz="2200" b="1" dirty="0" smtClean="0">
                <a:solidFill>
                  <a:srgbClr val="FF0000"/>
                </a:solidFill>
                <a:latin typeface="Times New Roman" panose="02020603050405020304" pitchFamily="18" charset="0"/>
                <a:ea typeface="Calibri" panose="020F0502020204030204" pitchFamily="34" charset="0"/>
              </a:rPr>
              <a:t>điện:</a:t>
            </a:r>
            <a:endParaRPr lang="en-US" sz="2200" b="1" dirty="0">
              <a:solidFill>
                <a:srgbClr val="FF0000"/>
              </a:solidFill>
              <a:latin typeface="Times New Roman" panose="02020603050405020304" pitchFamily="18" charset="0"/>
              <a:ea typeface="Calibri" panose="020F0502020204030204" pitchFamily="34" charset="0"/>
            </a:endParaRPr>
          </a:p>
        </p:txBody>
      </p:sp>
      <p:sp>
        <p:nvSpPr>
          <p:cNvPr id="8" name="Rectangle 7">
            <a:extLst>
              <a:ext uri="{FF2B5EF4-FFF2-40B4-BE49-F238E27FC236}">
                <a16:creationId xmlns:a16="http://schemas.microsoft.com/office/drawing/2014/main" id="{33C0E123-7767-4997-81AD-0F717AC06DA2}"/>
              </a:ext>
            </a:extLst>
          </p:cNvPr>
          <p:cNvSpPr/>
          <p:nvPr/>
        </p:nvSpPr>
        <p:spPr>
          <a:xfrm>
            <a:off x="1330064" y="1175298"/>
            <a:ext cx="4424358" cy="46382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2000" b="1" dirty="0">
                <a:solidFill>
                  <a:srgbClr val="FF0000"/>
                </a:solidFill>
                <a:latin typeface="Times New Roman" panose="02020603050405020304" pitchFamily="18" charset="0"/>
                <a:cs typeface="Times New Roman" panose="02020603050405020304" pitchFamily="18" charset="0"/>
              </a:rPr>
              <a:t>I</a:t>
            </a:r>
            <a:r>
              <a:rPr lang="en-US" sz="2000" b="1" u="sng" dirty="0">
                <a:solidFill>
                  <a:srgbClr val="FF0000"/>
                </a:solidFill>
                <a:latin typeface="Times New Roman" panose="02020603050405020304" pitchFamily="18" charset="0"/>
                <a:cs typeface="Times New Roman" panose="02020603050405020304" pitchFamily="18" charset="0"/>
              </a:rPr>
              <a:t>. CƠ CẤU </a:t>
            </a:r>
            <a:r>
              <a:rPr lang="en-US" sz="2000" b="1" u="sng" dirty="0" smtClean="0">
                <a:solidFill>
                  <a:srgbClr val="FF0000"/>
                </a:solidFill>
                <a:latin typeface="Times New Roman" panose="02020603050405020304" pitchFamily="18" charset="0"/>
                <a:cs typeface="Times New Roman" panose="02020603050405020304" pitchFamily="18" charset="0"/>
              </a:rPr>
              <a:t>NGÀNH </a:t>
            </a:r>
            <a:r>
              <a:rPr lang="en-US" sz="2000" b="1" u="sng" dirty="0">
                <a:solidFill>
                  <a:srgbClr val="FF0000"/>
                </a:solidFill>
                <a:latin typeface="Times New Roman" panose="02020603050405020304" pitchFamily="18" charset="0"/>
                <a:cs typeface="Times New Roman" panose="02020603050405020304" pitchFamily="18" charset="0"/>
              </a:rPr>
              <a:t>CÔNG NGHIỆP</a:t>
            </a:r>
          </a:p>
        </p:txBody>
      </p:sp>
      <p:sp>
        <p:nvSpPr>
          <p:cNvPr id="9" name="Oval 8"/>
          <p:cNvSpPr/>
          <p:nvPr/>
        </p:nvSpPr>
        <p:spPr>
          <a:xfrm>
            <a:off x="1599383" y="275909"/>
            <a:ext cx="1028700" cy="863600"/>
          </a:xfrm>
          <a:prstGeom prst="ellipse">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solidFill>
                  <a:srgbClr val="FF0000"/>
                </a:solidFill>
                <a:latin typeface="Times New Roman" pitchFamily="18" charset="0"/>
                <a:cs typeface="Times New Roman" pitchFamily="18" charset="0"/>
              </a:rPr>
              <a:t>Bài </a:t>
            </a:r>
            <a:r>
              <a:rPr lang="en-US" sz="2000" b="1" dirty="0" smtClean="0">
                <a:solidFill>
                  <a:srgbClr val="FF0000"/>
                </a:solidFill>
                <a:latin typeface="Times New Roman" pitchFamily="18" charset="0"/>
                <a:cs typeface="Times New Roman" pitchFamily="18" charset="0"/>
              </a:rPr>
              <a:t>12</a:t>
            </a:r>
            <a:endParaRPr lang="en-US" sz="2000" b="1" dirty="0">
              <a:solidFill>
                <a:srgbClr val="FF0000"/>
              </a:solidFill>
              <a:latin typeface="Times New Roman" pitchFamily="18" charset="0"/>
              <a:cs typeface="Times New Roman" pitchFamily="18" charset="0"/>
            </a:endParaRPr>
          </a:p>
        </p:txBody>
      </p:sp>
      <p:sp>
        <p:nvSpPr>
          <p:cNvPr id="10" name="Text Box 4"/>
          <p:cNvSpPr txBox="1">
            <a:spLocks noChangeArrowheads="1"/>
          </p:cNvSpPr>
          <p:nvPr/>
        </p:nvSpPr>
        <p:spPr bwMode="auto">
          <a:xfrm>
            <a:off x="2653862" y="476877"/>
            <a:ext cx="7152290" cy="461665"/>
          </a:xfrm>
          <a:prstGeom prst="rect">
            <a:avLst/>
          </a:prstGeom>
          <a:noFill/>
          <a:ln>
            <a:noFill/>
          </a:ln>
          <a:effectLst>
            <a:prstShdw prst="shdw18" dist="17961" dir="135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en-US" b="1" dirty="0" smtClean="0">
                <a:solidFill>
                  <a:srgbClr val="FF0000"/>
                </a:solidFill>
                <a:effectLst>
                  <a:outerShdw blurRad="38100" dist="38100" dir="2700000" algn="tl">
                    <a:srgbClr val="000000">
                      <a:alpha val="43137"/>
                    </a:srgbClr>
                  </a:outerShdw>
                </a:effectLst>
                <a:cs typeface="Times New Roman" pitchFamily="18" charset="0"/>
              </a:rPr>
              <a:t>SỰ PHÁT TRIỂN VÀ PHÂN BỐ CÔNG NGHIỆP</a:t>
            </a:r>
          </a:p>
        </p:txBody>
      </p:sp>
      <p:sp>
        <p:nvSpPr>
          <p:cNvPr id="11" name="TextBox 10">
            <a:extLst>
              <a:ext uri="{FF2B5EF4-FFF2-40B4-BE49-F238E27FC236}">
                <a16:creationId xmlns:a16="http://schemas.microsoft.com/office/drawing/2014/main" id="{016F2C7A-A348-4262-A84F-DF95F1E7C3BC}"/>
              </a:ext>
            </a:extLst>
          </p:cNvPr>
          <p:cNvSpPr txBox="1"/>
          <p:nvPr/>
        </p:nvSpPr>
        <p:spPr>
          <a:xfrm>
            <a:off x="1487046" y="2960286"/>
            <a:ext cx="6616432" cy="430887"/>
          </a:xfrm>
          <a:prstGeom prst="rect">
            <a:avLst/>
          </a:prstGeom>
          <a:noFill/>
        </p:spPr>
        <p:txBody>
          <a:bodyPr wrap="square">
            <a:spAutoFit/>
          </a:bodyPr>
          <a:lstStyle/>
          <a:p>
            <a:pPr>
              <a:spcBef>
                <a:spcPts val="600"/>
              </a:spcBef>
              <a:spcAft>
                <a:spcPts val="600"/>
              </a:spcAft>
              <a:tabLst>
                <a:tab pos="180340" algn="l"/>
                <a:tab pos="450215" algn="l"/>
              </a:tabLst>
            </a:pPr>
            <a:r>
              <a:rPr lang="en-US" sz="2200" b="1" dirty="0" smtClean="0">
                <a:solidFill>
                  <a:srgbClr val="FF0000"/>
                </a:solidFill>
                <a:latin typeface="Times New Roman" panose="02020603050405020304" pitchFamily="18" charset="0"/>
                <a:ea typeface="Calibri" panose="020F0502020204030204" pitchFamily="34" charset="0"/>
              </a:rPr>
              <a:t>  </a:t>
            </a:r>
            <a:r>
              <a:rPr lang="en-US" sz="2200" b="1" dirty="0">
                <a:solidFill>
                  <a:srgbClr val="FF0000"/>
                </a:solidFill>
                <a:latin typeface="Times New Roman" panose="02020603050405020304" pitchFamily="18" charset="0"/>
                <a:ea typeface="Calibri" panose="020F0502020204030204" pitchFamily="34" charset="0"/>
              </a:rPr>
              <a:t>3</a:t>
            </a:r>
            <a:r>
              <a:rPr lang="en-US" sz="2200" b="1" dirty="0" smtClean="0">
                <a:solidFill>
                  <a:srgbClr val="FF0000"/>
                </a:solidFill>
                <a:latin typeface="Times New Roman" panose="02020603050405020304" pitchFamily="18" charset="0"/>
                <a:ea typeface="Calibri" panose="020F0502020204030204" pitchFamily="34" charset="0"/>
              </a:rPr>
              <a:t>. Một số ngành công nghiệp năng khác: (Giảm tải)</a:t>
            </a:r>
            <a:endParaRPr lang="en-US" sz="2200" b="1" dirty="0">
              <a:solidFill>
                <a:srgbClr val="FF0000"/>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535541404"/>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21.jpg">
            <a:extLst>
              <a:ext uri="{FF2B5EF4-FFF2-40B4-BE49-F238E27FC236}">
                <a16:creationId xmlns:a16="http://schemas.microsoft.com/office/drawing/2014/main" id="{1E461AAB-380B-4511-8DA6-F813E9B29B2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24800" y="466300"/>
            <a:ext cx="4117774" cy="601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a:extLst>
              <a:ext uri="{FF2B5EF4-FFF2-40B4-BE49-F238E27FC236}">
                <a16:creationId xmlns:a16="http://schemas.microsoft.com/office/drawing/2014/main" id="{83B294D0-4247-4627-84C3-85924D3786C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91100" y="3233902"/>
            <a:ext cx="2933700" cy="3243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G:\Địa 2022\Hình nền\Thầy có\Thầy có\images - 2021-10-26T084728.32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873980">
            <a:off x="788351" y="1654995"/>
            <a:ext cx="5554449" cy="215987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rot="20712575">
            <a:off x="2322338" y="2169232"/>
            <a:ext cx="3292611" cy="1200329"/>
          </a:xfrm>
          <a:prstGeom prst="rect">
            <a:avLst/>
          </a:prstGeom>
        </p:spPr>
        <p:txBody>
          <a:bodyPr wrap="square">
            <a:spAutoFit/>
          </a:bodyPr>
          <a:lstStyle/>
          <a:p>
            <a:r>
              <a:rPr lang="en-US" b="1" dirty="0" smtClean="0">
                <a:solidFill>
                  <a:srgbClr val="FF0000"/>
                </a:solidFill>
                <a:latin typeface="Times New Roman" panose="02020603050405020304" pitchFamily="18" charset="0"/>
                <a:cs typeface="Times New Roman" panose="02020603050405020304" pitchFamily="18" charset="0"/>
              </a:rPr>
              <a:t>+ Dựa </a:t>
            </a:r>
            <a:r>
              <a:rPr lang="en-US" b="1" dirty="0">
                <a:solidFill>
                  <a:srgbClr val="FF0000"/>
                </a:solidFill>
                <a:latin typeface="Times New Roman" panose="02020603050405020304" pitchFamily="18" charset="0"/>
                <a:cs typeface="Times New Roman" panose="02020603050405020304" pitchFamily="18" charset="0"/>
              </a:rPr>
              <a:t>vào bản đồ kể tên các trung tâm công </a:t>
            </a:r>
            <a:r>
              <a:rPr lang="en-US" b="1" dirty="0" smtClean="0">
                <a:solidFill>
                  <a:srgbClr val="FF0000"/>
                </a:solidFill>
                <a:latin typeface="Times New Roman" panose="02020603050405020304" pitchFamily="18" charset="0"/>
                <a:cs typeface="Times New Roman" panose="02020603050405020304" pitchFamily="18" charset="0"/>
              </a:rPr>
              <a:t>nghiệp.</a:t>
            </a:r>
          </a:p>
          <a:p>
            <a:r>
              <a:rPr lang="en-US" b="1" dirty="0" smtClean="0">
                <a:solidFill>
                  <a:srgbClr val="FF0000"/>
                </a:solidFill>
                <a:latin typeface="Times New Roman" panose="02020603050405020304" pitchFamily="18" charset="0"/>
                <a:cs typeface="Times New Roman" panose="02020603050405020304" pitchFamily="18" charset="0"/>
              </a:rPr>
              <a:t>+ Có </a:t>
            </a:r>
            <a:r>
              <a:rPr lang="en-US" b="1" dirty="0">
                <a:solidFill>
                  <a:srgbClr val="FF0000"/>
                </a:solidFill>
                <a:latin typeface="Times New Roman" panose="02020603050405020304" pitchFamily="18" charset="0"/>
                <a:cs typeface="Times New Roman" panose="02020603050405020304" pitchFamily="18" charset="0"/>
              </a:rPr>
              <a:t>bao nhiêu vùng tập trung nhiều trung tâm công nghiệp ?</a:t>
            </a:r>
          </a:p>
        </p:txBody>
      </p:sp>
      <p:sp>
        <p:nvSpPr>
          <p:cNvPr id="7" name="TextBox 6">
            <a:extLst>
              <a:ext uri="{FF2B5EF4-FFF2-40B4-BE49-F238E27FC236}">
                <a16:creationId xmlns:a16="http://schemas.microsoft.com/office/drawing/2014/main" id="{A2E3F0FD-A8CF-4990-B029-F05B2D6F4B9F}"/>
              </a:ext>
            </a:extLst>
          </p:cNvPr>
          <p:cNvSpPr txBox="1"/>
          <p:nvPr/>
        </p:nvSpPr>
        <p:spPr>
          <a:xfrm>
            <a:off x="367795" y="731536"/>
            <a:ext cx="6623556" cy="430887"/>
          </a:xfrm>
          <a:prstGeom prst="rect">
            <a:avLst/>
          </a:prstGeom>
          <a:noFill/>
        </p:spPr>
        <p:txBody>
          <a:bodyPr wrap="square">
            <a:spAutoFit/>
          </a:bodyPr>
          <a:lstStyle/>
          <a:p>
            <a:pPr marL="457200">
              <a:spcBef>
                <a:spcPts val="600"/>
              </a:spcBef>
              <a:spcAft>
                <a:spcPts val="600"/>
              </a:spcAft>
            </a:pPr>
            <a:r>
              <a:rPr lang="en-US" sz="2200" b="1" u="sng" dirty="0">
                <a:solidFill>
                  <a:srgbClr val="FF0000"/>
                </a:solidFill>
                <a:effectLst/>
                <a:latin typeface="Times New Roman" panose="02020603050405020304" pitchFamily="18" charset="0"/>
                <a:ea typeface="Calibri" panose="020F0502020204030204" pitchFamily="34" charset="0"/>
              </a:rPr>
              <a:t>III. CÁC TRUNG TÂM CÔNG NGHIỆP LỚN </a:t>
            </a:r>
            <a:endParaRPr lang="en-US" sz="2200" u="sng" dirty="0">
              <a:solidFill>
                <a:srgbClr val="FF0000"/>
              </a:solidFill>
              <a:effectLst/>
              <a:latin typeface="Times New Roman" panose="02020603050405020304" pitchFamily="18" charset="0"/>
              <a:ea typeface="Calibri" panose="020F0502020204030204" pitchFamily="34" charset="0"/>
            </a:endParaRPr>
          </a:p>
        </p:txBody>
      </p:sp>
      <p:pic>
        <p:nvPicPr>
          <p:cNvPr id="8" name="Picture 3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7794" y="190523"/>
            <a:ext cx="762000"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3964776"/>
      </p:ext>
    </p:extLst>
  </p:cSld>
  <p:clrMapOvr>
    <a:masterClrMapping/>
  </p:clrMapOvr>
  <mc:AlternateContent xmlns:mc="http://schemas.openxmlformats.org/markup-compatibility/2006" xmlns:p14="http://schemas.microsoft.com/office/powerpoint/2010/main">
    <mc:Choice Requires="p14">
      <p:transition spd="slow" p14:dur="800">
        <p14:flythrough dir="ou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4" descr="Untitled-1 ">
            <a:extLst>
              <a:ext uri="{FF2B5EF4-FFF2-40B4-BE49-F238E27FC236}">
                <a16:creationId xmlns:a16="http://schemas.microsoft.com/office/drawing/2014/main" id="{9DFA35E6-38B6-4D95-AF63-C32D93595951}"/>
              </a:ext>
            </a:extLst>
          </p:cNvPr>
          <p:cNvPicPr>
            <a:picLocks noChangeAspect="1" noChangeArrowheads="1"/>
          </p:cNvPicPr>
          <p:nvPr/>
        </p:nvPicPr>
        <p:blipFill>
          <a:blip r:embed="rId2">
            <a:lum bright="-12000" contrast="24000"/>
            <a:extLst>
              <a:ext uri="{28A0092B-C50C-407E-A947-70E740481C1C}">
                <a14:useLocalDpi xmlns:a14="http://schemas.microsoft.com/office/drawing/2010/main" val="0"/>
              </a:ext>
            </a:extLst>
          </a:blip>
          <a:srcRect/>
          <a:stretch>
            <a:fillRect/>
          </a:stretch>
        </p:blipFill>
        <p:spPr bwMode="auto">
          <a:xfrm>
            <a:off x="3333751" y="209550"/>
            <a:ext cx="4133850" cy="607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3" name="Picture 5" descr="luoc do 2">
            <a:extLst>
              <a:ext uri="{FF2B5EF4-FFF2-40B4-BE49-F238E27FC236}">
                <a16:creationId xmlns:a16="http://schemas.microsoft.com/office/drawing/2014/main" id="{C2C30BB9-1AFA-4165-88AF-65E3D3DB6EF8}"/>
              </a:ext>
            </a:extLst>
          </p:cNvPr>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7772401" y="209550"/>
            <a:ext cx="4133850" cy="607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A2E3F0FD-A8CF-4990-B029-F05B2D6F4B9F}"/>
              </a:ext>
            </a:extLst>
          </p:cNvPr>
          <p:cNvSpPr txBox="1"/>
          <p:nvPr/>
        </p:nvSpPr>
        <p:spPr>
          <a:xfrm>
            <a:off x="381001" y="1711680"/>
            <a:ext cx="2914649" cy="1785104"/>
          </a:xfrm>
          <a:prstGeom prst="rect">
            <a:avLst/>
          </a:prstGeom>
          <a:noFill/>
        </p:spPr>
        <p:txBody>
          <a:bodyPr wrap="square">
            <a:spAutoFit/>
          </a:bodyPr>
          <a:lstStyle/>
          <a:p>
            <a:pPr marL="457200">
              <a:spcAft>
                <a:spcPts val="600"/>
              </a:spcAft>
            </a:pPr>
            <a:r>
              <a:rPr lang="en-US" sz="2200" b="1" i="1" dirty="0" smtClean="0">
                <a:solidFill>
                  <a:srgbClr val="0000CC"/>
                </a:solidFill>
                <a:latin typeface="Times New Roman" panose="02020603050405020304" pitchFamily="18" charset="0"/>
                <a:ea typeface="Calibri" panose="020F0502020204030204" pitchFamily="34" charset="0"/>
              </a:rPr>
              <a:t>- Khu </a:t>
            </a:r>
            <a:r>
              <a:rPr lang="en-US" sz="2200" b="1" i="1" dirty="0">
                <a:solidFill>
                  <a:srgbClr val="0000CC"/>
                </a:solidFill>
                <a:latin typeface="Times New Roman" panose="02020603050405020304" pitchFamily="18" charset="0"/>
                <a:ea typeface="Calibri" panose="020F0502020204030204" pitchFamily="34" charset="0"/>
              </a:rPr>
              <a:t>vực tập trung công nghiệp: Đông Nam Bộ, Đồng bằng sông Hồng</a:t>
            </a:r>
            <a:r>
              <a:rPr lang="en-US" sz="2200" b="1" i="1" dirty="0" smtClean="0">
                <a:solidFill>
                  <a:srgbClr val="0000CC"/>
                </a:solidFill>
                <a:latin typeface="Times New Roman" panose="02020603050405020304" pitchFamily="18" charset="0"/>
                <a:ea typeface="Calibri" panose="020F0502020204030204" pitchFamily="34" charset="0"/>
              </a:rPr>
              <a:t>.</a:t>
            </a:r>
            <a:endParaRPr lang="en-US" sz="2200" b="1" i="1" dirty="0" smtClean="0">
              <a:solidFill>
                <a:srgbClr val="0000CC"/>
              </a:solidFill>
              <a:effectLst/>
              <a:latin typeface="Times New Roman" panose="02020603050405020304" pitchFamily="18" charset="0"/>
              <a:ea typeface="Calibri" panose="020F0502020204030204" pitchFamily="34" charset="0"/>
            </a:endParaRPr>
          </a:p>
        </p:txBody>
      </p:sp>
      <p:sp>
        <p:nvSpPr>
          <p:cNvPr id="5" name="TextBox 4">
            <a:extLst>
              <a:ext uri="{FF2B5EF4-FFF2-40B4-BE49-F238E27FC236}">
                <a16:creationId xmlns:a16="http://schemas.microsoft.com/office/drawing/2014/main" id="{A2E3F0FD-A8CF-4990-B029-F05B2D6F4B9F}"/>
              </a:ext>
            </a:extLst>
          </p:cNvPr>
          <p:cNvSpPr txBox="1"/>
          <p:nvPr/>
        </p:nvSpPr>
        <p:spPr>
          <a:xfrm>
            <a:off x="347315" y="3477989"/>
            <a:ext cx="2719735" cy="1785104"/>
          </a:xfrm>
          <a:prstGeom prst="rect">
            <a:avLst/>
          </a:prstGeom>
          <a:noFill/>
        </p:spPr>
        <p:txBody>
          <a:bodyPr wrap="square">
            <a:spAutoFit/>
          </a:bodyPr>
          <a:lstStyle/>
          <a:p>
            <a:pPr marL="457200">
              <a:spcAft>
                <a:spcPts val="600"/>
              </a:spcAft>
            </a:pPr>
            <a:r>
              <a:rPr lang="en-US" sz="2200" b="1" i="1" dirty="0" smtClean="0">
                <a:solidFill>
                  <a:srgbClr val="0000CC"/>
                </a:solidFill>
                <a:effectLst/>
                <a:latin typeface="Times New Roman" panose="02020603050405020304" pitchFamily="18" charset="0"/>
                <a:ea typeface="Calibri" panose="020F0502020204030204" pitchFamily="34" charset="0"/>
              </a:rPr>
              <a:t>- </a:t>
            </a:r>
            <a:r>
              <a:rPr lang="en-US" sz="2200" b="1" i="1" dirty="0">
                <a:solidFill>
                  <a:srgbClr val="0000CC"/>
                </a:solidFill>
                <a:latin typeface="Times New Roman" panose="02020603050405020304" pitchFamily="18" charset="0"/>
                <a:ea typeface="Calibri" panose="020F0502020204030204" pitchFamily="34" charset="0"/>
              </a:rPr>
              <a:t>Các trung</a:t>
            </a:r>
            <a:r>
              <a:rPr lang="en-US" sz="2200" b="1" i="1" dirty="0">
                <a:solidFill>
                  <a:srgbClr val="0000CC"/>
                </a:solidFill>
                <a:effectLst/>
                <a:latin typeface="Times New Roman" panose="02020603050405020304" pitchFamily="18" charset="0"/>
                <a:ea typeface="Calibri" panose="020F0502020204030204" pitchFamily="34" charset="0"/>
              </a:rPr>
              <a:t> tâm công nghiệp lớn nhất </a:t>
            </a:r>
            <a:r>
              <a:rPr lang="en-US" sz="2200" b="1" i="1" dirty="0">
                <a:solidFill>
                  <a:srgbClr val="0000CC"/>
                </a:solidFill>
                <a:latin typeface="Times New Roman" panose="02020603050405020304" pitchFamily="18" charset="0"/>
                <a:ea typeface="Calibri" panose="020F0502020204030204" pitchFamily="34" charset="0"/>
              </a:rPr>
              <a:t>là </a:t>
            </a:r>
            <a:r>
              <a:rPr lang="en-US" sz="2200" b="1" i="1" dirty="0">
                <a:solidFill>
                  <a:srgbClr val="0000CC"/>
                </a:solidFill>
                <a:effectLst/>
                <a:latin typeface="Times New Roman" panose="02020603050405020304" pitchFamily="18" charset="0"/>
                <a:ea typeface="Calibri" panose="020F0502020204030204" pitchFamily="34" charset="0"/>
              </a:rPr>
              <a:t>Thành Phố Hồ Chí Minh</a:t>
            </a:r>
            <a:r>
              <a:rPr lang="en-US" sz="2200" b="1" i="1" dirty="0">
                <a:solidFill>
                  <a:srgbClr val="0000CC"/>
                </a:solidFill>
                <a:latin typeface="Times New Roman" panose="02020603050405020304" pitchFamily="18" charset="0"/>
                <a:ea typeface="Calibri" panose="020F0502020204030204" pitchFamily="34" charset="0"/>
              </a:rPr>
              <a:t> và </a:t>
            </a:r>
            <a:r>
              <a:rPr lang="en-US" sz="2200" b="1" i="1" dirty="0">
                <a:solidFill>
                  <a:srgbClr val="0000CC"/>
                </a:solidFill>
                <a:effectLst/>
                <a:latin typeface="Times New Roman" panose="02020603050405020304" pitchFamily="18" charset="0"/>
                <a:ea typeface="Calibri" panose="020F0502020204030204" pitchFamily="34" charset="0"/>
              </a:rPr>
              <a:t>Hà Nội</a:t>
            </a:r>
            <a:r>
              <a:rPr lang="en-US" sz="2200" b="1" i="1" dirty="0" smtClean="0">
                <a:solidFill>
                  <a:srgbClr val="0000CC"/>
                </a:solidFill>
                <a:effectLst/>
                <a:latin typeface="Times New Roman" panose="02020603050405020304" pitchFamily="18" charset="0"/>
                <a:ea typeface="Calibri" panose="020F0502020204030204" pitchFamily="34" charset="0"/>
              </a:rPr>
              <a:t>.</a:t>
            </a:r>
            <a:endParaRPr lang="en-US" sz="2200" b="1" i="1" dirty="0">
              <a:solidFill>
                <a:srgbClr val="0000CC"/>
              </a:solidFill>
              <a:effectLst/>
              <a:latin typeface="Times New Roman" panose="02020603050405020304" pitchFamily="18" charset="0"/>
              <a:ea typeface="Calibri" panose="020F0502020204030204" pitchFamily="34" charset="0"/>
            </a:endParaRPr>
          </a:p>
        </p:txBody>
      </p:sp>
      <p:pic>
        <p:nvPicPr>
          <p:cNvPr id="6" name="Picture 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1" y="1175105"/>
            <a:ext cx="762000"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1500">
        <p14:window/>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769CE19-3AFB-41A2-8A40-5F4330F8E37B}"/>
              </a:ext>
            </a:extLst>
          </p:cNvPr>
          <p:cNvSpPr txBox="1"/>
          <p:nvPr/>
        </p:nvSpPr>
        <p:spPr>
          <a:xfrm>
            <a:off x="772767" y="820771"/>
            <a:ext cx="10703615" cy="2477601"/>
          </a:xfrm>
          <a:prstGeom prst="rect">
            <a:avLst/>
          </a:prstGeom>
          <a:noFill/>
        </p:spPr>
        <p:txBody>
          <a:bodyPr wrap="square">
            <a:spAutoFit/>
          </a:bodyPr>
          <a:lstStyle/>
          <a:p>
            <a:pPr algn="just">
              <a:lnSpc>
                <a:spcPct val="115000"/>
              </a:lnSpc>
              <a:spcBef>
                <a:spcPts val="600"/>
              </a:spcBef>
              <a:spcAft>
                <a:spcPts val="600"/>
              </a:spcAft>
            </a:pPr>
            <a:r>
              <a:rPr lang="en-US" sz="2000" b="1" dirty="0">
                <a:solidFill>
                  <a:srgbClr val="FF0000"/>
                </a:solidFill>
                <a:effectLst/>
                <a:latin typeface="Times New Roman" panose="02020603050405020304" pitchFamily="18" charset="0"/>
                <a:ea typeface="Calibri" panose="020F0502020204030204" pitchFamily="34" charset="0"/>
              </a:rPr>
              <a:t>Câu 1. Ngành công nghiệp chiếm tỉ trọng lớn nhất trong cơ cấu giá trị công nghiệp (năm 2002).</a:t>
            </a:r>
          </a:p>
          <a:p>
            <a:pPr algn="just">
              <a:lnSpc>
                <a:spcPct val="115000"/>
              </a:lnSpc>
              <a:spcBef>
                <a:spcPts val="600"/>
              </a:spcBef>
              <a:spcAft>
                <a:spcPts val="600"/>
              </a:spcAft>
            </a:pPr>
            <a:r>
              <a:rPr lang="en-US" sz="2000" b="1" dirty="0" smtClean="0">
                <a:solidFill>
                  <a:srgbClr val="000000"/>
                </a:solidFill>
                <a:effectLst/>
                <a:latin typeface="Times New Roman" panose="02020603050405020304" pitchFamily="18" charset="0"/>
                <a:ea typeface="Calibri" panose="020F0502020204030204" pitchFamily="34" charset="0"/>
              </a:rPr>
              <a:t>            A</a:t>
            </a:r>
            <a:r>
              <a:rPr lang="en-US" sz="2000" b="1" dirty="0">
                <a:solidFill>
                  <a:srgbClr val="000000"/>
                </a:solidFill>
                <a:effectLst/>
                <a:latin typeface="Times New Roman" panose="02020603050405020304" pitchFamily="18" charset="0"/>
                <a:ea typeface="Calibri" panose="020F0502020204030204" pitchFamily="34" charset="0"/>
              </a:rPr>
              <a:t>. Công nghiệp điện .</a:t>
            </a:r>
          </a:p>
          <a:p>
            <a:pPr algn="just">
              <a:lnSpc>
                <a:spcPct val="115000"/>
              </a:lnSpc>
              <a:spcBef>
                <a:spcPts val="600"/>
              </a:spcBef>
              <a:spcAft>
                <a:spcPts val="600"/>
              </a:spcAft>
            </a:pPr>
            <a:r>
              <a:rPr lang="en-US" sz="2000" b="1" dirty="0" smtClean="0">
                <a:solidFill>
                  <a:srgbClr val="000000"/>
                </a:solidFill>
                <a:effectLst/>
                <a:latin typeface="Times New Roman" panose="02020603050405020304" pitchFamily="18" charset="0"/>
                <a:ea typeface="Calibri" panose="020F0502020204030204" pitchFamily="34" charset="0"/>
              </a:rPr>
              <a:t>            B</a:t>
            </a:r>
            <a:r>
              <a:rPr lang="en-US" sz="2000" b="1" dirty="0">
                <a:solidFill>
                  <a:srgbClr val="000000"/>
                </a:solidFill>
                <a:effectLst/>
                <a:latin typeface="Times New Roman" panose="02020603050405020304" pitchFamily="18" charset="0"/>
                <a:ea typeface="Calibri" panose="020F0502020204030204" pitchFamily="34" charset="0"/>
              </a:rPr>
              <a:t>. Công nghiệp dệt may.</a:t>
            </a:r>
          </a:p>
          <a:p>
            <a:pPr algn="just">
              <a:lnSpc>
                <a:spcPct val="115000"/>
              </a:lnSpc>
              <a:spcBef>
                <a:spcPts val="600"/>
              </a:spcBef>
              <a:spcAft>
                <a:spcPts val="600"/>
              </a:spcAft>
            </a:pPr>
            <a:r>
              <a:rPr lang="en-US" sz="2000" b="1" dirty="0" smtClean="0">
                <a:solidFill>
                  <a:srgbClr val="000000"/>
                </a:solidFill>
                <a:effectLst/>
                <a:latin typeface="Times New Roman" panose="02020603050405020304" pitchFamily="18" charset="0"/>
                <a:ea typeface="Calibri" panose="020F0502020204030204" pitchFamily="34" charset="0"/>
              </a:rPr>
              <a:t>            C</a:t>
            </a:r>
            <a:r>
              <a:rPr lang="en-US" sz="2000" b="1" dirty="0">
                <a:solidFill>
                  <a:srgbClr val="000000"/>
                </a:solidFill>
                <a:effectLst/>
                <a:latin typeface="Times New Roman" panose="02020603050405020304" pitchFamily="18" charset="0"/>
                <a:ea typeface="Calibri" panose="020F0502020204030204" pitchFamily="34" charset="0"/>
              </a:rPr>
              <a:t>. Công nghiệp khai thác nhiên liệu .</a:t>
            </a:r>
          </a:p>
          <a:p>
            <a:pPr algn="just">
              <a:lnSpc>
                <a:spcPct val="115000"/>
              </a:lnSpc>
              <a:spcBef>
                <a:spcPts val="600"/>
              </a:spcBef>
              <a:spcAft>
                <a:spcPts val="600"/>
              </a:spcAft>
            </a:pPr>
            <a:r>
              <a:rPr lang="en-US" sz="2000" b="1" dirty="0" smtClean="0">
                <a:solidFill>
                  <a:srgbClr val="000000"/>
                </a:solidFill>
                <a:effectLst/>
                <a:latin typeface="Times New Roman" panose="02020603050405020304" pitchFamily="18" charset="0"/>
                <a:ea typeface="Calibri" panose="020F0502020204030204" pitchFamily="34" charset="0"/>
              </a:rPr>
              <a:t>            D</a:t>
            </a:r>
            <a:r>
              <a:rPr lang="en-US" sz="2000" b="1" dirty="0">
                <a:solidFill>
                  <a:srgbClr val="000000"/>
                </a:solidFill>
                <a:effectLst/>
                <a:latin typeface="Times New Roman" panose="02020603050405020304" pitchFamily="18" charset="0"/>
                <a:ea typeface="Calibri" panose="020F0502020204030204" pitchFamily="34" charset="0"/>
              </a:rPr>
              <a:t>. Công nghiệp chế biến lương thực, thực phẩm.</a:t>
            </a:r>
          </a:p>
        </p:txBody>
      </p:sp>
      <p:sp>
        <p:nvSpPr>
          <p:cNvPr id="5" name="TextBox 4">
            <a:extLst>
              <a:ext uri="{FF2B5EF4-FFF2-40B4-BE49-F238E27FC236}">
                <a16:creationId xmlns:a16="http://schemas.microsoft.com/office/drawing/2014/main" id="{1921D105-9C9B-4538-AA06-946744F57124}"/>
              </a:ext>
            </a:extLst>
          </p:cNvPr>
          <p:cNvSpPr txBox="1"/>
          <p:nvPr/>
        </p:nvSpPr>
        <p:spPr>
          <a:xfrm>
            <a:off x="579783" y="3333750"/>
            <a:ext cx="11326467" cy="2654573"/>
          </a:xfrm>
          <a:prstGeom prst="rect">
            <a:avLst/>
          </a:prstGeom>
          <a:noFill/>
        </p:spPr>
        <p:txBody>
          <a:bodyPr wrap="square">
            <a:spAutoFit/>
          </a:bodyPr>
          <a:lstStyle/>
          <a:p>
            <a:pPr algn="just">
              <a:lnSpc>
                <a:spcPct val="115000"/>
              </a:lnSpc>
              <a:spcBef>
                <a:spcPts val="600"/>
              </a:spcBef>
              <a:spcAft>
                <a:spcPts val="600"/>
              </a:spcAft>
            </a:pPr>
            <a:r>
              <a:rPr lang="en-US" sz="2200" b="1" dirty="0">
                <a:solidFill>
                  <a:srgbClr val="FF0000"/>
                </a:solidFill>
                <a:effectLst/>
                <a:latin typeface="Times New Roman" panose="02020603050405020304" pitchFamily="18" charset="0"/>
                <a:ea typeface="Calibri" panose="020F0502020204030204" pitchFamily="34" charset="0"/>
              </a:rPr>
              <a:t>Câu 2. Ngành công nghiệp năng lượng (thủy điện ) phát triển dựa trên cơ sở tài nguyên nào?</a:t>
            </a:r>
          </a:p>
          <a:p>
            <a:pPr algn="just">
              <a:lnSpc>
                <a:spcPct val="115000"/>
              </a:lnSpc>
              <a:spcBef>
                <a:spcPts val="600"/>
              </a:spcBef>
              <a:spcAft>
                <a:spcPts val="600"/>
              </a:spcAft>
            </a:pPr>
            <a:r>
              <a:rPr lang="en-US" sz="2200" b="1" dirty="0" smtClean="0">
                <a:solidFill>
                  <a:srgbClr val="000000"/>
                </a:solidFill>
                <a:effectLst/>
                <a:latin typeface="Times New Roman" panose="02020603050405020304" pitchFamily="18" charset="0"/>
                <a:ea typeface="Calibri" panose="020F0502020204030204" pitchFamily="34" charset="0"/>
              </a:rPr>
              <a:t>            A</a:t>
            </a:r>
            <a:r>
              <a:rPr lang="en-US" sz="2200" b="1" dirty="0">
                <a:solidFill>
                  <a:srgbClr val="000000"/>
                </a:solidFill>
                <a:effectLst/>
                <a:latin typeface="Times New Roman" panose="02020603050405020304" pitchFamily="18" charset="0"/>
                <a:ea typeface="Calibri" panose="020F0502020204030204" pitchFamily="34" charset="0"/>
              </a:rPr>
              <a:t>. Khoáng sản kim loại.</a:t>
            </a:r>
          </a:p>
          <a:p>
            <a:pPr algn="just">
              <a:lnSpc>
                <a:spcPct val="115000"/>
              </a:lnSpc>
              <a:spcBef>
                <a:spcPts val="600"/>
              </a:spcBef>
              <a:spcAft>
                <a:spcPts val="600"/>
              </a:spcAft>
            </a:pPr>
            <a:r>
              <a:rPr lang="en-US" sz="2200" b="1" dirty="0" smtClean="0">
                <a:solidFill>
                  <a:srgbClr val="000000"/>
                </a:solidFill>
                <a:effectLst/>
                <a:latin typeface="Times New Roman" panose="02020603050405020304" pitchFamily="18" charset="0"/>
                <a:ea typeface="Calibri" panose="020F0502020204030204" pitchFamily="34" charset="0"/>
              </a:rPr>
              <a:t>            B</a:t>
            </a:r>
            <a:r>
              <a:rPr lang="en-US" sz="2200" b="1" dirty="0">
                <a:solidFill>
                  <a:srgbClr val="000000"/>
                </a:solidFill>
                <a:effectLst/>
                <a:latin typeface="Times New Roman" panose="02020603050405020304" pitchFamily="18" charset="0"/>
                <a:ea typeface="Calibri" panose="020F0502020204030204" pitchFamily="34" charset="0"/>
              </a:rPr>
              <a:t>. Khoáng sản năng lượng .</a:t>
            </a:r>
          </a:p>
          <a:p>
            <a:pPr algn="just">
              <a:lnSpc>
                <a:spcPct val="115000"/>
              </a:lnSpc>
              <a:spcBef>
                <a:spcPts val="600"/>
              </a:spcBef>
              <a:spcAft>
                <a:spcPts val="600"/>
              </a:spcAft>
            </a:pPr>
            <a:r>
              <a:rPr lang="en-US" sz="2200" b="1" dirty="0" smtClean="0">
                <a:solidFill>
                  <a:srgbClr val="000000"/>
                </a:solidFill>
                <a:effectLst/>
                <a:latin typeface="Times New Roman" panose="02020603050405020304" pitchFamily="18" charset="0"/>
                <a:ea typeface="Calibri" panose="020F0502020204030204" pitchFamily="34" charset="0"/>
              </a:rPr>
              <a:t>            C</a:t>
            </a:r>
            <a:r>
              <a:rPr lang="en-US" sz="2200" b="1" dirty="0">
                <a:solidFill>
                  <a:srgbClr val="000000"/>
                </a:solidFill>
                <a:effectLst/>
                <a:latin typeface="Times New Roman" panose="02020603050405020304" pitchFamily="18" charset="0"/>
                <a:ea typeface="Calibri" panose="020F0502020204030204" pitchFamily="34" charset="0"/>
              </a:rPr>
              <a:t>. Khoáng sản phi kim loại.</a:t>
            </a:r>
          </a:p>
          <a:p>
            <a:pPr algn="just">
              <a:lnSpc>
                <a:spcPct val="115000"/>
              </a:lnSpc>
              <a:spcBef>
                <a:spcPts val="600"/>
              </a:spcBef>
              <a:spcAft>
                <a:spcPts val="600"/>
              </a:spcAft>
            </a:pPr>
            <a:r>
              <a:rPr lang="en-US" sz="2200" b="1" dirty="0" smtClean="0">
                <a:solidFill>
                  <a:srgbClr val="000000"/>
                </a:solidFill>
                <a:effectLst/>
                <a:latin typeface="Times New Roman" panose="02020603050405020304" pitchFamily="18" charset="0"/>
                <a:ea typeface="Calibri" panose="020F0502020204030204" pitchFamily="34" charset="0"/>
              </a:rPr>
              <a:t>           D</a:t>
            </a:r>
            <a:r>
              <a:rPr lang="en-US" sz="2200" b="1" dirty="0">
                <a:solidFill>
                  <a:srgbClr val="000000"/>
                </a:solidFill>
                <a:effectLst/>
                <a:latin typeface="Times New Roman" panose="02020603050405020304" pitchFamily="18" charset="0"/>
                <a:ea typeface="Calibri" panose="020F0502020204030204" pitchFamily="34" charset="0"/>
              </a:rPr>
              <a:t>. Thủy năng của sông suối. </a:t>
            </a:r>
          </a:p>
        </p:txBody>
      </p:sp>
      <p:sp>
        <p:nvSpPr>
          <p:cNvPr id="2" name="Oval 1">
            <a:extLst>
              <a:ext uri="{FF2B5EF4-FFF2-40B4-BE49-F238E27FC236}">
                <a16:creationId xmlns:a16="http://schemas.microsoft.com/office/drawing/2014/main" id="{212ABEBA-5500-49E7-A9D4-F6AD52FF4A6E}"/>
              </a:ext>
            </a:extLst>
          </p:cNvPr>
          <p:cNvSpPr/>
          <p:nvPr/>
        </p:nvSpPr>
        <p:spPr>
          <a:xfrm>
            <a:off x="1488384" y="2839867"/>
            <a:ext cx="437323" cy="43945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62F0FE0B-3C5E-4408-A68A-DBC5BE8908A8}"/>
              </a:ext>
            </a:extLst>
          </p:cNvPr>
          <p:cNvSpPr/>
          <p:nvPr/>
        </p:nvSpPr>
        <p:spPr>
          <a:xfrm>
            <a:off x="1315278" y="5452439"/>
            <a:ext cx="477079" cy="43945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WordArt 9"/>
          <p:cNvSpPr>
            <a:spLocks noChangeArrowheads="1" noChangeShapeType="1" noTextEdit="1"/>
          </p:cNvSpPr>
          <p:nvPr/>
        </p:nvSpPr>
        <p:spPr bwMode="auto">
          <a:xfrm>
            <a:off x="3709986" y="304800"/>
            <a:ext cx="4829175" cy="496921"/>
          </a:xfrm>
          <a:prstGeom prst="rect">
            <a:avLst/>
          </a:prstGeom>
        </p:spPr>
        <p:txBody>
          <a:bodyPr wrap="none" fromWordArt="1">
            <a:prstTxWarp prst="textPlain">
              <a:avLst>
                <a:gd name="adj" fmla="val 50000"/>
              </a:avLst>
            </a:prstTxWarp>
          </a:bodyPr>
          <a:lstStyle/>
          <a:p>
            <a:pPr algn="ctr"/>
            <a:r>
              <a:rPr lang="en-US" sz="11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a:cs typeface="Times New Roman"/>
              </a:rPr>
              <a:t> LUYỆN TẬP:</a:t>
            </a:r>
          </a:p>
        </p:txBody>
      </p:sp>
    </p:spTree>
    <p:extLst>
      <p:ext uri="{BB962C8B-B14F-4D97-AF65-F5344CB8AC3E}">
        <p14:creationId xmlns:p14="http://schemas.microsoft.com/office/powerpoint/2010/main" val="1568684335"/>
      </p:ext>
    </p:extLst>
  </p:cSld>
  <p:clrMapOvr>
    <a:masterClrMapping/>
  </p:clrMapOvr>
  <mc:AlternateContent xmlns:mc="http://schemas.openxmlformats.org/markup-compatibility/2006" xmlns:p14="http://schemas.microsoft.com/office/powerpoint/2010/main">
    <mc:Choice Requires="p14">
      <p:transition spd="slow" p14:dur="39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repeatCount="indefinite"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ox(i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ox(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repeatCount="indefinite"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ox(in)">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2" grpId="0" animBg="1"/>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G:\Địa 2022\Hình nền\Thầy có\Thầy có\images - 2021-10-18T081516.64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3750" y="190500"/>
            <a:ext cx="8858250" cy="65341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8060328" y="1352550"/>
            <a:ext cx="2664822" cy="3970318"/>
          </a:xfrm>
          <a:prstGeom prst="rect">
            <a:avLst/>
          </a:prstGeom>
        </p:spPr>
        <p:txBody>
          <a:bodyPr wrap="square">
            <a:spAutoFit/>
          </a:bodyPr>
          <a:lstStyle/>
          <a:p>
            <a:r>
              <a:rPr lang="en-US" sz="2800" b="1" i="1" dirty="0" smtClean="0">
                <a:solidFill>
                  <a:srgbClr val="FF0000"/>
                </a:solidFill>
                <a:latin typeface="Times New Roman" pitchFamily="18" charset="0"/>
                <a:cs typeface="Times New Roman" pitchFamily="18" charset="0"/>
              </a:rPr>
              <a:t>- Về học bài.</a:t>
            </a:r>
          </a:p>
          <a:p>
            <a:r>
              <a:rPr lang="en-US" sz="2800" b="1" i="1" dirty="0" smtClean="0">
                <a:solidFill>
                  <a:srgbClr val="FF0000"/>
                </a:solidFill>
                <a:latin typeface="Times New Roman" pitchFamily="18" charset="0"/>
                <a:cs typeface="Times New Roman" pitchFamily="18" charset="0"/>
              </a:rPr>
              <a:t>- Hoàn thành bài tập trong SGK.</a:t>
            </a:r>
          </a:p>
          <a:p>
            <a:r>
              <a:rPr lang="en-US" sz="2800" b="1" i="1" dirty="0">
                <a:solidFill>
                  <a:srgbClr val="FF0000"/>
                </a:solidFill>
                <a:latin typeface="Times New Roman" pitchFamily="18" charset="0"/>
                <a:cs typeface="Times New Roman" pitchFamily="18" charset="0"/>
              </a:rPr>
              <a:t>- Chuẩn bị </a:t>
            </a:r>
            <a:r>
              <a:rPr lang="en-US" sz="2800" b="1" i="1" dirty="0" smtClean="0">
                <a:solidFill>
                  <a:srgbClr val="FF0000"/>
                </a:solidFill>
                <a:latin typeface="Times New Roman" pitchFamily="18" charset="0"/>
                <a:cs typeface="Times New Roman" pitchFamily="18" charset="0"/>
              </a:rPr>
              <a:t>bài 13. Vai trò, đặc điểm phát triển và phân bố của dịch vụ.</a:t>
            </a:r>
            <a:endParaRPr lang="en-US" sz="2800" b="1" i="1" dirty="0">
              <a:solidFill>
                <a:srgbClr val="FF0000"/>
              </a:solidFill>
              <a:latin typeface="Times New Roman" pitchFamily="18" charset="0"/>
              <a:cs typeface="Times New Roman" pitchFamily="18" charset="0"/>
            </a:endParaRPr>
          </a:p>
        </p:txBody>
      </p:sp>
      <p:sp>
        <p:nvSpPr>
          <p:cNvPr id="6" name="Rectangle 5"/>
          <p:cNvSpPr/>
          <p:nvPr/>
        </p:nvSpPr>
        <p:spPr>
          <a:xfrm>
            <a:off x="5181600" y="1860352"/>
            <a:ext cx="2209800" cy="2862322"/>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36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HOẠT ĐỘNG </a:t>
            </a:r>
          </a:p>
          <a:p>
            <a:pPr algn="ctr"/>
            <a:r>
              <a:rPr lang="en-US" sz="36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TÌM TÒI MỞ RỘNG:</a:t>
            </a:r>
            <a:endParaRPr lang="en-US" sz="36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Tree>
    <p:extLst>
      <p:ext uri="{BB962C8B-B14F-4D97-AF65-F5344CB8AC3E}">
        <p14:creationId xmlns:p14="http://schemas.microsoft.com/office/powerpoint/2010/main" val="354143523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par>
                                <p:cTn id="15" presetID="21" presetClass="entr" presetSubtype="1"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C0E123-7767-4997-81AD-0F717AC06DA2}"/>
              </a:ext>
            </a:extLst>
          </p:cNvPr>
          <p:cNvSpPr/>
          <p:nvPr/>
        </p:nvSpPr>
        <p:spPr>
          <a:xfrm>
            <a:off x="1739980" y="1033404"/>
            <a:ext cx="4424358" cy="46382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2000" b="1" dirty="0">
                <a:solidFill>
                  <a:srgbClr val="FF0000"/>
                </a:solidFill>
                <a:latin typeface="Times New Roman" panose="02020603050405020304" pitchFamily="18" charset="0"/>
                <a:cs typeface="Times New Roman" panose="02020603050405020304" pitchFamily="18" charset="0"/>
              </a:rPr>
              <a:t>I</a:t>
            </a:r>
            <a:r>
              <a:rPr lang="en-US" sz="2000" b="1" u="sng" dirty="0">
                <a:solidFill>
                  <a:srgbClr val="FF0000"/>
                </a:solidFill>
                <a:latin typeface="Times New Roman" panose="02020603050405020304" pitchFamily="18" charset="0"/>
                <a:cs typeface="Times New Roman" panose="02020603050405020304" pitchFamily="18" charset="0"/>
              </a:rPr>
              <a:t>. CƠ CẤU NGÀNH CÔNG NGHIỆP</a:t>
            </a:r>
          </a:p>
        </p:txBody>
      </p:sp>
      <p:pic>
        <p:nvPicPr>
          <p:cNvPr id="7" name="Picture 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2214" y="954308"/>
            <a:ext cx="762000"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val 4"/>
          <p:cNvSpPr/>
          <p:nvPr/>
        </p:nvSpPr>
        <p:spPr>
          <a:xfrm>
            <a:off x="1599383" y="118249"/>
            <a:ext cx="1028700" cy="863600"/>
          </a:xfrm>
          <a:prstGeom prst="ellipse">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solidFill>
                  <a:srgbClr val="FF0000"/>
                </a:solidFill>
                <a:latin typeface="Times New Roman" pitchFamily="18" charset="0"/>
                <a:cs typeface="Times New Roman" pitchFamily="18" charset="0"/>
              </a:rPr>
              <a:t>Bài </a:t>
            </a:r>
            <a:r>
              <a:rPr lang="en-US" sz="2000" b="1" dirty="0" smtClean="0">
                <a:solidFill>
                  <a:srgbClr val="FF0000"/>
                </a:solidFill>
                <a:latin typeface="Times New Roman" pitchFamily="18" charset="0"/>
                <a:cs typeface="Times New Roman" pitchFamily="18" charset="0"/>
              </a:rPr>
              <a:t>12</a:t>
            </a:r>
            <a:endParaRPr lang="en-US" sz="2000" b="1" dirty="0">
              <a:solidFill>
                <a:srgbClr val="FF0000"/>
              </a:solidFill>
              <a:latin typeface="Times New Roman" pitchFamily="18" charset="0"/>
              <a:cs typeface="Times New Roman" pitchFamily="18" charset="0"/>
            </a:endParaRPr>
          </a:p>
        </p:txBody>
      </p:sp>
      <p:sp>
        <p:nvSpPr>
          <p:cNvPr id="6" name="Text Box 4"/>
          <p:cNvSpPr txBox="1">
            <a:spLocks noChangeArrowheads="1"/>
          </p:cNvSpPr>
          <p:nvPr/>
        </p:nvSpPr>
        <p:spPr bwMode="auto">
          <a:xfrm>
            <a:off x="2653862" y="319217"/>
            <a:ext cx="7152290" cy="461665"/>
          </a:xfrm>
          <a:prstGeom prst="rect">
            <a:avLst/>
          </a:prstGeom>
          <a:noFill/>
          <a:ln>
            <a:noFill/>
          </a:ln>
          <a:effectLst>
            <a:prstShdw prst="shdw18" dist="17961" dir="135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en-US" b="1" dirty="0" smtClean="0">
                <a:solidFill>
                  <a:srgbClr val="FF0000"/>
                </a:solidFill>
                <a:effectLst>
                  <a:outerShdw blurRad="38100" dist="38100" dir="2700000" algn="tl">
                    <a:srgbClr val="000000">
                      <a:alpha val="43137"/>
                    </a:srgbClr>
                  </a:outerShdw>
                </a:effectLst>
                <a:cs typeface="Times New Roman" pitchFamily="18" charset="0"/>
              </a:rPr>
              <a:t>SỰ PHÁT TRIỂN VÀ PHÂN BỐ CÔNG NGHIỆP</a:t>
            </a:r>
          </a:p>
        </p:txBody>
      </p:sp>
      <p:pic>
        <p:nvPicPr>
          <p:cNvPr id="8" name="Picture 5">
            <a:extLst>
              <a:ext uri="{FF2B5EF4-FFF2-40B4-BE49-F238E27FC236}">
                <a16:creationId xmlns:a16="http://schemas.microsoft.com/office/drawing/2014/main" id="{F1336F8D-1A5E-41F8-B76A-8DE50DB9947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28083" y="1585486"/>
            <a:ext cx="2506833" cy="22540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9" name="Picture 4">
            <a:extLst>
              <a:ext uri="{FF2B5EF4-FFF2-40B4-BE49-F238E27FC236}">
                <a16:creationId xmlns:a16="http://schemas.microsoft.com/office/drawing/2014/main" id="{1077CEC5-41A4-4D48-A285-0DC7156BA43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66498" y="4035972"/>
            <a:ext cx="2568418" cy="22387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graphicFrame>
        <p:nvGraphicFramePr>
          <p:cNvPr id="10" name="Group 55"/>
          <p:cNvGraphicFramePr>
            <a:graphicFrameLocks noGrp="1"/>
          </p:cNvGraphicFramePr>
          <p:nvPr>
            <p:extLst>
              <p:ext uri="{D42A27DB-BD31-4B8C-83A1-F6EECF244321}">
                <p14:modId xmlns:p14="http://schemas.microsoft.com/office/powerpoint/2010/main" val="2380705998"/>
              </p:ext>
            </p:extLst>
          </p:nvPr>
        </p:nvGraphicFramePr>
        <p:xfrm>
          <a:off x="5391806" y="1593801"/>
          <a:ext cx="6315992" cy="4602318"/>
        </p:xfrm>
        <a:graphic>
          <a:graphicData uri="http://schemas.openxmlformats.org/drawingml/2006/table">
            <a:tbl>
              <a:tblPr/>
              <a:tblGrid>
                <a:gridCol w="1324303">
                  <a:extLst>
                    <a:ext uri="{9D8B030D-6E8A-4147-A177-3AD203B41FA5}">
                      <a16:colId xmlns:a16="http://schemas.microsoft.com/office/drawing/2014/main" val="20000"/>
                    </a:ext>
                  </a:extLst>
                </a:gridCol>
                <a:gridCol w="3673366">
                  <a:extLst>
                    <a:ext uri="{9D8B030D-6E8A-4147-A177-3AD203B41FA5}">
                      <a16:colId xmlns:a16="http://schemas.microsoft.com/office/drawing/2014/main" val="20001"/>
                    </a:ext>
                  </a:extLst>
                </a:gridCol>
                <a:gridCol w="1318323">
                  <a:extLst>
                    <a:ext uri="{9D8B030D-6E8A-4147-A177-3AD203B41FA5}">
                      <a16:colId xmlns:a16="http://schemas.microsoft.com/office/drawing/2014/main" val="20002"/>
                    </a:ext>
                  </a:extLst>
                </a:gridCol>
              </a:tblGrid>
              <a:tr h="39094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err="1">
                          <a:ln>
                            <a:noFill/>
                          </a:ln>
                          <a:solidFill>
                            <a:srgbClr val="FF0000"/>
                          </a:solidFill>
                          <a:effectLst/>
                          <a:latin typeface="Times New Roman" pitchFamily="18" charset="0"/>
                          <a:cs typeface="Times New Roman" pitchFamily="18" charset="0"/>
                        </a:rPr>
                        <a:t>Thứ</a:t>
                      </a:r>
                      <a:r>
                        <a:rPr kumimoji="0" lang="en-US" sz="2600" b="1" i="0" u="none" strike="noStrike" cap="none" normalizeH="0" baseline="0" dirty="0">
                          <a:ln>
                            <a:noFill/>
                          </a:ln>
                          <a:solidFill>
                            <a:srgbClr val="FF0000"/>
                          </a:solidFill>
                          <a:effectLst/>
                          <a:latin typeface="Times New Roman" pitchFamily="18" charset="0"/>
                          <a:cs typeface="Times New Roman" pitchFamily="18" charset="0"/>
                        </a:rPr>
                        <a:t> </a:t>
                      </a:r>
                      <a:r>
                        <a:rPr kumimoji="0" lang="en-US" sz="2600" b="1" i="0" u="none" strike="noStrike" cap="none" normalizeH="0" baseline="0" dirty="0" err="1">
                          <a:ln>
                            <a:noFill/>
                          </a:ln>
                          <a:solidFill>
                            <a:srgbClr val="FF0000"/>
                          </a:solidFill>
                          <a:effectLst/>
                          <a:latin typeface="Times New Roman" pitchFamily="18" charset="0"/>
                          <a:cs typeface="Times New Roman" pitchFamily="18" charset="0"/>
                        </a:rPr>
                        <a:t>tự</a:t>
                      </a:r>
                      <a:endParaRPr kumimoji="0" lang="en-US" sz="2600" b="1" i="0" u="none" strike="noStrike" cap="none" normalizeH="0" baseline="0" dirty="0">
                        <a:ln>
                          <a:noFill/>
                        </a:ln>
                        <a:solidFill>
                          <a:srgbClr val="FF0000"/>
                        </a:solidFill>
                        <a:effectLst/>
                        <a:latin typeface="Times New Roman" pitchFamily="18" charset="0"/>
                        <a:cs typeface="Times New Roman" pitchFamily="18" charset="0"/>
                      </a:endParaRP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FFFFFF"/>
                          </a:solidFill>
                          <a:effectLst/>
                          <a:latin typeface="Times New Roman" pitchFamily="18" charset="0"/>
                          <a:cs typeface="Times New Roman" pitchFamily="18" charset="0"/>
                        </a:rPr>
                        <a:t> </a:t>
                      </a:r>
                      <a:r>
                        <a:rPr kumimoji="0" lang="en-US" sz="2600" b="1" i="0" u="none" strike="noStrike" cap="none" normalizeH="0" baseline="0" dirty="0" err="1">
                          <a:ln>
                            <a:noFill/>
                          </a:ln>
                          <a:solidFill>
                            <a:srgbClr val="FF0000"/>
                          </a:solidFill>
                          <a:effectLst/>
                          <a:latin typeface="Times New Roman" pitchFamily="18" charset="0"/>
                          <a:cs typeface="Times New Roman" pitchFamily="18" charset="0"/>
                        </a:rPr>
                        <a:t>Ngành</a:t>
                      </a:r>
                      <a:r>
                        <a:rPr kumimoji="0" lang="en-US" sz="2600" b="1" i="0" u="none" strike="noStrike" cap="none" normalizeH="0" baseline="0" dirty="0">
                          <a:ln>
                            <a:noFill/>
                          </a:ln>
                          <a:solidFill>
                            <a:srgbClr val="FF0000"/>
                          </a:solidFill>
                          <a:effectLst/>
                          <a:latin typeface="Times New Roman" pitchFamily="18" charset="0"/>
                          <a:cs typeface="Times New Roman" pitchFamily="18" charset="0"/>
                        </a:rPr>
                        <a:t> </a:t>
                      </a: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FF0000"/>
                          </a:solidFill>
                          <a:effectLst/>
                          <a:latin typeface="Times New Roman" pitchFamily="18" charset="0"/>
                          <a:cs typeface="Times New Roman" pitchFamily="18" charset="0"/>
                        </a:rPr>
                        <a:t>%</a:t>
                      </a: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43780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chemeClr val="tx1"/>
                          </a:solidFill>
                          <a:effectLst/>
                          <a:latin typeface="Times New Roman" pitchFamily="18" charset="0"/>
                          <a:cs typeface="Times New Roman" pitchFamily="18" charset="0"/>
                        </a:rPr>
                        <a:t>1</a:t>
                      </a: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7030A0"/>
                          </a:solidFill>
                          <a:effectLst/>
                          <a:latin typeface="Times New Roman" pitchFamily="18" charset="0"/>
                          <a:cs typeface="Times New Roman" pitchFamily="18" charset="0"/>
                        </a:rPr>
                        <a:t>Khai thác nhiên liệu</a:t>
                      </a: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a:ln>
                            <a:noFill/>
                          </a:ln>
                          <a:solidFill>
                            <a:srgbClr val="00B050"/>
                          </a:solidFill>
                          <a:effectLst/>
                          <a:latin typeface="Times New Roman" pitchFamily="18" charset="0"/>
                          <a:cs typeface="Times New Roman" pitchFamily="18" charset="0"/>
                        </a:rPr>
                        <a:t>10,3</a:t>
                      </a: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1"/>
                  </a:ext>
                </a:extLst>
              </a:tr>
              <a:tr h="43780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a:ln>
                            <a:noFill/>
                          </a:ln>
                          <a:solidFill>
                            <a:schemeClr val="tx1"/>
                          </a:solidFill>
                          <a:effectLst/>
                          <a:latin typeface="Times New Roman" pitchFamily="18" charset="0"/>
                          <a:cs typeface="Times New Roman" pitchFamily="18" charset="0"/>
                        </a:rPr>
                        <a:t>2</a:t>
                      </a: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7030A0"/>
                          </a:solidFill>
                          <a:effectLst/>
                          <a:latin typeface="Times New Roman" pitchFamily="18" charset="0"/>
                          <a:cs typeface="Times New Roman" pitchFamily="18" charset="0"/>
                        </a:rPr>
                        <a:t>Điện</a:t>
                      </a: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a:ln>
                            <a:noFill/>
                          </a:ln>
                          <a:solidFill>
                            <a:srgbClr val="00B050"/>
                          </a:solidFill>
                          <a:effectLst/>
                          <a:latin typeface="Times New Roman" pitchFamily="18" charset="0"/>
                          <a:cs typeface="Times New Roman" pitchFamily="18" charset="0"/>
                        </a:rPr>
                        <a:t>6,0</a:t>
                      </a: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2"/>
                  </a:ext>
                </a:extLst>
              </a:tr>
              <a:tr h="43780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a:ln>
                            <a:noFill/>
                          </a:ln>
                          <a:solidFill>
                            <a:schemeClr val="tx1"/>
                          </a:solidFill>
                          <a:effectLst/>
                          <a:latin typeface="Times New Roman" pitchFamily="18" charset="0"/>
                          <a:cs typeface="Times New Roman" pitchFamily="18" charset="0"/>
                        </a:rPr>
                        <a:t>3</a:t>
                      </a: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7030A0"/>
                          </a:solidFill>
                          <a:effectLst/>
                          <a:latin typeface="Times New Roman" pitchFamily="18" charset="0"/>
                          <a:cs typeface="Times New Roman" pitchFamily="18" charset="0"/>
                        </a:rPr>
                        <a:t>Cơ khí-điện tử</a:t>
                      </a: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a:ln>
                            <a:noFill/>
                          </a:ln>
                          <a:solidFill>
                            <a:srgbClr val="00B050"/>
                          </a:solidFill>
                          <a:effectLst/>
                          <a:latin typeface="Times New Roman" pitchFamily="18" charset="0"/>
                          <a:cs typeface="Times New Roman" pitchFamily="18" charset="0"/>
                        </a:rPr>
                        <a:t>12,3</a:t>
                      </a: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3"/>
                  </a:ext>
                </a:extLst>
              </a:tr>
              <a:tr h="43780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a:ln>
                            <a:noFill/>
                          </a:ln>
                          <a:solidFill>
                            <a:schemeClr val="tx1"/>
                          </a:solidFill>
                          <a:effectLst/>
                          <a:latin typeface="Times New Roman" pitchFamily="18" charset="0"/>
                          <a:cs typeface="Times New Roman" pitchFamily="18" charset="0"/>
                        </a:rPr>
                        <a:t>4</a:t>
                      </a: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7030A0"/>
                          </a:solidFill>
                          <a:effectLst/>
                          <a:latin typeface="Times New Roman" pitchFamily="18" charset="0"/>
                          <a:cs typeface="Times New Roman" pitchFamily="18" charset="0"/>
                        </a:rPr>
                        <a:t>Hóa chất</a:t>
                      </a: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a:ln>
                            <a:noFill/>
                          </a:ln>
                          <a:solidFill>
                            <a:srgbClr val="00B050"/>
                          </a:solidFill>
                          <a:effectLst/>
                          <a:latin typeface="Times New Roman" pitchFamily="18" charset="0"/>
                          <a:cs typeface="Times New Roman" pitchFamily="18" charset="0"/>
                        </a:rPr>
                        <a:t>9,5</a:t>
                      </a: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4"/>
                  </a:ext>
                </a:extLst>
              </a:tr>
              <a:tr h="43780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a:ln>
                            <a:noFill/>
                          </a:ln>
                          <a:solidFill>
                            <a:schemeClr val="tx1"/>
                          </a:solidFill>
                          <a:effectLst/>
                          <a:latin typeface="Times New Roman" pitchFamily="18" charset="0"/>
                          <a:cs typeface="Times New Roman" pitchFamily="18" charset="0"/>
                        </a:rPr>
                        <a:t>5</a:t>
                      </a: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err="1">
                          <a:ln>
                            <a:noFill/>
                          </a:ln>
                          <a:solidFill>
                            <a:srgbClr val="7030A0"/>
                          </a:solidFill>
                          <a:effectLst/>
                          <a:latin typeface="Times New Roman" pitchFamily="18" charset="0"/>
                          <a:cs typeface="Times New Roman" pitchFamily="18" charset="0"/>
                        </a:rPr>
                        <a:t>Vật</a:t>
                      </a:r>
                      <a:r>
                        <a:rPr kumimoji="0" lang="en-US" sz="2000" b="1" i="0" u="none" strike="noStrike" cap="none" normalizeH="0" baseline="0" dirty="0">
                          <a:ln>
                            <a:noFill/>
                          </a:ln>
                          <a:solidFill>
                            <a:srgbClr val="7030A0"/>
                          </a:solidFill>
                          <a:effectLst/>
                          <a:latin typeface="Times New Roman" pitchFamily="18" charset="0"/>
                          <a:cs typeface="Times New Roman" pitchFamily="18" charset="0"/>
                        </a:rPr>
                        <a:t> </a:t>
                      </a:r>
                      <a:r>
                        <a:rPr kumimoji="0" lang="en-US" sz="2000" b="1" i="0" u="none" strike="noStrike" cap="none" normalizeH="0" baseline="0" dirty="0" err="1">
                          <a:ln>
                            <a:noFill/>
                          </a:ln>
                          <a:solidFill>
                            <a:srgbClr val="7030A0"/>
                          </a:solidFill>
                          <a:effectLst/>
                          <a:latin typeface="Times New Roman" pitchFamily="18" charset="0"/>
                          <a:cs typeface="Times New Roman" pitchFamily="18" charset="0"/>
                        </a:rPr>
                        <a:t>liệu</a:t>
                      </a:r>
                      <a:r>
                        <a:rPr kumimoji="0" lang="en-US" sz="2000" b="1" i="0" u="none" strike="noStrike" cap="none" normalizeH="0" baseline="0" dirty="0">
                          <a:ln>
                            <a:noFill/>
                          </a:ln>
                          <a:solidFill>
                            <a:srgbClr val="7030A0"/>
                          </a:solidFill>
                          <a:effectLst/>
                          <a:latin typeface="Times New Roman" pitchFamily="18" charset="0"/>
                          <a:cs typeface="Times New Roman" pitchFamily="18" charset="0"/>
                        </a:rPr>
                        <a:t> </a:t>
                      </a:r>
                      <a:r>
                        <a:rPr kumimoji="0" lang="en-US" sz="2000" b="1" i="0" u="none" strike="noStrike" cap="none" normalizeH="0" baseline="0" dirty="0" err="1">
                          <a:ln>
                            <a:noFill/>
                          </a:ln>
                          <a:solidFill>
                            <a:srgbClr val="7030A0"/>
                          </a:solidFill>
                          <a:effectLst/>
                          <a:latin typeface="Times New Roman" pitchFamily="18" charset="0"/>
                          <a:cs typeface="Times New Roman" pitchFamily="18" charset="0"/>
                        </a:rPr>
                        <a:t>xây</a:t>
                      </a:r>
                      <a:r>
                        <a:rPr kumimoji="0" lang="en-US" sz="2000" b="1" i="0" u="none" strike="noStrike" cap="none" normalizeH="0" baseline="0" dirty="0">
                          <a:ln>
                            <a:noFill/>
                          </a:ln>
                          <a:solidFill>
                            <a:srgbClr val="7030A0"/>
                          </a:solidFill>
                          <a:effectLst/>
                          <a:latin typeface="Times New Roman" pitchFamily="18" charset="0"/>
                          <a:cs typeface="Times New Roman" pitchFamily="18" charset="0"/>
                        </a:rPr>
                        <a:t> </a:t>
                      </a:r>
                      <a:r>
                        <a:rPr kumimoji="0" lang="en-US" sz="2000" b="1" i="0" u="none" strike="noStrike" cap="none" normalizeH="0" baseline="0" dirty="0" err="1">
                          <a:ln>
                            <a:noFill/>
                          </a:ln>
                          <a:solidFill>
                            <a:srgbClr val="7030A0"/>
                          </a:solidFill>
                          <a:effectLst/>
                          <a:latin typeface="Times New Roman" pitchFamily="18" charset="0"/>
                          <a:cs typeface="Times New Roman" pitchFamily="18" charset="0"/>
                        </a:rPr>
                        <a:t>dựng</a:t>
                      </a:r>
                      <a:endParaRPr kumimoji="0" lang="en-US" sz="2000" b="1" i="0" u="none" strike="noStrike" cap="none" normalizeH="0" baseline="0" dirty="0">
                        <a:ln>
                          <a:noFill/>
                        </a:ln>
                        <a:solidFill>
                          <a:srgbClr val="7030A0"/>
                        </a:solidFill>
                        <a:effectLst/>
                        <a:latin typeface="Times New Roman" pitchFamily="18" charset="0"/>
                        <a:cs typeface="Times New Roman" pitchFamily="18" charset="0"/>
                      </a:endParaRP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a:ln>
                            <a:noFill/>
                          </a:ln>
                          <a:solidFill>
                            <a:srgbClr val="00B050"/>
                          </a:solidFill>
                          <a:effectLst/>
                          <a:latin typeface="Times New Roman" pitchFamily="18" charset="0"/>
                          <a:cs typeface="Times New Roman" pitchFamily="18" charset="0"/>
                        </a:rPr>
                        <a:t>9,9</a:t>
                      </a: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5"/>
                  </a:ext>
                </a:extLst>
              </a:tr>
              <a:tr h="59217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a:ln>
                            <a:noFill/>
                          </a:ln>
                          <a:solidFill>
                            <a:schemeClr val="tx1"/>
                          </a:solidFill>
                          <a:effectLst/>
                          <a:latin typeface="Times New Roman" pitchFamily="18" charset="0"/>
                          <a:cs typeface="Times New Roman" pitchFamily="18" charset="0"/>
                        </a:rPr>
                        <a:t>6</a:t>
                      </a: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7030A0"/>
                          </a:solidFill>
                          <a:effectLst/>
                          <a:latin typeface="Times New Roman" pitchFamily="18" charset="0"/>
                          <a:cs typeface="Times New Roman" pitchFamily="18" charset="0"/>
                        </a:rPr>
                        <a:t>Chế biến lương thực, thực phẩm </a:t>
                      </a: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a:ln>
                            <a:noFill/>
                          </a:ln>
                          <a:solidFill>
                            <a:srgbClr val="00B050"/>
                          </a:solidFill>
                          <a:effectLst/>
                          <a:latin typeface="Times New Roman" pitchFamily="18" charset="0"/>
                          <a:cs typeface="Times New Roman" pitchFamily="18" charset="0"/>
                        </a:rPr>
                        <a:t>24,4 </a:t>
                      </a: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6"/>
                  </a:ext>
                </a:extLst>
              </a:tr>
              <a:tr h="43780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a:ln>
                            <a:noFill/>
                          </a:ln>
                          <a:solidFill>
                            <a:schemeClr val="tx1"/>
                          </a:solidFill>
                          <a:effectLst/>
                          <a:latin typeface="Times New Roman" pitchFamily="18" charset="0"/>
                          <a:cs typeface="Times New Roman" pitchFamily="18" charset="0"/>
                        </a:rPr>
                        <a:t>7</a:t>
                      </a: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7030A0"/>
                          </a:solidFill>
                          <a:effectLst/>
                          <a:latin typeface="Times New Roman" pitchFamily="18" charset="0"/>
                          <a:cs typeface="Times New Roman" pitchFamily="18" charset="0"/>
                        </a:rPr>
                        <a:t>Dệt may</a:t>
                      </a: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a:ln>
                            <a:noFill/>
                          </a:ln>
                          <a:solidFill>
                            <a:srgbClr val="00B050"/>
                          </a:solidFill>
                          <a:effectLst/>
                          <a:latin typeface="Times New Roman" pitchFamily="18" charset="0"/>
                          <a:cs typeface="Times New Roman" pitchFamily="18" charset="0"/>
                        </a:rPr>
                        <a:t>7,9</a:t>
                      </a: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7"/>
                  </a:ext>
                </a:extLst>
              </a:tr>
              <a:tr h="43780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a:ln>
                            <a:noFill/>
                          </a:ln>
                          <a:solidFill>
                            <a:schemeClr val="tx1"/>
                          </a:solidFill>
                          <a:effectLst/>
                          <a:latin typeface="Times New Roman" pitchFamily="18" charset="0"/>
                          <a:cs typeface="Times New Roman" pitchFamily="18" charset="0"/>
                        </a:rPr>
                        <a:t>8</a:t>
                      </a: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7030A0"/>
                          </a:solidFill>
                          <a:effectLst/>
                          <a:latin typeface="Times New Roman" pitchFamily="18" charset="0"/>
                          <a:cs typeface="Times New Roman" pitchFamily="18" charset="0"/>
                        </a:rPr>
                        <a:t>Các ngành công nghiệp khác</a:t>
                      </a: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00B050"/>
                          </a:solidFill>
                          <a:effectLst/>
                          <a:latin typeface="Times New Roman" pitchFamily="18" charset="0"/>
                          <a:cs typeface="Times New Roman" pitchFamily="18" charset="0"/>
                        </a:rPr>
                        <a:t>19,7</a:t>
                      </a: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433115001"/>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ppt_x"/>
                                          </p:val>
                                        </p:tav>
                                        <p:tav tm="100000">
                                          <p:val>
                                            <p:strVal val="#ppt_x"/>
                                          </p:val>
                                        </p:tav>
                                      </p:tavLst>
                                    </p:anim>
                                    <p:anim calcmode="lin" valueType="num">
                                      <p:cBhvr additive="base">
                                        <p:cTn id="2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ppt_x"/>
                                          </p:val>
                                        </p:tav>
                                        <p:tav tm="100000">
                                          <p:val>
                                            <p:strVal val="#ppt_x"/>
                                          </p:val>
                                        </p:tav>
                                      </p:tavLst>
                                    </p:anim>
                                    <p:anim calcmode="lin" valueType="num">
                                      <p:cBhvr additive="base">
                                        <p:cTn id="3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down)">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3" descr="h4">
            <a:extLst>
              <a:ext uri="{FF2B5EF4-FFF2-40B4-BE49-F238E27FC236}">
                <a16:creationId xmlns:a16="http://schemas.microsoft.com/office/drawing/2014/main" id="{C8F67F33-1846-4055-A68F-2CE8E36814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459" y="507436"/>
            <a:ext cx="10934164" cy="518160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5" name="Text Box 6">
            <a:extLst>
              <a:ext uri="{FF2B5EF4-FFF2-40B4-BE49-F238E27FC236}">
                <a16:creationId xmlns:a16="http://schemas.microsoft.com/office/drawing/2014/main" id="{96CF10AB-9DD3-4D19-8EC9-A25709B1C46B}"/>
              </a:ext>
            </a:extLst>
          </p:cNvPr>
          <p:cNvSpPr txBox="1">
            <a:spLocks noChangeArrowheads="1"/>
          </p:cNvSpPr>
          <p:nvPr/>
        </p:nvSpPr>
        <p:spPr bwMode="auto">
          <a:xfrm>
            <a:off x="5378040" y="5865690"/>
            <a:ext cx="6251583" cy="830997"/>
          </a:xfrm>
          <a:prstGeom prst="rect">
            <a:avLst/>
          </a:prstGeom>
          <a:ln>
            <a:noFill/>
            <a:headEnd/>
            <a:tailEnd/>
          </a:ln>
        </p:spPr>
        <p:style>
          <a:lnRef idx="2">
            <a:schemeClr val="dk1"/>
          </a:lnRef>
          <a:fillRef idx="1">
            <a:schemeClr val="lt1"/>
          </a:fillRef>
          <a:effectRef idx="0">
            <a:schemeClr val="dk1"/>
          </a:effectRef>
          <a:fontRef idx="minor">
            <a:schemeClr val="dk1"/>
          </a:fontRef>
        </p:style>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2400" b="1" dirty="0">
                <a:latin typeface="Times New Roman" panose="02020603050405020304" pitchFamily="18" charset="0"/>
              </a:rPr>
              <a:t> </a:t>
            </a:r>
            <a:r>
              <a:rPr lang="en-US" altLang="en-US" sz="2400" b="1" i="1" dirty="0">
                <a:latin typeface="Times New Roman" panose="02020603050405020304" pitchFamily="18" charset="0"/>
              </a:rPr>
              <a:t>S</a:t>
            </a:r>
            <a:r>
              <a:rPr lang="en-US" altLang="en-US" sz="2400" b="1" dirty="0">
                <a:latin typeface="Times New Roman" panose="02020603050405020304" pitchFamily="18" charset="0"/>
              </a:rPr>
              <a:t>ắp xếp thứ tự các ngành công nghiệp trọng điểm của nước ta theo tỉ trọng từ lớn đến </a:t>
            </a:r>
            <a:r>
              <a:rPr lang="en-US" altLang="en-US" sz="2400" b="1" dirty="0" smtClean="0">
                <a:latin typeface="Times New Roman" panose="02020603050405020304" pitchFamily="18" charset="0"/>
              </a:rPr>
              <a:t>nhỏ.</a:t>
            </a:r>
            <a:endParaRPr lang="en-US" altLang="en-US" sz="2400" b="1" dirty="0">
              <a:latin typeface="Times New Roman" panose="02020603050405020304" pitchFamily="18" charset="0"/>
            </a:endParaRPr>
          </a:p>
        </p:txBody>
      </p:sp>
    </p:spTree>
    <p:extLst>
      <p:ext uri="{BB962C8B-B14F-4D97-AF65-F5344CB8AC3E}">
        <p14:creationId xmlns:p14="http://schemas.microsoft.com/office/powerpoint/2010/main" val="3519486161"/>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21.jpg">
            <a:extLst>
              <a:ext uri="{FF2B5EF4-FFF2-40B4-BE49-F238E27FC236}">
                <a16:creationId xmlns:a16="http://schemas.microsoft.com/office/drawing/2014/main" id="{88CC0EBD-48A9-40C4-A7FC-BE925EEE869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9586" y="193183"/>
            <a:ext cx="5648786" cy="64716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6" name="Picture 4">
            <a:extLst>
              <a:ext uri="{FF2B5EF4-FFF2-40B4-BE49-F238E27FC236}">
                <a16:creationId xmlns:a16="http://schemas.microsoft.com/office/drawing/2014/main" id="{C7CB8A27-6482-4168-8F49-205D44234A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8980" y="193183"/>
            <a:ext cx="5761521" cy="64716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cxnSp>
        <p:nvCxnSpPr>
          <p:cNvPr id="7" name="Straight Arrow Connector 6">
            <a:extLst>
              <a:ext uri="{FF2B5EF4-FFF2-40B4-BE49-F238E27FC236}">
                <a16:creationId xmlns:a16="http://schemas.microsoft.com/office/drawing/2014/main" id="{1F039AA5-1415-4D8D-8C4B-ED2B3CE42DFB}"/>
              </a:ext>
            </a:extLst>
          </p:cNvPr>
          <p:cNvCxnSpPr>
            <a:cxnSpLocks/>
          </p:cNvCxnSpPr>
          <p:nvPr/>
        </p:nvCxnSpPr>
        <p:spPr>
          <a:xfrm flipV="1">
            <a:off x="1298713" y="1166191"/>
            <a:ext cx="5777948" cy="269019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7513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22.jpg">
            <a:extLst>
              <a:ext uri="{FF2B5EF4-FFF2-40B4-BE49-F238E27FC236}">
                <a16:creationId xmlns:a16="http://schemas.microsoft.com/office/drawing/2014/main" id="{1AD4F9A4-26ED-4B3B-9D22-AEB75C2621C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7644" y="257577"/>
            <a:ext cx="11264724" cy="633640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623147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2514600" y="3124201"/>
            <a:ext cx="6858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eaLnBrk="1" hangingPunct="1">
              <a:spcBef>
                <a:spcPct val="50000"/>
              </a:spcBef>
            </a:pPr>
            <a:endParaRPr lang="en-US" sz="1800">
              <a:latin typeface="Arial" charset="0"/>
            </a:endParaRPr>
          </a:p>
        </p:txBody>
      </p:sp>
      <p:sp>
        <p:nvSpPr>
          <p:cNvPr id="5123" name="Text Box 3"/>
          <p:cNvSpPr txBox="1">
            <a:spLocks noChangeArrowheads="1"/>
          </p:cNvSpPr>
          <p:nvPr/>
        </p:nvSpPr>
        <p:spPr bwMode="auto">
          <a:xfrm>
            <a:off x="3200400" y="5486401"/>
            <a:ext cx="7239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eaLnBrk="1" hangingPunct="1">
              <a:spcBef>
                <a:spcPct val="50000"/>
              </a:spcBef>
            </a:pPr>
            <a:r>
              <a:rPr lang="en-US" sz="1800">
                <a:latin typeface="Arial" charset="0"/>
                <a:sym typeface="Wingdings" pitchFamily="2" charset="2"/>
              </a:rPr>
              <a:t>                 </a:t>
            </a:r>
            <a:endParaRPr lang="en-US" sz="2400" b="1">
              <a:solidFill>
                <a:srgbClr val="0000CC"/>
              </a:solidFill>
              <a:latin typeface="Arial" charset="0"/>
            </a:endParaRPr>
          </a:p>
        </p:txBody>
      </p:sp>
      <p:sp>
        <p:nvSpPr>
          <p:cNvPr id="5124" name="Text Box 4"/>
          <p:cNvSpPr txBox="1">
            <a:spLocks noChangeArrowheads="1"/>
          </p:cNvSpPr>
          <p:nvPr/>
        </p:nvSpPr>
        <p:spPr bwMode="auto">
          <a:xfrm>
            <a:off x="3200400" y="6324601"/>
            <a:ext cx="5410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eaLnBrk="1" hangingPunct="1">
              <a:spcBef>
                <a:spcPct val="50000"/>
              </a:spcBef>
            </a:pPr>
            <a:endParaRPr lang="en-US" sz="1800">
              <a:latin typeface="Arial" charset="0"/>
            </a:endParaRPr>
          </a:p>
        </p:txBody>
      </p:sp>
      <p:pic>
        <p:nvPicPr>
          <p:cNvPr id="5125" name="Picture 8" descr="1376019586tamcokhi10a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0609" y="1039530"/>
            <a:ext cx="4583982" cy="2543424"/>
          </a:xfrm>
          <a:prstGeom prst="rect">
            <a:avLst/>
          </a:prstGeom>
          <a:noFill/>
          <a:ln w="5715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5127" name="Picture 8" descr="http://sgtt.vn/ImageHandler.ashx?ImageID=2047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5918" y="3781176"/>
            <a:ext cx="4583982" cy="2560583"/>
          </a:xfrm>
          <a:prstGeom prst="rect">
            <a:avLst/>
          </a:prstGeom>
          <a:noFill/>
          <a:ln w="5715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5128" name="Picture 2" descr="http://www.baocongthuong.com.vn/images/vang%20danh%2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45850" y="1039530"/>
            <a:ext cx="4574050" cy="2543424"/>
          </a:xfrm>
          <a:prstGeom prst="rect">
            <a:avLst/>
          </a:prstGeom>
          <a:noFill/>
          <a:ln w="5715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19" descr="cacDNdagiaydangphaidoimatvoikhongitkhokh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80609" y="3781175"/>
            <a:ext cx="4583982" cy="2543425"/>
          </a:xfrm>
          <a:prstGeom prst="rect">
            <a:avLst/>
          </a:prstGeom>
          <a:noFill/>
          <a:ln w="5715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p:cNvSpPr txBox="1"/>
          <p:nvPr/>
        </p:nvSpPr>
        <p:spPr>
          <a:xfrm rot="10800000" flipV="1">
            <a:off x="3043886" y="177073"/>
            <a:ext cx="7646623" cy="830997"/>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ctr" eaLnBrk="1" hangingPunct="1"/>
            <a:r>
              <a:rPr lang="en-US" sz="2400" i="1" dirty="0"/>
              <a:t> </a:t>
            </a:r>
            <a:r>
              <a:rPr lang="en-US" sz="2400" b="1" i="1" dirty="0"/>
              <a:t>Cơ cấu ngành đa dạng: gồm công nghiệp nặng </a:t>
            </a:r>
            <a:r>
              <a:rPr lang="en-US" sz="2400" b="1" i="1" dirty="0" smtClean="0"/>
              <a:t>(nhóm A) </a:t>
            </a:r>
            <a:r>
              <a:rPr lang="en-US" sz="2400" b="1" i="1" dirty="0"/>
              <a:t>công nghiệp nhẹ </a:t>
            </a:r>
            <a:r>
              <a:rPr lang="en-US" sz="2400" b="1" i="1" dirty="0" smtClean="0"/>
              <a:t>(nhóm B) </a:t>
            </a:r>
            <a:endParaRPr lang="en-US" sz="2400" b="1" i="1" dirty="0"/>
          </a:p>
        </p:txBody>
      </p:sp>
    </p:spTree>
    <p:extLst>
      <p:ext uri="{BB962C8B-B14F-4D97-AF65-F5344CB8AC3E}">
        <p14:creationId xmlns:p14="http://schemas.microsoft.com/office/powerpoint/2010/main" val="24974056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128"/>
                                        </p:tgtEl>
                                        <p:attrNameLst>
                                          <p:attrName>style.visibility</p:attrName>
                                        </p:attrNameLst>
                                      </p:cBhvr>
                                      <p:to>
                                        <p:strVal val="visible"/>
                                      </p:to>
                                    </p:set>
                                    <p:animEffect transition="in" filter="barn(inVertical)">
                                      <p:cBhvr>
                                        <p:cTn id="7" dur="500"/>
                                        <p:tgtEl>
                                          <p:spTgt spid="5128"/>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5125"/>
                                        </p:tgtEl>
                                        <p:attrNameLst>
                                          <p:attrName>style.visibility</p:attrName>
                                        </p:attrNameLst>
                                      </p:cBhvr>
                                      <p:to>
                                        <p:strVal val="visible"/>
                                      </p:to>
                                    </p:set>
                                    <p:animEffect transition="in" filter="barn(inVertical)">
                                      <p:cBhvr>
                                        <p:cTn id="11" dur="500"/>
                                        <p:tgtEl>
                                          <p:spTgt spid="5125"/>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5127"/>
                                        </p:tgtEl>
                                        <p:attrNameLst>
                                          <p:attrName>style.visibility</p:attrName>
                                        </p:attrNameLst>
                                      </p:cBhvr>
                                      <p:to>
                                        <p:strVal val="visible"/>
                                      </p:to>
                                    </p:set>
                                    <p:animEffect transition="in" filter="barn(inVertical)">
                                      <p:cBhvr>
                                        <p:cTn id="15" dur="500"/>
                                        <p:tgtEl>
                                          <p:spTgt spid="5127"/>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2514600" y="3124201"/>
            <a:ext cx="6858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eaLnBrk="1" hangingPunct="1">
              <a:spcBef>
                <a:spcPct val="50000"/>
              </a:spcBef>
            </a:pPr>
            <a:endParaRPr lang="en-US" sz="1800">
              <a:latin typeface="Arial" charset="0"/>
            </a:endParaRPr>
          </a:p>
        </p:txBody>
      </p:sp>
      <p:sp>
        <p:nvSpPr>
          <p:cNvPr id="6147" name="Text Box 3"/>
          <p:cNvSpPr txBox="1">
            <a:spLocks noChangeArrowheads="1"/>
          </p:cNvSpPr>
          <p:nvPr/>
        </p:nvSpPr>
        <p:spPr bwMode="auto">
          <a:xfrm>
            <a:off x="3200400" y="5486401"/>
            <a:ext cx="7239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eaLnBrk="1" hangingPunct="1">
              <a:spcBef>
                <a:spcPct val="50000"/>
              </a:spcBef>
            </a:pPr>
            <a:r>
              <a:rPr lang="en-US" sz="1800">
                <a:latin typeface="Arial" charset="0"/>
                <a:sym typeface="Wingdings" pitchFamily="2" charset="2"/>
              </a:rPr>
              <a:t>                 </a:t>
            </a:r>
            <a:endParaRPr lang="en-US" sz="2400" b="1">
              <a:solidFill>
                <a:srgbClr val="0000CC"/>
              </a:solidFill>
              <a:latin typeface="Arial" charset="0"/>
            </a:endParaRPr>
          </a:p>
        </p:txBody>
      </p:sp>
      <p:sp>
        <p:nvSpPr>
          <p:cNvPr id="6148" name="Text Box 4"/>
          <p:cNvSpPr txBox="1">
            <a:spLocks noChangeArrowheads="1"/>
          </p:cNvSpPr>
          <p:nvPr/>
        </p:nvSpPr>
        <p:spPr bwMode="auto">
          <a:xfrm>
            <a:off x="3200400" y="6324601"/>
            <a:ext cx="5410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eaLnBrk="1" hangingPunct="1">
              <a:spcBef>
                <a:spcPct val="50000"/>
              </a:spcBef>
            </a:pPr>
            <a:endParaRPr lang="en-US" sz="1800">
              <a:latin typeface="Arial" charset="0"/>
            </a:endParaRPr>
          </a:p>
        </p:txBody>
      </p:sp>
      <p:pic>
        <p:nvPicPr>
          <p:cNvPr id="9" name="Picture 6" descr="http://imgs.vietnamnet.vn/Images/vnn/2013/06/04/07/20130604072218-thauotm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8750" y="3772065"/>
            <a:ext cx="3951773" cy="2408018"/>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6156" name="Picture 12" descr="http://thoibaokinhdoanh.vn/upload/441/20130726/Anh%20minh%20ho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63974" y="3772066"/>
            <a:ext cx="3943531" cy="2408018"/>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6158" name="Picture 14" descr="http://tuyendung.timviecnhanh.com/wp-content/themes/portal/images/stories/khai-thac-dau-o-nuoc-ngoai.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8750" y="1117892"/>
            <a:ext cx="4005355" cy="2373022"/>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6160" name="Picture 16" descr="http://www.pveic.vn/sitedata/info/news/09_2010_1284451483_dungqua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63975" y="1117892"/>
            <a:ext cx="3943530" cy="2373022"/>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6155" name="Text Box 11"/>
          <p:cNvSpPr txBox="1">
            <a:spLocks noChangeArrowheads="1"/>
          </p:cNvSpPr>
          <p:nvPr/>
        </p:nvSpPr>
        <p:spPr bwMode="auto">
          <a:xfrm>
            <a:off x="3161906" y="473366"/>
            <a:ext cx="8022820" cy="4616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r>
              <a:rPr lang="en-US" sz="2400" i="1" dirty="0">
                <a:solidFill>
                  <a:schemeClr val="tx1"/>
                </a:solidFill>
                <a:latin typeface="Times New Roman" pitchFamily="18" charset="0"/>
                <a:cs typeface="Times New Roman" pitchFamily="18" charset="0"/>
              </a:rPr>
              <a:t> </a:t>
            </a:r>
            <a:r>
              <a:rPr lang="en-US" sz="2400" b="1" i="1" dirty="0">
                <a:solidFill>
                  <a:schemeClr val="tx1"/>
                </a:solidFill>
                <a:latin typeface="Times New Roman" pitchFamily="18" charset="0"/>
                <a:cs typeface="Times New Roman" pitchFamily="18" charset="0"/>
              </a:rPr>
              <a:t>Một số ngành công </a:t>
            </a:r>
            <a:r>
              <a:rPr lang="en-US" sz="2400" b="1" i="1" dirty="0" smtClean="0">
                <a:solidFill>
                  <a:schemeClr val="tx1"/>
                </a:solidFill>
                <a:latin typeface="Times New Roman" pitchFamily="18" charset="0"/>
                <a:cs typeface="Times New Roman" pitchFamily="18" charset="0"/>
              </a:rPr>
              <a:t>nghiệp </a:t>
            </a:r>
            <a:r>
              <a:rPr lang="en-US" sz="2400" b="1" i="1" dirty="0">
                <a:solidFill>
                  <a:schemeClr val="tx1"/>
                </a:solidFill>
                <a:latin typeface="Times New Roman" pitchFamily="18" charset="0"/>
                <a:cs typeface="Times New Roman" pitchFamily="18" charset="0"/>
              </a:rPr>
              <a:t>trọng điểm đã được hình thành</a:t>
            </a:r>
            <a:r>
              <a:rPr lang="en-US" sz="2400" i="1" dirty="0">
                <a:solidFill>
                  <a:schemeClr val="tx1"/>
                </a:solidFill>
                <a:latin typeface="Times New Roman" pitchFamily="18" charset="0"/>
                <a:cs typeface="Times New Roman" pitchFamily="18" charset="0"/>
              </a:rPr>
              <a:t> </a:t>
            </a:r>
          </a:p>
        </p:txBody>
      </p:sp>
    </p:spTree>
    <p:extLst>
      <p:ext uri="{BB962C8B-B14F-4D97-AF65-F5344CB8AC3E}">
        <p14:creationId xmlns:p14="http://schemas.microsoft.com/office/powerpoint/2010/main" val="362384024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158"/>
                                        </p:tgtEl>
                                        <p:attrNameLst>
                                          <p:attrName>style.visibility</p:attrName>
                                        </p:attrNameLst>
                                      </p:cBhvr>
                                      <p:to>
                                        <p:strVal val="visible"/>
                                      </p:to>
                                    </p:set>
                                    <p:animEffect transition="in" filter="barn(inVertical)">
                                      <p:cBhvr>
                                        <p:cTn id="7" dur="500"/>
                                        <p:tgtEl>
                                          <p:spTgt spid="6158"/>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6160"/>
                                        </p:tgtEl>
                                        <p:attrNameLst>
                                          <p:attrName>style.visibility</p:attrName>
                                        </p:attrNameLst>
                                      </p:cBhvr>
                                      <p:to>
                                        <p:strVal val="visible"/>
                                      </p:to>
                                    </p:set>
                                    <p:animEffect transition="in" filter="barn(inVertical)">
                                      <p:cBhvr>
                                        <p:cTn id="11" dur="500"/>
                                        <p:tgtEl>
                                          <p:spTgt spid="6160"/>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6156"/>
                                        </p:tgtEl>
                                        <p:attrNameLst>
                                          <p:attrName>style.visibility</p:attrName>
                                        </p:attrNameLst>
                                      </p:cBhvr>
                                      <p:to>
                                        <p:strVal val="visible"/>
                                      </p:to>
                                    </p:set>
                                    <p:animEffect transition="in" filter="barn(inVertical)">
                                      <p:cBhvr>
                                        <p:cTn id="19" dur="500"/>
                                        <p:tgtEl>
                                          <p:spTgt spid="6156"/>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6155"/>
                                        </p:tgtEl>
                                        <p:attrNameLst>
                                          <p:attrName>style.visibility</p:attrName>
                                        </p:attrNameLst>
                                      </p:cBhvr>
                                      <p:to>
                                        <p:strVal val="visible"/>
                                      </p:to>
                                    </p:set>
                                    <p:animEffect transition="in" filter="barn(inVertical)">
                                      <p:cBhvr>
                                        <p:cTn id="23" dur="500"/>
                                        <p:tgtEl>
                                          <p:spTgt spid="6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BAC1BEF-C38F-4B6F-B16A-C48A4B256B80}"/>
              </a:ext>
            </a:extLst>
          </p:cNvPr>
          <p:cNvSpPr txBox="1"/>
          <p:nvPr/>
        </p:nvSpPr>
        <p:spPr>
          <a:xfrm>
            <a:off x="1581773" y="1538447"/>
            <a:ext cx="9327932" cy="1600438"/>
          </a:xfrm>
          <a:prstGeom prst="rect">
            <a:avLst/>
          </a:prstGeom>
          <a:noFill/>
        </p:spPr>
        <p:txBody>
          <a:bodyPr wrap="square">
            <a:spAutoFit/>
          </a:bodyPr>
          <a:lstStyle/>
          <a:p>
            <a:pPr marL="457200">
              <a:spcAft>
                <a:spcPts val="600"/>
              </a:spcAft>
            </a:pPr>
            <a:r>
              <a:rPr lang="en-US" sz="2200" b="1" i="1" dirty="0" smtClean="0">
                <a:solidFill>
                  <a:srgbClr val="0000CC"/>
                </a:solidFill>
                <a:latin typeface="Times New Roman" panose="02020603050405020304" pitchFamily="18" charset="0"/>
                <a:ea typeface="Calibri" panose="020F0502020204030204" pitchFamily="34" charset="0"/>
              </a:rPr>
              <a:t>- </a:t>
            </a:r>
            <a:r>
              <a:rPr lang="en-US" sz="2200" b="1" i="1" dirty="0">
                <a:solidFill>
                  <a:srgbClr val="0000CC"/>
                </a:solidFill>
                <a:latin typeface="Times New Roman" panose="02020603050405020304" pitchFamily="18" charset="0"/>
                <a:ea typeface="Calibri" panose="020F0502020204030204" pitchFamily="34" charset="0"/>
              </a:rPr>
              <a:t>Đa dạng </a:t>
            </a:r>
            <a:r>
              <a:rPr lang="en-US" sz="2200" b="1" i="1" dirty="0" smtClean="0">
                <a:solidFill>
                  <a:srgbClr val="0000CC"/>
                </a:solidFill>
                <a:latin typeface="Times New Roman" panose="02020603050405020304" pitchFamily="18" charset="0"/>
                <a:ea typeface="Calibri" panose="020F0502020204030204" pitchFamily="34" charset="0"/>
              </a:rPr>
              <a:t>có c</a:t>
            </a:r>
            <a:r>
              <a:rPr lang="vi-VN" sz="2200" b="1" i="1" dirty="0" smtClean="0">
                <a:solidFill>
                  <a:srgbClr val="0000CC"/>
                </a:solidFill>
                <a:latin typeface="Times New Roman" panose="02020603050405020304" pitchFamily="18" charset="0"/>
                <a:ea typeface="Calibri" panose="020F0502020204030204" pitchFamily="34" charset="0"/>
              </a:rPr>
              <a:t>ơ</a:t>
            </a:r>
            <a:r>
              <a:rPr lang="en-US" sz="2200" b="1" i="1" dirty="0">
                <a:solidFill>
                  <a:srgbClr val="0000CC"/>
                </a:solidFill>
                <a:latin typeface="Times New Roman" panose="02020603050405020304" pitchFamily="18" charset="0"/>
                <a:ea typeface="Calibri" panose="020F0502020204030204" pitchFamily="34" charset="0"/>
              </a:rPr>
              <a:t> sở </a:t>
            </a:r>
            <a:r>
              <a:rPr lang="en-US" sz="2200" b="1" i="1" dirty="0" smtClean="0">
                <a:solidFill>
                  <a:srgbClr val="0000CC"/>
                </a:solidFill>
                <a:latin typeface="Times New Roman" panose="02020603050405020304" pitchFamily="18" charset="0"/>
                <a:ea typeface="Calibri" panose="020F0502020204030204" pitchFamily="34" charset="0"/>
              </a:rPr>
              <a:t>nhà n</a:t>
            </a:r>
            <a:r>
              <a:rPr lang="vi-VN" sz="2200" b="1" i="1" dirty="0" smtClean="0">
                <a:solidFill>
                  <a:srgbClr val="0000CC"/>
                </a:solidFill>
                <a:latin typeface="Times New Roman" panose="02020603050405020304" pitchFamily="18" charset="0"/>
                <a:ea typeface="Calibri" panose="020F0502020204030204" pitchFamily="34" charset="0"/>
              </a:rPr>
              <a:t>ước</a:t>
            </a:r>
            <a:r>
              <a:rPr lang="en-US" sz="2200" b="1" i="1" dirty="0">
                <a:solidFill>
                  <a:srgbClr val="0000CC"/>
                </a:solidFill>
                <a:latin typeface="Times New Roman" panose="02020603050405020304" pitchFamily="18" charset="0"/>
                <a:ea typeface="Calibri" panose="020F0502020204030204" pitchFamily="34" charset="0"/>
              </a:rPr>
              <a:t>, ngoài </a:t>
            </a:r>
            <a:r>
              <a:rPr lang="en-US" sz="2200" b="1" i="1" dirty="0" smtClean="0">
                <a:solidFill>
                  <a:srgbClr val="0000CC"/>
                </a:solidFill>
                <a:latin typeface="Times New Roman" panose="02020603050405020304" pitchFamily="18" charset="0"/>
                <a:ea typeface="Calibri" panose="020F0502020204030204" pitchFamily="34" charset="0"/>
              </a:rPr>
              <a:t>nhà n</a:t>
            </a:r>
            <a:r>
              <a:rPr lang="vi-VN" sz="2200" b="1" i="1" dirty="0" smtClean="0">
                <a:solidFill>
                  <a:srgbClr val="0000CC"/>
                </a:solidFill>
                <a:latin typeface="Times New Roman" panose="02020603050405020304" pitchFamily="18" charset="0"/>
                <a:ea typeface="Calibri" panose="020F0502020204030204" pitchFamily="34" charset="0"/>
              </a:rPr>
              <a:t>ước</a:t>
            </a:r>
            <a:r>
              <a:rPr lang="en-US" sz="2200" b="1" i="1" dirty="0">
                <a:solidFill>
                  <a:srgbClr val="0000CC"/>
                </a:solidFill>
                <a:latin typeface="Times New Roman" panose="02020603050405020304" pitchFamily="18" charset="0"/>
                <a:ea typeface="Calibri" panose="020F0502020204030204" pitchFamily="34" charset="0"/>
              </a:rPr>
              <a:t>, có </a:t>
            </a:r>
            <a:r>
              <a:rPr lang="en-US" sz="2200" b="1" i="1" dirty="0" smtClean="0">
                <a:solidFill>
                  <a:srgbClr val="0000CC"/>
                </a:solidFill>
                <a:latin typeface="Times New Roman" panose="02020603050405020304" pitchFamily="18" charset="0"/>
                <a:ea typeface="Calibri" panose="020F0502020204030204" pitchFamily="34" charset="0"/>
              </a:rPr>
              <a:t>vốn </a:t>
            </a:r>
            <a:r>
              <a:rPr lang="vi-VN" sz="2200" b="1" i="1" dirty="0" smtClean="0">
                <a:solidFill>
                  <a:srgbClr val="0000CC"/>
                </a:solidFill>
                <a:latin typeface="Times New Roman" panose="02020603050405020304" pitchFamily="18" charset="0"/>
                <a:ea typeface="Calibri" panose="020F0502020204030204" pitchFamily="34" charset="0"/>
              </a:rPr>
              <a:t>đầu</a:t>
            </a:r>
            <a:r>
              <a:rPr lang="en-US" sz="2200" b="1" i="1" dirty="0" smtClean="0">
                <a:solidFill>
                  <a:srgbClr val="0000CC"/>
                </a:solidFill>
                <a:latin typeface="Times New Roman" panose="02020603050405020304" pitchFamily="18" charset="0"/>
                <a:ea typeface="Calibri" panose="020F0502020204030204" pitchFamily="34" charset="0"/>
              </a:rPr>
              <a:t> t</a:t>
            </a:r>
            <a:r>
              <a:rPr lang="vi-VN" sz="2200" b="1" i="1" dirty="0" smtClean="0">
                <a:solidFill>
                  <a:srgbClr val="0000CC"/>
                </a:solidFill>
                <a:latin typeface="Times New Roman" panose="02020603050405020304" pitchFamily="18" charset="0"/>
                <a:ea typeface="Calibri" panose="020F0502020204030204" pitchFamily="34" charset="0"/>
              </a:rPr>
              <a:t>ư</a:t>
            </a:r>
            <a:r>
              <a:rPr lang="en-US" sz="2200" b="1" i="1" dirty="0" smtClean="0">
                <a:solidFill>
                  <a:srgbClr val="0000CC"/>
                </a:solidFill>
                <a:latin typeface="Times New Roman" panose="02020603050405020304" pitchFamily="18" charset="0"/>
                <a:ea typeface="Calibri" panose="020F0502020204030204" pitchFamily="34" charset="0"/>
              </a:rPr>
              <a:t> n</a:t>
            </a:r>
            <a:r>
              <a:rPr lang="vi-VN" sz="2200" b="1" i="1" dirty="0" smtClean="0">
                <a:solidFill>
                  <a:srgbClr val="0000CC"/>
                </a:solidFill>
                <a:latin typeface="Times New Roman" panose="02020603050405020304" pitchFamily="18" charset="0"/>
                <a:ea typeface="Calibri" panose="020F0502020204030204" pitchFamily="34" charset="0"/>
              </a:rPr>
              <a:t>ước</a:t>
            </a:r>
            <a:r>
              <a:rPr lang="en-US" sz="2200" b="1" i="1" dirty="0">
                <a:solidFill>
                  <a:srgbClr val="0000CC"/>
                </a:solidFill>
                <a:latin typeface="Times New Roman" panose="02020603050405020304" pitchFamily="18" charset="0"/>
                <a:ea typeface="Calibri" panose="020F0502020204030204" pitchFamily="34" charset="0"/>
              </a:rPr>
              <a:t> </a:t>
            </a:r>
            <a:r>
              <a:rPr lang="en-US" sz="2200" b="1" i="1" dirty="0" smtClean="0">
                <a:solidFill>
                  <a:srgbClr val="0000CC"/>
                </a:solidFill>
                <a:latin typeface="Times New Roman" panose="02020603050405020304" pitchFamily="18" charset="0"/>
                <a:ea typeface="Calibri" panose="020F0502020204030204" pitchFamily="34" charset="0"/>
              </a:rPr>
              <a:t>ngoài.</a:t>
            </a:r>
            <a:endParaRPr lang="en-US" sz="2200" b="1" i="1" dirty="0">
              <a:solidFill>
                <a:srgbClr val="0000CC"/>
              </a:solidFill>
              <a:latin typeface="Times New Roman" panose="02020603050405020304" pitchFamily="18" charset="0"/>
              <a:ea typeface="Calibri" panose="020F0502020204030204" pitchFamily="34" charset="0"/>
            </a:endParaRPr>
          </a:p>
          <a:p>
            <a:pPr marL="457200">
              <a:spcAft>
                <a:spcPts val="600"/>
              </a:spcAft>
            </a:pPr>
            <a:r>
              <a:rPr lang="en-US" sz="2200" b="1" i="1" dirty="0" smtClean="0">
                <a:solidFill>
                  <a:srgbClr val="0000CC"/>
                </a:solidFill>
                <a:effectLst/>
                <a:latin typeface="Times New Roman" panose="02020603050405020304" pitchFamily="18" charset="0"/>
                <a:ea typeface="Calibri" panose="020F0502020204030204" pitchFamily="34" charset="0"/>
              </a:rPr>
              <a:t>- </a:t>
            </a:r>
            <a:r>
              <a:rPr lang="en-US" sz="2200" b="1" i="1" dirty="0">
                <a:solidFill>
                  <a:srgbClr val="0000CC"/>
                </a:solidFill>
                <a:effectLst/>
                <a:latin typeface="Times New Roman" panose="02020603050405020304" pitchFamily="18" charset="0"/>
                <a:ea typeface="Calibri" panose="020F0502020204030204" pitchFamily="34" charset="0"/>
              </a:rPr>
              <a:t>Ngành </a:t>
            </a:r>
            <a:r>
              <a:rPr lang="en-US" sz="2200" b="1" i="1" dirty="0">
                <a:solidFill>
                  <a:srgbClr val="0000CC"/>
                </a:solidFill>
                <a:latin typeface="Times New Roman" panose="02020603050405020304" pitchFamily="18" charset="0"/>
                <a:ea typeface="Calibri" panose="020F0502020204030204" pitchFamily="34" charset="0"/>
              </a:rPr>
              <a:t>công nghiệp </a:t>
            </a:r>
            <a:r>
              <a:rPr lang="en-US" sz="2200" b="1" i="1" dirty="0">
                <a:solidFill>
                  <a:srgbClr val="0000CC"/>
                </a:solidFill>
                <a:effectLst/>
                <a:latin typeface="Times New Roman" panose="02020603050405020304" pitchFamily="18" charset="0"/>
                <a:ea typeface="Calibri" panose="020F0502020204030204" pitchFamily="34" charset="0"/>
              </a:rPr>
              <a:t>nước ta phát triển nhanh.</a:t>
            </a:r>
          </a:p>
          <a:p>
            <a:pPr marL="457200">
              <a:spcAft>
                <a:spcPts val="600"/>
              </a:spcAft>
            </a:pPr>
            <a:r>
              <a:rPr lang="en-US" sz="2200" b="1" i="1" dirty="0" smtClean="0">
                <a:solidFill>
                  <a:srgbClr val="0000CC"/>
                </a:solidFill>
                <a:effectLst/>
                <a:latin typeface="Times New Roman" panose="02020603050405020304" pitchFamily="18" charset="0"/>
                <a:ea typeface="Calibri" panose="020F0502020204030204" pitchFamily="34" charset="0"/>
              </a:rPr>
              <a:t>- Cơ </a:t>
            </a:r>
            <a:r>
              <a:rPr lang="en-US" sz="2200" b="1" i="1" dirty="0">
                <a:solidFill>
                  <a:srgbClr val="0000CC"/>
                </a:solidFill>
                <a:effectLst/>
                <a:latin typeface="Times New Roman" panose="02020603050405020304" pitchFamily="18" charset="0"/>
                <a:ea typeface="Calibri" panose="020F0502020204030204" pitchFamily="34" charset="0"/>
              </a:rPr>
              <a:t>cấu ngành đa dạng với nhiều ngành công nghiệp trọng điểm </a:t>
            </a:r>
            <a:r>
              <a:rPr lang="vi-VN" sz="2200" b="1" i="1" dirty="0" smtClean="0">
                <a:solidFill>
                  <a:srgbClr val="0000CC"/>
                </a:solidFill>
                <a:latin typeface="Times New Roman" panose="02020603050405020304" pitchFamily="18" charset="0"/>
                <a:ea typeface="Calibri" panose="020F0502020204030204" pitchFamily="34" charset="0"/>
              </a:rPr>
              <a:t>được</a:t>
            </a:r>
            <a:r>
              <a:rPr lang="en-US" sz="2200" b="1" i="1" dirty="0">
                <a:solidFill>
                  <a:srgbClr val="0000CC"/>
                </a:solidFill>
                <a:latin typeface="Times New Roman" panose="02020603050405020304" pitchFamily="18" charset="0"/>
                <a:ea typeface="Calibri" panose="020F0502020204030204" pitchFamily="34" charset="0"/>
              </a:rPr>
              <a:t> hình </a:t>
            </a:r>
            <a:r>
              <a:rPr lang="en-US" sz="2200" b="1" i="1" dirty="0" smtClean="0">
                <a:solidFill>
                  <a:srgbClr val="0000CC"/>
                </a:solidFill>
                <a:latin typeface="Times New Roman" panose="02020603050405020304" pitchFamily="18" charset="0"/>
                <a:ea typeface="Calibri" panose="020F0502020204030204" pitchFamily="34" charset="0"/>
              </a:rPr>
              <a:t>thành.</a:t>
            </a:r>
            <a:endParaRPr lang="en-US" sz="2200" b="1" i="1" dirty="0" smtClean="0">
              <a:solidFill>
                <a:srgbClr val="0000CC"/>
              </a:solidFill>
              <a:effectLst/>
              <a:latin typeface="Times New Roman" panose="02020603050405020304" pitchFamily="18" charset="0"/>
              <a:ea typeface="Calibri" panose="020F0502020204030204" pitchFamily="34" charset="0"/>
            </a:endParaRPr>
          </a:p>
        </p:txBody>
      </p:sp>
      <p:pic>
        <p:nvPicPr>
          <p:cNvPr id="3" name="Picture 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8383" y="1497231"/>
            <a:ext cx="762000"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a:extLst>
              <a:ext uri="{FF2B5EF4-FFF2-40B4-BE49-F238E27FC236}">
                <a16:creationId xmlns:a16="http://schemas.microsoft.com/office/drawing/2014/main" id="{33C0E123-7767-4997-81AD-0F717AC06DA2}"/>
              </a:ext>
            </a:extLst>
          </p:cNvPr>
          <p:cNvSpPr/>
          <p:nvPr/>
        </p:nvSpPr>
        <p:spPr>
          <a:xfrm>
            <a:off x="1739980" y="1033404"/>
            <a:ext cx="4424358" cy="46382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2000" b="1" dirty="0">
                <a:solidFill>
                  <a:srgbClr val="FF0000"/>
                </a:solidFill>
                <a:latin typeface="Times New Roman" panose="02020603050405020304" pitchFamily="18" charset="0"/>
                <a:cs typeface="Times New Roman" panose="02020603050405020304" pitchFamily="18" charset="0"/>
              </a:rPr>
              <a:t>I</a:t>
            </a:r>
            <a:r>
              <a:rPr lang="en-US" sz="2000" b="1" u="sng" dirty="0">
                <a:solidFill>
                  <a:srgbClr val="FF0000"/>
                </a:solidFill>
                <a:latin typeface="Times New Roman" panose="02020603050405020304" pitchFamily="18" charset="0"/>
                <a:cs typeface="Times New Roman" panose="02020603050405020304" pitchFamily="18" charset="0"/>
              </a:rPr>
              <a:t>. CƠ CẤU NGÀNH CÔNG NGHIỆP</a:t>
            </a:r>
          </a:p>
        </p:txBody>
      </p:sp>
      <p:sp>
        <p:nvSpPr>
          <p:cNvPr id="5" name="Oval 4"/>
          <p:cNvSpPr/>
          <p:nvPr/>
        </p:nvSpPr>
        <p:spPr>
          <a:xfrm>
            <a:off x="1599383" y="118249"/>
            <a:ext cx="1028700" cy="863600"/>
          </a:xfrm>
          <a:prstGeom prst="ellipse">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solidFill>
                  <a:srgbClr val="FF0000"/>
                </a:solidFill>
                <a:latin typeface="Times New Roman" pitchFamily="18" charset="0"/>
                <a:cs typeface="Times New Roman" pitchFamily="18" charset="0"/>
              </a:rPr>
              <a:t>Bài </a:t>
            </a:r>
            <a:r>
              <a:rPr lang="en-US" sz="2000" b="1" dirty="0" smtClean="0">
                <a:solidFill>
                  <a:srgbClr val="FF0000"/>
                </a:solidFill>
                <a:latin typeface="Times New Roman" pitchFamily="18" charset="0"/>
                <a:cs typeface="Times New Roman" pitchFamily="18" charset="0"/>
              </a:rPr>
              <a:t>12</a:t>
            </a:r>
            <a:endParaRPr lang="en-US" sz="2000" b="1" dirty="0">
              <a:solidFill>
                <a:srgbClr val="FF0000"/>
              </a:solidFill>
              <a:latin typeface="Times New Roman" pitchFamily="18" charset="0"/>
              <a:cs typeface="Times New Roman" pitchFamily="18" charset="0"/>
            </a:endParaRPr>
          </a:p>
        </p:txBody>
      </p:sp>
      <p:sp>
        <p:nvSpPr>
          <p:cNvPr id="7" name="Text Box 4"/>
          <p:cNvSpPr txBox="1">
            <a:spLocks noChangeArrowheads="1"/>
          </p:cNvSpPr>
          <p:nvPr/>
        </p:nvSpPr>
        <p:spPr bwMode="auto">
          <a:xfrm>
            <a:off x="2653862" y="319217"/>
            <a:ext cx="7152290" cy="461665"/>
          </a:xfrm>
          <a:prstGeom prst="rect">
            <a:avLst/>
          </a:prstGeom>
          <a:noFill/>
          <a:ln>
            <a:noFill/>
          </a:ln>
          <a:effectLst>
            <a:prstShdw prst="shdw18" dist="17961" dir="135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en-US" b="1" dirty="0" smtClean="0">
                <a:solidFill>
                  <a:srgbClr val="FF0000"/>
                </a:solidFill>
                <a:effectLst>
                  <a:outerShdw blurRad="38100" dist="38100" dir="2700000" algn="tl">
                    <a:srgbClr val="000000">
                      <a:alpha val="43137"/>
                    </a:srgbClr>
                  </a:outerShdw>
                </a:effectLst>
                <a:cs typeface="Times New Roman" pitchFamily="18" charset="0"/>
              </a:rPr>
              <a:t>SỰ PHÁT TRIỂN VÀ PHÂN BỐ CÔNG NGHIỆP</a:t>
            </a:r>
          </a:p>
        </p:txBody>
      </p:sp>
      <p:sp>
        <p:nvSpPr>
          <p:cNvPr id="8" name="Rectangle 7">
            <a:extLst>
              <a:ext uri="{FF2B5EF4-FFF2-40B4-BE49-F238E27FC236}">
                <a16:creationId xmlns:a16="http://schemas.microsoft.com/office/drawing/2014/main" id="{C5E90BF6-4173-4D05-A95F-26788C95DBC3}"/>
              </a:ext>
            </a:extLst>
          </p:cNvPr>
          <p:cNvSpPr/>
          <p:nvPr/>
        </p:nvSpPr>
        <p:spPr>
          <a:xfrm>
            <a:off x="1803044" y="3134654"/>
            <a:ext cx="5964179" cy="49033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2000" b="1" u="sng" dirty="0">
                <a:solidFill>
                  <a:srgbClr val="FF0000"/>
                </a:solidFill>
                <a:latin typeface="Times New Roman" panose="02020603050405020304" pitchFamily="18" charset="0"/>
                <a:cs typeface="Times New Roman" panose="02020603050405020304" pitchFamily="18" charset="0"/>
              </a:rPr>
              <a:t>II. CÁC NGÀNH CÔNG NGHIỆP TRỌNG ĐIỂM</a:t>
            </a:r>
          </a:p>
        </p:txBody>
      </p:sp>
    </p:spTree>
    <p:extLst>
      <p:ext uri="{BB962C8B-B14F-4D97-AF65-F5344CB8AC3E}">
        <p14:creationId xmlns:p14="http://schemas.microsoft.com/office/powerpoint/2010/main" val="145264253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ox(in)">
                                      <p:cBhvr>
                                        <p:cTn id="10" dur="2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barn(inVertical)">
                                      <p:cBhvr>
                                        <p:cTn id="15" dur="500"/>
                                        <p:tgtEl>
                                          <p:spTgt spid="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barn(inVertical)">
                                      <p:cBhvr>
                                        <p:cTn id="20" dur="500"/>
                                        <p:tgtEl>
                                          <p:spTgt spid="6">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Effect transition="in" filter="barn(inVertical)">
                                      <p:cBhvr>
                                        <p:cTn id="25" dur="500"/>
                                        <p:tgtEl>
                                          <p:spTgt spid="6">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Concourse</Template>
  <TotalTime>728</TotalTime>
  <Words>1518</Words>
  <Application>Microsoft Office PowerPoint</Application>
  <PresentationFormat>Widescreen</PresentationFormat>
  <Paragraphs>143</Paragraphs>
  <Slides>28</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Arial</vt:lpstr>
      <vt:lpstr>Calibri</vt:lpstr>
      <vt:lpstr>Lucida Sans Unicode</vt:lpstr>
      <vt:lpstr>Times New Roman</vt:lpstr>
      <vt:lpstr>Verdana</vt:lpstr>
      <vt:lpstr>Wingdings</vt:lpstr>
      <vt:lpstr>Wingdings 2</vt:lpstr>
      <vt:lpstr>Wingdings 3</vt:lpstr>
      <vt:lpstr>Concourse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Admin</cp:lastModifiedBy>
  <cp:revision>114</cp:revision>
  <dcterms:created xsi:type="dcterms:W3CDTF">2021-10-01T13:08:21Z</dcterms:created>
  <dcterms:modified xsi:type="dcterms:W3CDTF">2022-10-09T03:28:32Z</dcterms:modified>
</cp:coreProperties>
</file>