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5" r:id="rId3"/>
    <p:sldId id="264" r:id="rId4"/>
    <p:sldId id="358" r:id="rId5"/>
    <p:sldId id="338" r:id="rId6"/>
    <p:sldId id="368" r:id="rId7"/>
    <p:sldId id="366" r:id="rId8"/>
    <p:sldId id="270" r:id="rId9"/>
    <p:sldId id="360" r:id="rId10"/>
    <p:sldId id="271" r:id="rId11"/>
    <p:sldId id="339" r:id="rId12"/>
    <p:sldId id="288" r:id="rId13"/>
    <p:sldId id="341" r:id="rId14"/>
    <p:sldId id="375" r:id="rId15"/>
    <p:sldId id="377" r:id="rId16"/>
    <p:sldId id="286" r:id="rId17"/>
    <p:sldId id="343" r:id="rId18"/>
    <p:sldId id="346" r:id="rId19"/>
    <p:sldId id="351" r:id="rId20"/>
    <p:sldId id="329" r:id="rId21"/>
    <p:sldId id="330" r:id="rId22"/>
    <p:sldId id="348" r:id="rId23"/>
    <p:sldId id="277" r:id="rId24"/>
    <p:sldId id="285" r:id="rId25"/>
    <p:sldId id="304" r:id="rId26"/>
    <p:sldId id="301" r:id="rId27"/>
    <p:sldId id="311" r:id="rId28"/>
    <p:sldId id="302" r:id="rId29"/>
    <p:sldId id="312" r:id="rId30"/>
    <p:sldId id="363" r:id="rId31"/>
    <p:sldId id="305" r:id="rId32"/>
    <p:sldId id="361" r:id="rId33"/>
    <p:sldId id="378" r:id="rId34"/>
    <p:sldId id="364" r:id="rId35"/>
    <p:sldId id="297" r:id="rId36"/>
    <p:sldId id="362" r:id="rId37"/>
    <p:sldId id="310" r:id="rId38"/>
    <p:sldId id="355" r:id="rId39"/>
    <p:sldId id="373" r:id="rId40"/>
    <p:sldId id="327" r:id="rId41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162-0225-43A0-B726-BEFCBF47ACE9}" type="datetimeFigureOut">
              <a:rPr lang="vi-VN" smtClean="0"/>
              <a:pPr/>
              <a:t>01/10/2020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5602-BC72-4147-9D42-51B0482E03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6059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162-0225-43A0-B726-BEFCBF47ACE9}" type="datetimeFigureOut">
              <a:rPr lang="vi-VN" smtClean="0"/>
              <a:pPr/>
              <a:t>01/10/2020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5602-BC72-4147-9D42-51B0482E03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0454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162-0225-43A0-B726-BEFCBF47ACE9}" type="datetimeFigureOut">
              <a:rPr lang="vi-VN" smtClean="0"/>
              <a:pPr/>
              <a:t>01/10/2020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5602-BC72-4147-9D42-51B0482E03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44066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E03D1-E248-4DB0-88C6-726722627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343032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162-0225-43A0-B726-BEFCBF47ACE9}" type="datetimeFigureOut">
              <a:rPr lang="vi-VN" smtClean="0"/>
              <a:pPr/>
              <a:t>01/10/2020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5602-BC72-4147-9D42-51B0482E03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6970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162-0225-43A0-B726-BEFCBF47ACE9}" type="datetimeFigureOut">
              <a:rPr lang="vi-VN" smtClean="0"/>
              <a:pPr/>
              <a:t>01/10/2020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5602-BC72-4147-9D42-51B0482E03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0027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162-0225-43A0-B726-BEFCBF47ACE9}" type="datetimeFigureOut">
              <a:rPr lang="vi-VN" smtClean="0"/>
              <a:pPr/>
              <a:t>01/10/2020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5602-BC72-4147-9D42-51B0482E03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7247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162-0225-43A0-B726-BEFCBF47ACE9}" type="datetimeFigureOut">
              <a:rPr lang="vi-VN" smtClean="0"/>
              <a:pPr/>
              <a:t>01/10/2020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5602-BC72-4147-9D42-51B0482E03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2901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162-0225-43A0-B726-BEFCBF47ACE9}" type="datetimeFigureOut">
              <a:rPr lang="vi-VN" smtClean="0"/>
              <a:pPr/>
              <a:t>01/10/2020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5602-BC72-4147-9D42-51B0482E03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1683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162-0225-43A0-B726-BEFCBF47ACE9}" type="datetimeFigureOut">
              <a:rPr lang="vi-VN" smtClean="0"/>
              <a:pPr/>
              <a:t>01/10/2020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5602-BC72-4147-9D42-51B0482E03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2261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162-0225-43A0-B726-BEFCBF47ACE9}" type="datetimeFigureOut">
              <a:rPr lang="vi-VN" smtClean="0"/>
              <a:pPr/>
              <a:t>01/10/2020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5602-BC72-4147-9D42-51B0482E03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6324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1162-0225-43A0-B726-BEFCBF47ACE9}" type="datetimeFigureOut">
              <a:rPr lang="vi-VN" smtClean="0"/>
              <a:pPr/>
              <a:t>01/10/2020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5602-BC72-4147-9D42-51B0482E03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0313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21162-0225-43A0-B726-BEFCBF47ACE9}" type="datetimeFigureOut">
              <a:rPr lang="vi-VN" smtClean="0"/>
              <a:pPr/>
              <a:t>01/10/2020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95602-BC72-4147-9D42-51B0482E03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6725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0.png"/><Relationship Id="rId7" Type="http://schemas.openxmlformats.org/officeDocument/2006/relationships/image" Target="../media/image3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543" y="397668"/>
            <a:ext cx="7539831" cy="1850232"/>
          </a:xfrm>
          <a:extLst/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NHIỆT LIỆT CHÀO MỪNG QUÝ THẦY CÔ VÀ CÁC </a:t>
            </a:r>
            <a:r>
              <a:rPr lang="en-US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EM! </a:t>
            </a:r>
          </a:p>
          <a:p>
            <a:pPr eaLnBrk="1" hangingPunct="1">
              <a:defRPr/>
            </a:pPr>
            <a:endParaRPr lang="en-US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 CÁC EM HỌC VUI </a:t>
            </a:r>
          </a:p>
          <a:p>
            <a:pPr eaLnBrk="1" hangingPunct="1">
              <a:defRPr/>
            </a:pP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VÀ HIỆU QUẢ!     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4478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2732" y="5147468"/>
            <a:ext cx="14478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87431" y="-157958"/>
            <a:ext cx="14478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2063" y="4884738"/>
            <a:ext cx="14478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2738" y="4448175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7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83719">
            <a:off x="1295400" y="4448175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6" descr="t827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38280"/>
            <a:ext cx="3733800" cy="252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5" descr="butterfly2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7163" y="828674"/>
            <a:ext cx="169703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5" descr="butterfly2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0638" y="1428750"/>
            <a:ext cx="169703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4464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http://giaoduc.net.vn/Uploaded/xuanhung/2011_10_31/dan%20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4279900" cy="335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599" y="32657"/>
            <a:ext cx="4566557" cy="3320143"/>
          </a:xfrm>
          <a:prstGeom prst="rect">
            <a:avLst/>
          </a:prstGeom>
        </p:spPr>
      </p:pic>
      <p:pic>
        <p:nvPicPr>
          <p:cNvPr id="6" name="Picture 18" descr="http://dantri4.vcmedia.vn/6DQQJ7yW5QPfG6EzuGal/Image/2011/10/tn1_a13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4191000" cy="30178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5670" y="3763963"/>
            <a:ext cx="4419600" cy="30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082072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ô nhiễm mt ấn độ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3352800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ô nmt 2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76200"/>
            <a:ext cx="328612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ONMT 24578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4800599" cy="34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358699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s01110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810000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23" name="Picture 3" descr="75159955-119582_mdf9927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4038600" cy="5181600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24" name="WordArt 4"/>
          <p:cNvSpPr>
            <a:spLocks noChangeArrowheads="1" noChangeShapeType="1" noTextEdit="1"/>
          </p:cNvSpPr>
          <p:nvPr/>
        </p:nvSpPr>
        <p:spPr bwMode="auto">
          <a:xfrm>
            <a:off x="228600" y="4038600"/>
            <a:ext cx="4648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8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Ô nhiễm môi trường ở các</a:t>
            </a:r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426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khu nhà ổ chuột</a:t>
            </a:r>
          </a:p>
        </p:txBody>
      </p:sp>
    </p:spTree>
    <p:extLst>
      <p:ext uri="{BB962C8B-B14F-4D97-AF65-F5344CB8AC3E}">
        <p14:creationId xmlns:p14="http://schemas.microsoft.com/office/powerpoint/2010/main" xmlns="" val="70256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819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8636" y="-45978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( 3 PHÚT 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675" y="34129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18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4073"/>
            <a:ext cx="1077686" cy="118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mall_11829066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HAY%2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249272"/>
            <a:ext cx="2895600" cy="2454456"/>
          </a:xfrm>
          <a:prstGeom prst="rect">
            <a:avLst/>
          </a:prstGeom>
          <a:noFill/>
          <a:ln w="28575" cmpd="dbl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27_khoi%20ph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3200400" cy="2819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2971800" cy="27432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Anh - 8"/>
          <p:cNvPicPr>
            <a:picLocks noChangeAspect="1" noChangeArrowheads="1"/>
          </p:cNvPicPr>
          <p:nvPr/>
        </p:nvPicPr>
        <p:blipFill>
          <a:blip r:embed="rId7" cstate="print">
            <a:lum bright="18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220697"/>
            <a:ext cx="2971801" cy="264714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SGK-Dia-li-7-hinh-9_2_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3674" y="3962400"/>
            <a:ext cx="2600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84201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533400" y="342900"/>
            <a:ext cx="81788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</a:rPr>
              <a:t>Một số hình ảnh khai thác tài nguyên ở môi trường đới nóng</a:t>
            </a: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1295400" y="4343400"/>
            <a:ext cx="6781799" cy="646331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hlink"/>
                </a:solidFill>
              </a:rPr>
              <a:t>TÀI NGUYÊN KHOÁNG SẢN CẠN KIỆT</a:t>
            </a:r>
          </a:p>
          <a:p>
            <a:pPr algn="ctr" eaLnBrk="1" hangingPunct="1"/>
            <a:r>
              <a:rPr lang="en-US" b="1" dirty="0" smtClean="0">
                <a:solidFill>
                  <a:schemeClr val="hlink"/>
                </a:solidFill>
              </a:rPr>
              <a:t>QUÁ TRÌNH KHAI THÁC =&gt; MÔI TRƯỜNG Ô NHIỄM</a:t>
            </a:r>
            <a:endParaRPr lang="en-US" b="1" dirty="0">
              <a:solidFill>
                <a:schemeClr val="hlink"/>
              </a:solidFill>
            </a:endParaRPr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>
            <a:off x="1905000" y="3581400"/>
            <a:ext cx="2362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4701" name="Line 13"/>
          <p:cNvSpPr>
            <a:spLocks noChangeShapeType="1"/>
          </p:cNvSpPr>
          <p:nvPr/>
        </p:nvSpPr>
        <p:spPr bwMode="auto">
          <a:xfrm flipH="1">
            <a:off x="4343400" y="3733800"/>
            <a:ext cx="2743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4702" name="Line 14"/>
          <p:cNvSpPr>
            <a:spLocks noChangeShapeType="1"/>
          </p:cNvSpPr>
          <p:nvPr/>
        </p:nvSpPr>
        <p:spPr bwMode="auto">
          <a:xfrm>
            <a:off x="4267200" y="3581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470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819400" cy="26670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Text Box 16"/>
          <p:cNvSpPr txBox="1">
            <a:spLocks noChangeArrowheads="1"/>
          </p:cNvSpPr>
          <p:nvPr/>
        </p:nvSpPr>
        <p:spPr bwMode="auto">
          <a:xfrm>
            <a:off x="1371600" y="54102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14706" name="AutoShape 18"/>
          <p:cNvSpPr>
            <a:spLocks noChangeArrowheads="1"/>
          </p:cNvSpPr>
          <p:nvPr/>
        </p:nvSpPr>
        <p:spPr bwMode="auto">
          <a:xfrm>
            <a:off x="304800" y="57150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1143000" y="5715000"/>
            <a:ext cx="6061075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Dân số đông đã đẩy nhanh tốc độ khai thác tài nguyên</a:t>
            </a:r>
          </a:p>
        </p:txBody>
      </p:sp>
      <p:pic>
        <p:nvPicPr>
          <p:cNvPr id="13" name="Picture 11" descr="7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09" r="15909"/>
          <a:stretch>
            <a:fillRect/>
          </a:stretch>
        </p:blipFill>
        <p:spPr bwMode="auto">
          <a:xfrm>
            <a:off x="5953125" y="990601"/>
            <a:ext cx="3124200" cy="274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mall_11829066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55877"/>
            <a:ext cx="2514600" cy="2701723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839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8" grpId="0" animBg="1"/>
      <p:bldP spid="114699" grpId="0" animBg="1"/>
      <p:bldP spid="114701" grpId="0" animBg="1"/>
      <p:bldP spid="114702" grpId="0" animBg="1"/>
      <p:bldP spid="114706" grpId="0" animBg="1"/>
      <p:bldP spid="1147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352800" cy="2057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3" name="Picture 3" descr="dotrunglamra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3352800" cy="1981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085" name="Picture 5" descr="Anh - 8"/>
          <p:cNvPicPr>
            <a:picLocks noChangeAspect="1" noChangeArrowheads="1"/>
          </p:cNvPicPr>
          <p:nvPr/>
        </p:nvPicPr>
        <p:blipFill>
          <a:blip r:embed="rId4">
            <a:lum bright="18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3352800" cy="19812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087" name="Line 7"/>
          <p:cNvSpPr>
            <a:spLocks noChangeShapeType="1"/>
          </p:cNvSpPr>
          <p:nvPr/>
        </p:nvSpPr>
        <p:spPr bwMode="auto">
          <a:xfrm flipV="1">
            <a:off x="3962400" y="3200400"/>
            <a:ext cx="6858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088" name="Line 8"/>
          <p:cNvSpPr>
            <a:spLocks noChangeShapeType="1"/>
          </p:cNvSpPr>
          <p:nvPr/>
        </p:nvSpPr>
        <p:spPr bwMode="auto">
          <a:xfrm>
            <a:off x="38862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>
            <a:off x="3886200" y="14478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5105400" y="4953000"/>
            <a:ext cx="3352800" cy="7112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/>
              <a:t>- Diện tích rừng bị thu hẹp. </a:t>
            </a:r>
          </a:p>
          <a:p>
            <a:pPr eaLnBrk="1" hangingPunct="1"/>
            <a:r>
              <a:rPr lang="en-US" sz="2000" b="1"/>
              <a:t>- Đất bị bạc màu</a:t>
            </a:r>
          </a:p>
        </p:txBody>
      </p:sp>
      <p:pic>
        <p:nvPicPr>
          <p:cNvPr id="174092" name="Picture 12" descr="Anh -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6553200" y="4572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957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 animBg="1"/>
      <p:bldP spid="174088" grpId="0" animBg="1"/>
      <p:bldP spid="174089" grpId="0" animBg="1"/>
      <p:bldP spid="174090" grpId="0" animBg="1"/>
      <p:bldP spid="1740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icture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543" y="228600"/>
            <a:ext cx="4114800" cy="2590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3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257" y="2895600"/>
            <a:ext cx="4005943" cy="2514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3" descr="11garb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314" y="2914650"/>
            <a:ext cx="3958318" cy="2514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261257" y="5562600"/>
            <a:ext cx="8752114" cy="91440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tiêu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cực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tới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môi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trường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27_khoi%20ph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057" y="-9525"/>
            <a:ext cx="4219575" cy="2819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167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574" y="1828800"/>
            <a:ext cx="8048625" cy="13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79525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Chiếm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 smtClean="0">
                <a:solidFill>
                  <a:srgbClr val="000000"/>
                </a:solidFill>
                <a:latin typeface="Times New Roman" pitchFamily="18" charset="0"/>
              </a:rPr>
              <a:t>khoảng</a:t>
            </a:r>
            <a:r>
              <a:rPr lang="en-US" altLang="vi-VN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50%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dân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Thế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giới</a:t>
            </a:r>
            <a:endParaRPr lang="en-US" altLang="vi-VN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defTabSz="1279525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altLang="vi-VN" dirty="0" err="1" smtClean="0">
                <a:solidFill>
                  <a:srgbClr val="000000"/>
                </a:solidFill>
                <a:latin typeface="Times New Roman" pitchFamily="18" charset="0"/>
              </a:rPr>
              <a:t>Dân</a:t>
            </a:r>
            <a:r>
              <a:rPr lang="en-US" altLang="vi-VN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 smtClean="0">
                <a:solidFill>
                  <a:srgbClr val="000000"/>
                </a:solidFill>
                <a:latin typeface="Times New Roman" pitchFamily="18" charset="0"/>
              </a:rPr>
              <a:t>cư</a:t>
            </a:r>
            <a:r>
              <a:rPr lang="en-US" altLang="vi-VN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 smtClean="0">
                <a:solidFill>
                  <a:srgbClr val="000000"/>
                </a:solidFill>
                <a:latin typeface="Times New Roman" pitchFamily="18" charset="0"/>
              </a:rPr>
              <a:t>đới</a:t>
            </a:r>
            <a:r>
              <a:rPr lang="en-US" altLang="vi-VN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 smtClean="0">
                <a:solidFill>
                  <a:srgbClr val="000000"/>
                </a:solidFill>
                <a:latin typeface="Times New Roman" pitchFamily="18" charset="0"/>
              </a:rPr>
              <a:t>nóng</a:t>
            </a:r>
            <a:r>
              <a:rPr lang="en-US" altLang="vi-VN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tập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trung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đông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 smtClean="0">
                <a:solidFill>
                  <a:srgbClr val="000000"/>
                </a:solidFill>
                <a:latin typeface="Times New Roman" pitchFamily="18" charset="0"/>
              </a:rPr>
              <a:t>đúc</a:t>
            </a:r>
            <a:r>
              <a:rPr lang="en-US" altLang="vi-VN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 smtClean="0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altLang="vi-VN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ở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Đông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Nam Á, Nam Á,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Tây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Phi,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Đông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Nam Bra-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xin</a:t>
            </a:r>
            <a:endParaRPr lang="en-US" altLang="vi-VN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defTabSz="1279525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vi-VN" b="1" u="sng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DÂN SỐ VÀ SỨC ÉP CỦA DÂN SỐ TỚI TÀI NGUYÊN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MÔI TRƯỜNG Ở ĐỚI NÓNG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371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DÂN SỐ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765402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4" y="3421258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SỨC ÉP CỦA DÂN SỐ TỚI TÀI NGUYÊN, MÔI TRƯỜNG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1" y="3882923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26102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38" name="Group 3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572723490"/>
              </p:ext>
            </p:extLst>
          </p:nvPr>
        </p:nvGraphicFramePr>
        <p:xfrm>
          <a:off x="927100" y="1371600"/>
          <a:ext cx="7620000" cy="1437817"/>
        </p:xfrm>
        <a:graphic>
          <a:graphicData uri="http://schemas.openxmlformats.org/drawingml/2006/table">
            <a:tbl>
              <a:tblPr/>
              <a:tblGrid>
                <a:gridCol w="1327150"/>
                <a:gridCol w="3044825"/>
                <a:gridCol w="3248025"/>
              </a:tblGrid>
              <a:tr h="401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Dân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triệu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Diện tích rừng ( triệu ha 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1980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240,2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1990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442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208,6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023" name="Text Box 23"/>
          <p:cNvSpPr txBox="1">
            <a:spLocks noChangeArrowheads="1"/>
          </p:cNvSpPr>
          <p:nvPr/>
        </p:nvSpPr>
        <p:spPr bwMode="auto">
          <a:xfrm>
            <a:off x="152400" y="3048001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xét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về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mối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tương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giữa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số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tích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rừng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311" name="Text Box 24"/>
          <p:cNvSpPr txBox="1">
            <a:spLocks noChangeArrowheads="1"/>
          </p:cNvSpPr>
          <p:nvPr/>
        </p:nvSpPr>
        <p:spPr bwMode="auto">
          <a:xfrm>
            <a:off x="685800" y="5105400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28025" name="Text Box 25"/>
          <p:cNvSpPr txBox="1">
            <a:spLocks noChangeArrowheads="1"/>
          </p:cNvSpPr>
          <p:nvPr/>
        </p:nvSpPr>
        <p:spPr bwMode="auto">
          <a:xfrm>
            <a:off x="142876" y="4038601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Nêu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những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giảm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tích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rừng</a:t>
            </a:r>
            <a:r>
              <a:rPr lang="en-US" sz="2400" dirty="0" smtClean="0">
                <a:solidFill>
                  <a:srgbClr val="FF0000"/>
                </a:solidFill>
              </a:rPr>
              <a:t>? </a:t>
            </a:r>
            <a:r>
              <a:rPr lang="en-US" sz="2400" dirty="0" err="1" smtClean="0">
                <a:solidFill>
                  <a:srgbClr val="FF0000"/>
                </a:solidFill>
              </a:rPr>
              <a:t>Hậu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quả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đối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môi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trường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8032" name="Text Box 32"/>
          <p:cNvSpPr txBox="1">
            <a:spLocks noChangeArrowheads="1"/>
          </p:cNvSpPr>
          <p:nvPr/>
        </p:nvSpPr>
        <p:spPr bwMode="auto">
          <a:xfrm>
            <a:off x="830263" y="3581401"/>
            <a:ext cx="640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-   </a:t>
            </a:r>
            <a:r>
              <a:rPr lang="en-US" sz="2400" dirty="0" err="1">
                <a:solidFill>
                  <a:schemeClr val="tx1"/>
                </a:solidFill>
              </a:rPr>
              <a:t>Dân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tăng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thì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diện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rừng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giảm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28033" name="Text Box 33"/>
          <p:cNvSpPr txBox="1">
            <a:spLocks noChangeArrowheads="1"/>
          </p:cNvSpPr>
          <p:nvPr/>
        </p:nvSpPr>
        <p:spPr bwMode="auto">
          <a:xfrm>
            <a:off x="330200" y="4876800"/>
            <a:ext cx="8813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-   </a:t>
            </a:r>
            <a:r>
              <a:rPr lang="en-US" sz="2400" dirty="0" err="1">
                <a:solidFill>
                  <a:schemeClr val="tx1"/>
                </a:solidFill>
              </a:rPr>
              <a:t>Dân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tăng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nhanh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lương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thực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thiếu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hụt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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mở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rộng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diện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tích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canh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tác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nhu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cầu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sử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dụng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gỗ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củi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tăng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lên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làm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đường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giao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thông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xây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đập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thủy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điện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… 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diện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rừng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giảm</a:t>
            </a:r>
            <a:r>
              <a:rPr lang="en-US" sz="2400" dirty="0" smtClean="0">
                <a:solidFill>
                  <a:schemeClr val="tx1"/>
                </a:solidFill>
              </a:rPr>
              <a:t> =&gt; </a:t>
            </a:r>
            <a:r>
              <a:rPr lang="en-US" sz="2400" dirty="0" err="1" smtClean="0">
                <a:solidFill>
                  <a:schemeClr val="tx1"/>
                </a:solidFill>
              </a:rPr>
              <a:t>lũ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hạn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thoái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hóa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đất</a:t>
            </a:r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" y="0"/>
            <a:ext cx="9105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( 3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99822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23" grpId="0"/>
      <p:bldP spid="128025" grpId="0"/>
      <p:bldP spid="128032" grpId="0"/>
      <p:bldP spid="12803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dotrunglamra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3886200" cy="17526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438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</a:rPr>
              <a:t>Một số hình ảnh về khai thác rừng quá mức tác động xấu tới </a:t>
            </a:r>
          </a:p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</a:rPr>
              <a:t>môi trường</a:t>
            </a:r>
          </a:p>
        </p:txBody>
      </p:sp>
      <p:pic>
        <p:nvPicPr>
          <p:cNvPr id="55305" name="Picture 9" descr="SGK-Dia-li-7-hinh-9_2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1" descr="0_ngap_lut_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76800"/>
            <a:ext cx="358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2" descr="0_han_han_o_Thai_lan_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365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13" descr="truotlodatoTrungMi_2_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3" name="Picture 17" descr="Anh - 8"/>
          <p:cNvPicPr>
            <a:picLocks noChangeAspect="1" noChangeArrowheads="1"/>
          </p:cNvPicPr>
          <p:nvPr/>
        </p:nvPicPr>
        <p:blipFill>
          <a:blip r:embed="rId8">
            <a:lum bright="18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"/>
            <a:ext cx="3657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4" name="Line 18"/>
          <p:cNvSpPr>
            <a:spLocks noChangeShapeType="1"/>
          </p:cNvSpPr>
          <p:nvPr/>
        </p:nvSpPr>
        <p:spPr bwMode="auto">
          <a:xfrm flipH="1">
            <a:off x="990600" y="2286000"/>
            <a:ext cx="1828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4648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>
            <a:off x="6896100" y="2286000"/>
            <a:ext cx="10287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>
            <a:off x="1066800" y="44196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22"/>
          <p:cNvSpPr>
            <a:spLocks noChangeShapeType="1"/>
          </p:cNvSpPr>
          <p:nvPr/>
        </p:nvSpPr>
        <p:spPr bwMode="auto">
          <a:xfrm>
            <a:off x="45720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>
            <a:off x="46482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 flipH="1">
            <a:off x="5867400" y="4419600"/>
            <a:ext cx="2057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3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14" grpId="0" animBg="1"/>
      <p:bldP spid="55315" grpId="0" animBg="1"/>
      <p:bldP spid="55316" grpId="0" animBg="1"/>
      <p:bldP spid="55317" grpId="0" animBg="1"/>
      <p:bldP spid="55319" grpId="0" animBg="1"/>
      <p:bldP spid="553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5"/>
          <p:cNvGrpSpPr>
            <a:grpSpLocks/>
          </p:cNvGrpSpPr>
          <p:nvPr/>
        </p:nvGrpSpPr>
        <p:grpSpPr bwMode="auto">
          <a:xfrm>
            <a:off x="152400" y="-76200"/>
            <a:ext cx="8837613" cy="6656388"/>
            <a:chOff x="-130" y="-671"/>
            <a:chExt cx="5962" cy="4960"/>
          </a:xfrm>
        </p:grpSpPr>
        <p:pic>
          <p:nvPicPr>
            <p:cNvPr id="8200" name="Picture 6" descr="PHAN BO DC"/>
            <p:cNvPicPr>
              <a:picLocks noChangeAspect="1" noChangeArrowheads="1"/>
            </p:cNvPicPr>
            <p:nvPr/>
          </p:nvPicPr>
          <p:blipFill>
            <a:blip r:embed="rId2">
              <a:lum bright="-6000"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" y="-671"/>
              <a:ext cx="5962" cy="4296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1" name="Text Box 7"/>
            <p:cNvSpPr txBox="1">
              <a:spLocks noChangeArrowheads="1"/>
            </p:cNvSpPr>
            <p:nvPr/>
          </p:nvSpPr>
          <p:spPr bwMode="auto">
            <a:xfrm>
              <a:off x="409" y="3853"/>
              <a:ext cx="488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i="1">
                  <a:latin typeface="Times New Roman" pitchFamily="18" charset="0"/>
                  <a:cs typeface="Times New Roman" pitchFamily="18" charset="0"/>
                </a:rPr>
                <a:t>H2.1: Lược đồ phân bố dân cư thế giới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4922043"/>
            <a:ext cx="9144000" cy="156966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nào?Tại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152399" y="3733800"/>
            <a:ext cx="8763001" cy="1219200"/>
          </a:xfrm>
          <a:custGeom>
            <a:avLst/>
            <a:gdLst>
              <a:gd name="T0" fmla="*/ 0 w 4030"/>
              <a:gd name="T1" fmla="*/ 2147483647 h 409"/>
              <a:gd name="T2" fmla="*/ 2147483647 w 4030"/>
              <a:gd name="T3" fmla="*/ 2147483647 h 409"/>
              <a:gd name="T4" fmla="*/ 2147483647 w 4030"/>
              <a:gd name="T5" fmla="*/ 2147483647 h 409"/>
              <a:gd name="T6" fmla="*/ 2147483647 w 4030"/>
              <a:gd name="T7" fmla="*/ 2147483647 h 409"/>
              <a:gd name="T8" fmla="*/ 2147483647 w 4030"/>
              <a:gd name="T9" fmla="*/ 2147483647 h 409"/>
              <a:gd name="T10" fmla="*/ 2147483647 w 4030"/>
              <a:gd name="T11" fmla="*/ 2147483647 h 409"/>
              <a:gd name="T12" fmla="*/ 2147483647 w 4030"/>
              <a:gd name="T13" fmla="*/ 2147483647 h 409"/>
              <a:gd name="T14" fmla="*/ 2147483647 w 4030"/>
              <a:gd name="T15" fmla="*/ 2147483647 h 409"/>
              <a:gd name="T16" fmla="*/ 2147483647 w 4030"/>
              <a:gd name="T17" fmla="*/ 2147483647 h 409"/>
              <a:gd name="T18" fmla="*/ 2147483647 w 4030"/>
              <a:gd name="T19" fmla="*/ 2147483647 h 409"/>
              <a:gd name="T20" fmla="*/ 2147483647 w 4030"/>
              <a:gd name="T21" fmla="*/ 2147483647 h 409"/>
              <a:gd name="T22" fmla="*/ 2147483647 w 4030"/>
              <a:gd name="T23" fmla="*/ 2147483647 h 409"/>
              <a:gd name="T24" fmla="*/ 2147483647 w 4030"/>
              <a:gd name="T25" fmla="*/ 2147483647 h 409"/>
              <a:gd name="T26" fmla="*/ 2147483647 w 4030"/>
              <a:gd name="T27" fmla="*/ 2147483647 h 409"/>
              <a:gd name="T28" fmla="*/ 2147483647 w 4030"/>
              <a:gd name="T29" fmla="*/ 2147483647 h 409"/>
              <a:gd name="T30" fmla="*/ 2147483647 w 4030"/>
              <a:gd name="T31" fmla="*/ 2147483647 h 409"/>
              <a:gd name="T32" fmla="*/ 2147483647 w 4030"/>
              <a:gd name="T33" fmla="*/ 2147483647 h 409"/>
              <a:gd name="T34" fmla="*/ 2147483647 w 4030"/>
              <a:gd name="T35" fmla="*/ 2147483647 h 409"/>
              <a:gd name="T36" fmla="*/ 2147483647 w 4030"/>
              <a:gd name="T37" fmla="*/ 2147483647 h 409"/>
              <a:gd name="T38" fmla="*/ 2147483647 w 4030"/>
              <a:gd name="T39" fmla="*/ 0 h 409"/>
              <a:gd name="T40" fmla="*/ 2147483647 w 4030"/>
              <a:gd name="T41" fmla="*/ 2147483647 h 409"/>
              <a:gd name="T42" fmla="*/ 2147483647 w 4030"/>
              <a:gd name="T43" fmla="*/ 2147483647 h 409"/>
              <a:gd name="T44" fmla="*/ 2147483647 w 4030"/>
              <a:gd name="T45" fmla="*/ 2147483647 h 409"/>
              <a:gd name="T46" fmla="*/ 2147483647 w 4030"/>
              <a:gd name="T47" fmla="*/ 2147483647 h 409"/>
              <a:gd name="T48" fmla="*/ 2147483647 w 4030"/>
              <a:gd name="T49" fmla="*/ 2147483647 h 409"/>
              <a:gd name="T50" fmla="*/ 2147483647 w 4030"/>
              <a:gd name="T51" fmla="*/ 2147483647 h 409"/>
              <a:gd name="T52" fmla="*/ 2147483647 w 4030"/>
              <a:gd name="T53" fmla="*/ 2147483647 h 409"/>
              <a:gd name="T54" fmla="*/ 2147483647 w 4030"/>
              <a:gd name="T55" fmla="*/ 2147483647 h 409"/>
              <a:gd name="T56" fmla="*/ 2147483647 w 4030"/>
              <a:gd name="T57" fmla="*/ 2147483647 h 409"/>
              <a:gd name="T58" fmla="*/ 2147483647 w 4030"/>
              <a:gd name="T59" fmla="*/ 2147483647 h 409"/>
              <a:gd name="T60" fmla="*/ 2147483647 w 4030"/>
              <a:gd name="T61" fmla="*/ 2147483647 h 409"/>
              <a:gd name="T62" fmla="*/ 2147483647 w 4030"/>
              <a:gd name="T63" fmla="*/ 2147483647 h 409"/>
              <a:gd name="T64" fmla="*/ 2147483647 w 4030"/>
              <a:gd name="T65" fmla="*/ 2147483647 h 409"/>
              <a:gd name="T66" fmla="*/ 2147483647 w 4030"/>
              <a:gd name="T67" fmla="*/ 2147483647 h 409"/>
              <a:gd name="T68" fmla="*/ 2147483647 w 4030"/>
              <a:gd name="T69" fmla="*/ 2147483647 h 409"/>
              <a:gd name="T70" fmla="*/ 2147483647 w 4030"/>
              <a:gd name="T71" fmla="*/ 2147483647 h 4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030"/>
              <a:gd name="T109" fmla="*/ 0 h 409"/>
              <a:gd name="T110" fmla="*/ 4030 w 4030"/>
              <a:gd name="T111" fmla="*/ 409 h 40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030" h="409">
                <a:moveTo>
                  <a:pt x="0" y="168"/>
                </a:moveTo>
                <a:cubicBezTo>
                  <a:pt x="58" y="163"/>
                  <a:pt x="206" y="118"/>
                  <a:pt x="344" y="112"/>
                </a:cubicBezTo>
                <a:cubicBezTo>
                  <a:pt x="452" y="100"/>
                  <a:pt x="569" y="92"/>
                  <a:pt x="648" y="96"/>
                </a:cubicBezTo>
                <a:cubicBezTo>
                  <a:pt x="727" y="100"/>
                  <a:pt x="768" y="118"/>
                  <a:pt x="816" y="136"/>
                </a:cubicBezTo>
                <a:cubicBezTo>
                  <a:pt x="856" y="184"/>
                  <a:pt x="898" y="178"/>
                  <a:pt x="934" y="202"/>
                </a:cubicBezTo>
                <a:cubicBezTo>
                  <a:pt x="952" y="214"/>
                  <a:pt x="988" y="238"/>
                  <a:pt x="988" y="238"/>
                </a:cubicBezTo>
                <a:cubicBezTo>
                  <a:pt x="1036" y="382"/>
                  <a:pt x="964" y="214"/>
                  <a:pt x="1060" y="310"/>
                </a:cubicBezTo>
                <a:cubicBezTo>
                  <a:pt x="1073" y="323"/>
                  <a:pt x="1036" y="377"/>
                  <a:pt x="1048" y="392"/>
                </a:cubicBezTo>
                <a:cubicBezTo>
                  <a:pt x="1062" y="409"/>
                  <a:pt x="1150" y="396"/>
                  <a:pt x="1168" y="408"/>
                </a:cubicBezTo>
                <a:cubicBezTo>
                  <a:pt x="1215" y="405"/>
                  <a:pt x="1291" y="402"/>
                  <a:pt x="1336" y="392"/>
                </a:cubicBezTo>
                <a:cubicBezTo>
                  <a:pt x="1383" y="384"/>
                  <a:pt x="1407" y="371"/>
                  <a:pt x="1448" y="360"/>
                </a:cubicBezTo>
                <a:cubicBezTo>
                  <a:pt x="1489" y="349"/>
                  <a:pt x="1538" y="342"/>
                  <a:pt x="1584" y="328"/>
                </a:cubicBezTo>
                <a:cubicBezTo>
                  <a:pt x="1687" y="316"/>
                  <a:pt x="1684" y="280"/>
                  <a:pt x="1726" y="274"/>
                </a:cubicBezTo>
                <a:cubicBezTo>
                  <a:pt x="1765" y="259"/>
                  <a:pt x="1786" y="247"/>
                  <a:pt x="1816" y="240"/>
                </a:cubicBezTo>
                <a:cubicBezTo>
                  <a:pt x="1834" y="228"/>
                  <a:pt x="1883" y="237"/>
                  <a:pt x="1904" y="232"/>
                </a:cubicBezTo>
                <a:cubicBezTo>
                  <a:pt x="1963" y="218"/>
                  <a:pt x="1996" y="166"/>
                  <a:pt x="2014" y="166"/>
                </a:cubicBezTo>
                <a:cubicBezTo>
                  <a:pt x="2026" y="148"/>
                  <a:pt x="2089" y="199"/>
                  <a:pt x="2104" y="184"/>
                </a:cubicBezTo>
                <a:cubicBezTo>
                  <a:pt x="2119" y="169"/>
                  <a:pt x="2146" y="166"/>
                  <a:pt x="2158" y="148"/>
                </a:cubicBezTo>
                <a:cubicBezTo>
                  <a:pt x="2172" y="127"/>
                  <a:pt x="2162" y="97"/>
                  <a:pt x="2176" y="76"/>
                </a:cubicBezTo>
                <a:cubicBezTo>
                  <a:pt x="2196" y="46"/>
                  <a:pt x="2233" y="10"/>
                  <a:pt x="2264" y="0"/>
                </a:cubicBezTo>
                <a:cubicBezTo>
                  <a:pt x="2282" y="18"/>
                  <a:pt x="2324" y="55"/>
                  <a:pt x="2338" y="76"/>
                </a:cubicBezTo>
                <a:cubicBezTo>
                  <a:pt x="2349" y="92"/>
                  <a:pt x="2343" y="117"/>
                  <a:pt x="2356" y="130"/>
                </a:cubicBezTo>
                <a:cubicBezTo>
                  <a:pt x="2369" y="143"/>
                  <a:pt x="2392" y="142"/>
                  <a:pt x="2410" y="148"/>
                </a:cubicBezTo>
                <a:cubicBezTo>
                  <a:pt x="2461" y="149"/>
                  <a:pt x="2529" y="171"/>
                  <a:pt x="2640" y="168"/>
                </a:cubicBezTo>
                <a:cubicBezTo>
                  <a:pt x="2709" y="170"/>
                  <a:pt x="2752" y="164"/>
                  <a:pt x="2824" y="160"/>
                </a:cubicBezTo>
                <a:cubicBezTo>
                  <a:pt x="2896" y="156"/>
                  <a:pt x="2997" y="137"/>
                  <a:pt x="3072" y="144"/>
                </a:cubicBezTo>
                <a:cubicBezTo>
                  <a:pt x="3143" y="144"/>
                  <a:pt x="3218" y="164"/>
                  <a:pt x="3272" y="200"/>
                </a:cubicBezTo>
                <a:cubicBezTo>
                  <a:pt x="3330" y="213"/>
                  <a:pt x="3376" y="241"/>
                  <a:pt x="3424" y="248"/>
                </a:cubicBezTo>
                <a:cubicBezTo>
                  <a:pt x="3472" y="255"/>
                  <a:pt x="3529" y="231"/>
                  <a:pt x="3560" y="240"/>
                </a:cubicBezTo>
                <a:cubicBezTo>
                  <a:pt x="3566" y="258"/>
                  <a:pt x="3591" y="296"/>
                  <a:pt x="3608" y="304"/>
                </a:cubicBezTo>
                <a:cubicBezTo>
                  <a:pt x="3625" y="312"/>
                  <a:pt x="3616" y="315"/>
                  <a:pt x="3634" y="310"/>
                </a:cubicBezTo>
                <a:cubicBezTo>
                  <a:pt x="3658" y="303"/>
                  <a:pt x="3682" y="298"/>
                  <a:pt x="3706" y="292"/>
                </a:cubicBezTo>
                <a:cubicBezTo>
                  <a:pt x="3724" y="280"/>
                  <a:pt x="3746" y="273"/>
                  <a:pt x="3760" y="256"/>
                </a:cubicBezTo>
                <a:cubicBezTo>
                  <a:pt x="3772" y="241"/>
                  <a:pt x="3762" y="213"/>
                  <a:pt x="3778" y="202"/>
                </a:cubicBezTo>
                <a:cubicBezTo>
                  <a:pt x="3793" y="189"/>
                  <a:pt x="3790" y="166"/>
                  <a:pt x="3832" y="160"/>
                </a:cubicBezTo>
                <a:cubicBezTo>
                  <a:pt x="3874" y="154"/>
                  <a:pt x="3989" y="165"/>
                  <a:pt x="4030" y="166"/>
                </a:cubicBezTo>
              </a:path>
            </a:pathLst>
          </a:custGeom>
          <a:noFill/>
          <a:ln w="412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-24607" y="1828800"/>
            <a:ext cx="9014620" cy="427037"/>
          </a:xfrm>
          <a:custGeom>
            <a:avLst/>
            <a:gdLst>
              <a:gd name="T0" fmla="*/ 2147483647 w 4093"/>
              <a:gd name="T1" fmla="*/ 2147483647 h 227"/>
              <a:gd name="T2" fmla="*/ 2147483647 w 4093"/>
              <a:gd name="T3" fmla="*/ 2147483647 h 227"/>
              <a:gd name="T4" fmla="*/ 2147483647 w 4093"/>
              <a:gd name="T5" fmla="*/ 2147483647 h 227"/>
              <a:gd name="T6" fmla="*/ 2147483647 w 4093"/>
              <a:gd name="T7" fmla="*/ 2147483647 h 227"/>
              <a:gd name="T8" fmla="*/ 2147483647 w 4093"/>
              <a:gd name="T9" fmla="*/ 2147483647 h 227"/>
              <a:gd name="T10" fmla="*/ 2147483647 w 4093"/>
              <a:gd name="T11" fmla="*/ 2147483647 h 227"/>
              <a:gd name="T12" fmla="*/ 2147483647 w 4093"/>
              <a:gd name="T13" fmla="*/ 2147483647 h 227"/>
              <a:gd name="T14" fmla="*/ 2147483647 w 4093"/>
              <a:gd name="T15" fmla="*/ 2147483647 h 227"/>
              <a:gd name="T16" fmla="*/ 2147483647 w 4093"/>
              <a:gd name="T17" fmla="*/ 2147483647 h 227"/>
              <a:gd name="T18" fmla="*/ 2147483647 w 4093"/>
              <a:gd name="T19" fmla="*/ 2147483647 h 227"/>
              <a:gd name="T20" fmla="*/ 2147483647 w 4093"/>
              <a:gd name="T21" fmla="*/ 2147483647 h 227"/>
              <a:gd name="T22" fmla="*/ 2147483647 w 4093"/>
              <a:gd name="T23" fmla="*/ 2147483647 h 227"/>
              <a:gd name="T24" fmla="*/ 2147483647 w 4093"/>
              <a:gd name="T25" fmla="*/ 2147483647 h 227"/>
              <a:gd name="T26" fmla="*/ 2147483647 w 4093"/>
              <a:gd name="T27" fmla="*/ 2147483647 h 227"/>
              <a:gd name="T28" fmla="*/ 2147483647 w 4093"/>
              <a:gd name="T29" fmla="*/ 2147483647 h 227"/>
              <a:gd name="T30" fmla="*/ 2147483647 w 4093"/>
              <a:gd name="T31" fmla="*/ 2147483647 h 227"/>
              <a:gd name="T32" fmla="*/ 2147483647 w 4093"/>
              <a:gd name="T33" fmla="*/ 2147483647 h 227"/>
              <a:gd name="T34" fmla="*/ 2147483647 w 4093"/>
              <a:gd name="T35" fmla="*/ 2147483647 h 227"/>
              <a:gd name="T36" fmla="*/ 2147483647 w 4093"/>
              <a:gd name="T37" fmla="*/ 2147483647 h 227"/>
              <a:gd name="T38" fmla="*/ 2147483647 w 4093"/>
              <a:gd name="T39" fmla="*/ 2147483647 h 227"/>
              <a:gd name="T40" fmla="*/ 2147483647 w 4093"/>
              <a:gd name="T41" fmla="*/ 2147483647 h 227"/>
              <a:gd name="T42" fmla="*/ 2147483647 w 4093"/>
              <a:gd name="T43" fmla="*/ 2147483647 h 227"/>
              <a:gd name="T44" fmla="*/ 2147483647 w 4093"/>
              <a:gd name="T45" fmla="*/ 2147483647 h 227"/>
              <a:gd name="T46" fmla="*/ 2147483647 w 4093"/>
              <a:gd name="T47" fmla="*/ 2147483647 h 227"/>
              <a:gd name="T48" fmla="*/ 2147483647 w 4093"/>
              <a:gd name="T49" fmla="*/ 2147483647 h 227"/>
              <a:gd name="T50" fmla="*/ 2147483647 w 4093"/>
              <a:gd name="T51" fmla="*/ 2147483647 h 227"/>
              <a:gd name="T52" fmla="*/ 2147483647 w 4093"/>
              <a:gd name="T53" fmla="*/ 2147483647 h 227"/>
              <a:gd name="T54" fmla="*/ 2147483647 w 4093"/>
              <a:gd name="T55" fmla="*/ 2147483647 h 227"/>
              <a:gd name="T56" fmla="*/ 2147483647 w 4093"/>
              <a:gd name="T57" fmla="*/ 2147483647 h 227"/>
              <a:gd name="T58" fmla="*/ 2147483647 w 4093"/>
              <a:gd name="T59" fmla="*/ 2147483647 h 227"/>
              <a:gd name="T60" fmla="*/ 2147483647 w 4093"/>
              <a:gd name="T61" fmla="*/ 2147483647 h 227"/>
              <a:gd name="T62" fmla="*/ 2147483647 w 4093"/>
              <a:gd name="T63" fmla="*/ 2147483647 h 227"/>
              <a:gd name="T64" fmla="*/ 2147483647 w 4093"/>
              <a:gd name="T65" fmla="*/ 2147483647 h 227"/>
              <a:gd name="T66" fmla="*/ 2147483647 w 4093"/>
              <a:gd name="T67" fmla="*/ 2147483647 h 227"/>
              <a:gd name="T68" fmla="*/ 2147483647 w 4093"/>
              <a:gd name="T69" fmla="*/ 2147483647 h 227"/>
              <a:gd name="T70" fmla="*/ 2147483647 w 4093"/>
              <a:gd name="T71" fmla="*/ 2147483647 h 227"/>
              <a:gd name="T72" fmla="*/ 2147483647 w 4093"/>
              <a:gd name="T73" fmla="*/ 2147483647 h 2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93"/>
              <a:gd name="T112" fmla="*/ 0 h 227"/>
              <a:gd name="T113" fmla="*/ 4093 w 4093"/>
              <a:gd name="T114" fmla="*/ 227 h 2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93" h="227">
                <a:moveTo>
                  <a:pt x="20" y="182"/>
                </a:moveTo>
                <a:cubicBezTo>
                  <a:pt x="44" y="198"/>
                  <a:pt x="0" y="161"/>
                  <a:pt x="134" y="176"/>
                </a:cubicBezTo>
                <a:cubicBezTo>
                  <a:pt x="161" y="179"/>
                  <a:pt x="176" y="165"/>
                  <a:pt x="196" y="166"/>
                </a:cubicBezTo>
                <a:cubicBezTo>
                  <a:pt x="222" y="174"/>
                  <a:pt x="275" y="227"/>
                  <a:pt x="292" y="222"/>
                </a:cubicBezTo>
                <a:cubicBezTo>
                  <a:pt x="324" y="190"/>
                  <a:pt x="258" y="81"/>
                  <a:pt x="300" y="134"/>
                </a:cubicBezTo>
                <a:cubicBezTo>
                  <a:pt x="314" y="151"/>
                  <a:pt x="332" y="182"/>
                  <a:pt x="350" y="194"/>
                </a:cubicBezTo>
                <a:cubicBezTo>
                  <a:pt x="366" y="204"/>
                  <a:pt x="358" y="215"/>
                  <a:pt x="396" y="214"/>
                </a:cubicBezTo>
                <a:cubicBezTo>
                  <a:pt x="434" y="213"/>
                  <a:pt x="503" y="201"/>
                  <a:pt x="580" y="190"/>
                </a:cubicBezTo>
                <a:cubicBezTo>
                  <a:pt x="657" y="179"/>
                  <a:pt x="797" y="159"/>
                  <a:pt x="860" y="150"/>
                </a:cubicBezTo>
                <a:cubicBezTo>
                  <a:pt x="898" y="147"/>
                  <a:pt x="920" y="146"/>
                  <a:pt x="956" y="134"/>
                </a:cubicBezTo>
                <a:cubicBezTo>
                  <a:pt x="1019" y="113"/>
                  <a:pt x="1040" y="74"/>
                  <a:pt x="1106" y="68"/>
                </a:cubicBezTo>
                <a:cubicBezTo>
                  <a:pt x="1177" y="57"/>
                  <a:pt x="1253" y="53"/>
                  <a:pt x="1376" y="50"/>
                </a:cubicBezTo>
                <a:cubicBezTo>
                  <a:pt x="1444" y="45"/>
                  <a:pt x="1469" y="33"/>
                  <a:pt x="1516" y="38"/>
                </a:cubicBezTo>
                <a:cubicBezTo>
                  <a:pt x="1563" y="43"/>
                  <a:pt x="1605" y="76"/>
                  <a:pt x="1660" y="78"/>
                </a:cubicBezTo>
                <a:cubicBezTo>
                  <a:pt x="1715" y="80"/>
                  <a:pt x="1796" y="58"/>
                  <a:pt x="1844" y="50"/>
                </a:cubicBezTo>
                <a:cubicBezTo>
                  <a:pt x="1892" y="47"/>
                  <a:pt x="1924" y="27"/>
                  <a:pt x="1948" y="30"/>
                </a:cubicBezTo>
                <a:cubicBezTo>
                  <a:pt x="1972" y="33"/>
                  <a:pt x="1972" y="56"/>
                  <a:pt x="1988" y="68"/>
                </a:cubicBezTo>
                <a:cubicBezTo>
                  <a:pt x="2009" y="74"/>
                  <a:pt x="2020" y="104"/>
                  <a:pt x="2042" y="104"/>
                </a:cubicBezTo>
                <a:cubicBezTo>
                  <a:pt x="2064" y="104"/>
                  <a:pt x="2078" y="80"/>
                  <a:pt x="2096" y="68"/>
                </a:cubicBezTo>
                <a:cubicBezTo>
                  <a:pt x="2120" y="74"/>
                  <a:pt x="2144" y="79"/>
                  <a:pt x="2168" y="86"/>
                </a:cubicBezTo>
                <a:cubicBezTo>
                  <a:pt x="2186" y="91"/>
                  <a:pt x="2205" y="112"/>
                  <a:pt x="2222" y="104"/>
                </a:cubicBezTo>
                <a:cubicBezTo>
                  <a:pt x="2239" y="96"/>
                  <a:pt x="2254" y="72"/>
                  <a:pt x="2260" y="54"/>
                </a:cubicBezTo>
                <a:cubicBezTo>
                  <a:pt x="2281" y="48"/>
                  <a:pt x="2329" y="36"/>
                  <a:pt x="2356" y="38"/>
                </a:cubicBezTo>
                <a:cubicBezTo>
                  <a:pt x="2383" y="40"/>
                  <a:pt x="2395" y="73"/>
                  <a:pt x="2420" y="68"/>
                </a:cubicBezTo>
                <a:cubicBezTo>
                  <a:pt x="2458" y="66"/>
                  <a:pt x="2472" y="18"/>
                  <a:pt x="2508" y="6"/>
                </a:cubicBezTo>
                <a:cubicBezTo>
                  <a:pt x="2526" y="0"/>
                  <a:pt x="2582" y="14"/>
                  <a:pt x="2582" y="14"/>
                </a:cubicBezTo>
                <a:cubicBezTo>
                  <a:pt x="2603" y="24"/>
                  <a:pt x="2614" y="47"/>
                  <a:pt x="2636" y="54"/>
                </a:cubicBezTo>
                <a:cubicBezTo>
                  <a:pt x="2658" y="63"/>
                  <a:pt x="2674" y="65"/>
                  <a:pt x="2716" y="70"/>
                </a:cubicBezTo>
                <a:cubicBezTo>
                  <a:pt x="2780" y="38"/>
                  <a:pt x="2832" y="67"/>
                  <a:pt x="2888" y="86"/>
                </a:cubicBezTo>
                <a:cubicBezTo>
                  <a:pt x="2906" y="104"/>
                  <a:pt x="2917" y="134"/>
                  <a:pt x="2942" y="140"/>
                </a:cubicBezTo>
                <a:cubicBezTo>
                  <a:pt x="2976" y="154"/>
                  <a:pt x="3047" y="126"/>
                  <a:pt x="3100" y="134"/>
                </a:cubicBezTo>
                <a:cubicBezTo>
                  <a:pt x="3153" y="142"/>
                  <a:pt x="3217" y="183"/>
                  <a:pt x="3260" y="190"/>
                </a:cubicBezTo>
                <a:cubicBezTo>
                  <a:pt x="3303" y="197"/>
                  <a:pt x="3319" y="181"/>
                  <a:pt x="3356" y="174"/>
                </a:cubicBezTo>
                <a:cubicBezTo>
                  <a:pt x="3393" y="167"/>
                  <a:pt x="3428" y="143"/>
                  <a:pt x="3484" y="150"/>
                </a:cubicBezTo>
                <a:cubicBezTo>
                  <a:pt x="3544" y="170"/>
                  <a:pt x="3632" y="194"/>
                  <a:pt x="3692" y="214"/>
                </a:cubicBezTo>
                <a:cubicBezTo>
                  <a:pt x="3770" y="208"/>
                  <a:pt x="3836" y="222"/>
                  <a:pt x="3914" y="212"/>
                </a:cubicBezTo>
                <a:cubicBezTo>
                  <a:pt x="3933" y="210"/>
                  <a:pt x="4093" y="176"/>
                  <a:pt x="4022" y="176"/>
                </a:cubicBezTo>
              </a:path>
            </a:pathLst>
          </a:custGeom>
          <a:noFill/>
          <a:ln w="412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4639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1066800" y="539115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1066800" y="1128713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990600" y="17526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990600" y="4953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990600" y="44958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990600" y="40386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990600" y="3581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990600" y="3124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990600" y="2667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990600" y="22098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1905000" y="5376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2819400" y="5376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3733800" y="5376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514600" y="54737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660066"/>
                </a:solidFill>
                <a:latin typeface="Arial" charset="0"/>
              </a:rPr>
              <a:t>1985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52450" y="5214938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  <a:latin typeface="Arial" charset="0"/>
              </a:rPr>
              <a:t>80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57200" y="4344988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  <a:latin typeface="Arial" charset="0"/>
              </a:rPr>
              <a:t>100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57200" y="3887788"/>
            <a:ext cx="625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3366"/>
                </a:solidFill>
                <a:latin typeface="Arial" charset="0"/>
              </a:rPr>
              <a:t>110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57200" y="34607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  <a:latin typeface="Arial" charset="0"/>
              </a:rPr>
              <a:t>120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57200" y="2986088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  <a:latin typeface="Arial" charset="0"/>
              </a:rPr>
              <a:t>130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57200" y="251777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  <a:latin typeface="Arial" charset="0"/>
              </a:rPr>
              <a:t>140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457200" y="2060575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  <a:latin typeface="Arial" charset="0"/>
              </a:rPr>
              <a:t>150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57200" y="154305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  <a:latin typeface="Arial" charset="0"/>
              </a:rPr>
              <a:t>160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533400" y="477202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  <a:latin typeface="Arial" charset="0"/>
              </a:rPr>
              <a:t>90</a:t>
            </a:r>
          </a:p>
        </p:txBody>
      </p:sp>
      <p:sp>
        <p:nvSpPr>
          <p:cNvPr id="8217" name="Freeform 25"/>
          <p:cNvSpPr>
            <a:spLocks/>
          </p:cNvSpPr>
          <p:nvPr/>
        </p:nvSpPr>
        <p:spPr bwMode="auto">
          <a:xfrm>
            <a:off x="1066800" y="3748088"/>
            <a:ext cx="2678113" cy="765175"/>
          </a:xfrm>
          <a:custGeom>
            <a:avLst/>
            <a:gdLst>
              <a:gd name="T0" fmla="*/ 0 w 1687"/>
              <a:gd name="T1" fmla="*/ 2147483647 h 482"/>
              <a:gd name="T2" fmla="*/ 2147483647 w 1687"/>
              <a:gd name="T3" fmla="*/ 2147483647 h 482"/>
              <a:gd name="T4" fmla="*/ 2147483647 w 1687"/>
              <a:gd name="T5" fmla="*/ 2147483647 h 482"/>
              <a:gd name="T6" fmla="*/ 2147483647 w 1687"/>
              <a:gd name="T7" fmla="*/ 2147483647 h 482"/>
              <a:gd name="T8" fmla="*/ 2147483647 w 1687"/>
              <a:gd name="T9" fmla="*/ 2147483647 h 482"/>
              <a:gd name="T10" fmla="*/ 2147483647 w 1687"/>
              <a:gd name="T11" fmla="*/ 2147483647 h 482"/>
              <a:gd name="T12" fmla="*/ 2147483647 w 1687"/>
              <a:gd name="T13" fmla="*/ 0 h 482"/>
              <a:gd name="T14" fmla="*/ 2147483647 w 1687"/>
              <a:gd name="T15" fmla="*/ 2147483647 h 4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87" h="482">
                <a:moveTo>
                  <a:pt x="0" y="482"/>
                </a:moveTo>
                <a:lnTo>
                  <a:pt x="180" y="418"/>
                </a:lnTo>
                <a:lnTo>
                  <a:pt x="306" y="426"/>
                </a:lnTo>
                <a:lnTo>
                  <a:pt x="606" y="165"/>
                </a:lnTo>
                <a:lnTo>
                  <a:pt x="906" y="47"/>
                </a:lnTo>
                <a:lnTo>
                  <a:pt x="1040" y="94"/>
                </a:lnTo>
                <a:lnTo>
                  <a:pt x="1190" y="0"/>
                </a:lnTo>
                <a:lnTo>
                  <a:pt x="1687" y="68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3962400" y="5405438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660066"/>
                </a:solidFill>
              </a:rPr>
              <a:t>Năm 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0" y="6002338"/>
            <a:ext cx="533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CC3300"/>
                </a:solidFill>
              </a:rPr>
              <a:t>Biểu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đồ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về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mối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quan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hệ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giữa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dân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số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và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CC3300"/>
                </a:solidFill>
              </a:rPr>
              <a:t>lương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thực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châu</a:t>
            </a:r>
            <a:r>
              <a:rPr lang="en-US" sz="2000" dirty="0">
                <a:solidFill>
                  <a:srgbClr val="CC3300"/>
                </a:solidFill>
              </a:rPr>
              <a:t> Phi </a:t>
            </a:r>
            <a:r>
              <a:rPr lang="en-US" sz="2000" dirty="0" err="1">
                <a:solidFill>
                  <a:srgbClr val="CC3300"/>
                </a:solidFill>
              </a:rPr>
              <a:t>từ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năm</a:t>
            </a:r>
            <a:r>
              <a:rPr lang="en-US" sz="2000" dirty="0">
                <a:solidFill>
                  <a:srgbClr val="CC3300"/>
                </a:solidFill>
              </a:rPr>
              <a:t> 1975 </a:t>
            </a:r>
            <a:r>
              <a:rPr lang="en-US" sz="2000" dirty="0" err="1">
                <a:solidFill>
                  <a:srgbClr val="CC3300"/>
                </a:solidFill>
              </a:rPr>
              <a:t>đến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năm</a:t>
            </a:r>
            <a:r>
              <a:rPr lang="en-US" sz="2000" dirty="0">
                <a:solidFill>
                  <a:srgbClr val="CC3300"/>
                </a:solidFill>
              </a:rPr>
              <a:t> 1990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1100139" y="5757863"/>
            <a:ext cx="25860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Năm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1975=100%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381000" y="1050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3366"/>
                </a:solidFill>
              </a:rPr>
              <a:t>%</a:t>
            </a:r>
          </a:p>
        </p:txBody>
      </p:sp>
      <p:sp>
        <p:nvSpPr>
          <p:cNvPr id="8222" name="Freeform 30"/>
          <p:cNvSpPr>
            <a:spLocks/>
          </p:cNvSpPr>
          <p:nvPr/>
        </p:nvSpPr>
        <p:spPr bwMode="auto">
          <a:xfrm>
            <a:off x="1066800" y="1843088"/>
            <a:ext cx="2641600" cy="2686050"/>
          </a:xfrm>
          <a:custGeom>
            <a:avLst/>
            <a:gdLst>
              <a:gd name="T0" fmla="*/ 0 w 1664"/>
              <a:gd name="T1" fmla="*/ 2147483647 h 1692"/>
              <a:gd name="T2" fmla="*/ 2147483647 w 1664"/>
              <a:gd name="T3" fmla="*/ 2147483647 h 1692"/>
              <a:gd name="T4" fmla="*/ 2147483647 w 1664"/>
              <a:gd name="T5" fmla="*/ 0 h 16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64" h="1692">
                <a:moveTo>
                  <a:pt x="0" y="1692"/>
                </a:moveTo>
                <a:lnTo>
                  <a:pt x="772" y="1242"/>
                </a:lnTo>
                <a:lnTo>
                  <a:pt x="1664" y="0"/>
                </a:lnTo>
              </a:path>
            </a:pathLst>
          </a:custGeom>
          <a:noFill/>
          <a:ln w="28575" cmpd="sng">
            <a:solidFill>
              <a:srgbClr val="0066CC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381375" y="54673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660066"/>
                </a:solidFill>
                <a:latin typeface="Arial" charset="0"/>
              </a:rPr>
              <a:t>1990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838200" y="54864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660066"/>
                </a:solidFill>
                <a:latin typeface="Arial" charset="0"/>
              </a:rPr>
              <a:t>1975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600200" y="546893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660066"/>
                </a:solidFill>
                <a:latin typeface="Arial" charset="0"/>
              </a:rPr>
              <a:t>1980</a:t>
            </a:r>
          </a:p>
        </p:txBody>
      </p:sp>
      <p:sp>
        <p:nvSpPr>
          <p:cNvPr id="8226" name="Freeform 34"/>
          <p:cNvSpPr>
            <a:spLocks/>
          </p:cNvSpPr>
          <p:nvPr/>
        </p:nvSpPr>
        <p:spPr bwMode="auto">
          <a:xfrm>
            <a:off x="1100138" y="4495800"/>
            <a:ext cx="2667000" cy="914400"/>
          </a:xfrm>
          <a:custGeom>
            <a:avLst/>
            <a:gdLst>
              <a:gd name="T0" fmla="*/ 0 w 1680"/>
              <a:gd name="T1" fmla="*/ 0 h 576"/>
              <a:gd name="T2" fmla="*/ 2147483647 w 1680"/>
              <a:gd name="T3" fmla="*/ 2147483647 h 576"/>
              <a:gd name="T4" fmla="*/ 2147483647 w 1680"/>
              <a:gd name="T5" fmla="*/ 2147483647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576">
                <a:moveTo>
                  <a:pt x="0" y="0"/>
                </a:moveTo>
                <a:lnTo>
                  <a:pt x="772" y="133"/>
                </a:lnTo>
                <a:lnTo>
                  <a:pt x="1680" y="576"/>
                </a:lnTo>
              </a:path>
            </a:pathLst>
          </a:custGeom>
          <a:noFill/>
          <a:ln w="28575" cmpd="sng">
            <a:solidFill>
              <a:srgbClr val="6F96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Rectangle 47"/>
          <p:cNvSpPr>
            <a:spLocks noChangeArrowheads="1"/>
          </p:cNvSpPr>
          <p:nvPr/>
        </p:nvSpPr>
        <p:spPr bwMode="auto">
          <a:xfrm>
            <a:off x="5257800" y="4724400"/>
            <a:ext cx="3886200" cy="10668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Line 48"/>
          <p:cNvSpPr>
            <a:spLocks noChangeShapeType="1"/>
          </p:cNvSpPr>
          <p:nvPr/>
        </p:nvSpPr>
        <p:spPr bwMode="auto">
          <a:xfrm>
            <a:off x="5257800" y="4953000"/>
            <a:ext cx="7620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Line 49"/>
          <p:cNvSpPr>
            <a:spLocks noChangeShapeType="1"/>
          </p:cNvSpPr>
          <p:nvPr/>
        </p:nvSpPr>
        <p:spPr bwMode="auto">
          <a:xfrm>
            <a:off x="5257800" y="5334000"/>
            <a:ext cx="762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0" name="Line 50"/>
          <p:cNvSpPr>
            <a:spLocks noChangeShapeType="1"/>
          </p:cNvSpPr>
          <p:nvPr/>
        </p:nvSpPr>
        <p:spPr bwMode="auto">
          <a:xfrm>
            <a:off x="5257800" y="5715000"/>
            <a:ext cx="762000" cy="0"/>
          </a:xfrm>
          <a:prstGeom prst="line">
            <a:avLst/>
          </a:prstGeom>
          <a:noFill/>
          <a:ln w="28575">
            <a:solidFill>
              <a:srgbClr val="6F9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1" name="Text Box 51"/>
          <p:cNvSpPr txBox="1">
            <a:spLocks noChangeArrowheads="1"/>
          </p:cNvSpPr>
          <p:nvPr/>
        </p:nvSpPr>
        <p:spPr bwMode="auto">
          <a:xfrm>
            <a:off x="6019800" y="4724400"/>
            <a:ext cx="2438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latin typeface="Arial" charset="0"/>
              </a:rPr>
              <a:t>Gia tăng dân số tự nhiên</a:t>
            </a:r>
          </a:p>
        </p:txBody>
      </p:sp>
      <p:sp>
        <p:nvSpPr>
          <p:cNvPr id="8232" name="Text Box 52"/>
          <p:cNvSpPr txBox="1">
            <a:spLocks noChangeArrowheads="1"/>
          </p:cNvSpPr>
          <p:nvPr/>
        </p:nvSpPr>
        <p:spPr bwMode="auto">
          <a:xfrm>
            <a:off x="6172200" y="5181600"/>
            <a:ext cx="2590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latin typeface="Arial" charset="0"/>
              </a:rPr>
              <a:t>Sản lượng lương thực</a:t>
            </a:r>
          </a:p>
        </p:txBody>
      </p:sp>
      <p:sp>
        <p:nvSpPr>
          <p:cNvPr id="8233" name="Text Box 53"/>
          <p:cNvSpPr txBox="1">
            <a:spLocks noChangeArrowheads="1"/>
          </p:cNvSpPr>
          <p:nvPr/>
        </p:nvSpPr>
        <p:spPr bwMode="auto">
          <a:xfrm>
            <a:off x="6096000" y="5562600"/>
            <a:ext cx="3048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latin typeface="Arial" charset="0"/>
              </a:rPr>
              <a:t>Bình quân lương thực theo đầu người</a:t>
            </a:r>
          </a:p>
        </p:txBody>
      </p:sp>
      <p:sp>
        <p:nvSpPr>
          <p:cNvPr id="8235" name="Text Box 57"/>
          <p:cNvSpPr txBox="1">
            <a:spLocks noChangeArrowheads="1"/>
          </p:cNvSpPr>
          <p:nvPr/>
        </p:nvSpPr>
        <p:spPr bwMode="auto">
          <a:xfrm>
            <a:off x="5241925" y="1790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0"/>
            <a:ext cx="891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( 3 PHÚT 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899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1066800" y="539115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1066800" y="1143000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990600" y="17526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990600" y="4953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990600" y="44958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90600" y="40386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990600" y="3581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990600" y="3124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990600" y="2667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990600" y="22098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1905000" y="5376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2819400" y="5376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3733800" y="5376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Text Box 17"/>
          <p:cNvSpPr txBox="1">
            <a:spLocks noChangeArrowheads="1"/>
          </p:cNvSpPr>
          <p:nvPr/>
        </p:nvSpPr>
        <p:spPr bwMode="auto">
          <a:xfrm>
            <a:off x="2514600" y="54737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660066"/>
                </a:solidFill>
                <a:latin typeface="Arial" charset="0"/>
              </a:rPr>
              <a:t>1985</a:t>
            </a:r>
          </a:p>
        </p:txBody>
      </p:sp>
      <p:sp>
        <p:nvSpPr>
          <p:cNvPr id="9232" name="Text Box 19"/>
          <p:cNvSpPr txBox="1">
            <a:spLocks noChangeArrowheads="1"/>
          </p:cNvSpPr>
          <p:nvPr/>
        </p:nvSpPr>
        <p:spPr bwMode="auto">
          <a:xfrm>
            <a:off x="552450" y="5214938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  <a:latin typeface="Arial" charset="0"/>
              </a:rPr>
              <a:t>80</a:t>
            </a:r>
          </a:p>
        </p:txBody>
      </p:sp>
      <p:sp>
        <p:nvSpPr>
          <p:cNvPr id="9233" name="Text Box 20"/>
          <p:cNvSpPr txBox="1">
            <a:spLocks noChangeArrowheads="1"/>
          </p:cNvSpPr>
          <p:nvPr/>
        </p:nvSpPr>
        <p:spPr bwMode="auto">
          <a:xfrm>
            <a:off x="457200" y="4344988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  <a:latin typeface="Arial" charset="0"/>
              </a:rPr>
              <a:t>100</a:t>
            </a:r>
          </a:p>
        </p:txBody>
      </p:sp>
      <p:sp>
        <p:nvSpPr>
          <p:cNvPr id="9234" name="Text Box 21"/>
          <p:cNvSpPr txBox="1">
            <a:spLocks noChangeArrowheads="1"/>
          </p:cNvSpPr>
          <p:nvPr/>
        </p:nvSpPr>
        <p:spPr bwMode="auto">
          <a:xfrm>
            <a:off x="457200" y="3887788"/>
            <a:ext cx="625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3366"/>
                </a:solidFill>
                <a:latin typeface="Arial" charset="0"/>
              </a:rPr>
              <a:t>110</a:t>
            </a:r>
          </a:p>
        </p:txBody>
      </p:sp>
      <p:sp>
        <p:nvSpPr>
          <p:cNvPr id="9235" name="Text Box 22"/>
          <p:cNvSpPr txBox="1">
            <a:spLocks noChangeArrowheads="1"/>
          </p:cNvSpPr>
          <p:nvPr/>
        </p:nvSpPr>
        <p:spPr bwMode="auto">
          <a:xfrm>
            <a:off x="457200" y="34607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  <a:latin typeface="Arial" charset="0"/>
              </a:rPr>
              <a:t>120</a:t>
            </a:r>
          </a:p>
        </p:txBody>
      </p:sp>
      <p:sp>
        <p:nvSpPr>
          <p:cNvPr id="9236" name="Text Box 23"/>
          <p:cNvSpPr txBox="1">
            <a:spLocks noChangeArrowheads="1"/>
          </p:cNvSpPr>
          <p:nvPr/>
        </p:nvSpPr>
        <p:spPr bwMode="auto">
          <a:xfrm>
            <a:off x="457200" y="2986088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  <a:latin typeface="Arial" charset="0"/>
              </a:rPr>
              <a:t>130</a:t>
            </a:r>
          </a:p>
        </p:txBody>
      </p:sp>
      <p:sp>
        <p:nvSpPr>
          <p:cNvPr id="9237" name="Text Box 24"/>
          <p:cNvSpPr txBox="1">
            <a:spLocks noChangeArrowheads="1"/>
          </p:cNvSpPr>
          <p:nvPr/>
        </p:nvSpPr>
        <p:spPr bwMode="auto">
          <a:xfrm>
            <a:off x="457200" y="251777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  <a:latin typeface="Arial" charset="0"/>
              </a:rPr>
              <a:t>140</a:t>
            </a:r>
          </a:p>
        </p:txBody>
      </p:sp>
      <p:sp>
        <p:nvSpPr>
          <p:cNvPr id="9238" name="Text Box 25"/>
          <p:cNvSpPr txBox="1">
            <a:spLocks noChangeArrowheads="1"/>
          </p:cNvSpPr>
          <p:nvPr/>
        </p:nvSpPr>
        <p:spPr bwMode="auto">
          <a:xfrm>
            <a:off x="457200" y="2060575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  <a:latin typeface="Arial" charset="0"/>
              </a:rPr>
              <a:t>150</a:t>
            </a:r>
          </a:p>
        </p:txBody>
      </p:sp>
      <p:sp>
        <p:nvSpPr>
          <p:cNvPr id="9239" name="Text Box 26"/>
          <p:cNvSpPr txBox="1">
            <a:spLocks noChangeArrowheads="1"/>
          </p:cNvSpPr>
          <p:nvPr/>
        </p:nvSpPr>
        <p:spPr bwMode="auto">
          <a:xfrm>
            <a:off x="457200" y="154305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  <a:latin typeface="Arial" charset="0"/>
              </a:rPr>
              <a:t>160</a:t>
            </a:r>
          </a:p>
        </p:txBody>
      </p:sp>
      <p:sp>
        <p:nvSpPr>
          <p:cNvPr id="9240" name="Text Box 27"/>
          <p:cNvSpPr txBox="1">
            <a:spLocks noChangeArrowheads="1"/>
          </p:cNvSpPr>
          <p:nvPr/>
        </p:nvSpPr>
        <p:spPr bwMode="auto">
          <a:xfrm>
            <a:off x="533400" y="477202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  <a:latin typeface="Arial" charset="0"/>
              </a:rPr>
              <a:t>90</a:t>
            </a:r>
          </a:p>
        </p:txBody>
      </p:sp>
      <p:sp>
        <p:nvSpPr>
          <p:cNvPr id="121885" name="Freeform 29"/>
          <p:cNvSpPr>
            <a:spLocks/>
          </p:cNvSpPr>
          <p:nvPr/>
        </p:nvSpPr>
        <p:spPr bwMode="auto">
          <a:xfrm>
            <a:off x="1066800" y="3733800"/>
            <a:ext cx="2678113" cy="765175"/>
          </a:xfrm>
          <a:custGeom>
            <a:avLst/>
            <a:gdLst>
              <a:gd name="T0" fmla="*/ 0 w 1687"/>
              <a:gd name="T1" fmla="*/ 2147483647 h 482"/>
              <a:gd name="T2" fmla="*/ 2147483647 w 1687"/>
              <a:gd name="T3" fmla="*/ 2147483647 h 482"/>
              <a:gd name="T4" fmla="*/ 2147483647 w 1687"/>
              <a:gd name="T5" fmla="*/ 2147483647 h 482"/>
              <a:gd name="T6" fmla="*/ 2147483647 w 1687"/>
              <a:gd name="T7" fmla="*/ 2147483647 h 482"/>
              <a:gd name="T8" fmla="*/ 2147483647 w 1687"/>
              <a:gd name="T9" fmla="*/ 2147483647 h 482"/>
              <a:gd name="T10" fmla="*/ 2147483647 w 1687"/>
              <a:gd name="T11" fmla="*/ 2147483647 h 482"/>
              <a:gd name="T12" fmla="*/ 2147483647 w 1687"/>
              <a:gd name="T13" fmla="*/ 0 h 482"/>
              <a:gd name="T14" fmla="*/ 2147483647 w 1687"/>
              <a:gd name="T15" fmla="*/ 2147483647 h 4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87" h="482">
                <a:moveTo>
                  <a:pt x="0" y="482"/>
                </a:moveTo>
                <a:lnTo>
                  <a:pt x="180" y="418"/>
                </a:lnTo>
                <a:lnTo>
                  <a:pt x="306" y="426"/>
                </a:lnTo>
                <a:lnTo>
                  <a:pt x="606" y="165"/>
                </a:lnTo>
                <a:lnTo>
                  <a:pt x="906" y="47"/>
                </a:lnTo>
                <a:lnTo>
                  <a:pt x="1040" y="94"/>
                </a:lnTo>
                <a:lnTo>
                  <a:pt x="1190" y="0"/>
                </a:lnTo>
                <a:lnTo>
                  <a:pt x="1687" y="68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Text Box 31"/>
          <p:cNvSpPr txBox="1">
            <a:spLocks noChangeArrowheads="1"/>
          </p:cNvSpPr>
          <p:nvPr/>
        </p:nvSpPr>
        <p:spPr bwMode="auto">
          <a:xfrm>
            <a:off x="3962400" y="5405438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660066"/>
                </a:solidFill>
              </a:rPr>
              <a:t>Năm </a:t>
            </a:r>
          </a:p>
        </p:txBody>
      </p:sp>
      <p:sp>
        <p:nvSpPr>
          <p:cNvPr id="9243" name="Text Box 32"/>
          <p:cNvSpPr txBox="1">
            <a:spLocks noChangeArrowheads="1"/>
          </p:cNvSpPr>
          <p:nvPr/>
        </p:nvSpPr>
        <p:spPr bwMode="auto">
          <a:xfrm>
            <a:off x="0" y="5943600"/>
            <a:ext cx="4191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CC3300"/>
                </a:solidFill>
              </a:rPr>
              <a:t>Biểu đồ về mối quan hệ giữa dân số và lương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CC3300"/>
                </a:solidFill>
              </a:rPr>
              <a:t>thực châu Phi từ năm 1975 đến năm 1990</a:t>
            </a:r>
          </a:p>
        </p:txBody>
      </p:sp>
      <p:sp>
        <p:nvSpPr>
          <p:cNvPr id="9244" name="Text Box 33"/>
          <p:cNvSpPr txBox="1">
            <a:spLocks noChangeArrowheads="1"/>
          </p:cNvSpPr>
          <p:nvPr/>
        </p:nvSpPr>
        <p:spPr bwMode="auto">
          <a:xfrm>
            <a:off x="1676400" y="5757863"/>
            <a:ext cx="1447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Năm 1975=100%</a:t>
            </a:r>
          </a:p>
        </p:txBody>
      </p:sp>
      <p:sp>
        <p:nvSpPr>
          <p:cNvPr id="9245" name="Text Box 38"/>
          <p:cNvSpPr txBox="1">
            <a:spLocks noChangeArrowheads="1"/>
          </p:cNvSpPr>
          <p:nvPr/>
        </p:nvSpPr>
        <p:spPr bwMode="auto">
          <a:xfrm>
            <a:off x="533400" y="914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3366"/>
                </a:solidFill>
              </a:rPr>
              <a:t>%</a:t>
            </a:r>
          </a:p>
        </p:txBody>
      </p:sp>
      <p:sp>
        <p:nvSpPr>
          <p:cNvPr id="121895" name="Freeform 39"/>
          <p:cNvSpPr>
            <a:spLocks/>
          </p:cNvSpPr>
          <p:nvPr/>
        </p:nvSpPr>
        <p:spPr bwMode="auto">
          <a:xfrm>
            <a:off x="1066800" y="1843088"/>
            <a:ext cx="2641600" cy="2686050"/>
          </a:xfrm>
          <a:custGeom>
            <a:avLst/>
            <a:gdLst>
              <a:gd name="T0" fmla="*/ 0 w 1664"/>
              <a:gd name="T1" fmla="*/ 2147483647 h 1692"/>
              <a:gd name="T2" fmla="*/ 2147483647 w 1664"/>
              <a:gd name="T3" fmla="*/ 2147483647 h 1692"/>
              <a:gd name="T4" fmla="*/ 2147483647 w 1664"/>
              <a:gd name="T5" fmla="*/ 0 h 16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64" h="1692">
                <a:moveTo>
                  <a:pt x="0" y="1692"/>
                </a:moveTo>
                <a:lnTo>
                  <a:pt x="772" y="1242"/>
                </a:lnTo>
                <a:lnTo>
                  <a:pt x="1664" y="0"/>
                </a:lnTo>
              </a:path>
            </a:pathLst>
          </a:custGeom>
          <a:noFill/>
          <a:ln w="28575" cmpd="sng">
            <a:solidFill>
              <a:srgbClr val="0066CC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Text Box 49"/>
          <p:cNvSpPr txBox="1">
            <a:spLocks noChangeArrowheads="1"/>
          </p:cNvSpPr>
          <p:nvPr/>
        </p:nvSpPr>
        <p:spPr bwMode="auto">
          <a:xfrm>
            <a:off x="3381375" y="54673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660066"/>
                </a:solidFill>
                <a:latin typeface="Arial" charset="0"/>
              </a:rPr>
              <a:t>1990</a:t>
            </a:r>
          </a:p>
        </p:txBody>
      </p:sp>
      <p:sp>
        <p:nvSpPr>
          <p:cNvPr id="9248" name="Text Box 50"/>
          <p:cNvSpPr txBox="1">
            <a:spLocks noChangeArrowheads="1"/>
          </p:cNvSpPr>
          <p:nvPr/>
        </p:nvSpPr>
        <p:spPr bwMode="auto">
          <a:xfrm>
            <a:off x="838200" y="54864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660066"/>
                </a:solidFill>
                <a:latin typeface="Arial" charset="0"/>
              </a:rPr>
              <a:t>1975</a:t>
            </a:r>
          </a:p>
        </p:txBody>
      </p:sp>
      <p:sp>
        <p:nvSpPr>
          <p:cNvPr id="9249" name="Text Box 51"/>
          <p:cNvSpPr txBox="1">
            <a:spLocks noChangeArrowheads="1"/>
          </p:cNvSpPr>
          <p:nvPr/>
        </p:nvSpPr>
        <p:spPr bwMode="auto">
          <a:xfrm>
            <a:off x="1600200" y="546893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660066"/>
                </a:solidFill>
                <a:latin typeface="Arial" charset="0"/>
              </a:rPr>
              <a:t>1980</a:t>
            </a:r>
          </a:p>
        </p:txBody>
      </p:sp>
      <p:sp>
        <p:nvSpPr>
          <p:cNvPr id="121915" name="Freeform 59"/>
          <p:cNvSpPr>
            <a:spLocks/>
          </p:cNvSpPr>
          <p:nvPr/>
        </p:nvSpPr>
        <p:spPr bwMode="auto">
          <a:xfrm>
            <a:off x="1100138" y="4495800"/>
            <a:ext cx="2667000" cy="914400"/>
          </a:xfrm>
          <a:custGeom>
            <a:avLst/>
            <a:gdLst>
              <a:gd name="T0" fmla="*/ 0 w 1680"/>
              <a:gd name="T1" fmla="*/ 0 h 576"/>
              <a:gd name="T2" fmla="*/ 2147483647 w 1680"/>
              <a:gd name="T3" fmla="*/ 2147483647 h 576"/>
              <a:gd name="T4" fmla="*/ 2147483647 w 1680"/>
              <a:gd name="T5" fmla="*/ 2147483647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576">
                <a:moveTo>
                  <a:pt x="0" y="0"/>
                </a:moveTo>
                <a:lnTo>
                  <a:pt x="772" y="133"/>
                </a:lnTo>
                <a:lnTo>
                  <a:pt x="1680" y="576"/>
                </a:lnTo>
              </a:path>
            </a:pathLst>
          </a:custGeom>
          <a:noFill/>
          <a:ln w="28575" cmpd="sng">
            <a:solidFill>
              <a:srgbClr val="6F96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24" name="Text Box 68"/>
          <p:cNvSpPr txBox="1">
            <a:spLocks noChangeArrowheads="1"/>
          </p:cNvSpPr>
          <p:nvPr/>
        </p:nvSpPr>
        <p:spPr bwMode="auto">
          <a:xfrm>
            <a:off x="4829175" y="795337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Sản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lượng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lương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thực</a:t>
            </a:r>
            <a:r>
              <a:rPr lang="en-US" b="1" dirty="0">
                <a:solidFill>
                  <a:schemeClr val="tx1"/>
                </a:solidFill>
              </a:rPr>
              <a:t>:    </a:t>
            </a:r>
          </a:p>
        </p:txBody>
      </p:sp>
      <p:sp>
        <p:nvSpPr>
          <p:cNvPr id="121925" name="Text Box 69"/>
          <p:cNvSpPr txBox="1">
            <a:spLocks noChangeArrowheads="1"/>
          </p:cNvSpPr>
          <p:nvPr/>
        </p:nvSpPr>
        <p:spPr bwMode="auto">
          <a:xfrm>
            <a:off x="4876800" y="1524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tăng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dân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số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tự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nhiên</a:t>
            </a:r>
            <a:r>
              <a:rPr lang="en-US" b="1" dirty="0">
                <a:solidFill>
                  <a:schemeClr val="tx1"/>
                </a:solidFill>
              </a:rPr>
              <a:t>:  </a:t>
            </a:r>
          </a:p>
        </p:txBody>
      </p:sp>
      <p:sp>
        <p:nvSpPr>
          <p:cNvPr id="121927" name="Text Box 71"/>
          <p:cNvSpPr txBox="1">
            <a:spLocks noChangeArrowheads="1"/>
          </p:cNvSpPr>
          <p:nvPr/>
        </p:nvSpPr>
        <p:spPr bwMode="auto">
          <a:xfrm>
            <a:off x="4381500" y="1634331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Bình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quân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lương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thực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đầu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người</a:t>
            </a:r>
            <a:r>
              <a:rPr lang="en-US" b="1" dirty="0">
                <a:solidFill>
                  <a:schemeClr val="tx1"/>
                </a:solidFill>
              </a:rPr>
              <a:t>:  </a:t>
            </a:r>
          </a:p>
        </p:txBody>
      </p:sp>
      <p:sp>
        <p:nvSpPr>
          <p:cNvPr id="9255" name="Text Box 78"/>
          <p:cNvSpPr txBox="1">
            <a:spLocks noChangeArrowheads="1"/>
          </p:cNvSpPr>
          <p:nvPr/>
        </p:nvSpPr>
        <p:spPr bwMode="auto">
          <a:xfrm>
            <a:off x="533400" y="93345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3366"/>
                </a:solidFill>
              </a:rPr>
              <a:t>%</a:t>
            </a:r>
          </a:p>
        </p:txBody>
      </p:sp>
      <p:sp>
        <p:nvSpPr>
          <p:cNvPr id="9256" name="Text Box 79"/>
          <p:cNvSpPr txBox="1">
            <a:spLocks noChangeArrowheads="1"/>
          </p:cNvSpPr>
          <p:nvPr/>
        </p:nvSpPr>
        <p:spPr bwMode="auto">
          <a:xfrm>
            <a:off x="1600200" y="548798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660066"/>
                </a:solidFill>
                <a:latin typeface="Arial" charset="0"/>
              </a:rPr>
              <a:t>1980</a:t>
            </a:r>
          </a:p>
        </p:txBody>
      </p:sp>
      <p:sp>
        <p:nvSpPr>
          <p:cNvPr id="121939" name="Text Box 83"/>
          <p:cNvSpPr txBox="1">
            <a:spLocks noChangeArrowheads="1"/>
          </p:cNvSpPr>
          <p:nvPr/>
        </p:nvSpPr>
        <p:spPr bwMode="auto">
          <a:xfrm>
            <a:off x="4352925" y="519113"/>
            <a:ext cx="472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- </a:t>
            </a:r>
            <a:r>
              <a:rPr lang="en-US" b="1" dirty="0" err="1">
                <a:solidFill>
                  <a:srgbClr val="CC0000"/>
                </a:solidFill>
              </a:rPr>
              <a:t>Tăng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nhanh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từ</a:t>
            </a:r>
            <a:r>
              <a:rPr lang="en-US" b="1" dirty="0">
                <a:solidFill>
                  <a:srgbClr val="CC0000"/>
                </a:solidFill>
              </a:rPr>
              <a:t> 100% </a:t>
            </a:r>
            <a:r>
              <a:rPr lang="en-US" b="1" dirty="0" err="1">
                <a:solidFill>
                  <a:srgbClr val="CC0000"/>
                </a:solidFill>
              </a:rPr>
              <a:t>lên</a:t>
            </a:r>
            <a:r>
              <a:rPr lang="en-US" b="1" dirty="0">
                <a:solidFill>
                  <a:srgbClr val="CC0000"/>
                </a:solidFill>
              </a:rPr>
              <a:t>  160</a:t>
            </a:r>
            <a:r>
              <a:rPr lang="en-US" b="1" dirty="0" smtClean="0">
                <a:solidFill>
                  <a:srgbClr val="CC0000"/>
                </a:solidFill>
              </a:rPr>
              <a:t>%(</a:t>
            </a:r>
            <a:r>
              <a:rPr lang="en-US" b="1" dirty="0" err="1" smtClean="0">
                <a:solidFill>
                  <a:srgbClr val="CC0000"/>
                </a:solidFill>
              </a:rPr>
              <a:t>Tăng</a:t>
            </a:r>
            <a:r>
              <a:rPr lang="en-US" b="1" dirty="0" smtClean="0">
                <a:solidFill>
                  <a:srgbClr val="CC0000"/>
                </a:solidFill>
              </a:rPr>
              <a:t> 60% )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121940" name="Text Box 84"/>
          <p:cNvSpPr txBox="1">
            <a:spLocks noChangeArrowheads="1"/>
          </p:cNvSpPr>
          <p:nvPr/>
        </p:nvSpPr>
        <p:spPr bwMode="auto">
          <a:xfrm>
            <a:off x="4124325" y="1202293"/>
            <a:ext cx="510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- </a:t>
            </a:r>
            <a:r>
              <a:rPr lang="en-US" b="1" dirty="0" err="1">
                <a:solidFill>
                  <a:srgbClr val="CC0000"/>
                </a:solidFill>
              </a:rPr>
              <a:t>Tăng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chậm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từ</a:t>
            </a:r>
            <a:r>
              <a:rPr lang="en-US" b="1" dirty="0">
                <a:solidFill>
                  <a:srgbClr val="CC0000"/>
                </a:solidFill>
              </a:rPr>
              <a:t> 100% </a:t>
            </a:r>
            <a:r>
              <a:rPr lang="en-US" b="1" dirty="0" err="1">
                <a:solidFill>
                  <a:srgbClr val="CC0000"/>
                </a:solidFill>
              </a:rPr>
              <a:t>lên</a:t>
            </a:r>
            <a:r>
              <a:rPr lang="en-US" b="1" dirty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trên</a:t>
            </a:r>
            <a:r>
              <a:rPr lang="en-US" b="1" dirty="0">
                <a:solidFill>
                  <a:srgbClr val="CC0000"/>
                </a:solidFill>
              </a:rPr>
              <a:t> 110</a:t>
            </a:r>
            <a:r>
              <a:rPr lang="en-US" b="1" dirty="0" smtClean="0">
                <a:solidFill>
                  <a:srgbClr val="CC0000"/>
                </a:solidFill>
              </a:rPr>
              <a:t>% ( </a:t>
            </a:r>
            <a:r>
              <a:rPr lang="en-US" b="1" dirty="0" err="1" smtClean="0">
                <a:solidFill>
                  <a:srgbClr val="CC0000"/>
                </a:solidFill>
              </a:rPr>
              <a:t>Tăng</a:t>
            </a:r>
            <a:r>
              <a:rPr lang="en-US" b="1" dirty="0" smtClean="0">
                <a:solidFill>
                  <a:srgbClr val="CC0000"/>
                </a:solidFill>
              </a:rPr>
              <a:t> 10% )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121943" name="Text Box 87"/>
          <p:cNvSpPr txBox="1">
            <a:spLocks noChangeArrowheads="1"/>
          </p:cNvSpPr>
          <p:nvPr/>
        </p:nvSpPr>
        <p:spPr bwMode="auto">
          <a:xfrm>
            <a:off x="4305300" y="2074863"/>
            <a:ext cx="464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en-US" b="1" dirty="0" err="1" smtClean="0">
                <a:solidFill>
                  <a:srgbClr val="CC0000"/>
                </a:solidFill>
              </a:rPr>
              <a:t>Giảm</a:t>
            </a:r>
            <a:r>
              <a:rPr lang="en-US" b="1" dirty="0" smtClean="0">
                <a:solidFill>
                  <a:srgbClr val="CC0000"/>
                </a:solidFill>
              </a:rPr>
              <a:t> </a:t>
            </a:r>
            <a:r>
              <a:rPr lang="en-US" b="1" dirty="0" err="1">
                <a:solidFill>
                  <a:srgbClr val="CC0000"/>
                </a:solidFill>
              </a:rPr>
              <a:t>từ</a:t>
            </a:r>
            <a:r>
              <a:rPr lang="en-US" b="1" dirty="0">
                <a:solidFill>
                  <a:srgbClr val="CC0000"/>
                </a:solidFill>
              </a:rPr>
              <a:t> 100% </a:t>
            </a:r>
            <a:r>
              <a:rPr lang="en-US" b="1" dirty="0" err="1">
                <a:solidFill>
                  <a:srgbClr val="CC0000"/>
                </a:solidFill>
              </a:rPr>
              <a:t>xuống</a:t>
            </a:r>
            <a:r>
              <a:rPr lang="en-US" b="1" dirty="0">
                <a:solidFill>
                  <a:srgbClr val="CC0000"/>
                </a:solidFill>
              </a:rPr>
              <a:t> 80</a:t>
            </a:r>
            <a:r>
              <a:rPr lang="en-US" b="1" dirty="0" smtClean="0">
                <a:solidFill>
                  <a:srgbClr val="CC0000"/>
                </a:solidFill>
              </a:rPr>
              <a:t>% ( </a:t>
            </a:r>
            <a:r>
              <a:rPr lang="en-US" b="1" dirty="0" err="1" smtClean="0">
                <a:solidFill>
                  <a:srgbClr val="CC0000"/>
                </a:solidFill>
              </a:rPr>
              <a:t>Giảm</a:t>
            </a:r>
            <a:r>
              <a:rPr lang="en-US" b="1" dirty="0" smtClean="0">
                <a:solidFill>
                  <a:srgbClr val="CC0000"/>
                </a:solidFill>
              </a:rPr>
              <a:t> 20% )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121944" name="Text Box 88"/>
          <p:cNvSpPr txBox="1">
            <a:spLocks noChangeArrowheads="1"/>
          </p:cNvSpPr>
          <p:nvPr/>
        </p:nvSpPr>
        <p:spPr bwMode="auto">
          <a:xfrm>
            <a:off x="4533900" y="4142770"/>
            <a:ext cx="4191000" cy="2308324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tăng</a:t>
            </a:r>
            <a:r>
              <a:rPr lang="en-US" sz="2400" b="1" dirty="0"/>
              <a:t> </a:t>
            </a:r>
            <a:r>
              <a:rPr lang="en-US" sz="2400" b="1" dirty="0" err="1"/>
              <a:t>dân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 smtClean="0"/>
              <a:t>quá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sản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lượng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thực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tăng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đã</a:t>
            </a:r>
            <a:r>
              <a:rPr lang="en-US" sz="2400" b="1" dirty="0" smtClean="0"/>
              <a:t> </a:t>
            </a:r>
            <a:r>
              <a:rPr lang="en-US" sz="2400" b="1" dirty="0" err="1"/>
              <a:t>dẫn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tình</a:t>
            </a:r>
            <a:r>
              <a:rPr lang="en-US" sz="2400" b="1" dirty="0"/>
              <a:t> </a:t>
            </a:r>
            <a:r>
              <a:rPr lang="en-US" sz="2400" b="1" dirty="0" err="1"/>
              <a:t>trạng</a:t>
            </a:r>
            <a:r>
              <a:rPr lang="en-US" sz="2400" b="1" dirty="0"/>
              <a:t> </a:t>
            </a:r>
            <a:r>
              <a:rPr lang="en-US" sz="2400" b="1" dirty="0" err="1"/>
              <a:t>thiếu</a:t>
            </a:r>
            <a:r>
              <a:rPr lang="en-US" sz="2400" b="1" dirty="0"/>
              <a:t> </a:t>
            </a:r>
            <a:r>
              <a:rPr lang="en-US" sz="2400" b="1" dirty="0" err="1"/>
              <a:t>lương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dirty="0" err="1">
                <a:sym typeface="Wingdings" pitchFamily="2" charset="2"/>
              </a:rPr>
              <a:t>Ả</a:t>
            </a:r>
            <a:r>
              <a:rPr lang="en-US" sz="2400" b="1" dirty="0" err="1" smtClean="0">
                <a:sym typeface="Wingdings" pitchFamily="2" charset="2"/>
              </a:rPr>
              <a:t>nh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hưởng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đến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chất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lượng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err="1">
                <a:sym typeface="Wingdings" pitchFamily="2" charset="2"/>
              </a:rPr>
              <a:t>cuộc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sống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người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dân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429125" y="2491770"/>
            <a:ext cx="4581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Phi?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786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9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9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9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9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9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85" grpId="0" animBg="1"/>
      <p:bldP spid="121895" grpId="0" animBg="1"/>
      <p:bldP spid="121915" grpId="0" animBg="1"/>
      <p:bldP spid="121924" grpId="0"/>
      <p:bldP spid="121925" grpId="0"/>
      <p:bldP spid="121927" grpId="0"/>
      <p:bldP spid="121939" grpId="0"/>
      <p:bldP spid="121940" grpId="0"/>
      <p:bldP spid="121943" grpId="0"/>
      <p:bldP spid="121944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574" y="1828800"/>
            <a:ext cx="8048625" cy="13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79525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Chiếm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 smtClean="0">
                <a:solidFill>
                  <a:srgbClr val="000000"/>
                </a:solidFill>
                <a:latin typeface="Times New Roman" pitchFamily="18" charset="0"/>
              </a:rPr>
              <a:t>khoảng</a:t>
            </a:r>
            <a:r>
              <a:rPr lang="en-US" altLang="vi-VN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50%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dân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Thế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giới</a:t>
            </a:r>
            <a:endParaRPr lang="en-US" altLang="vi-VN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defTabSz="1279525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altLang="vi-VN" dirty="0" err="1" smtClean="0">
                <a:solidFill>
                  <a:srgbClr val="000000"/>
                </a:solidFill>
                <a:latin typeface="Times New Roman" pitchFamily="18" charset="0"/>
              </a:rPr>
              <a:t>Dân</a:t>
            </a:r>
            <a:r>
              <a:rPr lang="en-US" altLang="vi-VN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 smtClean="0">
                <a:solidFill>
                  <a:srgbClr val="000000"/>
                </a:solidFill>
                <a:latin typeface="Times New Roman" pitchFamily="18" charset="0"/>
              </a:rPr>
              <a:t>cư</a:t>
            </a:r>
            <a:r>
              <a:rPr lang="en-US" altLang="vi-VN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 smtClean="0">
                <a:solidFill>
                  <a:srgbClr val="000000"/>
                </a:solidFill>
                <a:latin typeface="Times New Roman" pitchFamily="18" charset="0"/>
              </a:rPr>
              <a:t>đới</a:t>
            </a:r>
            <a:r>
              <a:rPr lang="en-US" altLang="vi-VN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 smtClean="0">
                <a:solidFill>
                  <a:srgbClr val="000000"/>
                </a:solidFill>
                <a:latin typeface="Times New Roman" pitchFamily="18" charset="0"/>
              </a:rPr>
              <a:t>nóng</a:t>
            </a:r>
            <a:r>
              <a:rPr lang="en-US" altLang="vi-VN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tập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trung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đông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 smtClean="0">
                <a:solidFill>
                  <a:srgbClr val="000000"/>
                </a:solidFill>
                <a:latin typeface="Times New Roman" pitchFamily="18" charset="0"/>
              </a:rPr>
              <a:t>đúc</a:t>
            </a:r>
            <a:r>
              <a:rPr lang="en-US" altLang="vi-VN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 err="1" smtClean="0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altLang="vi-VN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ở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Đông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Nam Á, Nam Á,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Tây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Phi, 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Đông</a:t>
            </a:r>
            <a:r>
              <a:rPr lang="en-US" altLang="vi-VN" dirty="0">
                <a:solidFill>
                  <a:srgbClr val="000000"/>
                </a:solidFill>
                <a:latin typeface="Times New Roman" pitchFamily="18" charset="0"/>
              </a:rPr>
              <a:t> Nam Bra-</a:t>
            </a:r>
            <a:r>
              <a:rPr lang="en-US" altLang="vi-VN" dirty="0" err="1">
                <a:solidFill>
                  <a:srgbClr val="000000"/>
                </a:solidFill>
                <a:latin typeface="Times New Roman" pitchFamily="18" charset="0"/>
              </a:rPr>
              <a:t>xin</a:t>
            </a:r>
            <a:endParaRPr lang="en-US" altLang="vi-VN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defTabSz="1279525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vi-VN" b="1" u="sng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DÂN SỐ VÀ SỨC ÉP CỦA DÂN SỐ TỚI TÀI NGUYÊN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MÔI TRƯỜNG Ở ĐỚI NÓNG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371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DÂN SỐ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765402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4" y="3421258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SỨC ÉP CỦA DÂN SỐ TỚI TÀI NGUYÊN, MÔI TRƯỜNG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1" y="3882923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074" y="4648200"/>
            <a:ext cx="880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57369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500588"/>
            <a:ext cx="4448175" cy="3300262"/>
          </a:xfrm>
          <a:prstGeom prst="rect">
            <a:avLst/>
          </a:prstGeom>
          <a:ln w="1905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999" y="3500588"/>
            <a:ext cx="4296951" cy="3211922"/>
          </a:xfrm>
          <a:prstGeom prst="rect">
            <a:avLst/>
          </a:prstGeom>
          <a:ln w="1905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2950" y="39479"/>
            <a:ext cx="4524375" cy="2998389"/>
          </a:xfrm>
          <a:prstGeom prst="rect">
            <a:avLst/>
          </a:prstGeom>
          <a:ln w="1905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624" y="39479"/>
            <a:ext cx="4296951" cy="3005143"/>
          </a:xfrm>
          <a:prstGeom prst="rect">
            <a:avLst/>
          </a:prstGeom>
          <a:ln w="1905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55999" y="2362200"/>
            <a:ext cx="586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3004153"/>
            <a:ext cx="2514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11129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76200" y="228600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9478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5" descr="1877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3276600" cy="2438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4267200" y="895350"/>
            <a:ext cx="1802674" cy="533400"/>
          </a:xfrm>
          <a:prstGeom prst="wedgeEllipseCallout">
            <a:avLst>
              <a:gd name="adj1" fmla="val -166018"/>
              <a:gd name="adj2" fmla="val 122871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267199" y="3048000"/>
            <a:ext cx="2253343" cy="762000"/>
          </a:xfrm>
          <a:prstGeom prst="wedgeEllipseCallout">
            <a:avLst>
              <a:gd name="adj1" fmla="val -201944"/>
              <a:gd name="adj2" fmla="val 55146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Ở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3667125" y="4267200"/>
            <a:ext cx="1971675" cy="838200"/>
          </a:xfrm>
          <a:prstGeom prst="wedgeEllipseCallout">
            <a:avLst>
              <a:gd name="adj1" fmla="val -101632"/>
              <a:gd name="adj2" fmla="val 128426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3667125" y="209550"/>
            <a:ext cx="1881541" cy="571500"/>
          </a:xfrm>
          <a:prstGeom prst="wedgeEllipseCallout">
            <a:avLst>
              <a:gd name="adj1" fmla="val 126945"/>
              <a:gd name="adj2" fmla="val 121284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xin 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4400"/>
            <a:ext cx="3276600" cy="1981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3667125" y="5715000"/>
            <a:ext cx="2061809" cy="838200"/>
          </a:xfrm>
          <a:prstGeom prst="wedgeEllipseCallout">
            <a:avLst>
              <a:gd name="adj1" fmla="val 98611"/>
              <a:gd name="adj2" fmla="val -67197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3733799" y="2076450"/>
            <a:ext cx="2343477" cy="723900"/>
          </a:xfrm>
          <a:prstGeom prst="wedgeEllipseCallout">
            <a:avLst>
              <a:gd name="adj1" fmla="val 211627"/>
              <a:gd name="adj2" fmla="val 295623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5" y="4877128"/>
            <a:ext cx="3524250" cy="198087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4" y="2743200"/>
            <a:ext cx="3514725" cy="201930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4" y="111284"/>
            <a:ext cx="3543300" cy="24033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8934" y="2743198"/>
            <a:ext cx="3315378" cy="182880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35729" y="2514599"/>
            <a:ext cx="6324600" cy="2133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0621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1000" y="3352800"/>
            <a:ext cx="26670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TĂNG THÊM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LƯƠNG THỰC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467100" y="3362325"/>
            <a:ext cx="2362200" cy="1687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TĂNG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ÁO ,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QUẦN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VẬT DỤNG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248400" y="3352800"/>
            <a:ext cx="2416629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TĂNG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THÊM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SỬ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DỤNG 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NĂNG LƯỢNG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771775" y="5257800"/>
            <a:ext cx="3810000" cy="914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DÂN SỐ ĐÔNG VÀ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GIA TĂNG NHANH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04800" y="1905000"/>
            <a:ext cx="3276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TĂNG THÊM 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ĐẤT SẢN XUẤT  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257800" y="1796143"/>
            <a:ext cx="3429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TĂNG KHAI THÁC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KHOÁNG SẢN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81000" y="424543"/>
            <a:ext cx="4038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RỪNG BỊ TÀN PHÁ 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181600" y="348343"/>
            <a:ext cx="3657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MÔI TRƯỜNG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BỊ Ô NHIỄM </a:t>
            </a: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76200" y="6273225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60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66700" y="3581400"/>
            <a:ext cx="26670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TĂNG THÊM</a:t>
            </a:r>
          </a:p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LƯƠNG THỰC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62300" y="3581400"/>
            <a:ext cx="26670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TĂNG THÊM ÁO QUẦN ,</a:t>
            </a:r>
          </a:p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VẬT DỤNG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57900" y="3581400"/>
            <a:ext cx="26670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TĂNG THÊM SỬ DỤNG </a:t>
            </a:r>
          </a:p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NĂNG LƯỢNG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895600" y="5181600"/>
            <a:ext cx="38100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 SỐ ĐÔNG VÀ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GIA TĂNG NHANH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04800" y="1905000"/>
            <a:ext cx="25908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itchFamily="18" charset="0"/>
                <a:cs typeface="Times New Roman" pitchFamily="18" charset="0"/>
              </a:rPr>
              <a:t>TĂNG THÊM  </a:t>
            </a:r>
          </a:p>
          <a:p>
            <a:pPr algn="ctr"/>
            <a:r>
              <a:rPr lang="en-US" sz="1600" b="1">
                <a:latin typeface="Times New Roman" pitchFamily="18" charset="0"/>
                <a:cs typeface="Times New Roman" pitchFamily="18" charset="0"/>
              </a:rPr>
              <a:t> ĐẤT SẢN XUẤT  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057900" y="1752600"/>
            <a:ext cx="2514600" cy="1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TĂNG KHAI THÁC</a:t>
            </a:r>
          </a:p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KHOÁNG SẢN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66700" y="381000"/>
            <a:ext cx="25908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RỪNG BỊ TÀN PHÁ 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067300" y="304800"/>
            <a:ext cx="24384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MÔI TRƯỜNG </a:t>
            </a:r>
          </a:p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BỊ Ô NHIỄM 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 flipV="1">
            <a:off x="1600200" y="45720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V="1">
            <a:off x="4724400" y="4572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V="1">
            <a:off x="6705600" y="46482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V="1">
            <a:off x="16002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V="1">
            <a:off x="7543800" y="2971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V="1">
            <a:off x="5562600" y="1295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V="1">
            <a:off x="3886200" y="838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>
            <a:off x="2857500" y="838200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 flipV="1">
            <a:off x="15240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H="1" flipV="1">
            <a:off x="6553200" y="1295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 flipH="1" flipV="1">
            <a:off x="2895600" y="1066800"/>
            <a:ext cx="3810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V="1">
            <a:off x="2895600" y="619125"/>
            <a:ext cx="217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3048000" y="6248400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 các ô thành sơ đồ hoàn chỉnh</a:t>
            </a:r>
          </a:p>
        </p:txBody>
      </p:sp>
    </p:spTree>
    <p:extLst>
      <p:ext uri="{BB962C8B-B14F-4D97-AF65-F5344CB8AC3E}">
        <p14:creationId xmlns:p14="http://schemas.microsoft.com/office/powerpoint/2010/main" xmlns="" val="16965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19050" y="875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990850" y="697139"/>
            <a:ext cx="3276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4781550" y="1611539"/>
            <a:ext cx="43815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5334000" y="2525938"/>
            <a:ext cx="3581400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→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5410200" y="4191000"/>
            <a:ext cx="3581400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3124200" y="5867400"/>
            <a:ext cx="3276600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Tệ nạn xã hội phát triển. Trật tự an ninh rối loạn</a:t>
            </a:r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19050" y="1687739"/>
            <a:ext cx="41148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0" y="2678339"/>
            <a:ext cx="33528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Năng suất lao động giảm</a:t>
            </a:r>
          </a:p>
        </p:txBody>
      </p:sp>
      <p:sp>
        <p:nvSpPr>
          <p:cNvPr id="54305" name="Text Box 33"/>
          <p:cNvSpPr txBox="1">
            <a:spLocks noChangeArrowheads="1"/>
          </p:cNvSpPr>
          <p:nvPr/>
        </p:nvSpPr>
        <p:spPr bwMode="auto">
          <a:xfrm>
            <a:off x="0" y="4038600"/>
            <a:ext cx="3581400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Sức khỏe kém, bệnh tật tăng, tuổi thọ thấp</a:t>
            </a:r>
          </a:p>
        </p:txBody>
      </p:sp>
    </p:spTree>
    <p:extLst>
      <p:ext uri="{BB962C8B-B14F-4D97-AF65-F5344CB8AC3E}">
        <p14:creationId xmlns:p14="http://schemas.microsoft.com/office/powerpoint/2010/main" xmlns="" val="67142465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6" grpId="0"/>
      <p:bldP spid="54297" grpId="0" animBg="1"/>
      <p:bldP spid="54298" grpId="0" animBg="1"/>
      <p:bldP spid="54299" grpId="0" animBg="1"/>
      <p:bldP spid="54300" grpId="0" animBg="1"/>
      <p:bldP spid="54301" grpId="0" animBg="1"/>
      <p:bldP spid="54302" grpId="0" animBg="1"/>
      <p:bldP spid="54303" grpId="0" animBg="1"/>
      <p:bldP spid="543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6200" y="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3048000" y="609600"/>
            <a:ext cx="3276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181600" y="1524000"/>
            <a:ext cx="4038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Thừa lao động, thiếu việc làm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5638800" y="2438400"/>
            <a:ext cx="3581400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Khai thác tự nhiên quá mức     → Môi trường suy thoái → sản xuất suy giảm</a:t>
            </a: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5562600" y="4267200"/>
            <a:ext cx="3581400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Nghèo đói, mù chữ, xã hội phân hóa giàu nghèo</a:t>
            </a: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3124200" y="5867400"/>
            <a:ext cx="3276600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Tệ nạn xã hội phát triển. Trật tự an ninh rối loạn</a:t>
            </a:r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76200" y="1600200"/>
            <a:ext cx="41148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 tế, văn hóa kém phát triển</a:t>
            </a: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76200" y="2590800"/>
            <a:ext cx="33528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Năng suất lao động giảm</a:t>
            </a:r>
          </a:p>
        </p:txBody>
      </p:sp>
      <p:sp>
        <p:nvSpPr>
          <p:cNvPr id="54305" name="Text Box 33"/>
          <p:cNvSpPr txBox="1">
            <a:spLocks noChangeArrowheads="1"/>
          </p:cNvSpPr>
          <p:nvPr/>
        </p:nvSpPr>
        <p:spPr bwMode="auto">
          <a:xfrm>
            <a:off x="76200" y="4038600"/>
            <a:ext cx="3581400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Sức khỏe kém, bệnh tật tăng, tuổi thọ thấp</a:t>
            </a:r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6248400" y="762000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>
            <a:off x="75438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>
            <a:off x="74676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4309" name="Line 37"/>
          <p:cNvSpPr>
            <a:spLocks noChangeShapeType="1"/>
          </p:cNvSpPr>
          <p:nvPr/>
        </p:nvSpPr>
        <p:spPr bwMode="auto">
          <a:xfrm flipH="1">
            <a:off x="4724400" y="4953000"/>
            <a:ext cx="2743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 flipH="1" flipV="1">
            <a:off x="1676400" y="4800600"/>
            <a:ext cx="2895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4311" name="Line 39"/>
          <p:cNvSpPr>
            <a:spLocks noChangeShapeType="1"/>
          </p:cNvSpPr>
          <p:nvPr/>
        </p:nvSpPr>
        <p:spPr bwMode="auto">
          <a:xfrm flipV="1">
            <a:off x="1676400" y="3048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4312" name="Line 40"/>
          <p:cNvSpPr>
            <a:spLocks noChangeShapeType="1"/>
          </p:cNvSpPr>
          <p:nvPr/>
        </p:nvSpPr>
        <p:spPr bwMode="auto">
          <a:xfrm flipV="1">
            <a:off x="1676400" y="205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4313" name="Line 41"/>
          <p:cNvSpPr>
            <a:spLocks noChangeShapeType="1"/>
          </p:cNvSpPr>
          <p:nvPr/>
        </p:nvSpPr>
        <p:spPr bwMode="auto">
          <a:xfrm flipV="1">
            <a:off x="1600200" y="7620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8856478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6" grpId="0"/>
      <p:bldP spid="54297" grpId="0" animBg="1"/>
      <p:bldP spid="54298" grpId="0" animBg="1"/>
      <p:bldP spid="54299" grpId="0" animBg="1"/>
      <p:bldP spid="54300" grpId="0" animBg="1"/>
      <p:bldP spid="54301" grpId="0" animBg="1"/>
      <p:bldP spid="54302" grpId="0" animBg="1"/>
      <p:bldP spid="54303" grpId="0" animBg="1"/>
      <p:bldP spid="54305" grpId="0" animBg="1"/>
      <p:bldP spid="54306" grpId="0" animBg="1"/>
      <p:bldP spid="54307" grpId="0" animBg="1"/>
      <p:bldP spid="54308" grpId="0" animBg="1"/>
      <p:bldP spid="54309" grpId="0" animBg="1"/>
      <p:bldP spid="54310" grpId="0" animBg="1"/>
      <p:bldP spid="54311" grpId="0" animBg="1"/>
      <p:bldP spid="54312" grpId="0" animBg="1"/>
      <p:bldP spid="543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5"/>
          <p:cNvGrpSpPr>
            <a:grpSpLocks/>
          </p:cNvGrpSpPr>
          <p:nvPr/>
        </p:nvGrpSpPr>
        <p:grpSpPr bwMode="auto">
          <a:xfrm>
            <a:off x="152400" y="-76200"/>
            <a:ext cx="8837613" cy="6656388"/>
            <a:chOff x="-130" y="-671"/>
            <a:chExt cx="5962" cy="4960"/>
          </a:xfrm>
        </p:grpSpPr>
        <p:pic>
          <p:nvPicPr>
            <p:cNvPr id="8200" name="Picture 6" descr="PHAN BO DC"/>
            <p:cNvPicPr>
              <a:picLocks noChangeAspect="1" noChangeArrowheads="1"/>
            </p:cNvPicPr>
            <p:nvPr/>
          </p:nvPicPr>
          <p:blipFill>
            <a:blip r:embed="rId2">
              <a:lum bright="-6000"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" y="-671"/>
              <a:ext cx="5962" cy="4296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1" name="Text Box 7"/>
            <p:cNvSpPr txBox="1">
              <a:spLocks noChangeArrowheads="1"/>
            </p:cNvSpPr>
            <p:nvPr/>
          </p:nvSpPr>
          <p:spPr bwMode="auto">
            <a:xfrm>
              <a:off x="409" y="3853"/>
              <a:ext cx="488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i="1">
                  <a:latin typeface="Times New Roman" pitchFamily="18" charset="0"/>
                  <a:cs typeface="Times New Roman" pitchFamily="18" charset="0"/>
                </a:rPr>
                <a:t>H2.1: Lược đồ phân bố dân cư thế giới</a:t>
              </a:r>
            </a:p>
          </p:txBody>
        </p:sp>
      </p:grpSp>
      <p:sp>
        <p:nvSpPr>
          <p:cNvPr id="19" name="Rounded Rectangular Callout 18"/>
          <p:cNvSpPr/>
          <p:nvPr/>
        </p:nvSpPr>
        <p:spPr>
          <a:xfrm>
            <a:off x="2133600" y="2298700"/>
            <a:ext cx="1676400" cy="457200"/>
          </a:xfrm>
          <a:prstGeom prst="wedgeRoundRectCallout">
            <a:avLst>
              <a:gd name="adj1" fmla="val 59166"/>
              <a:gd name="adj2" fmla="val 1125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70C0"/>
                </a:solidFill>
                <a:latin typeface="+mj-lt"/>
              </a:rPr>
              <a:t>Tây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Phi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5029200" y="3505200"/>
            <a:ext cx="1900238" cy="457200"/>
          </a:xfrm>
          <a:prstGeom prst="wedgeRoundRectCallout">
            <a:avLst>
              <a:gd name="adj1" fmla="val 16291"/>
              <a:gd name="adj2" fmla="val -19305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</a:rPr>
              <a:t>Nam Á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6573837" y="1706563"/>
            <a:ext cx="2570163" cy="457200"/>
          </a:xfrm>
          <a:prstGeom prst="wedgeRoundRectCallout">
            <a:avLst>
              <a:gd name="adj1" fmla="val -28562"/>
              <a:gd name="adj2" fmla="val 17361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70C0"/>
                </a:solidFill>
              </a:rPr>
              <a:t>Đông</a:t>
            </a:r>
            <a:r>
              <a:rPr lang="en-US" sz="3200" b="1" dirty="0">
                <a:solidFill>
                  <a:srgbClr val="0070C0"/>
                </a:solidFill>
              </a:rPr>
              <a:t> Nam Á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2705100" y="4305300"/>
            <a:ext cx="2247900" cy="533400"/>
          </a:xfrm>
          <a:prstGeom prst="wedgeRoundRectCallout">
            <a:avLst>
              <a:gd name="adj1" fmla="val -56089"/>
              <a:gd name="adj2" fmla="val -8379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ĐN Bra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xin</a:t>
            </a:r>
            <a:endParaRPr lang="en-US" sz="3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922043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152399" y="3733800"/>
            <a:ext cx="8763001" cy="1219200"/>
          </a:xfrm>
          <a:custGeom>
            <a:avLst/>
            <a:gdLst>
              <a:gd name="T0" fmla="*/ 0 w 4030"/>
              <a:gd name="T1" fmla="*/ 2147483647 h 409"/>
              <a:gd name="T2" fmla="*/ 2147483647 w 4030"/>
              <a:gd name="T3" fmla="*/ 2147483647 h 409"/>
              <a:gd name="T4" fmla="*/ 2147483647 w 4030"/>
              <a:gd name="T5" fmla="*/ 2147483647 h 409"/>
              <a:gd name="T6" fmla="*/ 2147483647 w 4030"/>
              <a:gd name="T7" fmla="*/ 2147483647 h 409"/>
              <a:gd name="T8" fmla="*/ 2147483647 w 4030"/>
              <a:gd name="T9" fmla="*/ 2147483647 h 409"/>
              <a:gd name="T10" fmla="*/ 2147483647 w 4030"/>
              <a:gd name="T11" fmla="*/ 2147483647 h 409"/>
              <a:gd name="T12" fmla="*/ 2147483647 w 4030"/>
              <a:gd name="T13" fmla="*/ 2147483647 h 409"/>
              <a:gd name="T14" fmla="*/ 2147483647 w 4030"/>
              <a:gd name="T15" fmla="*/ 2147483647 h 409"/>
              <a:gd name="T16" fmla="*/ 2147483647 w 4030"/>
              <a:gd name="T17" fmla="*/ 2147483647 h 409"/>
              <a:gd name="T18" fmla="*/ 2147483647 w 4030"/>
              <a:gd name="T19" fmla="*/ 2147483647 h 409"/>
              <a:gd name="T20" fmla="*/ 2147483647 w 4030"/>
              <a:gd name="T21" fmla="*/ 2147483647 h 409"/>
              <a:gd name="T22" fmla="*/ 2147483647 w 4030"/>
              <a:gd name="T23" fmla="*/ 2147483647 h 409"/>
              <a:gd name="T24" fmla="*/ 2147483647 w 4030"/>
              <a:gd name="T25" fmla="*/ 2147483647 h 409"/>
              <a:gd name="T26" fmla="*/ 2147483647 w 4030"/>
              <a:gd name="T27" fmla="*/ 2147483647 h 409"/>
              <a:gd name="T28" fmla="*/ 2147483647 w 4030"/>
              <a:gd name="T29" fmla="*/ 2147483647 h 409"/>
              <a:gd name="T30" fmla="*/ 2147483647 w 4030"/>
              <a:gd name="T31" fmla="*/ 2147483647 h 409"/>
              <a:gd name="T32" fmla="*/ 2147483647 w 4030"/>
              <a:gd name="T33" fmla="*/ 2147483647 h 409"/>
              <a:gd name="T34" fmla="*/ 2147483647 w 4030"/>
              <a:gd name="T35" fmla="*/ 2147483647 h 409"/>
              <a:gd name="T36" fmla="*/ 2147483647 w 4030"/>
              <a:gd name="T37" fmla="*/ 2147483647 h 409"/>
              <a:gd name="T38" fmla="*/ 2147483647 w 4030"/>
              <a:gd name="T39" fmla="*/ 0 h 409"/>
              <a:gd name="T40" fmla="*/ 2147483647 w 4030"/>
              <a:gd name="T41" fmla="*/ 2147483647 h 409"/>
              <a:gd name="T42" fmla="*/ 2147483647 w 4030"/>
              <a:gd name="T43" fmla="*/ 2147483647 h 409"/>
              <a:gd name="T44" fmla="*/ 2147483647 w 4030"/>
              <a:gd name="T45" fmla="*/ 2147483647 h 409"/>
              <a:gd name="T46" fmla="*/ 2147483647 w 4030"/>
              <a:gd name="T47" fmla="*/ 2147483647 h 409"/>
              <a:gd name="T48" fmla="*/ 2147483647 w 4030"/>
              <a:gd name="T49" fmla="*/ 2147483647 h 409"/>
              <a:gd name="T50" fmla="*/ 2147483647 w 4030"/>
              <a:gd name="T51" fmla="*/ 2147483647 h 409"/>
              <a:gd name="T52" fmla="*/ 2147483647 w 4030"/>
              <a:gd name="T53" fmla="*/ 2147483647 h 409"/>
              <a:gd name="T54" fmla="*/ 2147483647 w 4030"/>
              <a:gd name="T55" fmla="*/ 2147483647 h 409"/>
              <a:gd name="T56" fmla="*/ 2147483647 w 4030"/>
              <a:gd name="T57" fmla="*/ 2147483647 h 409"/>
              <a:gd name="T58" fmla="*/ 2147483647 w 4030"/>
              <a:gd name="T59" fmla="*/ 2147483647 h 409"/>
              <a:gd name="T60" fmla="*/ 2147483647 w 4030"/>
              <a:gd name="T61" fmla="*/ 2147483647 h 409"/>
              <a:gd name="T62" fmla="*/ 2147483647 w 4030"/>
              <a:gd name="T63" fmla="*/ 2147483647 h 409"/>
              <a:gd name="T64" fmla="*/ 2147483647 w 4030"/>
              <a:gd name="T65" fmla="*/ 2147483647 h 409"/>
              <a:gd name="T66" fmla="*/ 2147483647 w 4030"/>
              <a:gd name="T67" fmla="*/ 2147483647 h 409"/>
              <a:gd name="T68" fmla="*/ 2147483647 w 4030"/>
              <a:gd name="T69" fmla="*/ 2147483647 h 409"/>
              <a:gd name="T70" fmla="*/ 2147483647 w 4030"/>
              <a:gd name="T71" fmla="*/ 2147483647 h 4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030"/>
              <a:gd name="T109" fmla="*/ 0 h 409"/>
              <a:gd name="T110" fmla="*/ 4030 w 4030"/>
              <a:gd name="T111" fmla="*/ 409 h 40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030" h="409">
                <a:moveTo>
                  <a:pt x="0" y="168"/>
                </a:moveTo>
                <a:cubicBezTo>
                  <a:pt x="58" y="163"/>
                  <a:pt x="206" y="118"/>
                  <a:pt x="344" y="112"/>
                </a:cubicBezTo>
                <a:cubicBezTo>
                  <a:pt x="452" y="100"/>
                  <a:pt x="569" y="92"/>
                  <a:pt x="648" y="96"/>
                </a:cubicBezTo>
                <a:cubicBezTo>
                  <a:pt x="727" y="100"/>
                  <a:pt x="768" y="118"/>
                  <a:pt x="816" y="136"/>
                </a:cubicBezTo>
                <a:cubicBezTo>
                  <a:pt x="856" y="184"/>
                  <a:pt x="898" y="178"/>
                  <a:pt x="934" y="202"/>
                </a:cubicBezTo>
                <a:cubicBezTo>
                  <a:pt x="952" y="214"/>
                  <a:pt x="988" y="238"/>
                  <a:pt x="988" y="238"/>
                </a:cubicBezTo>
                <a:cubicBezTo>
                  <a:pt x="1036" y="382"/>
                  <a:pt x="964" y="214"/>
                  <a:pt x="1060" y="310"/>
                </a:cubicBezTo>
                <a:cubicBezTo>
                  <a:pt x="1073" y="323"/>
                  <a:pt x="1036" y="377"/>
                  <a:pt x="1048" y="392"/>
                </a:cubicBezTo>
                <a:cubicBezTo>
                  <a:pt x="1062" y="409"/>
                  <a:pt x="1150" y="396"/>
                  <a:pt x="1168" y="408"/>
                </a:cubicBezTo>
                <a:cubicBezTo>
                  <a:pt x="1215" y="405"/>
                  <a:pt x="1291" y="402"/>
                  <a:pt x="1336" y="392"/>
                </a:cubicBezTo>
                <a:cubicBezTo>
                  <a:pt x="1383" y="384"/>
                  <a:pt x="1407" y="371"/>
                  <a:pt x="1448" y="360"/>
                </a:cubicBezTo>
                <a:cubicBezTo>
                  <a:pt x="1489" y="349"/>
                  <a:pt x="1538" y="342"/>
                  <a:pt x="1584" y="328"/>
                </a:cubicBezTo>
                <a:cubicBezTo>
                  <a:pt x="1687" y="316"/>
                  <a:pt x="1684" y="280"/>
                  <a:pt x="1726" y="274"/>
                </a:cubicBezTo>
                <a:cubicBezTo>
                  <a:pt x="1765" y="259"/>
                  <a:pt x="1786" y="247"/>
                  <a:pt x="1816" y="240"/>
                </a:cubicBezTo>
                <a:cubicBezTo>
                  <a:pt x="1834" y="228"/>
                  <a:pt x="1883" y="237"/>
                  <a:pt x="1904" y="232"/>
                </a:cubicBezTo>
                <a:cubicBezTo>
                  <a:pt x="1963" y="218"/>
                  <a:pt x="1996" y="166"/>
                  <a:pt x="2014" y="166"/>
                </a:cubicBezTo>
                <a:cubicBezTo>
                  <a:pt x="2026" y="148"/>
                  <a:pt x="2089" y="199"/>
                  <a:pt x="2104" y="184"/>
                </a:cubicBezTo>
                <a:cubicBezTo>
                  <a:pt x="2119" y="169"/>
                  <a:pt x="2146" y="166"/>
                  <a:pt x="2158" y="148"/>
                </a:cubicBezTo>
                <a:cubicBezTo>
                  <a:pt x="2172" y="127"/>
                  <a:pt x="2162" y="97"/>
                  <a:pt x="2176" y="76"/>
                </a:cubicBezTo>
                <a:cubicBezTo>
                  <a:pt x="2196" y="46"/>
                  <a:pt x="2233" y="10"/>
                  <a:pt x="2264" y="0"/>
                </a:cubicBezTo>
                <a:cubicBezTo>
                  <a:pt x="2282" y="18"/>
                  <a:pt x="2324" y="55"/>
                  <a:pt x="2338" y="76"/>
                </a:cubicBezTo>
                <a:cubicBezTo>
                  <a:pt x="2349" y="92"/>
                  <a:pt x="2343" y="117"/>
                  <a:pt x="2356" y="130"/>
                </a:cubicBezTo>
                <a:cubicBezTo>
                  <a:pt x="2369" y="143"/>
                  <a:pt x="2392" y="142"/>
                  <a:pt x="2410" y="148"/>
                </a:cubicBezTo>
                <a:cubicBezTo>
                  <a:pt x="2461" y="149"/>
                  <a:pt x="2529" y="171"/>
                  <a:pt x="2640" y="168"/>
                </a:cubicBezTo>
                <a:cubicBezTo>
                  <a:pt x="2709" y="170"/>
                  <a:pt x="2752" y="164"/>
                  <a:pt x="2824" y="160"/>
                </a:cubicBezTo>
                <a:cubicBezTo>
                  <a:pt x="2896" y="156"/>
                  <a:pt x="2997" y="137"/>
                  <a:pt x="3072" y="144"/>
                </a:cubicBezTo>
                <a:cubicBezTo>
                  <a:pt x="3143" y="144"/>
                  <a:pt x="3218" y="164"/>
                  <a:pt x="3272" y="200"/>
                </a:cubicBezTo>
                <a:cubicBezTo>
                  <a:pt x="3330" y="213"/>
                  <a:pt x="3376" y="241"/>
                  <a:pt x="3424" y="248"/>
                </a:cubicBezTo>
                <a:cubicBezTo>
                  <a:pt x="3472" y="255"/>
                  <a:pt x="3529" y="231"/>
                  <a:pt x="3560" y="240"/>
                </a:cubicBezTo>
                <a:cubicBezTo>
                  <a:pt x="3566" y="258"/>
                  <a:pt x="3591" y="296"/>
                  <a:pt x="3608" y="304"/>
                </a:cubicBezTo>
                <a:cubicBezTo>
                  <a:pt x="3625" y="312"/>
                  <a:pt x="3616" y="315"/>
                  <a:pt x="3634" y="310"/>
                </a:cubicBezTo>
                <a:cubicBezTo>
                  <a:pt x="3658" y="303"/>
                  <a:pt x="3682" y="298"/>
                  <a:pt x="3706" y="292"/>
                </a:cubicBezTo>
                <a:cubicBezTo>
                  <a:pt x="3724" y="280"/>
                  <a:pt x="3746" y="273"/>
                  <a:pt x="3760" y="256"/>
                </a:cubicBezTo>
                <a:cubicBezTo>
                  <a:pt x="3772" y="241"/>
                  <a:pt x="3762" y="213"/>
                  <a:pt x="3778" y="202"/>
                </a:cubicBezTo>
                <a:cubicBezTo>
                  <a:pt x="3793" y="189"/>
                  <a:pt x="3790" y="166"/>
                  <a:pt x="3832" y="160"/>
                </a:cubicBezTo>
                <a:cubicBezTo>
                  <a:pt x="3874" y="154"/>
                  <a:pt x="3989" y="165"/>
                  <a:pt x="4030" y="166"/>
                </a:cubicBezTo>
              </a:path>
            </a:pathLst>
          </a:custGeom>
          <a:noFill/>
          <a:ln w="412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-24607" y="1828800"/>
            <a:ext cx="9014620" cy="427037"/>
          </a:xfrm>
          <a:custGeom>
            <a:avLst/>
            <a:gdLst>
              <a:gd name="T0" fmla="*/ 2147483647 w 4093"/>
              <a:gd name="T1" fmla="*/ 2147483647 h 227"/>
              <a:gd name="T2" fmla="*/ 2147483647 w 4093"/>
              <a:gd name="T3" fmla="*/ 2147483647 h 227"/>
              <a:gd name="T4" fmla="*/ 2147483647 w 4093"/>
              <a:gd name="T5" fmla="*/ 2147483647 h 227"/>
              <a:gd name="T6" fmla="*/ 2147483647 w 4093"/>
              <a:gd name="T7" fmla="*/ 2147483647 h 227"/>
              <a:gd name="T8" fmla="*/ 2147483647 w 4093"/>
              <a:gd name="T9" fmla="*/ 2147483647 h 227"/>
              <a:gd name="T10" fmla="*/ 2147483647 w 4093"/>
              <a:gd name="T11" fmla="*/ 2147483647 h 227"/>
              <a:gd name="T12" fmla="*/ 2147483647 w 4093"/>
              <a:gd name="T13" fmla="*/ 2147483647 h 227"/>
              <a:gd name="T14" fmla="*/ 2147483647 w 4093"/>
              <a:gd name="T15" fmla="*/ 2147483647 h 227"/>
              <a:gd name="T16" fmla="*/ 2147483647 w 4093"/>
              <a:gd name="T17" fmla="*/ 2147483647 h 227"/>
              <a:gd name="T18" fmla="*/ 2147483647 w 4093"/>
              <a:gd name="T19" fmla="*/ 2147483647 h 227"/>
              <a:gd name="T20" fmla="*/ 2147483647 w 4093"/>
              <a:gd name="T21" fmla="*/ 2147483647 h 227"/>
              <a:gd name="T22" fmla="*/ 2147483647 w 4093"/>
              <a:gd name="T23" fmla="*/ 2147483647 h 227"/>
              <a:gd name="T24" fmla="*/ 2147483647 w 4093"/>
              <a:gd name="T25" fmla="*/ 2147483647 h 227"/>
              <a:gd name="T26" fmla="*/ 2147483647 w 4093"/>
              <a:gd name="T27" fmla="*/ 2147483647 h 227"/>
              <a:gd name="T28" fmla="*/ 2147483647 w 4093"/>
              <a:gd name="T29" fmla="*/ 2147483647 h 227"/>
              <a:gd name="T30" fmla="*/ 2147483647 w 4093"/>
              <a:gd name="T31" fmla="*/ 2147483647 h 227"/>
              <a:gd name="T32" fmla="*/ 2147483647 w 4093"/>
              <a:gd name="T33" fmla="*/ 2147483647 h 227"/>
              <a:gd name="T34" fmla="*/ 2147483647 w 4093"/>
              <a:gd name="T35" fmla="*/ 2147483647 h 227"/>
              <a:gd name="T36" fmla="*/ 2147483647 w 4093"/>
              <a:gd name="T37" fmla="*/ 2147483647 h 227"/>
              <a:gd name="T38" fmla="*/ 2147483647 w 4093"/>
              <a:gd name="T39" fmla="*/ 2147483647 h 227"/>
              <a:gd name="T40" fmla="*/ 2147483647 w 4093"/>
              <a:gd name="T41" fmla="*/ 2147483647 h 227"/>
              <a:gd name="T42" fmla="*/ 2147483647 w 4093"/>
              <a:gd name="T43" fmla="*/ 2147483647 h 227"/>
              <a:gd name="T44" fmla="*/ 2147483647 w 4093"/>
              <a:gd name="T45" fmla="*/ 2147483647 h 227"/>
              <a:gd name="T46" fmla="*/ 2147483647 w 4093"/>
              <a:gd name="T47" fmla="*/ 2147483647 h 227"/>
              <a:gd name="T48" fmla="*/ 2147483647 w 4093"/>
              <a:gd name="T49" fmla="*/ 2147483647 h 227"/>
              <a:gd name="T50" fmla="*/ 2147483647 w 4093"/>
              <a:gd name="T51" fmla="*/ 2147483647 h 227"/>
              <a:gd name="T52" fmla="*/ 2147483647 w 4093"/>
              <a:gd name="T53" fmla="*/ 2147483647 h 227"/>
              <a:gd name="T54" fmla="*/ 2147483647 w 4093"/>
              <a:gd name="T55" fmla="*/ 2147483647 h 227"/>
              <a:gd name="T56" fmla="*/ 2147483647 w 4093"/>
              <a:gd name="T57" fmla="*/ 2147483647 h 227"/>
              <a:gd name="T58" fmla="*/ 2147483647 w 4093"/>
              <a:gd name="T59" fmla="*/ 2147483647 h 227"/>
              <a:gd name="T60" fmla="*/ 2147483647 w 4093"/>
              <a:gd name="T61" fmla="*/ 2147483647 h 227"/>
              <a:gd name="T62" fmla="*/ 2147483647 w 4093"/>
              <a:gd name="T63" fmla="*/ 2147483647 h 227"/>
              <a:gd name="T64" fmla="*/ 2147483647 w 4093"/>
              <a:gd name="T65" fmla="*/ 2147483647 h 227"/>
              <a:gd name="T66" fmla="*/ 2147483647 w 4093"/>
              <a:gd name="T67" fmla="*/ 2147483647 h 227"/>
              <a:gd name="T68" fmla="*/ 2147483647 w 4093"/>
              <a:gd name="T69" fmla="*/ 2147483647 h 227"/>
              <a:gd name="T70" fmla="*/ 2147483647 w 4093"/>
              <a:gd name="T71" fmla="*/ 2147483647 h 227"/>
              <a:gd name="T72" fmla="*/ 2147483647 w 4093"/>
              <a:gd name="T73" fmla="*/ 2147483647 h 2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93"/>
              <a:gd name="T112" fmla="*/ 0 h 227"/>
              <a:gd name="T113" fmla="*/ 4093 w 4093"/>
              <a:gd name="T114" fmla="*/ 227 h 2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93" h="227">
                <a:moveTo>
                  <a:pt x="20" y="182"/>
                </a:moveTo>
                <a:cubicBezTo>
                  <a:pt x="44" y="198"/>
                  <a:pt x="0" y="161"/>
                  <a:pt x="134" y="176"/>
                </a:cubicBezTo>
                <a:cubicBezTo>
                  <a:pt x="161" y="179"/>
                  <a:pt x="176" y="165"/>
                  <a:pt x="196" y="166"/>
                </a:cubicBezTo>
                <a:cubicBezTo>
                  <a:pt x="222" y="174"/>
                  <a:pt x="275" y="227"/>
                  <a:pt x="292" y="222"/>
                </a:cubicBezTo>
                <a:cubicBezTo>
                  <a:pt x="324" y="190"/>
                  <a:pt x="258" y="81"/>
                  <a:pt x="300" y="134"/>
                </a:cubicBezTo>
                <a:cubicBezTo>
                  <a:pt x="314" y="151"/>
                  <a:pt x="332" y="182"/>
                  <a:pt x="350" y="194"/>
                </a:cubicBezTo>
                <a:cubicBezTo>
                  <a:pt x="366" y="204"/>
                  <a:pt x="358" y="215"/>
                  <a:pt x="396" y="214"/>
                </a:cubicBezTo>
                <a:cubicBezTo>
                  <a:pt x="434" y="213"/>
                  <a:pt x="503" y="201"/>
                  <a:pt x="580" y="190"/>
                </a:cubicBezTo>
                <a:cubicBezTo>
                  <a:pt x="657" y="179"/>
                  <a:pt x="797" y="159"/>
                  <a:pt x="860" y="150"/>
                </a:cubicBezTo>
                <a:cubicBezTo>
                  <a:pt x="898" y="147"/>
                  <a:pt x="920" y="146"/>
                  <a:pt x="956" y="134"/>
                </a:cubicBezTo>
                <a:cubicBezTo>
                  <a:pt x="1019" y="113"/>
                  <a:pt x="1040" y="74"/>
                  <a:pt x="1106" y="68"/>
                </a:cubicBezTo>
                <a:cubicBezTo>
                  <a:pt x="1177" y="57"/>
                  <a:pt x="1253" y="53"/>
                  <a:pt x="1376" y="50"/>
                </a:cubicBezTo>
                <a:cubicBezTo>
                  <a:pt x="1444" y="45"/>
                  <a:pt x="1469" y="33"/>
                  <a:pt x="1516" y="38"/>
                </a:cubicBezTo>
                <a:cubicBezTo>
                  <a:pt x="1563" y="43"/>
                  <a:pt x="1605" y="76"/>
                  <a:pt x="1660" y="78"/>
                </a:cubicBezTo>
                <a:cubicBezTo>
                  <a:pt x="1715" y="80"/>
                  <a:pt x="1796" y="58"/>
                  <a:pt x="1844" y="50"/>
                </a:cubicBezTo>
                <a:cubicBezTo>
                  <a:pt x="1892" y="47"/>
                  <a:pt x="1924" y="27"/>
                  <a:pt x="1948" y="30"/>
                </a:cubicBezTo>
                <a:cubicBezTo>
                  <a:pt x="1972" y="33"/>
                  <a:pt x="1972" y="56"/>
                  <a:pt x="1988" y="68"/>
                </a:cubicBezTo>
                <a:cubicBezTo>
                  <a:pt x="2009" y="74"/>
                  <a:pt x="2020" y="104"/>
                  <a:pt x="2042" y="104"/>
                </a:cubicBezTo>
                <a:cubicBezTo>
                  <a:pt x="2064" y="104"/>
                  <a:pt x="2078" y="80"/>
                  <a:pt x="2096" y="68"/>
                </a:cubicBezTo>
                <a:cubicBezTo>
                  <a:pt x="2120" y="74"/>
                  <a:pt x="2144" y="79"/>
                  <a:pt x="2168" y="86"/>
                </a:cubicBezTo>
                <a:cubicBezTo>
                  <a:pt x="2186" y="91"/>
                  <a:pt x="2205" y="112"/>
                  <a:pt x="2222" y="104"/>
                </a:cubicBezTo>
                <a:cubicBezTo>
                  <a:pt x="2239" y="96"/>
                  <a:pt x="2254" y="72"/>
                  <a:pt x="2260" y="54"/>
                </a:cubicBezTo>
                <a:cubicBezTo>
                  <a:pt x="2281" y="48"/>
                  <a:pt x="2329" y="36"/>
                  <a:pt x="2356" y="38"/>
                </a:cubicBezTo>
                <a:cubicBezTo>
                  <a:pt x="2383" y="40"/>
                  <a:pt x="2395" y="73"/>
                  <a:pt x="2420" y="68"/>
                </a:cubicBezTo>
                <a:cubicBezTo>
                  <a:pt x="2458" y="66"/>
                  <a:pt x="2472" y="18"/>
                  <a:pt x="2508" y="6"/>
                </a:cubicBezTo>
                <a:cubicBezTo>
                  <a:pt x="2526" y="0"/>
                  <a:pt x="2582" y="14"/>
                  <a:pt x="2582" y="14"/>
                </a:cubicBezTo>
                <a:cubicBezTo>
                  <a:pt x="2603" y="24"/>
                  <a:pt x="2614" y="47"/>
                  <a:pt x="2636" y="54"/>
                </a:cubicBezTo>
                <a:cubicBezTo>
                  <a:pt x="2658" y="63"/>
                  <a:pt x="2674" y="65"/>
                  <a:pt x="2716" y="70"/>
                </a:cubicBezTo>
                <a:cubicBezTo>
                  <a:pt x="2780" y="38"/>
                  <a:pt x="2832" y="67"/>
                  <a:pt x="2888" y="86"/>
                </a:cubicBezTo>
                <a:cubicBezTo>
                  <a:pt x="2906" y="104"/>
                  <a:pt x="2917" y="134"/>
                  <a:pt x="2942" y="140"/>
                </a:cubicBezTo>
                <a:cubicBezTo>
                  <a:pt x="2976" y="154"/>
                  <a:pt x="3047" y="126"/>
                  <a:pt x="3100" y="134"/>
                </a:cubicBezTo>
                <a:cubicBezTo>
                  <a:pt x="3153" y="142"/>
                  <a:pt x="3217" y="183"/>
                  <a:pt x="3260" y="190"/>
                </a:cubicBezTo>
                <a:cubicBezTo>
                  <a:pt x="3303" y="197"/>
                  <a:pt x="3319" y="181"/>
                  <a:pt x="3356" y="174"/>
                </a:cubicBezTo>
                <a:cubicBezTo>
                  <a:pt x="3393" y="167"/>
                  <a:pt x="3428" y="143"/>
                  <a:pt x="3484" y="150"/>
                </a:cubicBezTo>
                <a:cubicBezTo>
                  <a:pt x="3544" y="170"/>
                  <a:pt x="3632" y="194"/>
                  <a:pt x="3692" y="214"/>
                </a:cubicBezTo>
                <a:cubicBezTo>
                  <a:pt x="3770" y="208"/>
                  <a:pt x="3836" y="222"/>
                  <a:pt x="3914" y="212"/>
                </a:cubicBezTo>
                <a:cubicBezTo>
                  <a:pt x="3933" y="210"/>
                  <a:pt x="4093" y="176"/>
                  <a:pt x="4022" y="176"/>
                </a:cubicBezTo>
              </a:path>
            </a:pathLst>
          </a:custGeom>
          <a:noFill/>
          <a:ln w="412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19790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85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củaViệt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Nam, TP. HCM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47138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756977415"/>
              </p:ext>
            </p:extLst>
          </p:nvPr>
        </p:nvGraphicFramePr>
        <p:xfrm>
          <a:off x="228600" y="1524000"/>
          <a:ext cx="87630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000"/>
                <a:gridCol w="1103600"/>
                <a:gridCol w="1066800"/>
                <a:gridCol w="1143000"/>
                <a:gridCol w="1066800"/>
                <a:gridCol w="1066800"/>
                <a:gridCol w="1143000"/>
                <a:gridCol w="1143000"/>
              </a:tblGrid>
              <a:tr h="1630362">
                <a:tc rowSpan="2"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lang="en-US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 %)</a:t>
                      </a:r>
                      <a:endParaRPr lang="vi-VN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vi-VN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1954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1965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1979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vi-VN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1,43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04800" y="1590675"/>
            <a:ext cx="990600" cy="1600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" y="76200"/>
            <a:ext cx="87122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1954 - 2015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334000"/>
            <a:ext cx="87122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52381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tphc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3675" y="2438401"/>
            <a:ext cx="2628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phc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225" y="4886283"/>
            <a:ext cx="4152900" cy="197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ùn tắc giao thông tại hà nộ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7200"/>
            <a:ext cx="330740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dân số môi trường hà nộ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05063"/>
            <a:ext cx="28194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dân số V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981325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hà nội dân số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"/>
            <a:ext cx="2751724" cy="185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tphcm 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9296" y="76200"/>
            <a:ext cx="2848504" cy="185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:\tphcm ô nhiễm k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3200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1" y="1950526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TP.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HCM</a:t>
            </a:r>
            <a:r>
              <a:rPr lang="en-US" sz="2800" dirty="0" smtClean="0"/>
              <a:t>: 8,993 </a:t>
            </a:r>
            <a:r>
              <a:rPr lang="en-US" sz="2800" dirty="0" err="1" smtClean="0"/>
              <a:t>triệu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. </a:t>
            </a:r>
            <a:r>
              <a:rPr lang="en-US" sz="2800" dirty="0" err="1" smtClean="0"/>
              <a:t>Hà</a:t>
            </a:r>
            <a:r>
              <a:rPr lang="en-US" sz="2800" dirty="0" smtClean="0"/>
              <a:t> </a:t>
            </a:r>
            <a:r>
              <a:rPr lang="en-US" sz="2800" dirty="0" err="1" smtClean="0"/>
              <a:t>Nội</a:t>
            </a:r>
            <a:r>
              <a:rPr lang="en-US" sz="2800" dirty="0" smtClean="0"/>
              <a:t>: 8,054 </a:t>
            </a:r>
            <a:r>
              <a:rPr lang="en-US" sz="2800" dirty="0" err="1" smtClean="0"/>
              <a:t>triệu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397795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28692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096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10235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971" y="0"/>
            <a:ext cx="891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3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32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" y="76200"/>
            <a:ext cx="8763000" cy="664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28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BVMT 56432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6325" y="3021508"/>
            <a:ext cx="4067175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1713" y="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MỘT SỐ BIỆN PHÁP BẢO VỆ MÔI 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D:\Phú Cường\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0551"/>
            <a:ext cx="4000500" cy="223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TRONG R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14900" y="523109"/>
            <a:ext cx="4114800" cy="2241224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5" descr="ttf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620"/>
            <a:ext cx="4000500" cy="3325687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627337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0" y="0"/>
            <a:ext cx="89916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438400"/>
            <a:ext cx="69342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838200"/>
            <a:ext cx="7620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7734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4675" y="2619375"/>
            <a:ext cx="86677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5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175" y="947738"/>
            <a:ext cx="2957513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6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3284538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7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39751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8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066800"/>
            <a:ext cx="1722437" cy="19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9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014663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0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250" y="2395538"/>
            <a:ext cx="3427413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1" name="Picture 9" descr="image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500" y="2514600"/>
            <a:ext cx="2806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2" name="Picture 10" descr="image0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1090613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3" name="Picture 11" descr="image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2687638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4" name="Picture 12" descr="image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68775"/>
            <a:ext cx="285432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5" name="Picture 13" descr="image0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28225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6" name="Picture 14" descr="image0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2909888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836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2124075" y="2708275"/>
            <a:ext cx="19431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643438" y="2708275"/>
            <a:ext cx="208915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2438400" y="1600200"/>
            <a:ext cx="3962400" cy="1076325"/>
          </a:xfrm>
          <a:prstGeom prst="rect">
            <a:avLst/>
          </a:prstGeom>
          <a:solidFill>
            <a:srgbClr val="66CCFF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Dân số tăng quá nhanh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0" y="3789363"/>
            <a:ext cx="3733800" cy="1809750"/>
          </a:xfrm>
          <a:prstGeom prst="rect">
            <a:avLst/>
          </a:prstGeom>
          <a:solidFill>
            <a:srgbClr val="0080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66"/>
                </a:solidFill>
                <a:latin typeface="Times New Roman" pitchFamily="18" charset="0"/>
              </a:rPr>
              <a:t>Tài nguyên cạn kiệt, suy thoái   ( Rừng, đất, khí hậu, nước, khoáng sản...)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967288" y="3789363"/>
            <a:ext cx="4176712" cy="1597025"/>
          </a:xfrm>
          <a:prstGeom prst="rect">
            <a:avLst/>
          </a:prstGeom>
          <a:solidFill>
            <a:srgbClr val="0080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66"/>
                </a:solidFill>
                <a:latin typeface="Times New Roman" pitchFamily="18" charset="0"/>
              </a:rPr>
              <a:t>Môi trường ô nhiễm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66"/>
                </a:solidFill>
                <a:latin typeface="Times New Roman" pitchFamily="18" charset="0"/>
              </a:rPr>
              <a:t> ( Không  khí, nước, đất...)                   </a:t>
            </a: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152400" y="388937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</a:rPr>
              <a:t> 2 ( SGK )</a:t>
            </a:r>
          </a:p>
        </p:txBody>
      </p:sp>
    </p:spTree>
    <p:extLst>
      <p:ext uri="{BB962C8B-B14F-4D97-AF65-F5344CB8AC3E}">
        <p14:creationId xmlns:p14="http://schemas.microsoft.com/office/powerpoint/2010/main" xmlns="" val="21272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/>
      <p:bldP spid="26632" grpId="0" animBg="1"/>
      <p:bldP spid="266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TIẾT 10. </a:t>
            </a:r>
            <a:r>
              <a:rPr lang="en-US" sz="22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DÂN SỐ VÀ SỨC ÉP CỦA DÂN SỐ TỚI TÀI NGUYÊN VÀ MÔI TRƯỜNG Ở ĐỚI NÓNG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57150" y="765175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0" y="1268413"/>
            <a:ext cx="37798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50%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ĐNÁ, Nam Á,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Braxin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 flipV="1"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>
            <a:off x="3635375" y="765175"/>
            <a:ext cx="0" cy="6092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7" name="Picture 9" descr="7-1"/>
          <p:cNvPicPr>
            <a:picLocks noChangeAspect="1" noChangeArrowheads="1"/>
          </p:cNvPicPr>
          <p:nvPr/>
        </p:nvPicPr>
        <p:blipFill>
          <a:blip r:embed="rId2">
            <a:lum bright="30000" contrast="-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83" t="13333" b="13333"/>
          <a:stretch>
            <a:fillRect/>
          </a:stretch>
        </p:blipFill>
        <p:spPr bwMode="auto">
          <a:xfrm>
            <a:off x="3768726" y="765175"/>
            <a:ext cx="51847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3779838" y="3573463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/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3995737" y="4359275"/>
            <a:ext cx="5184775" cy="701675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0" dirty="0" err="1">
                <a:solidFill>
                  <a:srgbClr val="000000"/>
                </a:solidFill>
              </a:rPr>
              <a:t>Biểu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đồ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tỉ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lệ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gia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tăng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dân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số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tự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nhiên</a:t>
            </a:r>
            <a:r>
              <a:rPr lang="en-US" sz="2000" b="0" dirty="0">
                <a:solidFill>
                  <a:srgbClr val="000000"/>
                </a:solidFill>
              </a:rPr>
              <a:t> ở </a:t>
            </a:r>
            <a:r>
              <a:rPr lang="en-US" sz="2000" b="0" dirty="0" err="1">
                <a:solidFill>
                  <a:srgbClr val="000000"/>
                </a:solidFill>
              </a:rPr>
              <a:t>các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nước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đang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phát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triển</a:t>
            </a:r>
            <a:r>
              <a:rPr lang="en-US" sz="2000" b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4067175" y="3789363"/>
            <a:ext cx="86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0">
                <a:solidFill>
                  <a:srgbClr val="000000"/>
                </a:solidFill>
              </a:rPr>
              <a:t>1800</a:t>
            </a: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4643438" y="3789363"/>
            <a:ext cx="865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0">
                <a:solidFill>
                  <a:srgbClr val="000000"/>
                </a:solidFill>
              </a:rPr>
              <a:t>1850</a:t>
            </a:r>
          </a:p>
        </p:txBody>
      </p:sp>
      <p:sp>
        <p:nvSpPr>
          <p:cNvPr id="5132" name="Text Box 15"/>
          <p:cNvSpPr txBox="1">
            <a:spLocks noChangeArrowheads="1"/>
          </p:cNvSpPr>
          <p:nvPr/>
        </p:nvSpPr>
        <p:spPr bwMode="auto">
          <a:xfrm>
            <a:off x="5435600" y="3789363"/>
            <a:ext cx="86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0">
                <a:solidFill>
                  <a:srgbClr val="000000"/>
                </a:solidFill>
              </a:rPr>
              <a:t>1900</a:t>
            </a:r>
          </a:p>
        </p:txBody>
      </p:sp>
      <p:sp>
        <p:nvSpPr>
          <p:cNvPr id="5133" name="Text Box 16"/>
          <p:cNvSpPr txBox="1">
            <a:spLocks noChangeArrowheads="1"/>
          </p:cNvSpPr>
          <p:nvPr/>
        </p:nvSpPr>
        <p:spPr bwMode="auto">
          <a:xfrm>
            <a:off x="6084888" y="3789363"/>
            <a:ext cx="865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0">
                <a:solidFill>
                  <a:srgbClr val="000000"/>
                </a:solidFill>
              </a:rPr>
              <a:t>1950</a:t>
            </a:r>
          </a:p>
        </p:txBody>
      </p:sp>
      <p:sp>
        <p:nvSpPr>
          <p:cNvPr id="5134" name="Text Box 17"/>
          <p:cNvSpPr txBox="1">
            <a:spLocks noChangeArrowheads="1"/>
          </p:cNvSpPr>
          <p:nvPr/>
        </p:nvSpPr>
        <p:spPr bwMode="auto">
          <a:xfrm>
            <a:off x="6659563" y="3789363"/>
            <a:ext cx="865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0">
                <a:solidFill>
                  <a:srgbClr val="000000"/>
                </a:solidFill>
              </a:rPr>
              <a:t>1980</a:t>
            </a:r>
          </a:p>
        </p:txBody>
      </p:sp>
      <p:sp>
        <p:nvSpPr>
          <p:cNvPr id="5135" name="Text Box 18"/>
          <p:cNvSpPr txBox="1">
            <a:spLocks noChangeArrowheads="1"/>
          </p:cNvSpPr>
          <p:nvPr/>
        </p:nvSpPr>
        <p:spPr bwMode="auto">
          <a:xfrm>
            <a:off x="7207250" y="3789363"/>
            <a:ext cx="86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0">
                <a:solidFill>
                  <a:srgbClr val="000000"/>
                </a:solidFill>
              </a:rPr>
              <a:t>2000</a:t>
            </a:r>
          </a:p>
        </p:txBody>
      </p:sp>
      <p:sp>
        <p:nvSpPr>
          <p:cNvPr id="5136" name="Text Box 19"/>
          <p:cNvSpPr txBox="1">
            <a:spLocks noChangeArrowheads="1"/>
          </p:cNvSpPr>
          <p:nvPr/>
        </p:nvSpPr>
        <p:spPr bwMode="auto">
          <a:xfrm>
            <a:off x="3851275" y="3141663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5137" name="Text Box 20"/>
          <p:cNvSpPr txBox="1">
            <a:spLocks noChangeArrowheads="1"/>
          </p:cNvSpPr>
          <p:nvPr/>
        </p:nvSpPr>
        <p:spPr bwMode="auto">
          <a:xfrm>
            <a:off x="3851275" y="2636838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5138" name="Text Box 21"/>
          <p:cNvSpPr txBox="1">
            <a:spLocks noChangeArrowheads="1"/>
          </p:cNvSpPr>
          <p:nvPr/>
        </p:nvSpPr>
        <p:spPr bwMode="auto">
          <a:xfrm>
            <a:off x="3851275" y="2132013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5139" name="Text Box 22"/>
          <p:cNvSpPr txBox="1">
            <a:spLocks noChangeArrowheads="1"/>
          </p:cNvSpPr>
          <p:nvPr/>
        </p:nvSpPr>
        <p:spPr bwMode="auto">
          <a:xfrm>
            <a:off x="3879850" y="1614488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5140" name="Text Box 23"/>
          <p:cNvSpPr txBox="1">
            <a:spLocks noChangeArrowheads="1"/>
          </p:cNvSpPr>
          <p:nvPr/>
        </p:nvSpPr>
        <p:spPr bwMode="auto">
          <a:xfrm>
            <a:off x="3881438" y="1125538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5141" name="Line 24"/>
          <p:cNvSpPr>
            <a:spLocks noChangeShapeType="1"/>
          </p:cNvSpPr>
          <p:nvPr/>
        </p:nvSpPr>
        <p:spPr bwMode="auto">
          <a:xfrm flipH="1" flipV="1">
            <a:off x="4327525" y="981075"/>
            <a:ext cx="28575" cy="2808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25"/>
          <p:cNvSpPr>
            <a:spLocks noChangeShapeType="1"/>
          </p:cNvSpPr>
          <p:nvPr/>
        </p:nvSpPr>
        <p:spPr bwMode="auto">
          <a:xfrm>
            <a:off x="4356100" y="3789363"/>
            <a:ext cx="35290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26"/>
          <p:cNvSpPr>
            <a:spLocks noChangeShapeType="1"/>
          </p:cNvSpPr>
          <p:nvPr/>
        </p:nvSpPr>
        <p:spPr bwMode="auto">
          <a:xfrm>
            <a:off x="4356100" y="1728788"/>
            <a:ext cx="2232025" cy="15875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27"/>
          <p:cNvSpPr>
            <a:spLocks noChangeShapeType="1"/>
          </p:cNvSpPr>
          <p:nvPr/>
        </p:nvSpPr>
        <p:spPr bwMode="auto">
          <a:xfrm>
            <a:off x="6545263" y="1730375"/>
            <a:ext cx="792162" cy="792163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28"/>
          <p:cNvSpPr>
            <a:spLocks noChangeShapeType="1"/>
          </p:cNvSpPr>
          <p:nvPr/>
        </p:nvSpPr>
        <p:spPr bwMode="auto">
          <a:xfrm>
            <a:off x="4356100" y="1973263"/>
            <a:ext cx="287338" cy="587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29"/>
          <p:cNvSpPr>
            <a:spLocks noChangeShapeType="1"/>
          </p:cNvSpPr>
          <p:nvPr/>
        </p:nvSpPr>
        <p:spPr bwMode="auto">
          <a:xfrm flipV="1">
            <a:off x="4643438" y="1887538"/>
            <a:ext cx="792162" cy="1444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Line 30"/>
          <p:cNvSpPr>
            <a:spLocks noChangeShapeType="1"/>
          </p:cNvSpPr>
          <p:nvPr/>
        </p:nvSpPr>
        <p:spPr bwMode="auto">
          <a:xfrm>
            <a:off x="5435600" y="1873250"/>
            <a:ext cx="1081088" cy="476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Line 31"/>
          <p:cNvSpPr>
            <a:spLocks noChangeShapeType="1"/>
          </p:cNvSpPr>
          <p:nvPr/>
        </p:nvSpPr>
        <p:spPr bwMode="auto">
          <a:xfrm>
            <a:off x="6516688" y="2349500"/>
            <a:ext cx="244475" cy="6905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Line 33"/>
          <p:cNvSpPr>
            <a:spLocks noChangeShapeType="1"/>
          </p:cNvSpPr>
          <p:nvPr/>
        </p:nvSpPr>
        <p:spPr bwMode="auto">
          <a:xfrm>
            <a:off x="6732588" y="2997200"/>
            <a:ext cx="576262" cy="3603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3708400" y="5373688"/>
            <a:ext cx="5435600" cy="1225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0" y="3573463"/>
            <a:ext cx="3851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3643312" y="2132013"/>
            <a:ext cx="5576887" cy="1200329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ntn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0" y="4495800"/>
            <a:ext cx="34194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0" y="5676900"/>
            <a:ext cx="36353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3635375" y="3391834"/>
            <a:ext cx="5408613" cy="1938992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LHQ,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2.2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1975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2000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90%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ds.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cao→Bùng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4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6" grpId="0" animBg="1"/>
      <p:bldP spid="8227" grpId="0"/>
      <p:bldP spid="8228" grpId="0" animBg="1"/>
      <p:bldP spid="8229" grpId="0"/>
      <p:bldP spid="8230" grpId="0"/>
      <p:bldP spid="82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" y="988219"/>
            <a:ext cx="8842374" cy="17526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KÍNH CHÀO QUÝ </a:t>
            </a:r>
            <a:r>
              <a:rPr lang="en-US" sz="40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THẦY CÔ </a:t>
            </a:r>
            <a:endParaRPr lang="en-US" sz="4000" b="1" cap="all" dirty="0" smtClean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40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40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 EM</a:t>
            </a:r>
          </a:p>
        </p:txBody>
      </p:sp>
      <p:pic>
        <p:nvPicPr>
          <p:cNvPr id="13315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" y="1588"/>
            <a:ext cx="14478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2732" y="5147468"/>
            <a:ext cx="14478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49332" y="-177007"/>
            <a:ext cx="14478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2063" y="4884738"/>
            <a:ext cx="14478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958057" y="3048000"/>
            <a:ext cx="7239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SỨC KHỎE THẦY CÔ.</a:t>
            </a:r>
          </a:p>
          <a:p>
            <a:pPr algn="ctr"/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LUÔN </a:t>
            </a:r>
            <a:r>
              <a:rPr lang="vi-VN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TỐT</a:t>
            </a:r>
            <a:r>
              <a:rPr lang="vi-VN" sz="3600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vi-VN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505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06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549161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( 3 PHÚT 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430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18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4073"/>
            <a:ext cx="1077686" cy="118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013928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177800" y="112067"/>
            <a:ext cx="8737600" cy="46166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FFFF"/>
                </a:solidFill>
              </a:rPr>
              <a:t>Một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số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hình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ảnh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khai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thác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tài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nguyên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và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môi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trường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đới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nóng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>
            <a:off x="1905000" y="3581400"/>
            <a:ext cx="2362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4701" name="Line 13"/>
          <p:cNvSpPr>
            <a:spLocks noChangeShapeType="1"/>
          </p:cNvSpPr>
          <p:nvPr/>
        </p:nvSpPr>
        <p:spPr bwMode="auto">
          <a:xfrm flipH="1">
            <a:off x="4343400" y="3733800"/>
            <a:ext cx="2743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4702" name="Line 14"/>
          <p:cNvSpPr>
            <a:spLocks noChangeShapeType="1"/>
          </p:cNvSpPr>
          <p:nvPr/>
        </p:nvSpPr>
        <p:spPr bwMode="auto">
          <a:xfrm>
            <a:off x="4267200" y="3581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470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819400" cy="26670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Text Box 16"/>
          <p:cNvSpPr txBox="1">
            <a:spLocks noChangeArrowheads="1"/>
          </p:cNvSpPr>
          <p:nvPr/>
        </p:nvSpPr>
        <p:spPr bwMode="auto">
          <a:xfrm>
            <a:off x="1371600" y="54102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14706" name="AutoShape 18"/>
          <p:cNvSpPr>
            <a:spLocks noChangeArrowheads="1"/>
          </p:cNvSpPr>
          <p:nvPr/>
        </p:nvSpPr>
        <p:spPr bwMode="auto">
          <a:xfrm>
            <a:off x="304800" y="57150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1143000" y="5715000"/>
            <a:ext cx="6061075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</a:rPr>
              <a:t>Dân số đông đã đẩy nhanh tốc độ khai thác tài nguyên</a:t>
            </a:r>
          </a:p>
        </p:txBody>
      </p:sp>
      <p:pic>
        <p:nvPicPr>
          <p:cNvPr id="13" name="Picture 11" descr="7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09" r="15909"/>
          <a:stretch>
            <a:fillRect/>
          </a:stretch>
        </p:blipFill>
        <p:spPr bwMode="auto">
          <a:xfrm>
            <a:off x="5953125" y="990601"/>
            <a:ext cx="3124200" cy="274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mall_11829066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55877"/>
            <a:ext cx="2514600" cy="2701723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5484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9" grpId="0" animBg="1"/>
      <p:bldP spid="114701" grpId="0" animBg="1"/>
      <p:bldP spid="114702" grpId="0" animBg="1"/>
      <p:bldP spid="114706" grpId="0" animBg="1"/>
      <p:bldP spid="1147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352800" cy="2057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3" name="Picture 3" descr="dotrunglamra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3352800" cy="1981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085" name="Picture 5" descr="Anh - 8"/>
          <p:cNvPicPr>
            <a:picLocks noChangeAspect="1" noChangeArrowheads="1"/>
          </p:cNvPicPr>
          <p:nvPr/>
        </p:nvPicPr>
        <p:blipFill>
          <a:blip r:embed="rId4">
            <a:lum bright="18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3352800" cy="19812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087" name="Line 7"/>
          <p:cNvSpPr>
            <a:spLocks noChangeShapeType="1"/>
          </p:cNvSpPr>
          <p:nvPr/>
        </p:nvSpPr>
        <p:spPr bwMode="auto">
          <a:xfrm flipV="1">
            <a:off x="3962400" y="3200400"/>
            <a:ext cx="6858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088" name="Line 8"/>
          <p:cNvSpPr>
            <a:spLocks noChangeShapeType="1"/>
          </p:cNvSpPr>
          <p:nvPr/>
        </p:nvSpPr>
        <p:spPr bwMode="auto">
          <a:xfrm>
            <a:off x="38862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>
            <a:off x="3886200" y="14478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092" name="Picture 12" descr="Anh -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6553200" y="4572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141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 animBg="1"/>
      <p:bldP spid="174088" grpId="0" animBg="1"/>
      <p:bldP spid="174089" grpId="0" animBg="1"/>
      <p:bldP spid="1740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101984112268164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895600" cy="37338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2" descr="ici_khoi%20bui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71800" y="152060"/>
            <a:ext cx="2895600" cy="3734140"/>
          </a:xfrm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6" name="Picture 5" descr="27_khoi%20ph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211638"/>
            <a:ext cx="4343400" cy="25908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224338"/>
            <a:ext cx="4419600" cy="25908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HAY%2~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4014" y="152400"/>
            <a:ext cx="2895600" cy="3733800"/>
          </a:xfrm>
          <a:prstGeom prst="rect">
            <a:avLst/>
          </a:prstGeom>
          <a:noFill/>
          <a:ln w="28575" cmpd="dbl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390420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6" descr="small_11829066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37084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Dot_rung_lam_ray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30750" y="609600"/>
            <a:ext cx="4356100" cy="3540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8" descr="erosion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4149725"/>
            <a:ext cx="3733800" cy="2708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9" descr="erosion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21163"/>
            <a:ext cx="4427537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71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7996&quot;&gt;&lt;/object&gt;&lt;object type=&quot;2&quot; unique_id=&quot;17997&quot;&gt;&lt;object type=&quot;3&quot; unique_id=&quot;17998&quot;&gt;&lt;property id=&quot;20148&quot; value=&quot;5&quot;/&gt;&lt;property id=&quot;20300&quot; value=&quot;Slide 1&quot;/&gt;&lt;property id=&quot;20307&quot; value=&quot;257&quot;/&gt;&lt;/object&gt;&lt;object type=&quot;3&quot; unique_id=&quot;17999&quot;&gt;&lt;property id=&quot;20148&quot; value=&quot;5&quot;/&gt;&lt;property id=&quot;20300&quot; value=&quot;Slide 2&quot;/&gt;&lt;property id=&quot;20307&quot; value=&quot;258&quot;/&gt;&lt;/object&gt;&lt;object type=&quot;3&quot; unique_id=&quot;18000&quot;&gt;&lt;property id=&quot;20148&quot; value=&quot;5&quot;/&gt;&lt;property id=&quot;20300&quot; value=&quot;Slide 3&quot;/&gt;&lt;property id=&quot;20307&quot; value=&quot;263&quot;/&gt;&lt;/object&gt;&lt;object type=&quot;3&quot; unique_id=&quot;18001&quot;&gt;&lt;property id=&quot;20148&quot; value=&quot;5&quot;/&gt;&lt;property id=&quot;20300&quot; value=&quot;Slide 4&quot;/&gt;&lt;property id=&quot;20307&quot; value=&quot;259&quot;/&gt;&lt;/object&gt;&lt;object type=&quot;3&quot; unique_id=&quot;18002&quot;&gt;&lt;property id=&quot;20148&quot; value=&quot;5&quot;/&gt;&lt;property id=&quot;20300&quot; value=&quot;Slide 5&quot;/&gt;&lt;property id=&quot;20307&quot; value=&quot;260&quot;/&gt;&lt;/object&gt;&lt;object type=&quot;3&quot; unique_id=&quot;18003&quot;&gt;&lt;property id=&quot;20148&quot; value=&quot;5&quot;/&gt;&lt;property id=&quot;20300&quot; value=&quot;Slide 6&quot;/&gt;&lt;property id=&quot;20307&quot; value=&quot;261&quot;/&gt;&lt;/object&gt;&lt;object type=&quot;3&quot; unique_id=&quot;18004&quot;&gt;&lt;property id=&quot;20148&quot; value=&quot;5&quot;/&gt;&lt;property id=&quot;20300&quot; value=&quot;Slide 7&quot;/&gt;&lt;property id=&quot;20307&quot; value=&quot;262&quot;/&gt;&lt;/object&gt;&lt;object type=&quot;3&quot; unique_id=&quot;18005&quot;&gt;&lt;property id=&quot;20148&quot; value=&quot;5&quot;/&gt;&lt;property id=&quot;20300&quot; value=&quot;Slide 8&quot;/&gt;&lt;property id=&quot;20307&quot; value=&quot;264&quot;/&gt;&lt;/object&gt;&lt;object type=&quot;3&quot; unique_id=&quot;18006&quot;&gt;&lt;property id=&quot;20148&quot; value=&quot;5&quot;/&gt;&lt;property id=&quot;20300&quot; value=&quot;Slide 9&quot;/&gt;&lt;property id=&quot;20307&quot; value=&quot;265&quot;/&gt;&lt;/object&gt;&lt;object type=&quot;3&quot; unique_id=&quot;18007&quot;&gt;&lt;property id=&quot;20148&quot; value=&quot;5&quot;/&gt;&lt;property id=&quot;20300&quot; value=&quot;Slide 10&quot;/&gt;&lt;property id=&quot;20307&quot; value=&quot;267&quot;/&gt;&lt;/object&gt;&lt;object type=&quot;3&quot; unique_id=&quot;18008&quot;&gt;&lt;property id=&quot;20148&quot; value=&quot;5&quot;/&gt;&lt;property id=&quot;20300&quot; value=&quot;Slide 11&quot;/&gt;&lt;property id=&quot;20307&quot; value=&quot;270&quot;/&gt;&lt;/object&gt;&lt;object type=&quot;3&quot; unique_id=&quot;18009&quot;&gt;&lt;property id=&quot;20148&quot; value=&quot;5&quot;/&gt;&lt;property id=&quot;20300&quot; value=&quot;Slide 12&quot;/&gt;&lt;property id=&quot;20307&quot; value=&quot;271&quot;/&gt;&lt;/object&gt;&lt;object type=&quot;3&quot; unique_id=&quot;18010&quot;&gt;&lt;property id=&quot;20148&quot; value=&quot;5&quot;/&gt;&lt;property id=&quot;20300&quot; value=&quot;Slide 13&quot;/&gt;&lt;property id=&quot;20307&quot; value=&quot;269&quot;/&gt;&lt;/object&gt;&lt;object type=&quot;3&quot; unique_id=&quot;18011&quot;&gt;&lt;property id=&quot;20148&quot; value=&quot;5&quot;/&gt;&lt;property id=&quot;20300&quot; value=&quot;Slide 14&quot;/&gt;&lt;property id=&quot;20307&quot; value=&quot;266&quot;/&gt;&lt;/object&gt;&lt;object type=&quot;3&quot; unique_id=&quot;18012&quot;&gt;&lt;property id=&quot;20148&quot; value=&quot;5&quot;/&gt;&lt;property id=&quot;20300&quot; value=&quot;Slide 16&quot;/&gt;&lt;property id=&quot;20307&quot; value=&quot;272&quot;/&gt;&lt;/object&gt;&lt;object type=&quot;3&quot; unique_id=&quot;18625&quot;&gt;&lt;property id=&quot;20148&quot; value=&quot;5&quot;/&gt;&lt;property id=&quot;20300&quot; value=&quot;Slide 18&quot;/&gt;&lt;property id=&quot;20307&quot; value=&quot;276&quot;/&gt;&lt;/object&gt;&lt;object type=&quot;3&quot; unique_id=&quot;18626&quot;&gt;&lt;property id=&quot;20148&quot; value=&quot;5&quot;/&gt;&lt;property id=&quot;20300&quot; value=&quot;Slide 17&quot;/&gt;&lt;property id=&quot;20307&quot; value=&quot;275&quot;/&gt;&lt;/object&gt;&lt;object type=&quot;3&quot; unique_id=&quot;18628&quot;&gt;&lt;property id=&quot;20148&quot; value=&quot;5&quot;/&gt;&lt;property id=&quot;20300&quot; value=&quot;Slide 19&quot;/&gt;&lt;property id=&quot;20307&quot; value=&quot;277&quot;/&gt;&lt;/object&gt;&lt;object type=&quot;3&quot; unique_id=&quot;18629&quot;&gt;&lt;property id=&quot;20148&quot; value=&quot;5&quot;/&gt;&lt;property id=&quot;20300&quot; value=&quot;Slide 20&quot;/&gt;&lt;property id=&quot;20307&quot; value=&quot;280&quot;/&gt;&lt;/object&gt;&lt;object type=&quot;3&quot; unique_id=&quot;18631&quot;&gt;&lt;property id=&quot;20148&quot; value=&quot;5&quot;/&gt;&lt;property id=&quot;20300&quot; value=&quot;Slide 21&quot;/&gt;&lt;property id=&quot;20307&quot; value=&quot;285&quot;/&gt;&lt;/object&gt;&lt;object type=&quot;3&quot; unique_id=&quot;18632&quot;&gt;&lt;property id=&quot;20148&quot; value=&quot;5&quot;/&gt;&lt;property id=&quot;20300&quot; value=&quot;Slide 22&quot;/&gt;&lt;property id=&quot;20307&quot; value=&quot;301&quot;/&gt;&lt;/object&gt;&lt;object type=&quot;3&quot; unique_id=&quot;18633&quot;&gt;&lt;property id=&quot;20148&quot; value=&quot;5&quot;/&gt;&lt;property id=&quot;20300&quot; value=&quot;Slide 23&quot;/&gt;&lt;property id=&quot;20307&quot; value=&quot;302&quot;/&gt;&lt;/object&gt;&lt;object type=&quot;3&quot; unique_id=&quot;18634&quot;&gt;&lt;property id=&quot;20148&quot; value=&quot;5&quot;/&gt;&lt;property id=&quot;20300&quot; value=&quot;Slide 26&quot;/&gt;&lt;property id=&quot;20307&quot; value=&quot;286&quot;/&gt;&lt;/object&gt;&lt;object type=&quot;3&quot; unique_id=&quot;18635&quot;&gt;&lt;property id=&quot;20148&quot; value=&quot;5&quot;/&gt;&lt;property id=&quot;20300&quot; value=&quot;Slide 27&quot;/&gt;&lt;property id=&quot;20307&quot; value=&quot;288&quot;/&gt;&lt;/object&gt;&lt;object type=&quot;3&quot; unique_id=&quot;18636&quot;&gt;&lt;property id=&quot;20148&quot; value=&quot;5&quot;/&gt;&lt;property id=&quot;20300&quot; value=&quot;Slide 28&quot;/&gt;&lt;property id=&quot;20307&quot; value=&quot;296&quot;/&gt;&lt;/object&gt;&lt;object type=&quot;3&quot; unique_id=&quot;18639&quot;&gt;&lt;property id=&quot;20148&quot; value=&quot;5&quot;/&gt;&lt;property id=&quot;20300&quot; value=&quot;Slide 31&quot;/&gt;&lt;property id=&quot;20307&quot; value=&quot;294&quot;/&gt;&lt;/object&gt;&lt;object type=&quot;3&quot; unique_id=&quot;18640&quot;&gt;&lt;property id=&quot;20148&quot; value=&quot;5&quot;/&gt;&lt;property id=&quot;20300&quot; value=&quot;Slide 34&quot;/&gt;&lt;property id=&quot;20307&quot; value=&quot;297&quot;/&gt;&lt;/object&gt;&lt;object type=&quot;3&quot; unique_id=&quot;19819&quot;&gt;&lt;property id=&quot;20148&quot; value=&quot;5&quot;/&gt;&lt;property id=&quot;20300&quot; value=&quot;Slide 15&quot;/&gt;&lt;property id=&quot;20307&quot; value=&quot;326&quot;/&gt;&lt;/object&gt;&lt;object type=&quot;3&quot; unique_id=&quot;19820&quot;&gt;&lt;property id=&quot;20148&quot; value=&quot;5&quot;/&gt;&lt;property id=&quot;20300&quot; value=&quot;Slide 24&quot;/&gt;&lt;property id=&quot;20307&quot; value=&quot;311&quot;/&gt;&lt;/object&gt;&lt;object type=&quot;3&quot; unique_id=&quot;19821&quot;&gt;&lt;property id=&quot;20148&quot; value=&quot;5&quot;/&gt;&lt;property id=&quot;20300&quot; value=&quot;Slide 25&quot;/&gt;&lt;property id=&quot;20307&quot; value=&quot;312&quot;/&gt;&lt;/object&gt;&lt;object type=&quot;3&quot; unique_id=&quot;19822&quot;&gt;&lt;property id=&quot;20148&quot; value=&quot;5&quot;/&gt;&lt;property id=&quot;20300&quot; value=&quot;Slide 29&quot;/&gt;&lt;property id=&quot;20307&quot; value=&quot;303&quot;/&gt;&lt;/object&gt;&lt;object type=&quot;3&quot; unique_id=&quot;19823&quot;&gt;&lt;property id=&quot;20148&quot; value=&quot;5&quot;/&gt;&lt;property id=&quot;20300&quot; value=&quot;Slide 30&quot;/&gt;&lt;property id=&quot;20307&quot; value=&quot;304&quot;/&gt;&lt;/object&gt;&lt;object type=&quot;3&quot; unique_id=&quot;19824&quot;&gt;&lt;property id=&quot;20148&quot; value=&quot;5&quot;/&gt;&lt;property id=&quot;20300&quot; value=&quot;Slide 32&quot;/&gt;&lt;property id=&quot;20307&quot; value=&quot;325&quot;/&gt;&lt;/object&gt;&lt;object type=&quot;3&quot; unique_id=&quot;19825&quot;&gt;&lt;property id=&quot;20148&quot; value=&quot;5&quot;/&gt;&lt;property id=&quot;20300&quot; value=&quot;Slide 33&quot;/&gt;&lt;property id=&quot;20307&quot; value=&quot;305&quot;/&gt;&lt;/object&gt;&lt;object type=&quot;3&quot; unique_id=&quot;19826&quot;&gt;&lt;property id=&quot;20148&quot; value=&quot;5&quot;/&gt;&lt;property id=&quot;20300&quot; value=&quot;Slide 35&quot;/&gt;&lt;property id=&quot;20307&quot; value=&quot;310&quot;/&gt;&lt;/object&gt;&lt;object type=&quot;3&quot; unique_id=&quot;19827&quot;&gt;&lt;property id=&quot;20148&quot; value=&quot;5&quot;/&gt;&lt;property id=&quot;20300&quot; value=&quot;Slide 36&quot;/&gt;&lt;property id=&quot;20307&quot; value=&quot;313&quot;/&gt;&lt;/object&gt;&lt;object type=&quot;3&quot; unique_id=&quot;19828&quot;&gt;&lt;property id=&quot;20148&quot; value=&quot;5&quot;/&gt;&lt;property id=&quot;20300&quot; value=&quot;Slide 37&quot;/&gt;&lt;property id=&quot;20307&quot; value=&quot;314&quot;/&gt;&lt;/object&gt;&lt;object type=&quot;3&quot; unique_id=&quot;19829&quot;&gt;&lt;property id=&quot;20148&quot; value=&quot;5&quot;/&gt;&lt;property id=&quot;20300&quot; value=&quot;Slide 38&quot;/&gt;&lt;property id=&quot;20307&quot; value=&quot;316&quot;/&gt;&lt;/object&gt;&lt;object type=&quot;3&quot; unique_id=&quot;19830&quot;&gt;&lt;property id=&quot;20148&quot; value=&quot;5&quot;/&gt;&lt;property id=&quot;20300&quot; value=&quot;Slide 39&quot;/&gt;&lt;property id=&quot;20307&quot; value=&quot;318&quot;/&gt;&lt;/object&gt;&lt;object type=&quot;3&quot; unique_id=&quot;19831&quot;&gt;&lt;property id=&quot;20148&quot; value=&quot;5&quot;/&gt;&lt;property id=&quot;20300&quot; value=&quot;Slide 40&quot;/&gt;&lt;property id=&quot;20307&quot; value=&quot;327&quot;/&gt;&lt;/object&gt;&lt;object type=&quot;3&quot; unique_id=&quot;19832&quot;&gt;&lt;property id=&quot;20148&quot; value=&quot;5&quot;/&gt;&lt;property id=&quot;20300&quot; value=&quot;Slide 41&quot;/&gt;&lt;property id=&quot;20307&quot; value=&quot;319&quot;/&gt;&lt;/object&gt;&lt;object type=&quot;3&quot; unique_id=&quot;19833&quot;&gt;&lt;property id=&quot;20148&quot; value=&quot;5&quot;/&gt;&lt;property id=&quot;20300&quot; value=&quot;Slide 42&quot;/&gt;&lt;property id=&quot;20307&quot; value=&quot;320&quot;/&gt;&lt;/object&gt;&lt;object type=&quot;3&quot; unique_id=&quot;19834&quot;&gt;&lt;property id=&quot;20148&quot; value=&quot;5&quot;/&gt;&lt;property id=&quot;20300&quot; value=&quot;Slide 43&quot;/&gt;&lt;property id=&quot;20307&quot; value=&quot;323&quot;/&gt;&lt;/object&gt;&lt;object type=&quot;3&quot; unique_id=&quot;19835&quot;&gt;&lt;property id=&quot;20148&quot; value=&quot;5&quot;/&gt;&lt;property id=&quot;20300&quot; value=&quot;Slide 44&quot;/&gt;&lt;property id=&quot;20307&quot; value=&quot;32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1807</Words>
  <Application>Microsoft Office PowerPoint</Application>
  <PresentationFormat>On-screen Show (4:3)</PresentationFormat>
  <Paragraphs>239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139</cp:revision>
  <dcterms:created xsi:type="dcterms:W3CDTF">2017-01-11T08:49:54Z</dcterms:created>
  <dcterms:modified xsi:type="dcterms:W3CDTF">2020-10-01T14:24:22Z</dcterms:modified>
</cp:coreProperties>
</file>