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3.xml" ContentType="application/vnd.openxmlformats-officedocument.presentationml.tags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Default Extension="wav" ContentType="audio/x-wav"/>
  <Override PartName="/ppt/media/media3.wav" ContentType="audio/wav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unknown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  <p:sldMasterId id="2147483691" r:id="rId2"/>
  </p:sldMasterIdLst>
  <p:notesMasterIdLst>
    <p:notesMasterId r:id="rId40"/>
  </p:notesMasterIdLst>
  <p:sldIdLst>
    <p:sldId id="317" r:id="rId3"/>
    <p:sldId id="335" r:id="rId4"/>
    <p:sldId id="313" r:id="rId5"/>
    <p:sldId id="256" r:id="rId6"/>
    <p:sldId id="263" r:id="rId7"/>
    <p:sldId id="262" r:id="rId8"/>
    <p:sldId id="332" r:id="rId9"/>
    <p:sldId id="259" r:id="rId10"/>
    <p:sldId id="311" r:id="rId11"/>
    <p:sldId id="315" r:id="rId12"/>
    <p:sldId id="312" r:id="rId13"/>
    <p:sldId id="314" r:id="rId14"/>
    <p:sldId id="257" r:id="rId15"/>
    <p:sldId id="266" r:id="rId16"/>
    <p:sldId id="333" r:id="rId17"/>
    <p:sldId id="260" r:id="rId18"/>
    <p:sldId id="265" r:id="rId19"/>
    <p:sldId id="270" r:id="rId20"/>
    <p:sldId id="328" r:id="rId21"/>
    <p:sldId id="272" r:id="rId22"/>
    <p:sldId id="334" r:id="rId23"/>
    <p:sldId id="267" r:id="rId24"/>
    <p:sldId id="330" r:id="rId25"/>
    <p:sldId id="286" r:id="rId26"/>
    <p:sldId id="278" r:id="rId27"/>
    <p:sldId id="331" r:id="rId28"/>
    <p:sldId id="329" r:id="rId29"/>
    <p:sldId id="318" r:id="rId30"/>
    <p:sldId id="321" r:id="rId31"/>
    <p:sldId id="322" r:id="rId32"/>
    <p:sldId id="324" r:id="rId33"/>
    <p:sldId id="323" r:id="rId34"/>
    <p:sldId id="326" r:id="rId35"/>
    <p:sldId id="325" r:id="rId36"/>
    <p:sldId id="327" r:id="rId37"/>
    <p:sldId id="319" r:id="rId38"/>
    <p:sldId id="320" r:id="rId39"/>
  </p:sldIdLst>
  <p:sldSz cx="9144000" cy="5143500" type="screen16x9"/>
  <p:notesSz cx="6858000" cy="9144000"/>
  <p:embeddedFontLst>
    <p:embeddedFont>
      <p:font typeface="Aref Ruqaa" charset="-78"/>
      <p:regular r:id="rId41"/>
      <p:bold r:id="rId42"/>
    </p:embeddedFont>
    <p:embeddedFont>
      <p:font typeface="Nunito" pitchFamily="2" charset="0"/>
      <p:regular r:id="rId43"/>
      <p:bold r:id="rId44"/>
      <p:italic r:id="rId45"/>
      <p:boldItalic r:id="rId46"/>
    </p:embeddedFont>
    <p:embeddedFont>
      <p:font typeface="Calibri" pitchFamily="34" charset="0"/>
      <p:regular r:id="rId47"/>
      <p:bold r:id="rId48"/>
      <p:italic r:id="rId49"/>
      <p:boldItalic r:id="rId50"/>
    </p:embeddedFont>
    <p:embeddedFont>
      <p:font typeface="Anaheim" charset="0"/>
      <p:regular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2C385D6-B631-407F-8BC7-2E36BB33AA4E}">
  <a:tblStyle styleId="{B2C385D6-B631-407F-8BC7-2E36BB33AA4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 showGuides="1">
      <p:cViewPr>
        <p:scale>
          <a:sx n="91" d="100"/>
          <a:sy n="91" d="100"/>
        </p:scale>
        <p:origin x="-786" y="-96"/>
      </p:cViewPr>
      <p:guideLst>
        <p:guide orient="horz" pos="1620"/>
        <p:guide pos="28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4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6.xml"/><Relationship Id="rId51" Type="http://schemas.openxmlformats.org/officeDocument/2006/relationships/font" Target="fonts/font11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43557794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11367cc8b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11367cc8b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111ec488bb4_0_5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111ec488bb4_0_5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11ec488bb4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11ec488bb4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559535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111ec488bb4_0_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111ec488bb4_0_5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111ec488bb4_0_5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111ec488bb4_0_5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g114d835079e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7" name="Google Shape;927;g114d835079e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115b56d00aa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115b56d00aa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11ec488bb4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11ec488bb4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986113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111ec488bb4_0_4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111ec488bb4_0_4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111ec488bb4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111ec488bb4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11ec488bb4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111ec488bb4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11ec488bb4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111ec488bb4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251461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11ec488bb4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11ec488bb4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111ec488bb4_0_5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111ec488bb4_0_5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111ec488bb4_0_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111ec488bb4_0_4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111ec488bb4_0_5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111ec488bb4_0_5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0" name="Google Shape;10;p2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713225" y="1199375"/>
            <a:ext cx="5253300" cy="22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>
                <a:latin typeface="Aref Ruqaa"/>
                <a:ea typeface="Aref Ruqaa"/>
                <a:cs typeface="Aref Ruqaa"/>
                <a:sym typeface="Aref Ruq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713225" y="3672025"/>
            <a:ext cx="3930000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4" name="Google Shape;14;p2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-107572" y="0"/>
            <a:ext cx="1258449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3">
            <a:alphaModFix/>
          </a:blip>
          <a:srcRect l="347" r="357"/>
          <a:stretch/>
        </p:blipFill>
        <p:spPr>
          <a:xfrm rot="10800000" flipH="1">
            <a:off x="-25675" y="4353479"/>
            <a:ext cx="1094649" cy="78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4">
            <a:alphaModFix/>
          </a:blip>
          <a:srcRect t="670" b="680"/>
          <a:stretch/>
        </p:blipFill>
        <p:spPr>
          <a:xfrm rot="5905218">
            <a:off x="8379814" y="4287419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97625" y="1133850"/>
            <a:ext cx="4447150" cy="444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_HEADER_3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6"/>
          <p:cNvSpPr txBox="1">
            <a:spLocks noGrp="1"/>
          </p:cNvSpPr>
          <p:nvPr>
            <p:ph type="ctrTitle"/>
          </p:nvPr>
        </p:nvSpPr>
        <p:spPr>
          <a:xfrm>
            <a:off x="553101" y="2334371"/>
            <a:ext cx="39915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 b="1">
                <a:solidFill>
                  <a:schemeClr val="dk1"/>
                </a:solidFill>
              </a:defRPr>
            </a:lvl1pPr>
            <a:lvl2pPr lvl="1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16"/>
          <p:cNvSpPr txBox="1">
            <a:spLocks noGrp="1"/>
          </p:cNvSpPr>
          <p:nvPr>
            <p:ph type="title" idx="2" hasCustomPrompt="1"/>
          </p:nvPr>
        </p:nvSpPr>
        <p:spPr>
          <a:xfrm>
            <a:off x="533856" y="1183675"/>
            <a:ext cx="12045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57" name="Google Shape;157;p16"/>
          <p:cNvSpPr txBox="1">
            <a:spLocks noGrp="1"/>
          </p:cNvSpPr>
          <p:nvPr>
            <p:ph type="subTitle" idx="1"/>
          </p:nvPr>
        </p:nvSpPr>
        <p:spPr>
          <a:xfrm>
            <a:off x="553101" y="3229773"/>
            <a:ext cx="39915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158" name="Google Shape;158;p16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59" name="Google Shape;159;p16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6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1" name="Google Shape;161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4009799" y="135700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6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5905218">
            <a:off x="8820914" y="206099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6"/>
          <p:cNvPicPr preferRelativeResize="0"/>
          <p:nvPr/>
        </p:nvPicPr>
        <p:blipFill rotWithShape="1">
          <a:blip r:embed="rId4">
            <a:alphaModFix/>
          </a:blip>
          <a:srcRect l="357" r="347"/>
          <a:stretch/>
        </p:blipFill>
        <p:spPr>
          <a:xfrm>
            <a:off x="3899639" y="-81526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6"/>
          <p:cNvPicPr preferRelativeResize="0"/>
          <p:nvPr/>
        </p:nvPicPr>
        <p:blipFill rotWithShape="1">
          <a:blip r:embed="rId4">
            <a:alphaModFix/>
          </a:blip>
          <a:srcRect l="357" r="347"/>
          <a:stretch/>
        </p:blipFill>
        <p:spPr>
          <a:xfrm rot="10800000">
            <a:off x="3899652" y="4293324"/>
            <a:ext cx="1344700" cy="9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1723675" y="-457500"/>
            <a:ext cx="5642825" cy="5642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3" name="Google Shape;183;p18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84" name="Google Shape;184;p18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8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6" name="Google Shape;186;p18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 rot="10800000" flipH="1">
            <a:off x="-85627" y="-12"/>
            <a:ext cx="1345075" cy="96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8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 flipH="1">
            <a:off x="7874927" y="4126425"/>
            <a:ext cx="1344700" cy="96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8"/>
          <p:cNvSpPr txBox="1">
            <a:spLocks noGrp="1"/>
          </p:cNvSpPr>
          <p:nvPr>
            <p:ph type="title"/>
          </p:nvPr>
        </p:nvSpPr>
        <p:spPr>
          <a:xfrm>
            <a:off x="2310088" y="2927800"/>
            <a:ext cx="4470000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9pPr>
          </a:lstStyle>
          <a:p>
            <a:endParaRPr/>
          </a:p>
        </p:txBody>
      </p:sp>
      <p:sp>
        <p:nvSpPr>
          <p:cNvPr id="189" name="Google Shape;189;p18"/>
          <p:cNvSpPr txBox="1">
            <a:spLocks noGrp="1"/>
          </p:cNvSpPr>
          <p:nvPr>
            <p:ph type="subTitle" idx="1"/>
          </p:nvPr>
        </p:nvSpPr>
        <p:spPr>
          <a:xfrm>
            <a:off x="1747138" y="1476400"/>
            <a:ext cx="5595900" cy="130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_ONLY_1_1_2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20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211" name="Google Shape;211;p20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0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3" name="Google Shape;213;p20"/>
          <p:cNvSpPr txBox="1">
            <a:spLocks noGrp="1"/>
          </p:cNvSpPr>
          <p:nvPr>
            <p:ph type="title"/>
          </p:nvPr>
        </p:nvSpPr>
        <p:spPr>
          <a:xfrm>
            <a:off x="720000" y="2616575"/>
            <a:ext cx="21513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14" name="Google Shape;214;p20"/>
          <p:cNvSpPr txBox="1">
            <a:spLocks noGrp="1"/>
          </p:cNvSpPr>
          <p:nvPr>
            <p:ph type="subTitle" idx="1"/>
          </p:nvPr>
        </p:nvSpPr>
        <p:spPr>
          <a:xfrm>
            <a:off x="711105" y="3446950"/>
            <a:ext cx="2151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20"/>
          <p:cNvSpPr txBox="1">
            <a:spLocks noGrp="1"/>
          </p:cNvSpPr>
          <p:nvPr>
            <p:ph type="title" idx="2"/>
          </p:nvPr>
        </p:nvSpPr>
        <p:spPr>
          <a:xfrm>
            <a:off x="3500762" y="2616575"/>
            <a:ext cx="21474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16" name="Google Shape;216;p20"/>
          <p:cNvSpPr txBox="1">
            <a:spLocks noGrp="1"/>
          </p:cNvSpPr>
          <p:nvPr>
            <p:ph type="subTitle" idx="3"/>
          </p:nvPr>
        </p:nvSpPr>
        <p:spPr>
          <a:xfrm>
            <a:off x="3491878" y="3446900"/>
            <a:ext cx="2147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20"/>
          <p:cNvSpPr txBox="1">
            <a:spLocks noGrp="1"/>
          </p:cNvSpPr>
          <p:nvPr>
            <p:ph type="title" idx="4"/>
          </p:nvPr>
        </p:nvSpPr>
        <p:spPr>
          <a:xfrm>
            <a:off x="6277625" y="2616575"/>
            <a:ext cx="21435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18" name="Google Shape;218;p20"/>
          <p:cNvSpPr txBox="1">
            <a:spLocks noGrp="1"/>
          </p:cNvSpPr>
          <p:nvPr>
            <p:ph type="subTitle" idx="5"/>
          </p:nvPr>
        </p:nvSpPr>
        <p:spPr>
          <a:xfrm>
            <a:off x="6268751" y="3446950"/>
            <a:ext cx="2143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0"/>
          <p:cNvSpPr txBox="1">
            <a:spLocks noGrp="1"/>
          </p:cNvSpPr>
          <p:nvPr>
            <p:ph type="title" idx="6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20" name="Google Shape;220;p20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>
            <a:off x="2" y="4172150"/>
            <a:ext cx="1344700" cy="9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0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5905218">
            <a:off x="8196139" y="84169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0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 flipH="1">
            <a:off x="7799302" y="4172150"/>
            <a:ext cx="1344700" cy="9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SECTION_TITLE_AND_DESCRIPTION_1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30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311" name="Google Shape;311;p30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0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3" name="Google Shape;313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614935" flipH="1">
            <a:off x="3704750" y="-498801"/>
            <a:ext cx="5699351" cy="56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0"/>
          <p:cNvSpPr txBox="1">
            <a:spLocks noGrp="1"/>
          </p:cNvSpPr>
          <p:nvPr>
            <p:ph type="title"/>
          </p:nvPr>
        </p:nvSpPr>
        <p:spPr>
          <a:xfrm>
            <a:off x="4835875" y="1811650"/>
            <a:ext cx="3594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15" name="Google Shape;315;p30"/>
          <p:cNvSpPr txBox="1">
            <a:spLocks noGrp="1"/>
          </p:cNvSpPr>
          <p:nvPr>
            <p:ph type="subTitle" idx="1"/>
          </p:nvPr>
        </p:nvSpPr>
        <p:spPr>
          <a:xfrm>
            <a:off x="4835875" y="2458550"/>
            <a:ext cx="3594900" cy="8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pic>
        <p:nvPicPr>
          <p:cNvPr id="316" name="Google Shape;316;p30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20439" y="-1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0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 rot="10800000">
            <a:off x="7758427" y="4172149"/>
            <a:ext cx="1344700" cy="9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2_1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" name="Google Shape;349;p34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350" name="Google Shape;350;p34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4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2" name="Google Shape;352;p34"/>
          <p:cNvSpPr txBox="1">
            <a:spLocks noGrp="1"/>
          </p:cNvSpPr>
          <p:nvPr>
            <p:ph type="subTitle" idx="1"/>
          </p:nvPr>
        </p:nvSpPr>
        <p:spPr>
          <a:xfrm>
            <a:off x="713225" y="2978289"/>
            <a:ext cx="3712800" cy="9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34"/>
          <p:cNvSpPr txBox="1">
            <a:spLocks noGrp="1"/>
          </p:cNvSpPr>
          <p:nvPr>
            <p:ph type="title"/>
          </p:nvPr>
        </p:nvSpPr>
        <p:spPr>
          <a:xfrm>
            <a:off x="713294" y="1825613"/>
            <a:ext cx="3712800" cy="12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  <p:pic>
        <p:nvPicPr>
          <p:cNvPr id="354" name="Google Shape;354;p34"/>
          <p:cNvPicPr preferRelativeResize="0"/>
          <p:nvPr/>
        </p:nvPicPr>
        <p:blipFill rotWithShape="1">
          <a:blip r:embed="rId2">
            <a:alphaModFix/>
          </a:blip>
          <a:srcRect t="670" b="680"/>
          <a:stretch/>
        </p:blipFill>
        <p:spPr>
          <a:xfrm rot="-5905218" flipH="1">
            <a:off x="-173536" y="217349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4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 rot="10800000">
            <a:off x="3899652" y="4293324"/>
            <a:ext cx="1344700" cy="9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4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3899639" y="-81526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4280050" y="0"/>
            <a:ext cx="5037525" cy="503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_AND_TWO_COLUMNS_2_1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37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377" name="Google Shape;377;p37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9" name="Google Shape;379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-831376" y="295700"/>
            <a:ext cx="5642825" cy="5642825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3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37"/>
          <p:cNvSpPr txBox="1">
            <a:spLocks noGrp="1"/>
          </p:cNvSpPr>
          <p:nvPr>
            <p:ph type="body" idx="1"/>
          </p:nvPr>
        </p:nvSpPr>
        <p:spPr>
          <a:xfrm>
            <a:off x="4161375" y="1201775"/>
            <a:ext cx="4269300" cy="3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5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Poppins"/>
              <a:buChar char="●"/>
              <a:defRPr sz="14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  <a:defRPr sz="1200"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romanLcPeriod"/>
              <a:defRPr sz="1200"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  <a:defRPr sz="1200"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  <a:defRPr sz="1200"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romanLcPeriod"/>
              <a:defRPr sz="1200"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  <a:defRPr sz="1200"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  <a:defRPr sz="1200"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romanLcPeriod"/>
              <a:defRPr sz="1200"/>
            </a:lvl9pPr>
          </a:lstStyle>
          <a:p>
            <a:endParaRPr/>
          </a:p>
        </p:txBody>
      </p:sp>
      <p:pic>
        <p:nvPicPr>
          <p:cNvPr id="382" name="Google Shape;382;p37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-5905218" flipH="1">
            <a:off x="-295786" y="244984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7"/>
          <p:cNvPicPr preferRelativeResize="0"/>
          <p:nvPr/>
        </p:nvPicPr>
        <p:blipFill rotWithShape="1">
          <a:blip r:embed="rId4">
            <a:alphaModFix/>
          </a:blip>
          <a:srcRect l="357" r="347"/>
          <a:stretch/>
        </p:blipFill>
        <p:spPr>
          <a:xfrm flipH="1">
            <a:off x="8014627" y="-76050"/>
            <a:ext cx="1258449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7"/>
          <p:cNvPicPr preferRelativeResize="0"/>
          <p:nvPr/>
        </p:nvPicPr>
        <p:blipFill rotWithShape="1">
          <a:blip r:embed="rId4">
            <a:alphaModFix/>
          </a:blip>
          <a:srcRect l="347" r="357"/>
          <a:stretch/>
        </p:blipFill>
        <p:spPr>
          <a:xfrm rot="10800000">
            <a:off x="8014627" y="4353479"/>
            <a:ext cx="1094649" cy="78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7"/>
          <p:cNvPicPr preferRelativeResize="0"/>
          <p:nvPr/>
        </p:nvPicPr>
        <p:blipFill rotWithShape="1">
          <a:blip r:embed="rId4">
            <a:alphaModFix/>
          </a:blip>
          <a:srcRect l="357" r="347"/>
          <a:stretch/>
        </p:blipFill>
        <p:spPr>
          <a:xfrm>
            <a:off x="3899639" y="-81526"/>
            <a:ext cx="1344700" cy="964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_1_1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40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 rot="10800000" flipH="1">
            <a:off x="2" y="4172149"/>
            <a:ext cx="1344700" cy="9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40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 rot="10800000">
            <a:off x="7799302" y="4172149"/>
            <a:ext cx="1344700" cy="964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9" name="Google Shape;409;p40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410" name="Google Shape;410;p40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0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_2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1880649" y="-115125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1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-5905218" flipH="1">
            <a:off x="-295786" y="244984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41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5905218">
            <a:off x="8597314" y="2250956"/>
            <a:ext cx="665172" cy="9106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6" name="Google Shape;416;p41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417" name="Google Shape;417;p41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1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20-Sep-23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2497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20-Sep-23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8168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ctrTitle"/>
          </p:nvPr>
        </p:nvSpPr>
        <p:spPr>
          <a:xfrm>
            <a:off x="4439301" y="2334371"/>
            <a:ext cx="39915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 b="1">
                <a:solidFill>
                  <a:schemeClr val="dk1"/>
                </a:solidFill>
              </a:defRPr>
            </a:lvl1pPr>
            <a:lvl2pPr lvl="1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4420056" y="1183675"/>
            <a:ext cx="12045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4439301" y="3229773"/>
            <a:ext cx="39915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22" name="Google Shape;22;p3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23" name="Google Shape;23;p3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20-Sep-23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1323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20-Sep-23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4208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20-Sep-23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8034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713225" y="1112200"/>
            <a:ext cx="7717500" cy="34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9pPr>
          </a:lstStyle>
          <a:p>
            <a:endParaRPr/>
          </a:p>
        </p:txBody>
      </p:sp>
      <p:grpSp>
        <p:nvGrpSpPr>
          <p:cNvPr id="28" name="Google Shape;28;p4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29" name="Google Shape;29;p4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4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" name="Google Shape;31;p4"/>
          <p:cNvPicPr preferRelativeResize="0"/>
          <p:nvPr/>
        </p:nvPicPr>
        <p:blipFill rotWithShape="1">
          <a:blip r:embed="rId2">
            <a:alphaModFix/>
          </a:blip>
          <a:srcRect t="670" b="670"/>
          <a:stretch/>
        </p:blipFill>
        <p:spPr>
          <a:xfrm rot="-4894761">
            <a:off x="32042" y="4284009"/>
            <a:ext cx="671791" cy="919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4"/>
          <p:cNvPicPr preferRelativeResize="0"/>
          <p:nvPr/>
        </p:nvPicPr>
        <p:blipFill rotWithShape="1">
          <a:blip r:embed="rId2">
            <a:alphaModFix/>
          </a:blip>
          <a:srcRect t="670" b="670"/>
          <a:stretch/>
        </p:blipFill>
        <p:spPr>
          <a:xfrm rot="5905227">
            <a:off x="8309343" y="23960"/>
            <a:ext cx="753114" cy="1031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1673574" y="-499325"/>
            <a:ext cx="5642825" cy="5642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" name="Google Shape;67;p8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68" name="Google Shape;68;p8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8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" name="Google Shape;70;p8"/>
          <p:cNvSpPr txBox="1">
            <a:spLocks noGrp="1"/>
          </p:cNvSpPr>
          <p:nvPr>
            <p:ph type="title"/>
          </p:nvPr>
        </p:nvSpPr>
        <p:spPr>
          <a:xfrm>
            <a:off x="1398050" y="539500"/>
            <a:ext cx="6367800" cy="40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71" name="Google Shape;71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646129">
            <a:off x="7521385" y="654642"/>
            <a:ext cx="698658" cy="81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950" y="3152966"/>
            <a:ext cx="729225" cy="769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875" y="735126"/>
            <a:ext cx="729225" cy="80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65850" y="3715398"/>
            <a:ext cx="468750" cy="89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47711" y="1506447"/>
            <a:ext cx="888975" cy="891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8604" y="1714542"/>
            <a:ext cx="729225" cy="72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54672" y="4263825"/>
            <a:ext cx="837854" cy="8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5400000" flipH="1">
            <a:off x="8398648" y="2641448"/>
            <a:ext cx="660451" cy="90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0"/>
          <p:cNvSpPr txBox="1">
            <a:spLocks noGrp="1"/>
          </p:cNvSpPr>
          <p:nvPr>
            <p:ph type="body" idx="1"/>
          </p:nvPr>
        </p:nvSpPr>
        <p:spPr>
          <a:xfrm>
            <a:off x="742825" y="744350"/>
            <a:ext cx="3756900" cy="12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latin typeface="Aref Ruqaa"/>
                <a:ea typeface="Aref Ruqaa"/>
                <a:cs typeface="Aref Ruqaa"/>
                <a:sym typeface="Aref Ruqaa"/>
              </a:defRPr>
            </a:lvl1pPr>
          </a:lstStyle>
          <a:p>
            <a:endParaRPr/>
          </a:p>
        </p:txBody>
      </p:sp>
      <p:grpSp>
        <p:nvGrpSpPr>
          <p:cNvPr id="91" name="Google Shape;91;p10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92" name="Google Shape;92;p10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3"/>
          <p:cNvSpPr txBox="1">
            <a:spLocks noGrp="1"/>
          </p:cNvSpPr>
          <p:nvPr>
            <p:ph type="title"/>
          </p:nvPr>
        </p:nvSpPr>
        <p:spPr>
          <a:xfrm>
            <a:off x="713419" y="1776325"/>
            <a:ext cx="252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1"/>
          </p:nvPr>
        </p:nvSpPr>
        <p:spPr>
          <a:xfrm>
            <a:off x="713150" y="2273599"/>
            <a:ext cx="25257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2"/>
          </p:nvPr>
        </p:nvSpPr>
        <p:spPr>
          <a:xfrm>
            <a:off x="3308988" y="1776300"/>
            <a:ext cx="252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subTitle" idx="3"/>
          </p:nvPr>
        </p:nvSpPr>
        <p:spPr>
          <a:xfrm>
            <a:off x="3308914" y="2273575"/>
            <a:ext cx="25260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4"/>
          </p:nvPr>
        </p:nvSpPr>
        <p:spPr>
          <a:xfrm>
            <a:off x="5904776" y="1776300"/>
            <a:ext cx="252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5"/>
          </p:nvPr>
        </p:nvSpPr>
        <p:spPr>
          <a:xfrm>
            <a:off x="5905000" y="2273600"/>
            <a:ext cx="25260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 idx="6"/>
          </p:nvPr>
        </p:nvSpPr>
        <p:spPr>
          <a:xfrm>
            <a:off x="713300" y="3492675"/>
            <a:ext cx="252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7"/>
          </p:nvPr>
        </p:nvSpPr>
        <p:spPr>
          <a:xfrm>
            <a:off x="713230" y="3987050"/>
            <a:ext cx="25257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title" idx="8"/>
          </p:nvPr>
        </p:nvSpPr>
        <p:spPr>
          <a:xfrm>
            <a:off x="3308988" y="3492675"/>
            <a:ext cx="252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subTitle" idx="9"/>
          </p:nvPr>
        </p:nvSpPr>
        <p:spPr>
          <a:xfrm>
            <a:off x="3308839" y="3987025"/>
            <a:ext cx="25260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idx="13"/>
          </p:nvPr>
        </p:nvSpPr>
        <p:spPr>
          <a:xfrm>
            <a:off x="5905001" y="3492675"/>
            <a:ext cx="252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subTitle" idx="14"/>
          </p:nvPr>
        </p:nvSpPr>
        <p:spPr>
          <a:xfrm>
            <a:off x="5904925" y="3987050"/>
            <a:ext cx="25257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15"/>
          </p:nvPr>
        </p:nvSpPr>
        <p:spPr>
          <a:xfrm>
            <a:off x="713150" y="132412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16"/>
          </p:nvPr>
        </p:nvSpPr>
        <p:spPr>
          <a:xfrm>
            <a:off x="3309000" y="132412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17"/>
          </p:nvPr>
        </p:nvSpPr>
        <p:spPr>
          <a:xfrm>
            <a:off x="5905000" y="132412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18"/>
          </p:nvPr>
        </p:nvSpPr>
        <p:spPr>
          <a:xfrm>
            <a:off x="713150" y="304117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19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20"/>
          </p:nvPr>
        </p:nvSpPr>
        <p:spPr>
          <a:xfrm>
            <a:off x="3309000" y="304117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21"/>
          </p:nvPr>
        </p:nvSpPr>
        <p:spPr>
          <a:xfrm>
            <a:off x="5905000" y="304117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grpSp>
        <p:nvGrpSpPr>
          <p:cNvPr id="124" name="Google Shape;124;p13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25" name="Google Shape;125;p13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3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7" name="Google Shape;127;p13"/>
          <p:cNvPicPr preferRelativeResize="0"/>
          <p:nvPr/>
        </p:nvPicPr>
        <p:blipFill rotWithShape="1">
          <a:blip r:embed="rId2">
            <a:alphaModFix/>
          </a:blip>
          <a:srcRect t="475" b="475"/>
          <a:stretch/>
        </p:blipFill>
        <p:spPr>
          <a:xfrm rot="3188814">
            <a:off x="8274076" y="-112874"/>
            <a:ext cx="481498" cy="15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3"/>
          <p:cNvPicPr preferRelativeResize="0"/>
          <p:nvPr/>
        </p:nvPicPr>
        <p:blipFill rotWithShape="1">
          <a:blip r:embed="rId3">
            <a:alphaModFix/>
          </a:blip>
          <a:srcRect t="670" b="670"/>
          <a:stretch/>
        </p:blipFill>
        <p:spPr>
          <a:xfrm rot="-3500494">
            <a:off x="-117533" y="79608"/>
            <a:ext cx="671792" cy="919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3"/>
          <p:cNvPicPr preferRelativeResize="0"/>
          <p:nvPr/>
        </p:nvPicPr>
        <p:blipFill rotWithShape="1">
          <a:blip r:embed="rId3">
            <a:alphaModFix/>
          </a:blip>
          <a:srcRect t="670" b="670"/>
          <a:stretch/>
        </p:blipFill>
        <p:spPr>
          <a:xfrm rot="7299506">
            <a:off x="8605417" y="4198908"/>
            <a:ext cx="671792" cy="919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p14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32" name="Google Shape;132;p14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4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Google Shape;134;p14"/>
          <p:cNvSpPr txBox="1">
            <a:spLocks noGrp="1"/>
          </p:cNvSpPr>
          <p:nvPr>
            <p:ph type="ctrTitle"/>
          </p:nvPr>
        </p:nvSpPr>
        <p:spPr>
          <a:xfrm>
            <a:off x="713225" y="2349300"/>
            <a:ext cx="46461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 b="1">
                <a:solidFill>
                  <a:schemeClr val="dk1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14"/>
          <p:cNvSpPr txBox="1">
            <a:spLocks noGrp="1"/>
          </p:cNvSpPr>
          <p:nvPr>
            <p:ph type="title" idx="2" hasCustomPrompt="1"/>
          </p:nvPr>
        </p:nvSpPr>
        <p:spPr>
          <a:xfrm>
            <a:off x="3862775" y="1183683"/>
            <a:ext cx="14964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>
            <a:off x="713225" y="3244700"/>
            <a:ext cx="4646100" cy="4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37" name="Google Shape;137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4466999" y="-321500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4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-25675" y="68250"/>
            <a:ext cx="1258449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54672" y="4263825"/>
            <a:ext cx="837854" cy="8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 flipH="1">
            <a:off x="8243773" y="-195202"/>
            <a:ext cx="660451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4"/>
          <p:cNvPicPr preferRelativeResize="0"/>
          <p:nvPr/>
        </p:nvPicPr>
        <p:blipFill rotWithShape="1">
          <a:blip r:embed="rId3">
            <a:alphaModFix/>
          </a:blip>
          <a:srcRect l="347" r="357"/>
          <a:stretch/>
        </p:blipFill>
        <p:spPr>
          <a:xfrm rot="10800000">
            <a:off x="8122778" y="4353479"/>
            <a:ext cx="1094649" cy="78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2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15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44" name="Google Shape;144;p15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5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" name="Google Shape;146;p15"/>
          <p:cNvSpPr txBox="1">
            <a:spLocks noGrp="1"/>
          </p:cNvSpPr>
          <p:nvPr>
            <p:ph type="ctrTitle"/>
          </p:nvPr>
        </p:nvSpPr>
        <p:spPr>
          <a:xfrm>
            <a:off x="1310550" y="2331475"/>
            <a:ext cx="42369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 b="1">
                <a:solidFill>
                  <a:schemeClr val="dk1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15"/>
          <p:cNvSpPr txBox="1">
            <a:spLocks noGrp="1"/>
          </p:cNvSpPr>
          <p:nvPr>
            <p:ph type="title" idx="2" hasCustomPrompt="1"/>
          </p:nvPr>
        </p:nvSpPr>
        <p:spPr>
          <a:xfrm>
            <a:off x="2638500" y="1183683"/>
            <a:ext cx="15810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48" name="Google Shape;148;p15"/>
          <p:cNvSpPr txBox="1">
            <a:spLocks noGrp="1"/>
          </p:cNvSpPr>
          <p:nvPr>
            <p:ph type="subTitle" idx="1"/>
          </p:nvPr>
        </p:nvSpPr>
        <p:spPr>
          <a:xfrm>
            <a:off x="1310525" y="3226875"/>
            <a:ext cx="42369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49" name="Google Shape;14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727200">
            <a:off x="4789212" y="-494187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5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39125" y="-76050"/>
            <a:ext cx="1258449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5"/>
          <p:cNvPicPr preferRelativeResize="0"/>
          <p:nvPr/>
        </p:nvPicPr>
        <p:blipFill rotWithShape="1">
          <a:blip r:embed="rId3">
            <a:alphaModFix/>
          </a:blip>
          <a:srcRect l="347" r="357"/>
          <a:stretch/>
        </p:blipFill>
        <p:spPr>
          <a:xfrm rot="10800000" flipH="1">
            <a:off x="202925" y="4353479"/>
            <a:ext cx="1094649" cy="78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5"/>
          <p:cNvPicPr preferRelativeResize="0"/>
          <p:nvPr/>
        </p:nvPicPr>
        <p:blipFill rotWithShape="1">
          <a:blip r:embed="rId4">
            <a:alphaModFix/>
          </a:blip>
          <a:srcRect t="670" b="680"/>
          <a:stretch/>
        </p:blipFill>
        <p:spPr>
          <a:xfrm rot="4894782" flipH="1">
            <a:off x="8409839" y="-24606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5"/>
          <p:cNvPicPr preferRelativeResize="0"/>
          <p:nvPr/>
        </p:nvPicPr>
        <p:blipFill rotWithShape="1">
          <a:blip r:embed="rId4">
            <a:alphaModFix/>
          </a:blip>
          <a:srcRect t="670" b="680"/>
          <a:stretch/>
        </p:blipFill>
        <p:spPr>
          <a:xfrm rot="5905218">
            <a:off x="8554814" y="4363644"/>
            <a:ext cx="665172" cy="910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0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21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ef Ruqaa"/>
              <a:buNone/>
              <a:defRPr sz="3000">
                <a:solidFill>
                  <a:schemeClr val="dk2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46950"/>
            <a:ext cx="7717500" cy="33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4" r:id="rId4"/>
    <p:sldLayoutId id="2147483656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4" r:id="rId11"/>
    <p:sldLayoutId id="2147483666" r:id="rId12"/>
    <p:sldLayoutId id="2147483676" r:id="rId13"/>
    <p:sldLayoutId id="2147483680" r:id="rId14"/>
    <p:sldLayoutId id="2147483683" r:id="rId15"/>
    <p:sldLayoutId id="2147483686" r:id="rId16"/>
    <p:sldLayoutId id="2147483687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="" xmlns:a16="http://schemas.microsoft.com/office/drawing/2014/main" id="{189B9457-5561-4B17-B798-D34FCDF00C0E}"/>
              </a:ext>
            </a:extLst>
          </p:cNvPr>
          <p:cNvSpPr txBox="1"/>
          <p:nvPr userDrawn="1"/>
        </p:nvSpPr>
        <p:spPr>
          <a:xfrm>
            <a:off x="3840999" y="-1134249"/>
            <a:ext cx="1462003" cy="27699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20-Sep-23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1651575" y="-1668167"/>
            <a:ext cx="12447150" cy="8463242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2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=""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4568571" y="-6686550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=""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4568571" y="11823192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FD5EAFBF-0754-47F3-8C60-680C48E0850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5240" y="5308819"/>
            <a:ext cx="1633520" cy="8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74565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microsoft.com/office/2007/relationships/media" Target="../media/media2.mp3"/><Relationship Id="rId3" Type="http://schemas.openxmlformats.org/officeDocument/2006/relationships/audio" Target="NULL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slideLayout" Target="../slideLayouts/slideLayout18.xml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62.png"/><Relationship Id="rId5" Type="http://schemas.openxmlformats.org/officeDocument/2006/relationships/image" Target="../media/image57.png"/><Relationship Id="rId15" Type="http://schemas.openxmlformats.org/officeDocument/2006/relationships/audio" Target="../media/audio1.wav"/><Relationship Id="rId10" Type="http://schemas.openxmlformats.org/officeDocument/2006/relationships/image" Target="../media/image61.png"/><Relationship Id="rId4" Type="http://schemas.openxmlformats.org/officeDocument/2006/relationships/audio" Target="NULL"/><Relationship Id="rId9" Type="http://schemas.openxmlformats.org/officeDocument/2006/relationships/image" Target="../media/image60.png"/><Relationship Id="rId1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7.png"/><Relationship Id="rId5" Type="http://schemas.openxmlformats.org/officeDocument/2006/relationships/image" Target="../media/image66.emf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57.png"/><Relationship Id="rId7" Type="http://schemas.openxmlformats.org/officeDocument/2006/relationships/image" Target="../media/image71.png"/><Relationship Id="rId12" Type="http://schemas.microsoft.com/office/2007/relationships/media" Target="../media/media4.mp3"/><Relationship Id="rId2" Type="http://schemas.openxmlformats.org/officeDocument/2006/relationships/slideLayout" Target="../slideLayouts/slideLayout18.xml"/><Relationship Id="rId1" Type="http://schemas.openxmlformats.org/officeDocument/2006/relationships/video" Target="NULL" TargetMode="External"/><Relationship Id="rId6" Type="http://schemas.openxmlformats.org/officeDocument/2006/relationships/image" Target="../media/image70.png"/><Relationship Id="rId11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microsoft.com/office/2007/relationships/media" Target="../media/media3.wav"/><Relationship Id="rId4" Type="http://schemas.openxmlformats.org/officeDocument/2006/relationships/image" Target="../media/image69.png"/><Relationship Id="rId9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57.png"/><Relationship Id="rId7" Type="http://schemas.openxmlformats.org/officeDocument/2006/relationships/image" Target="../media/image71.png"/><Relationship Id="rId12" Type="http://schemas.microsoft.com/office/2007/relationships/media" Target="../media/media4.mp3"/><Relationship Id="rId2" Type="http://schemas.openxmlformats.org/officeDocument/2006/relationships/slideLayout" Target="../slideLayouts/slideLayout18.xml"/><Relationship Id="rId1" Type="http://schemas.openxmlformats.org/officeDocument/2006/relationships/video" Target="NULL" TargetMode="External"/><Relationship Id="rId6" Type="http://schemas.openxmlformats.org/officeDocument/2006/relationships/image" Target="../media/image74.png"/><Relationship Id="rId11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microsoft.com/office/2007/relationships/media" Target="../media/media3.wav"/><Relationship Id="rId4" Type="http://schemas.openxmlformats.org/officeDocument/2006/relationships/image" Target="../media/image69.png"/><Relationship Id="rId9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57.png"/><Relationship Id="rId7" Type="http://schemas.openxmlformats.org/officeDocument/2006/relationships/image" Target="../media/image71.png"/><Relationship Id="rId12" Type="http://schemas.microsoft.com/office/2007/relationships/media" Target="../media/media4.mp3"/><Relationship Id="rId2" Type="http://schemas.openxmlformats.org/officeDocument/2006/relationships/slideLayout" Target="../slideLayouts/slideLayout18.xml"/><Relationship Id="rId1" Type="http://schemas.openxmlformats.org/officeDocument/2006/relationships/video" Target="NULL" TargetMode="External"/><Relationship Id="rId6" Type="http://schemas.openxmlformats.org/officeDocument/2006/relationships/image" Target="../media/image75.png"/><Relationship Id="rId11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microsoft.com/office/2007/relationships/media" Target="../media/media3.wav"/><Relationship Id="rId4" Type="http://schemas.openxmlformats.org/officeDocument/2006/relationships/image" Target="../media/image69.png"/><Relationship Id="rId9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57.png"/><Relationship Id="rId7" Type="http://schemas.openxmlformats.org/officeDocument/2006/relationships/image" Target="../media/image71.png"/><Relationship Id="rId12" Type="http://schemas.microsoft.com/office/2007/relationships/media" Target="../media/media4.mp3"/><Relationship Id="rId2" Type="http://schemas.openxmlformats.org/officeDocument/2006/relationships/slideLayout" Target="../slideLayouts/slideLayout18.xml"/><Relationship Id="rId1" Type="http://schemas.openxmlformats.org/officeDocument/2006/relationships/video" Target="NULL" TargetMode="External"/><Relationship Id="rId6" Type="http://schemas.openxmlformats.org/officeDocument/2006/relationships/image" Target="../media/image76.png"/><Relationship Id="rId11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microsoft.com/office/2007/relationships/media" Target="../media/media3.wav"/><Relationship Id="rId4" Type="http://schemas.openxmlformats.org/officeDocument/2006/relationships/image" Target="../media/image69.png"/><Relationship Id="rId9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microsoft.com/office/2007/relationships/hdphoto" Target="../media/hdphoto1.wdp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ADF2235-57E8-47C2-8B10-FE078EED4E70}"/>
              </a:ext>
            </a:extLst>
          </p:cNvPr>
          <p:cNvSpPr/>
          <p:nvPr/>
        </p:nvSpPr>
        <p:spPr>
          <a:xfrm>
            <a:off x="3155922" y="1576984"/>
            <a:ext cx="569899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8">
              <a:defRPr/>
            </a:pPr>
            <a:r>
              <a:rPr lang="en-US" sz="72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xmlns="" val="3509669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-1.11111E-6 L -2.91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95800" cy="46847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684734"/>
            <a:ext cx="4443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  <a:latin typeface="+mj-lt"/>
              </a:rPr>
              <a:t>Tượng Phà Ngừm ở Viêng Chăn</a:t>
            </a:r>
            <a:endParaRPr lang="en-US" sz="24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0"/>
            <a:ext cx="4648200" cy="512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9918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958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0"/>
            <a:ext cx="4648200" cy="457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61996" y="4620280"/>
            <a:ext cx="29241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Chum</a:t>
            </a:r>
          </a:p>
        </p:txBody>
      </p:sp>
    </p:spTree>
    <p:extLst>
      <p:ext uri="{BB962C8B-B14F-4D97-AF65-F5344CB8AC3E}">
        <p14:creationId xmlns:p14="http://schemas.microsoft.com/office/powerpoint/2010/main" xmlns="" val="328335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2286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2;p51"/>
          <p:cNvSpPr txBox="1">
            <a:spLocks/>
          </p:cNvSpPr>
          <p:nvPr/>
        </p:nvSpPr>
        <p:spPr>
          <a:xfrm>
            <a:off x="0" y="200116"/>
            <a:ext cx="8547551" cy="989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 smtClean="0"/>
              <a:t>1. </a:t>
            </a:r>
            <a:r>
              <a:rPr lang="vi-VN" sz="3200" b="1" dirty="0" smtClean="0"/>
              <a:t>Quá trình hình thành và phát triển của Vương quốc</a:t>
            </a:r>
            <a:endParaRPr lang="vi-VN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24425" y="1338676"/>
            <a:ext cx="85427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Lùm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425" y="2872373"/>
            <a:ext cx="8542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1353,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Ngừm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674" y="696201"/>
            <a:ext cx="1493649" cy="134123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99658" y="388307"/>
            <a:ext cx="5072476" cy="4847965"/>
            <a:chOff x="199658" y="388307"/>
            <a:chExt cx="5072476" cy="4847965"/>
          </a:xfrm>
        </p:grpSpPr>
        <p:pic>
          <p:nvPicPr>
            <p:cNvPr id="577" name="Google Shape;577;p5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99658" y="388307"/>
              <a:ext cx="4296142" cy="4396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262666" y="1791222"/>
              <a:ext cx="5009468" cy="3445050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5134724" y="2233547"/>
            <a:ext cx="35395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C24445"/>
              </a:buClr>
              <a:buSzPts val="2000"/>
            </a:pPr>
            <a:r>
              <a:rPr lang="vi-VN" sz="3200" b="1" dirty="0">
                <a:solidFill>
                  <a:srgbClr val="C24445"/>
                </a:solidFill>
                <a:latin typeface="Times New Roman" pitchFamily="18" charset="0"/>
                <a:cs typeface="Times New Roman" pitchFamily="18" charset="0"/>
                <a:sym typeface="Aref Ruqaa"/>
              </a:rPr>
              <a:t>Vương quốc Lào thời </a:t>
            </a:r>
            <a:r>
              <a:rPr lang="vi-VN" sz="3200" b="1" dirty="0" smtClean="0">
                <a:solidFill>
                  <a:srgbClr val="C24445"/>
                </a:solidFill>
                <a:latin typeface="Times New Roman" pitchFamily="18" charset="0"/>
                <a:cs typeface="Times New Roman" pitchFamily="18" charset="0"/>
                <a:sym typeface="Aref Ruqaa"/>
              </a:rPr>
              <a:t>Lan</a:t>
            </a:r>
            <a:r>
              <a:rPr lang="en-US" sz="3200" b="1" dirty="0" smtClean="0">
                <a:solidFill>
                  <a:srgbClr val="C24445"/>
                </a:solidFill>
                <a:latin typeface="Times New Roman" pitchFamily="18" charset="0"/>
                <a:cs typeface="Times New Roman" pitchFamily="18" charset="0"/>
                <a:sym typeface="Aref Ruqaa"/>
              </a:rPr>
              <a:t> </a:t>
            </a:r>
            <a:r>
              <a:rPr lang="vi-VN" sz="3200" b="1" dirty="0" smtClean="0">
                <a:solidFill>
                  <a:srgbClr val="C24445"/>
                </a:solidFill>
                <a:latin typeface="Times New Roman" pitchFamily="18" charset="0"/>
                <a:cs typeface="Times New Roman" pitchFamily="18" charset="0"/>
                <a:sym typeface="Aref Ruqaa"/>
              </a:rPr>
              <a:t>Xang</a:t>
            </a:r>
            <a:endParaRPr lang="vi-VN" sz="3200" b="1" dirty="0">
              <a:solidFill>
                <a:srgbClr val="C24445"/>
              </a:solidFill>
              <a:latin typeface="Times New Roman" pitchFamily="18" charset="0"/>
              <a:cs typeface="Times New Roman" pitchFamily="18" charset="0"/>
              <a:sym typeface="Aref Ruqa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64962" y="168550"/>
            <a:ext cx="487487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b="1" cap="none" spc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b="1" cap="none" spc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b="1" cap="none" spc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b="1" cap="none" spc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cap="none" spc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endParaRPr lang="en-US" sz="4400" b="1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633522" y="1979112"/>
            <a:ext cx="6137754" cy="17035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tế-xã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8031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78818" y="174998"/>
            <a:ext cx="49407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800" b="1" dirty="0" smtClean="0">
                <a:solidFill>
                  <a:srgbClr val="C24445"/>
                </a:solidFill>
                <a:latin typeface="Times New Roman" pitchFamily="18" charset="0"/>
                <a:cs typeface="Times New Roman" pitchFamily="18" charset="0"/>
                <a:sym typeface="Aref Ruqaa"/>
              </a:rPr>
              <a:t>Tổ chức nhà nước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4998"/>
            <a:ext cx="3707704" cy="487742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269293" y="1102290"/>
            <a:ext cx="5486931" cy="3707705"/>
            <a:chOff x="3269293" y="1102290"/>
            <a:chExt cx="5486931" cy="3707705"/>
          </a:xfrm>
        </p:grpSpPr>
        <p:sp>
          <p:nvSpPr>
            <p:cNvPr id="6" name="Rounded Rectangle 5"/>
            <p:cNvSpPr/>
            <p:nvPr/>
          </p:nvSpPr>
          <p:spPr>
            <a:xfrm>
              <a:off x="3269293" y="1102290"/>
              <a:ext cx="5486931" cy="370770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539170" y="1186427"/>
              <a:ext cx="5156702" cy="35394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Vương quốc được chia thành 7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mường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tỉnh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).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 nhà nước là vua dưới vua có một phó tướng và 7 quan đại thần kiêm tổng đốc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tỉnh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 bao gồm quân thường trực của nhà vua và quân địa phương.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3163" y="3804185"/>
            <a:ext cx="2110837" cy="13393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724982" y="955891"/>
            <a:ext cx="471604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2800" dirty="0">
                <a:latin typeface="+mj-lt"/>
              </a:rPr>
              <a:t>Sản xuất nông nghiệp thủ công nghiệp và chăn nuôi gia súc khá phát </a:t>
            </a:r>
            <a:r>
              <a:rPr lang="vi-VN" sz="2800" dirty="0" smtClean="0">
                <a:latin typeface="+mj-lt"/>
              </a:rPr>
              <a:t>triển</a:t>
            </a:r>
            <a:r>
              <a:rPr lang="en-US" sz="2800" dirty="0" smtClean="0">
                <a:latin typeface="+mj-lt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2800" dirty="0" smtClean="0">
                <a:latin typeface="+mj-lt"/>
              </a:rPr>
              <a:t>Việc </a:t>
            </a:r>
            <a:r>
              <a:rPr lang="vi-VN" sz="2800" dirty="0">
                <a:latin typeface="+mj-lt"/>
              </a:rPr>
              <a:t>khai thác các sản vật quý được chú </a:t>
            </a:r>
            <a:r>
              <a:rPr lang="vi-VN" sz="2800" dirty="0" smtClean="0">
                <a:latin typeface="+mj-lt"/>
              </a:rPr>
              <a:t>trọng</a:t>
            </a:r>
            <a:r>
              <a:rPr lang="en-US" sz="2800" dirty="0" smtClean="0">
                <a:latin typeface="+mj-lt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2800" dirty="0" smtClean="0">
                <a:latin typeface="+mj-lt"/>
              </a:rPr>
              <a:t> </a:t>
            </a:r>
            <a:r>
              <a:rPr lang="en-US" sz="2800" dirty="0" smtClean="0">
                <a:latin typeface="+mj-lt"/>
              </a:rPr>
              <a:t>T</a:t>
            </a:r>
            <a:r>
              <a:rPr lang="vi-VN" sz="2800" dirty="0" smtClean="0">
                <a:latin typeface="+mj-lt"/>
              </a:rPr>
              <a:t>rao </a:t>
            </a:r>
            <a:r>
              <a:rPr lang="vi-VN" sz="2800" dirty="0">
                <a:latin typeface="+mj-lt"/>
              </a:rPr>
              <a:t>đổi buôn bán vượt ra ngoài biên </a:t>
            </a:r>
            <a:r>
              <a:rPr lang="vi-VN" sz="2800" dirty="0" smtClean="0">
                <a:latin typeface="+mj-lt"/>
              </a:rPr>
              <a:t>giới</a:t>
            </a:r>
            <a:r>
              <a:rPr lang="en-US" sz="2800" dirty="0" smtClean="0">
                <a:latin typeface="+mj-lt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2800" dirty="0" smtClean="0">
                <a:latin typeface="+mj-lt"/>
              </a:rPr>
              <a:t> </a:t>
            </a:r>
            <a:r>
              <a:rPr lang="en-US" sz="2800" dirty="0" smtClean="0">
                <a:latin typeface="+mj-lt"/>
              </a:rPr>
              <a:t>C</a:t>
            </a:r>
            <a:r>
              <a:rPr lang="vi-VN" sz="2800" dirty="0" smtClean="0">
                <a:latin typeface="+mj-lt"/>
              </a:rPr>
              <a:t>uộc </a:t>
            </a:r>
            <a:r>
              <a:rPr lang="vi-VN" sz="2800" dirty="0">
                <a:latin typeface="+mj-lt"/>
              </a:rPr>
              <a:t>sống của cư dân thanh bình sung </a:t>
            </a:r>
            <a:r>
              <a:rPr lang="vi-VN" sz="2800" dirty="0" smtClean="0">
                <a:latin typeface="+mj-lt"/>
              </a:rPr>
              <a:t>túc</a:t>
            </a:r>
            <a:r>
              <a:rPr lang="en-US" sz="2800" dirty="0" smtClean="0">
                <a:latin typeface="+mj-lt"/>
              </a:rPr>
              <a:t>.</a:t>
            </a:r>
            <a:endParaRPr lang="en-US" sz="2800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14106" y="186450"/>
            <a:ext cx="377539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400" b="1" dirty="0" smtClean="0">
                <a:solidFill>
                  <a:srgbClr val="C24445"/>
                </a:solidFill>
                <a:latin typeface="Times New Roman" pitchFamily="18" charset="0"/>
                <a:cs typeface="Times New Roman" pitchFamily="18" charset="0"/>
                <a:sym typeface="Aref Ruqaa"/>
              </a:rPr>
              <a:t>Kinh tế- xã hội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3076" r="12757"/>
          <a:stretch/>
        </p:blipFill>
        <p:spPr>
          <a:xfrm>
            <a:off x="5441031" y="0"/>
            <a:ext cx="3702969" cy="49262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660675" y="1444861"/>
            <a:ext cx="3822625" cy="484600"/>
            <a:chOff x="2660688" y="779563"/>
            <a:chExt cx="3822625" cy="484600"/>
          </a:xfrm>
        </p:grpSpPr>
        <p:pic>
          <p:nvPicPr>
            <p:cNvPr id="631" name="Google Shape;631;p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443913" y="779563"/>
              <a:ext cx="2039400" cy="484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2" name="Google Shape;632;p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flipH="1">
              <a:off x="2660688" y="779563"/>
              <a:ext cx="2039400" cy="484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Group 4"/>
          <p:cNvGrpSpPr/>
          <p:nvPr/>
        </p:nvGrpSpPr>
        <p:grpSpPr>
          <a:xfrm>
            <a:off x="2660675" y="4032313"/>
            <a:ext cx="3822625" cy="484600"/>
            <a:chOff x="2660675" y="4032313"/>
            <a:chExt cx="3822625" cy="484600"/>
          </a:xfrm>
        </p:grpSpPr>
        <p:pic>
          <p:nvPicPr>
            <p:cNvPr id="633" name="Google Shape;633;p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 flipH="1">
              <a:off x="4443900" y="4032313"/>
              <a:ext cx="2039400" cy="484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4" name="Google Shape;634;p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>
              <a:off x="2660675" y="4032313"/>
              <a:ext cx="2039400" cy="484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Rectangle 2"/>
          <p:cNvSpPr/>
          <p:nvPr/>
        </p:nvSpPr>
        <p:spPr>
          <a:xfrm>
            <a:off x="1722011" y="2072946"/>
            <a:ext cx="59561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latin typeface="+mj-lt"/>
              </a:rPr>
              <a:t>Giữ quan hệ hòa hiếu với các quốc gia láng giềng (Đại Việt, Cam-pu-chia) nhưng luôn kiên quyết chống quân xâm lược (Miến Điện) để bảo vệ độc lập.</a:t>
            </a:r>
            <a:endParaRPr lang="en-US" sz="2800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26916" y="531935"/>
            <a:ext cx="27398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400" b="1" dirty="0" smtClean="0">
                <a:solidFill>
                  <a:srgbClr val="C24445"/>
                </a:solidFill>
                <a:latin typeface="Times New Roman" pitchFamily="18" charset="0"/>
                <a:cs typeface="Times New Roman" pitchFamily="18" charset="0"/>
                <a:sym typeface="Aref Ruqaa"/>
              </a:rPr>
              <a:t>Ngoại giao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2;p51"/>
          <p:cNvSpPr txBox="1">
            <a:spLocks/>
          </p:cNvSpPr>
          <p:nvPr/>
        </p:nvSpPr>
        <p:spPr>
          <a:xfrm>
            <a:off x="0" y="200116"/>
            <a:ext cx="8547551" cy="789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buClr>
                <a:srgbClr val="C24445"/>
              </a:buClr>
              <a:buSzPts val="2000"/>
            </a:pPr>
            <a:r>
              <a:rPr lang="en-US" sz="3600" b="1" dirty="0" smtClean="0">
                <a:solidFill>
                  <a:srgbClr val="C24445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3600" b="1" dirty="0" smtClean="0">
                <a:solidFill>
                  <a:srgbClr val="C24445"/>
                </a:solidFill>
                <a:latin typeface="Times New Roman" pitchFamily="18" charset="0"/>
                <a:cs typeface="Times New Roman" pitchFamily="18" charset="0"/>
              </a:rPr>
              <a:t>Vương </a:t>
            </a:r>
            <a:r>
              <a:rPr lang="vi-VN" sz="3600" b="1" dirty="0">
                <a:solidFill>
                  <a:srgbClr val="C24445"/>
                </a:solidFill>
                <a:latin typeface="Times New Roman" pitchFamily="18" charset="0"/>
                <a:cs typeface="Times New Roman" pitchFamily="18" charset="0"/>
              </a:rPr>
              <a:t>quốc Lào thời </a:t>
            </a:r>
            <a:r>
              <a:rPr lang="vi-VN" sz="3600" b="1" dirty="0" smtClean="0">
                <a:solidFill>
                  <a:srgbClr val="C24445"/>
                </a:solidFill>
                <a:latin typeface="Times New Roman" pitchFamily="18" charset="0"/>
                <a:cs typeface="Times New Roman" pitchFamily="18" charset="0"/>
              </a:rPr>
              <a:t>Lan </a:t>
            </a:r>
            <a:r>
              <a:rPr lang="vi-VN" sz="3600" b="1" dirty="0">
                <a:solidFill>
                  <a:srgbClr val="C24445"/>
                </a:solidFill>
                <a:latin typeface="Times New Roman" pitchFamily="18" charset="0"/>
                <a:cs typeface="Times New Roman" pitchFamily="18" charset="0"/>
              </a:rPr>
              <a:t>Xang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2525" y="1186755"/>
            <a:ext cx="85427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lập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giữa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kỉ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XIV,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vương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quốc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Lan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Xang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bước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giai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phát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triển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thịnh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vượng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kỉ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XV-XVII.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7977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209" y="1"/>
            <a:ext cx="4171583" cy="51434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0"/>
            <a:ext cx="4533900" cy="5143499"/>
            <a:chOff x="0" y="1"/>
            <a:chExt cx="4533900" cy="498190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b="7001"/>
            <a:stretch/>
          </p:blipFill>
          <p:spPr>
            <a:xfrm>
              <a:off x="0" y="1"/>
              <a:ext cx="4533900" cy="4981902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797269" y="1030014"/>
              <a:ext cx="861848" cy="3573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403834" y="3426373"/>
            <a:ext cx="26170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9019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61"/>
          <p:cNvSpPr txBox="1">
            <a:spLocks noGrp="1"/>
          </p:cNvSpPr>
          <p:nvPr>
            <p:ph type="body" idx="1"/>
          </p:nvPr>
        </p:nvSpPr>
        <p:spPr>
          <a:xfrm>
            <a:off x="2195844" y="756876"/>
            <a:ext cx="3756900" cy="12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 smtClean="0">
                <a:solidFill>
                  <a:schemeClr val="dk2"/>
                </a:solidFill>
                <a:latin typeface="Times New Roman" pitchFamily="18" charset="0"/>
                <a:cs typeface="Times New Roman" pitchFamily="18" charset="0"/>
              </a:rPr>
              <a:t>Một số nét tiêu biểu về văn hóa</a:t>
            </a:r>
            <a:endParaRPr sz="32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55" name="Google Shape;655;p61"/>
          <p:cNvGrpSpPr/>
          <p:nvPr/>
        </p:nvGrpSpPr>
        <p:grpSpPr>
          <a:xfrm>
            <a:off x="2195844" y="434689"/>
            <a:ext cx="3756900" cy="402288"/>
            <a:chOff x="742825" y="422163"/>
            <a:chExt cx="3756900" cy="402288"/>
          </a:xfrm>
        </p:grpSpPr>
        <p:pic>
          <p:nvPicPr>
            <p:cNvPr id="656" name="Google Shape;656;p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 flipH="1">
              <a:off x="742825" y="422163"/>
              <a:ext cx="1692891" cy="402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7" name="Google Shape;657;p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>
              <a:off x="2806834" y="422175"/>
              <a:ext cx="1692891" cy="4022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58" name="Google Shape;658;p61"/>
          <p:cNvGrpSpPr/>
          <p:nvPr/>
        </p:nvGrpSpPr>
        <p:grpSpPr>
          <a:xfrm>
            <a:off x="2195844" y="1970064"/>
            <a:ext cx="3756900" cy="402288"/>
            <a:chOff x="742825" y="1957538"/>
            <a:chExt cx="3756900" cy="402288"/>
          </a:xfrm>
        </p:grpSpPr>
        <p:pic>
          <p:nvPicPr>
            <p:cNvPr id="659" name="Google Shape;659;p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42825" y="1957550"/>
              <a:ext cx="1692891" cy="402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0" name="Google Shape;660;p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2806834" y="1957538"/>
              <a:ext cx="1692891" cy="4022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25" y="635826"/>
            <a:ext cx="1579001" cy="13412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90813" y="281285"/>
            <a:ext cx="56861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54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HIẾU HỌC TẬP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92730" y="1569345"/>
            <a:ext cx="2644487" cy="2644487"/>
            <a:chOff x="192730" y="1569345"/>
            <a:chExt cx="2644487" cy="2644487"/>
          </a:xfrm>
        </p:grpSpPr>
        <p:pic>
          <p:nvPicPr>
            <p:cNvPr id="1026" name="Picture 2" descr="https://o.remove.bg/downloads/96b0f86b-ecc4-492a-8bfc-592e669366fd/blue-geometric-shape-geometry-rectangle-geometry-box-removebg-preview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1053223">
              <a:off x="192730" y="1569345"/>
              <a:ext cx="2644487" cy="2644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907462" y="2476089"/>
              <a:ext cx="12150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4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01065" y="1730259"/>
            <a:ext cx="2644487" cy="2644487"/>
            <a:chOff x="3201065" y="1730259"/>
            <a:chExt cx="2644487" cy="2644487"/>
          </a:xfrm>
        </p:grpSpPr>
        <p:pic>
          <p:nvPicPr>
            <p:cNvPr id="4" name="Picture 2" descr="https://o.remove.bg/downloads/96b0f86b-ecc4-492a-8bfc-592e669366fd/blue-geometric-shape-geometry-rectangle-geometry-box-removebg-preview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1053223">
              <a:off x="3201065" y="1730259"/>
              <a:ext cx="2644487" cy="2644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3757094" y="2637003"/>
              <a:ext cx="15324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Đời</a:t>
              </a:r>
              <a:r>
                <a:rPr lang="en-US" sz="24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4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24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209400" y="1732185"/>
            <a:ext cx="2644487" cy="2644487"/>
            <a:chOff x="6209400" y="1732185"/>
            <a:chExt cx="2644487" cy="2644487"/>
          </a:xfrm>
        </p:grpSpPr>
        <p:pic>
          <p:nvPicPr>
            <p:cNvPr id="5" name="Picture 2" descr="https://o.remove.bg/downloads/96b0f86b-ecc4-492a-8bfc-592e669366fd/blue-geometric-shape-geometry-rectangle-geometry-box-removebg-preview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1053223">
              <a:off x="6209400" y="1732185"/>
              <a:ext cx="2644487" cy="2644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924130" y="2637003"/>
              <a:ext cx="12150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4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trúc</a:t>
              </a:r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592730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Google Shape;582;p56"/>
          <p:cNvPicPr preferRelativeResize="0"/>
          <p:nvPr/>
        </p:nvPicPr>
        <p:blipFill rotWithShape="1">
          <a:blip r:embed="rId3">
            <a:alphaModFix amt="56000"/>
          </a:blip>
          <a:srcRect l="14508" t="32951" r="10161" b="23799"/>
          <a:stretch/>
        </p:blipFill>
        <p:spPr>
          <a:xfrm>
            <a:off x="363025" y="817099"/>
            <a:ext cx="5355450" cy="80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8475" y="952925"/>
            <a:ext cx="2712299" cy="29741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463151" y="1760775"/>
            <a:ext cx="534892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Lào đã sáng tạo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ệ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thống chữ viết riêng được xây dựng trên cơ sở vận dụng các nét chữ cong của Cam-pu-chia và Mi-an-ma.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24524" y="693800"/>
            <a:ext cx="24513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800" b="1" dirty="0" smtClean="0">
                <a:solidFill>
                  <a:srgbClr val="C24445"/>
                </a:solidFill>
                <a:latin typeface="Times New Roman" pitchFamily="18" charset="0"/>
                <a:cs typeface="Times New Roman" pitchFamily="18" charset="0"/>
                <a:sym typeface="Aref Ruqaa"/>
              </a:rPr>
              <a:t>Chữ viết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62500" cy="46247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8701"/>
          <a:stretch/>
        </p:blipFill>
        <p:spPr>
          <a:xfrm>
            <a:off x="4762500" y="0"/>
            <a:ext cx="43815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8938" y="4653294"/>
            <a:ext cx="4234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4869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2" name="Google Shape;932;p75"/>
          <p:cNvGrpSpPr/>
          <p:nvPr/>
        </p:nvGrpSpPr>
        <p:grpSpPr>
          <a:xfrm rot="5400000">
            <a:off x="9" y="1302712"/>
            <a:ext cx="3858736" cy="2828024"/>
            <a:chOff x="713400" y="1056500"/>
            <a:chExt cx="3858736" cy="2796462"/>
          </a:xfrm>
        </p:grpSpPr>
        <p:sp>
          <p:nvSpPr>
            <p:cNvPr id="933" name="Google Shape;933;p75"/>
            <p:cNvSpPr/>
            <p:nvPr/>
          </p:nvSpPr>
          <p:spPr>
            <a:xfrm>
              <a:off x="713400" y="1056500"/>
              <a:ext cx="3858736" cy="2796462"/>
            </a:xfrm>
            <a:custGeom>
              <a:avLst/>
              <a:gdLst/>
              <a:ahLst/>
              <a:cxnLst/>
              <a:rect l="l" t="t" r="r" b="b"/>
              <a:pathLst>
                <a:path w="116192" h="71870" extrusionOk="0">
                  <a:moveTo>
                    <a:pt x="106602" y="9606"/>
                  </a:moveTo>
                  <a:lnTo>
                    <a:pt x="106602" y="62263"/>
                  </a:lnTo>
                  <a:lnTo>
                    <a:pt x="9607" y="62263"/>
                  </a:lnTo>
                  <a:lnTo>
                    <a:pt x="9607" y="9606"/>
                  </a:lnTo>
                  <a:close/>
                  <a:moveTo>
                    <a:pt x="4796" y="0"/>
                  </a:moveTo>
                  <a:cubicBezTo>
                    <a:pt x="2153" y="0"/>
                    <a:pt x="1" y="2152"/>
                    <a:pt x="1" y="4795"/>
                  </a:cubicBezTo>
                  <a:lnTo>
                    <a:pt x="1" y="67058"/>
                  </a:lnTo>
                  <a:cubicBezTo>
                    <a:pt x="1" y="69718"/>
                    <a:pt x="2153" y="71870"/>
                    <a:pt x="4796" y="71870"/>
                  </a:cubicBezTo>
                  <a:lnTo>
                    <a:pt x="111397" y="71870"/>
                  </a:lnTo>
                  <a:cubicBezTo>
                    <a:pt x="114040" y="71870"/>
                    <a:pt x="116192" y="69718"/>
                    <a:pt x="116192" y="67058"/>
                  </a:cubicBezTo>
                  <a:lnTo>
                    <a:pt x="116192" y="4795"/>
                  </a:lnTo>
                  <a:cubicBezTo>
                    <a:pt x="116192" y="2152"/>
                    <a:pt x="114040" y="0"/>
                    <a:pt x="11139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8761D"/>
                </a:solidFill>
              </a:endParaRPr>
            </a:p>
          </p:txBody>
        </p:sp>
        <p:sp>
          <p:nvSpPr>
            <p:cNvPr id="934" name="Google Shape;934;p75"/>
            <p:cNvSpPr/>
            <p:nvPr/>
          </p:nvSpPr>
          <p:spPr>
            <a:xfrm rot="-5400000">
              <a:off x="686625" y="2426531"/>
              <a:ext cx="387900" cy="564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75"/>
            <p:cNvSpPr/>
            <p:nvPr/>
          </p:nvSpPr>
          <p:spPr>
            <a:xfrm>
              <a:off x="4359250" y="2406116"/>
              <a:ext cx="97200" cy="972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/>
          <p:cNvSpPr/>
          <p:nvPr/>
        </p:nvSpPr>
        <p:spPr>
          <a:xfrm>
            <a:off x="3858015" y="1858886"/>
            <a:ext cx="469726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latin typeface="+mj-lt"/>
              </a:rPr>
              <a:t>Họ thích ca múa nhạc nên đã sẵn tạo ra những điệu múa vui tươi cởi mở như điệu múa hoa </a:t>
            </a:r>
            <a:r>
              <a:rPr lang="vi-VN" sz="3200" dirty="0" smtClean="0">
                <a:latin typeface="+mj-lt"/>
              </a:rPr>
              <a:t>Chăm-pa</a:t>
            </a:r>
            <a:r>
              <a:rPr lang="en-US" sz="3200" dirty="0" smtClean="0">
                <a:latin typeface="+mj-lt"/>
              </a:rPr>
              <a:t>.</a:t>
            </a:r>
            <a:endParaRPr lang="en-US" sz="3200" dirty="0">
              <a:latin typeface="+mj-lt"/>
            </a:endParaRPr>
          </a:p>
        </p:txBody>
      </p:sp>
      <p:pic>
        <p:nvPicPr>
          <p:cNvPr id="18" name="Google Shape;582;p56"/>
          <p:cNvPicPr preferRelativeResize="0"/>
          <p:nvPr/>
        </p:nvPicPr>
        <p:blipFill rotWithShape="1">
          <a:blip r:embed="rId3">
            <a:alphaModFix amt="56000"/>
          </a:blip>
          <a:srcRect l="14508" t="32951" r="10161" b="23799"/>
          <a:stretch/>
        </p:blipFill>
        <p:spPr>
          <a:xfrm>
            <a:off x="3343389" y="883817"/>
            <a:ext cx="5355450" cy="80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/>
          <p:cNvSpPr/>
          <p:nvPr/>
        </p:nvSpPr>
        <p:spPr>
          <a:xfrm>
            <a:off x="3858015" y="933799"/>
            <a:ext cx="42482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000" b="1" dirty="0" smtClean="0">
                <a:solidFill>
                  <a:srgbClr val="C24445"/>
                </a:solidFill>
                <a:latin typeface="Times New Roman" pitchFamily="18" charset="0"/>
                <a:cs typeface="Times New Roman" pitchFamily="18" charset="0"/>
                <a:sym typeface="Aref Ruqaa"/>
              </a:rPr>
              <a:t>Đời sống tinh thần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118" y="1121707"/>
            <a:ext cx="2170501" cy="33114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7" name="Google Shape;807;p67"/>
          <p:cNvPicPr preferRelativeResize="0"/>
          <p:nvPr/>
        </p:nvPicPr>
        <p:blipFill rotWithShape="1">
          <a:blip r:embed="rId3">
            <a:alphaModFix amt="56000"/>
          </a:blip>
          <a:srcRect l="14508" t="32951" r="10161" b="23799"/>
          <a:stretch/>
        </p:blipFill>
        <p:spPr>
          <a:xfrm>
            <a:off x="-46450" y="851475"/>
            <a:ext cx="4822100" cy="7603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977029" y="698834"/>
            <a:ext cx="22797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000" b="1" dirty="0" smtClean="0">
                <a:solidFill>
                  <a:srgbClr val="C24445"/>
                </a:solidFill>
                <a:latin typeface="Times New Roman" pitchFamily="18" charset="0"/>
                <a:cs typeface="Times New Roman" pitchFamily="18" charset="0"/>
                <a:sym typeface="Aref Ruqaa"/>
              </a:rPr>
              <a:t>Kiến trúc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4466" y="1959411"/>
            <a:ext cx="402711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latin typeface="+mj-lt"/>
              </a:rPr>
              <a:t>Nhiều công trình kiến trúc Phật giáo được xây dựng tiêu biểu là Thạt </a:t>
            </a:r>
            <a:r>
              <a:rPr lang="vi-VN" sz="3200" dirty="0" smtClean="0">
                <a:latin typeface="+mj-lt"/>
              </a:rPr>
              <a:t>Luồng</a:t>
            </a:r>
            <a:r>
              <a:rPr lang="en-US" sz="3200" dirty="0" smtClean="0">
                <a:latin typeface="+mj-lt"/>
              </a:rPr>
              <a:t>.</a:t>
            </a:r>
            <a:endParaRPr lang="en-US" sz="3200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8141" b="16832"/>
          <a:stretch/>
        </p:blipFill>
        <p:spPr>
          <a:xfrm>
            <a:off x="3967724" y="0"/>
            <a:ext cx="5344201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ạt luồ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2;p51"/>
          <p:cNvSpPr txBox="1">
            <a:spLocks/>
          </p:cNvSpPr>
          <p:nvPr/>
        </p:nvSpPr>
        <p:spPr>
          <a:xfrm>
            <a:off x="-1" y="200116"/>
            <a:ext cx="8547551" cy="789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buClr>
                <a:srgbClr val="C24445"/>
              </a:buClr>
              <a:buSzPts val="2000"/>
            </a:pPr>
            <a:r>
              <a:rPr lang="en-US" sz="3600" b="1" dirty="0" smtClean="0">
                <a:solidFill>
                  <a:srgbClr val="C24445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600" b="1" dirty="0" err="1" smtClean="0">
                <a:solidFill>
                  <a:srgbClr val="C24445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 smtClean="0">
                <a:solidFill>
                  <a:srgbClr val="C2444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24445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C2444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24445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600" b="1" dirty="0">
                <a:solidFill>
                  <a:srgbClr val="C2444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24445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600" b="1" dirty="0">
                <a:solidFill>
                  <a:srgbClr val="C2444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24445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600" b="1" dirty="0">
                <a:solidFill>
                  <a:srgbClr val="C2444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24445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C2444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24445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b="1" dirty="0">
                <a:solidFill>
                  <a:srgbClr val="C2444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24445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endParaRPr lang="en-US" sz="3600" b="1" dirty="0">
              <a:solidFill>
                <a:srgbClr val="C2444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2525" y="1223446"/>
            <a:ext cx="8542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Lào đã sáng tạo hệ thống chữ viết riêng được xây dựng trên cơ sở vận dụng các nét chữ cong của Cam-pu-chia và Mi-an-ma.</a:t>
            </a:r>
          </a:p>
        </p:txBody>
      </p:sp>
      <p:sp>
        <p:nvSpPr>
          <p:cNvPr id="5" name="Rectangle 4"/>
          <p:cNvSpPr/>
          <p:nvPr/>
        </p:nvSpPr>
        <p:spPr>
          <a:xfrm>
            <a:off x="262525" y="2288333"/>
            <a:ext cx="85427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+mj-lt"/>
              </a:rPr>
              <a:t>- </a:t>
            </a:r>
            <a:r>
              <a:rPr lang="vi-VN" sz="2400" dirty="0" smtClean="0">
                <a:latin typeface="+mj-lt"/>
              </a:rPr>
              <a:t>Họ </a:t>
            </a:r>
            <a:r>
              <a:rPr lang="vi-VN" sz="2400" dirty="0">
                <a:latin typeface="+mj-lt"/>
              </a:rPr>
              <a:t>thích ca múa nhạc nên đã sẵn tạo ra những điệu múa vui tươi cởi mở như điệu múa hoa </a:t>
            </a:r>
            <a:r>
              <a:rPr lang="vi-VN" sz="2400" dirty="0" smtClean="0">
                <a:latin typeface="+mj-lt"/>
              </a:rPr>
              <a:t>Chăm-pa</a:t>
            </a:r>
            <a:r>
              <a:rPr lang="en-US" sz="2400" dirty="0" smtClean="0">
                <a:latin typeface="+mj-lt"/>
              </a:rPr>
              <a:t>.</a:t>
            </a:r>
            <a:endParaRPr lang="en-US" sz="2400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2525" y="3393473"/>
            <a:ext cx="85427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+mj-lt"/>
              </a:rPr>
              <a:t>- </a:t>
            </a:r>
            <a:r>
              <a:rPr lang="vi-VN" sz="2400" dirty="0" smtClean="0">
                <a:latin typeface="+mj-lt"/>
              </a:rPr>
              <a:t>Nhiều </a:t>
            </a:r>
            <a:r>
              <a:rPr lang="vi-VN" sz="2400" dirty="0">
                <a:latin typeface="+mj-lt"/>
              </a:rPr>
              <a:t>công trình kiến trúc Phật giáo được xây dựng tiêu biểu là Thạt </a:t>
            </a:r>
            <a:r>
              <a:rPr lang="vi-VN" sz="2400" dirty="0" smtClean="0">
                <a:latin typeface="+mj-lt"/>
              </a:rPr>
              <a:t>Luồng</a:t>
            </a:r>
            <a:r>
              <a:rPr lang="en-US" sz="2400" dirty="0" smtClean="0">
                <a:latin typeface="+mj-lt"/>
              </a:rPr>
              <a:t>.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5889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ADF2235-57E8-47C2-8B10-FE078EED4E70}"/>
              </a:ext>
            </a:extLst>
          </p:cNvPr>
          <p:cNvSpPr/>
          <p:nvPr/>
        </p:nvSpPr>
        <p:spPr>
          <a:xfrm>
            <a:off x="1861051" y="1762655"/>
            <a:ext cx="54771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685800">
              <a:buClrTx/>
              <a:defRPr/>
            </a:pPr>
            <a:r>
              <a:rPr lang="en-US" sz="72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xmlns="" val="4202178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-1.11111E-6 L -2.91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860" y="0"/>
            <a:ext cx="9161860" cy="51435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=""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3698559" y="-331296"/>
            <a:ext cx="6228702" cy="622870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=""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542" y="1282246"/>
            <a:ext cx="4897037" cy="1824386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=""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0583" y="942166"/>
            <a:ext cx="1563760" cy="749873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=""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2913" y="965025"/>
            <a:ext cx="1570449" cy="730237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=""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7580" y="1465141"/>
            <a:ext cx="4544962" cy="1458595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=""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1600200" y="3427663"/>
            <a:ext cx="1842721" cy="62865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=""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1998980" y="3548651"/>
            <a:ext cx="104515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>
              <a:buClrTx/>
            </a:pPr>
            <a:r>
              <a:rPr lang="en-US" sz="2400" kern="1200">
                <a:solidFill>
                  <a:prstClr val="white"/>
                </a:solidFill>
                <a:latin typeface="iCiel Cadena" panose="02000503000000020004" pitchFamily="50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=""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5372" y="3404766"/>
            <a:ext cx="706928" cy="651547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=""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>
                  <p14:trim st="3400"/>
                  <p14:fade in="2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14401" y="0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215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vide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6744376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868" y="1474426"/>
            <a:ext cx="3109195" cy="345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9296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860" y="0"/>
            <a:ext cx="9161860" cy="51435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=""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50" y="1108496"/>
            <a:ext cx="5742930" cy="384538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=""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9093" y="228600"/>
            <a:ext cx="3674820" cy="740662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3591448" y="1436257"/>
            <a:ext cx="3872983" cy="3231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>
              <a:buClrTx/>
            </a:pPr>
            <a:r>
              <a:rPr lang="en-US" sz="2100" kern="1200">
                <a:solidFill>
                  <a:srgbClr val="00A0E9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Trò chơi gồm 4 câu hỏi trắc nghiệm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3493501" y="1898657"/>
            <a:ext cx="4938853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800">
              <a:buClrTx/>
            </a:pPr>
            <a:r>
              <a:rPr lang="en-US" sz="2100" kern="1200">
                <a:solidFill>
                  <a:srgbClr val="00A0E9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Ở mỗi câu hỏi, các em sẽ có thời gian 10 giây</a:t>
            </a:r>
            <a:br>
              <a:rPr lang="en-US" sz="2100" kern="1200">
                <a:solidFill>
                  <a:srgbClr val="00A0E9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sz="2100" kern="1200">
                <a:solidFill>
                  <a:srgbClr val="00A0E9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để đưa ra đáp án.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654CC343-1D7B-4C04-A590-96E9F84E3720}"/>
              </a:ext>
            </a:extLst>
          </p:cNvPr>
          <p:cNvSpPr txBox="1"/>
          <p:nvPr/>
        </p:nvSpPr>
        <p:spPr>
          <a:xfrm>
            <a:off x="3431934" y="2570263"/>
            <a:ext cx="524933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kern="1200">
                <a:solidFill>
                  <a:srgbClr val="00A0E9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Để trả lời, em sẽ giơ thẻ màu tương ứng với </a:t>
            </a:r>
          </a:p>
          <a:p>
            <a:pPr defTabSz="685800">
              <a:buClrTx/>
            </a:pPr>
            <a:r>
              <a:rPr lang="en-US" sz="2100" kern="1200">
                <a:solidFill>
                  <a:srgbClr val="00A0E9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màu đáp án</a:t>
            </a: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: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="" xmlns:a16="http://schemas.microsoft.com/office/drawing/2014/main" id="{1874A39E-A77B-48C4-B6D7-719B81AD5380}"/>
              </a:ext>
            </a:extLst>
          </p:cNvPr>
          <p:cNvGrpSpPr/>
          <p:nvPr/>
        </p:nvGrpSpPr>
        <p:grpSpPr>
          <a:xfrm>
            <a:off x="3486151" y="3429001"/>
            <a:ext cx="1164692" cy="715580"/>
            <a:chOff x="4648200" y="4572000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="" xmlns:a16="http://schemas.microsoft.com/office/drawing/2014/main" id="{0E57AD2F-94ED-4342-BAEB-964A653A9BC4}"/>
                </a:ext>
              </a:extLst>
            </p:cNvPr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="" xmlns:a16="http://schemas.microsoft.com/office/drawing/2014/main" id="{7CED4D03-5600-462A-B55E-D17FE6EDBE60}"/>
                </a:ext>
              </a:extLst>
            </p:cNvPr>
            <p:cNvSpPr txBox="1"/>
            <p:nvPr/>
          </p:nvSpPr>
          <p:spPr>
            <a:xfrm>
              <a:off x="4991849" y="4761479"/>
              <a:ext cx="865623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700" kern="1200">
                  <a:solidFill>
                    <a:prstClr val="white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Cam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="" xmlns:a16="http://schemas.microsoft.com/office/drawing/2014/main" id="{F5C7B07A-A340-4FC5-A28D-F348AAFB86F1}"/>
              </a:ext>
            </a:extLst>
          </p:cNvPr>
          <p:cNvGrpSpPr/>
          <p:nvPr/>
        </p:nvGrpSpPr>
        <p:grpSpPr>
          <a:xfrm>
            <a:off x="4773817" y="3429001"/>
            <a:ext cx="1164692" cy="715580"/>
            <a:chOff x="6365089" y="4572000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="" xmlns:a16="http://schemas.microsoft.com/office/drawing/2014/main" id="{F7350BDF-073A-481A-81FD-ABBBA01D605B}"/>
                </a:ext>
              </a:extLst>
            </p:cNvPr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="" xmlns:a16="http://schemas.microsoft.com/office/drawing/2014/main" id="{689B7B8F-0869-4218-BF92-E7123E0AFF47}"/>
                </a:ext>
              </a:extLst>
            </p:cNvPr>
            <p:cNvSpPr txBox="1"/>
            <p:nvPr/>
          </p:nvSpPr>
          <p:spPr>
            <a:xfrm>
              <a:off x="6759714" y="4672044"/>
              <a:ext cx="790815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1800" kern="1200">
                  <a:solidFill>
                    <a:prstClr val="white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Xanh</a:t>
              </a:r>
            </a:p>
            <a:p>
              <a:pPr algn="ctr" defTabSz="685800">
                <a:buClrTx/>
              </a:pPr>
              <a:r>
                <a:rPr lang="en-US" sz="1800" kern="1200">
                  <a:solidFill>
                    <a:prstClr val="white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dương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="" xmlns:a16="http://schemas.microsoft.com/office/drawing/2014/main" id="{04A1F501-4ABC-4EFD-9A60-D1C3033105E1}"/>
              </a:ext>
            </a:extLst>
          </p:cNvPr>
          <p:cNvGrpSpPr/>
          <p:nvPr/>
        </p:nvGrpSpPr>
        <p:grpSpPr>
          <a:xfrm>
            <a:off x="6061484" y="3429001"/>
            <a:ext cx="1164692" cy="715580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=""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="" xmlns:a16="http://schemas.microsoft.com/office/drawing/2014/main" id="{9DC425B9-F398-43A8-BD9D-023DD0061CAC}"/>
                </a:ext>
              </a:extLst>
            </p:cNvPr>
            <p:cNvSpPr txBox="1"/>
            <p:nvPr/>
          </p:nvSpPr>
          <p:spPr>
            <a:xfrm>
              <a:off x="8282151" y="4672044"/>
              <a:ext cx="1233212" cy="82073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000" kern="1200">
                  <a:solidFill>
                    <a:prstClr val="white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Xanh</a:t>
              </a:r>
            </a:p>
            <a:p>
              <a:pPr algn="ctr" defTabSz="685800">
                <a:buClrTx/>
              </a:pPr>
              <a:r>
                <a:rPr lang="en-US" sz="2000" kern="1200">
                  <a:solidFill>
                    <a:prstClr val="white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lá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="" xmlns:a16="http://schemas.microsoft.com/office/drawing/2014/main" id="{A9F6D6F4-A214-4F08-B79C-3321773AC747}"/>
              </a:ext>
            </a:extLst>
          </p:cNvPr>
          <p:cNvGrpSpPr/>
          <p:nvPr/>
        </p:nvGrpSpPr>
        <p:grpSpPr>
          <a:xfrm>
            <a:off x="7349151" y="3429001"/>
            <a:ext cx="1164692" cy="715580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="" xmlns:a16="http://schemas.microsoft.com/office/drawing/2014/main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="" xmlns:a16="http://schemas.microsoft.com/office/drawing/2014/main" id="{B2323BC0-2B71-4E70-B542-6EF0A07065A5}"/>
                </a:ext>
              </a:extLst>
            </p:cNvPr>
            <p:cNvSpPr txBox="1"/>
            <p:nvPr/>
          </p:nvSpPr>
          <p:spPr>
            <a:xfrm>
              <a:off x="10321967" y="4772053"/>
              <a:ext cx="564257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700" kern="1200">
                  <a:solidFill>
                    <a:prstClr val="white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Đỏ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="" xmlns:a16="http://schemas.microsoft.com/office/drawing/2014/main" id="{806C6907-6F3F-4076-9E0A-D88C210EB6B2}"/>
              </a:ext>
            </a:extLst>
          </p:cNvPr>
          <p:cNvSpPr txBox="1"/>
          <p:nvPr/>
        </p:nvSpPr>
        <p:spPr>
          <a:xfrm>
            <a:off x="3331779" y="4318397"/>
            <a:ext cx="534948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>
              <a:buClrTx/>
            </a:pPr>
            <a:r>
              <a:rPr lang="en-US" sz="1800" kern="1200">
                <a:solidFill>
                  <a:prstClr val="black">
                    <a:lumMod val="50000"/>
                    <a:lumOff val="50000"/>
                  </a:prst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Các em có thời gian 1 phút để chuẩn bị các thẻ màu nhé!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=""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069" y="176153"/>
            <a:ext cx="2771067" cy="122268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=""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939" y="1561523"/>
            <a:ext cx="3140728" cy="339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5533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=""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=""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=""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=""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Lào</a:t>
              </a:r>
              <a:r>
                <a:rPr lang="en-US" sz="2700" kern="1200" dirty="0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Thơng</a:t>
              </a:r>
              <a:endParaRPr lang="en-US" sz="2700" kern="1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=""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=""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=""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=""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Mường</a:t>
              </a:r>
              <a:r>
                <a:rPr lang="en-US" sz="2700" kern="1200" dirty="0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cổ</a:t>
              </a:r>
              <a:endParaRPr lang="en-US" sz="2700" kern="1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=""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=""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=""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=""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sz="2700" kern="1200" dirty="0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ổ</a:t>
              </a:r>
              <a:endParaRPr lang="en-US" sz="2700" kern="1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=""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=""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=""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Lào</a:t>
              </a:r>
              <a:r>
                <a:rPr lang="en-US" sz="2700" kern="1200" dirty="0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Lùm</a:t>
              </a:r>
              <a:endParaRPr lang="en-US" sz="2700" kern="1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=""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nhân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xa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xưa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Vương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quốc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lào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ai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2400" kern="1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=""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=""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=""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=""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3085206" y="114348"/>
            <a:ext cx="3035028" cy="1749231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=""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=""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=""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=""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=""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=""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="" xmlns:a16="http://schemas.microsoft.com/office/drawing/2014/main" id="{E2C0CE17-61E7-4378-8029-5EC13396665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=""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=""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=""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xmlns="" val="2351310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7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vide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video>
                <p:vide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video>
              </p:childTnLst>
            </p:cTn>
          </p:par>
        </p:tn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=""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=""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=""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=""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Ngô</a:t>
              </a:r>
              <a:r>
                <a:rPr lang="en-US" sz="2700" kern="1200" dirty="0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Quyền</a:t>
              </a:r>
              <a:endParaRPr lang="en-US" sz="2700" kern="1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=""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=""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=""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=""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Càn</a:t>
              </a:r>
              <a:r>
                <a:rPr lang="en-US" sz="2700" kern="1200" dirty="0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Long</a:t>
              </a:r>
              <a:endParaRPr lang="en-US" sz="2700" kern="1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=""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=""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=""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=""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Chế</a:t>
              </a:r>
              <a:r>
                <a:rPr lang="en-US" sz="2700" kern="1200" dirty="0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Bồng</a:t>
              </a:r>
              <a:r>
                <a:rPr lang="en-US" sz="2700" kern="1200" dirty="0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Nga</a:t>
              </a:r>
              <a:endParaRPr lang="en-US" sz="2700" kern="1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=""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=""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=""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Pha</a:t>
              </a:r>
              <a:r>
                <a:rPr lang="en-US" sz="2700" kern="1200" dirty="0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Ngừm</a:t>
              </a:r>
              <a:endParaRPr lang="en-US" sz="2700" kern="1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=""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Ai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ngường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thống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nhất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400" kern="120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m</a:t>
              </a:r>
              <a:r>
                <a:rPr lang="vi-VN" sz="2400" kern="120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ường</a:t>
              </a:r>
              <a:r>
                <a:rPr lang="en-US" sz="2400" kern="120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1353?</a:t>
              </a:r>
              <a:endParaRPr lang="en-US" sz="2400" kern="1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=""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=""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=""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=""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3086100" y="114348"/>
            <a:ext cx="3035922" cy="1749231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=""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=""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=""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=""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=""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=""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="" xmlns:a16="http://schemas.microsoft.com/office/drawing/2014/main" id="{C6E2AE9C-62B9-42F0-91AA-6B1C228D416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="" xmlns:a16="http://schemas.microsoft.com/office/drawing/2014/main" id="{FC787D35-EA2C-4933-A0FB-01D7CBF464D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C075D5C4-5B7C-423A-B88B-D0A39B352CED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BE42896E-5B83-4EE3-AFE4-4EDCA2A816C1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="" xmlns:a16="http://schemas.microsoft.com/office/drawing/2014/main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="" xmlns:a16="http://schemas.microsoft.com/office/drawing/2014/main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="" xmlns:a16="http://schemas.microsoft.com/office/drawing/2014/main" id="{FEBC9727-642B-4069-9B82-94764A0B5B6F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xmlns="" val="342852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7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vide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video>
                <p:vide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video>
              </p:childTnLst>
            </p:cTn>
          </p:par>
        </p:tn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=""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=""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=""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=""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XIII-XVI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=""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=""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=""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=""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XV-XVII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=""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=""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=""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=""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XV-XVI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=""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=""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=""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XIII-XV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=""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Vương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quốc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Lào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bước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giai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phát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triển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thịnh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vượng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khoảng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thời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gian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2400" kern="1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=""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=""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=""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=""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3085206" y="115464"/>
            <a:ext cx="3035028" cy="1747000"/>
            <a:chOff x="-4113608" y="153951"/>
            <a:chExt cx="4046704" cy="2329333"/>
          </a:xfrm>
        </p:grpSpPr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 flipH="1">
              <a:off x="-4113608" y="153951"/>
              <a:ext cx="1959439" cy="2329333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=""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=""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=""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=""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=""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=""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="" xmlns:a16="http://schemas.microsoft.com/office/drawing/2014/main" id="{EFDA2F55-E708-4EE1-A240-2D67B5AA904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="" xmlns:a16="http://schemas.microsoft.com/office/drawing/2014/main" id="{AACE03CF-63A4-4F98-9320-28D8E9C8A9F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BB2E395B-C2FA-41C9-A955-F3A089DD4F32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BC63C546-6DB7-44C9-8EA9-413473C1BE35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="" xmlns:a16="http://schemas.microsoft.com/office/drawing/2014/main" id="{EB90D678-6311-432E-B99C-B1E3AF7BCC1E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="" xmlns:a16="http://schemas.microsoft.com/office/drawing/2014/main" id="{4B7EBBD9-A585-4930-860B-F4F228859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8C4260CE-C32C-4DD3-8E61-B08357FC92E8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xmlns="" val="4151628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7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vide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video>
                <p:vide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video>
              </p:childTnLst>
            </p:cTn>
          </p:par>
        </p:tn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=""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=""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=""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=""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Chùa</a:t>
              </a:r>
              <a:r>
                <a:rPr lang="en-US" sz="2700" kern="1200" dirty="0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700" kern="1200" dirty="0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cột</a:t>
              </a:r>
              <a:endParaRPr lang="en-US" sz="2700" kern="1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=""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=""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=""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=""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Tượng</a:t>
              </a:r>
              <a:r>
                <a:rPr lang="en-US" sz="2700" kern="12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nữ</a:t>
              </a:r>
              <a:r>
                <a:rPr lang="en-US" sz="2700" kern="12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thần</a:t>
              </a:r>
              <a:r>
                <a:rPr lang="en-US" sz="2700" kern="12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tự</a:t>
              </a:r>
              <a:r>
                <a:rPr lang="en-US" sz="2700" kern="12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do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=""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=""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=""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=""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Thạt</a:t>
              </a:r>
              <a:r>
                <a:rPr lang="en-US" sz="2700" kern="1200" dirty="0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Luồng</a:t>
              </a:r>
              <a:endParaRPr lang="en-US" sz="2700" kern="1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=""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=""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=""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Cố</a:t>
              </a:r>
              <a:r>
                <a:rPr lang="en-US" sz="2700" kern="1200" dirty="0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cung</a:t>
              </a:r>
              <a:endParaRPr lang="en-US" sz="2700" kern="1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=""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trình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kiến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trúc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tiêu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biểu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nhất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Lào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:</a:t>
              </a:r>
              <a:endParaRPr lang="en-US" sz="2400" kern="1200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=""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=""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=""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=""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3085206" y="115287"/>
            <a:ext cx="3035028" cy="1747354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=""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=""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=""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=""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=""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=""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=""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=""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=""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=""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xmlns="" val="1688137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7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vide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video>
                <p:vide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video>
              </p:childTnLst>
            </p:cTn>
          </p:par>
        </p:tn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860" y="0"/>
            <a:ext cx="9161860" cy="51435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4240283" y="156769"/>
            <a:ext cx="3258897" cy="1440417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=""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=""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=""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=""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574" y="171982"/>
            <a:ext cx="4037426" cy="467756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3808343" y="2147179"/>
            <a:ext cx="4710905" cy="2798273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1"/>
              <a:ext cx="6281207" cy="2031326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33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Cảm ơn các bạn</a:t>
              </a:r>
            </a:p>
            <a:p>
              <a:pPr algn="ctr" defTabSz="685800">
                <a:buClrTx/>
              </a:pPr>
              <a:r>
                <a:rPr lang="en-US" sz="33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đã chọn vòng cổ</a:t>
              </a:r>
            </a:p>
            <a:p>
              <a:pPr algn="ctr" defTabSz="685800">
                <a:buClrTx/>
              </a:pPr>
              <a:r>
                <a:rPr lang="en-US" sz="33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cho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958779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03D4E51-7AF3-7944-993B-72B0687F988B}"/>
              </a:ext>
            </a:extLst>
          </p:cNvPr>
          <p:cNvSpPr/>
          <p:nvPr/>
        </p:nvSpPr>
        <p:spPr>
          <a:xfrm>
            <a:off x="1357147" y="1862261"/>
            <a:ext cx="623123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>
              <a:buClrTx/>
              <a:buFontTx/>
              <a:buNone/>
              <a:defRPr/>
            </a:pPr>
            <a:r>
              <a:rPr lang="en-US" sz="6600" b="1" kern="1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xmlns="" val="3911514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7914" y="1424763"/>
            <a:ext cx="56990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rong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thành tựu văn hóa tiêu biểu của đất nước Lào em ấn tượng nhất với thành tựu nào? vì sao?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03D4E51-7AF3-7944-993B-72B0687F988B}"/>
              </a:ext>
            </a:extLst>
          </p:cNvPr>
          <p:cNvSpPr/>
          <p:nvPr/>
        </p:nvSpPr>
        <p:spPr>
          <a:xfrm>
            <a:off x="2803782" y="642832"/>
            <a:ext cx="376713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>
              <a:buClrTx/>
              <a:buFontTx/>
              <a:buNone/>
              <a:defRPr/>
            </a:pPr>
            <a:r>
              <a:rPr lang="en-US" sz="4000" b="1" kern="1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xmlns="" val="3138267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53" y="336213"/>
            <a:ext cx="6685514" cy="4515673"/>
          </a:xfrm>
          <a:prstGeom prst="rect">
            <a:avLst/>
          </a:prstGeom>
        </p:spPr>
      </p:pic>
      <p:pic>
        <p:nvPicPr>
          <p:cNvPr id="429" name="Google Shape;429;p45"/>
          <p:cNvPicPr preferRelativeResize="0"/>
          <p:nvPr/>
        </p:nvPicPr>
        <p:blipFill rotWithShape="1">
          <a:blip r:embed="rId5">
            <a:alphaModFix amt="56000"/>
          </a:blip>
          <a:srcRect l="14508" t="32951" r="10161" b="23799"/>
          <a:stretch/>
        </p:blipFill>
        <p:spPr>
          <a:xfrm>
            <a:off x="913025" y="2173162"/>
            <a:ext cx="4736350" cy="60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45"/>
          <p:cNvPicPr preferRelativeResize="0"/>
          <p:nvPr/>
        </p:nvPicPr>
        <p:blipFill rotWithShape="1">
          <a:blip r:embed="rId6">
            <a:alphaModFix/>
          </a:blip>
          <a:srcRect t="79" b="79"/>
          <a:stretch/>
        </p:blipFill>
        <p:spPr>
          <a:xfrm>
            <a:off x="6974250" y="3606985"/>
            <a:ext cx="2169750" cy="1279375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45"/>
          <p:cNvSpPr txBox="1">
            <a:spLocks noGrp="1"/>
          </p:cNvSpPr>
          <p:nvPr>
            <p:ph type="ctrTitle"/>
          </p:nvPr>
        </p:nvSpPr>
        <p:spPr>
          <a:xfrm>
            <a:off x="709880" y="992188"/>
            <a:ext cx="5714002" cy="112766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Vương quốc Lào</a:t>
            </a:r>
            <a:endParaRPr sz="5400" b="1" dirty="0">
              <a:solidFill>
                <a:schemeClr val="dk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5" name="Google Shape;435;p45"/>
          <p:cNvPicPr preferRelativeResize="0"/>
          <p:nvPr/>
        </p:nvPicPr>
        <p:blipFill rotWithShape="1">
          <a:blip r:embed="rId7">
            <a:alphaModFix/>
          </a:blip>
          <a:srcRect t="475" b="475"/>
          <a:stretch/>
        </p:blipFill>
        <p:spPr>
          <a:xfrm rot="1286753">
            <a:off x="7788519" y="2685326"/>
            <a:ext cx="481498" cy="158764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144886" y="250650"/>
            <a:ext cx="41665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17: Bài </a:t>
            </a:r>
            <a:r>
              <a:rPr lang="en-US" sz="54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914367" y="336213"/>
            <a:ext cx="1938995" cy="1903956"/>
            <a:chOff x="6559431" y="0"/>
            <a:chExt cx="1938995" cy="1903956"/>
          </a:xfrm>
        </p:grpSpPr>
        <p:pic>
          <p:nvPicPr>
            <p:cNvPr id="430" name="Google Shape;430;p4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559431" y="0"/>
              <a:ext cx="1938995" cy="19039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31649" y="191723"/>
              <a:ext cx="1681134" cy="14238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52"/>
          <p:cNvSpPr txBox="1">
            <a:spLocks noGrp="1"/>
          </p:cNvSpPr>
          <p:nvPr>
            <p:ph type="title"/>
          </p:nvPr>
        </p:nvSpPr>
        <p:spPr>
          <a:xfrm>
            <a:off x="745045" y="2571750"/>
            <a:ext cx="2271348" cy="15420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1. Q</a:t>
            </a:r>
            <a:r>
              <a:rPr lang="en" sz="2400" b="1" dirty="0" smtClean="0">
                <a:latin typeface="Times New Roman" pitchFamily="18" charset="0"/>
                <a:cs typeface="Times New Roman" pitchFamily="18" charset="0"/>
              </a:rPr>
              <a:t>uá trình hình thành và phát triển của Vương quốc</a:t>
            </a:r>
            <a:endParaRPr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7" name="Google Shape;537;p52"/>
          <p:cNvSpPr txBox="1">
            <a:spLocks noGrp="1"/>
          </p:cNvSpPr>
          <p:nvPr>
            <p:ph type="title" idx="2"/>
          </p:nvPr>
        </p:nvSpPr>
        <p:spPr>
          <a:xfrm>
            <a:off x="3689321" y="2526950"/>
            <a:ext cx="1860385" cy="15420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smtClean="0">
                <a:latin typeface="Times New Roman" pitchFamily="18" charset="0"/>
                <a:cs typeface="Times New Roman" pitchFamily="18" charset="0"/>
              </a:rPr>
              <a:t>2. Vương quốc Lào thời Lang Xang</a:t>
            </a:r>
            <a:endParaRPr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9" name="Google Shape;539;p52"/>
          <p:cNvSpPr txBox="1">
            <a:spLocks noGrp="1"/>
          </p:cNvSpPr>
          <p:nvPr>
            <p:ph type="title" idx="4"/>
          </p:nvPr>
        </p:nvSpPr>
        <p:spPr>
          <a:xfrm>
            <a:off x="6302670" y="2571750"/>
            <a:ext cx="2143500" cy="15420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3. M</a:t>
            </a:r>
            <a:r>
              <a:rPr lang="en" sz="2400" b="1" dirty="0" smtClean="0">
                <a:latin typeface="Times New Roman" pitchFamily="18" charset="0"/>
                <a:cs typeface="Times New Roman" pitchFamily="18" charset="0"/>
              </a:rPr>
              <a:t>ột số nét tiêu biểu về văn hóa</a:t>
            </a:r>
            <a:endParaRPr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1" name="Google Shape;541;p52"/>
          <p:cNvSpPr txBox="1">
            <a:spLocks noGrp="1"/>
          </p:cNvSpPr>
          <p:nvPr>
            <p:ph type="title" idx="6"/>
          </p:nvPr>
        </p:nvSpPr>
        <p:spPr>
          <a:xfrm>
            <a:off x="2787458" y="676813"/>
            <a:ext cx="366411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/>
              <a:t>NỘI  DUNG</a:t>
            </a:r>
            <a:endParaRPr lang="en-US" sz="3600" b="1" dirty="0"/>
          </a:p>
        </p:txBody>
      </p:sp>
      <p:pic>
        <p:nvPicPr>
          <p:cNvPr id="542" name="Google Shape;54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8680" y="1369451"/>
            <a:ext cx="513926" cy="1157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3848" y="1866225"/>
            <a:ext cx="574600" cy="66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82728" y="1535605"/>
            <a:ext cx="574600" cy="9913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5" grpId="0"/>
      <p:bldP spid="537" grpId="0"/>
      <p:bldP spid="5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51"/>
          <p:cNvPicPr preferRelativeResize="0"/>
          <p:nvPr/>
        </p:nvPicPr>
        <p:blipFill rotWithShape="1">
          <a:blip r:embed="rId3">
            <a:alphaModFix amt="56000"/>
          </a:blip>
          <a:srcRect l="14508" t="32951" r="10161" b="23799"/>
          <a:stretch/>
        </p:blipFill>
        <p:spPr>
          <a:xfrm>
            <a:off x="3913960" y="4097173"/>
            <a:ext cx="4822100" cy="76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 flipH="1">
            <a:off x="-562201" y="135700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32756" y="1033750"/>
            <a:ext cx="1202175" cy="1234200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51"/>
          <p:cNvSpPr txBox="1">
            <a:spLocks noGrp="1"/>
          </p:cNvSpPr>
          <p:nvPr>
            <p:ph type="ctrTitle"/>
          </p:nvPr>
        </p:nvSpPr>
        <p:spPr>
          <a:xfrm>
            <a:off x="4191419" y="2467326"/>
            <a:ext cx="4497088" cy="13732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Quá trình hình thành và phát triển của Vương quốc</a:t>
            </a:r>
            <a:endParaRPr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3" name="Google Shape;523;p51"/>
          <p:cNvSpPr txBox="1">
            <a:spLocks noGrp="1"/>
          </p:cNvSpPr>
          <p:nvPr>
            <p:ph type="title" idx="2"/>
          </p:nvPr>
        </p:nvSpPr>
        <p:spPr>
          <a:xfrm>
            <a:off x="5731594" y="1120143"/>
            <a:ext cx="1204500" cy="106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01</a:t>
            </a:r>
            <a:endParaRPr/>
          </a:p>
        </p:txBody>
      </p:sp>
      <p:pic>
        <p:nvPicPr>
          <p:cNvPr id="525" name="Google Shape;525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59836" y="1650843"/>
            <a:ext cx="2770349" cy="226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25119" y="831418"/>
            <a:ext cx="949900" cy="163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230472" y="4440350"/>
            <a:ext cx="837854" cy="8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51"/>
          <p:cNvPicPr preferRelativeResize="0"/>
          <p:nvPr/>
        </p:nvPicPr>
        <p:blipFill rotWithShape="1">
          <a:blip r:embed="rId9">
            <a:alphaModFix/>
          </a:blip>
          <a:srcRect l="357" r="347"/>
          <a:stretch/>
        </p:blipFill>
        <p:spPr>
          <a:xfrm rot="10800000">
            <a:off x="7799302" y="34625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5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124627" y="4036156"/>
            <a:ext cx="837850" cy="1144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51"/>
          <p:cNvPicPr preferRelativeResize="0"/>
          <p:nvPr/>
        </p:nvPicPr>
        <p:blipFill rotWithShape="1">
          <a:blip r:embed="rId9">
            <a:alphaModFix/>
          </a:blip>
          <a:srcRect l="357" r="347"/>
          <a:stretch/>
        </p:blipFill>
        <p:spPr>
          <a:xfrm rot="10800000" flipH="1">
            <a:off x="2" y="57350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-137257" y="-20059"/>
            <a:ext cx="3505537" cy="49747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39869" y="225468"/>
            <a:ext cx="71398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2713" y="1791570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Thơng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33184" y="2844104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Lùm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63655" y="3896638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02479" y="2359853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Ngừm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02055" y="3458535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Xang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33397" y="4077745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1353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0871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521" y="225467"/>
            <a:ext cx="8567802" cy="47223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35346" y="1202466"/>
            <a:ext cx="3886191" cy="2738568"/>
            <a:chOff x="134930" y="1230225"/>
            <a:chExt cx="3886191" cy="273856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7305" t="25571" r="11646" b="5997"/>
            <a:stretch/>
          </p:blipFill>
          <p:spPr>
            <a:xfrm>
              <a:off x="2681238" y="1650238"/>
              <a:ext cx="1339883" cy="166596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4930" y="1230225"/>
              <a:ext cx="2834406" cy="208597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73849" y="3445573"/>
              <a:ext cx="25363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Lào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Thơng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917661" y="1359598"/>
            <a:ext cx="3861350" cy="2738568"/>
            <a:chOff x="4917661" y="1359598"/>
            <a:chExt cx="3861350" cy="273856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/>
            <a:srcRect t="1" b="48385"/>
            <a:stretch/>
          </p:blipFill>
          <p:spPr>
            <a:xfrm>
              <a:off x="5889357" y="1359598"/>
              <a:ext cx="1732346" cy="164482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41142" y="2058381"/>
              <a:ext cx="1837869" cy="138719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t="1" b="48385"/>
            <a:stretch/>
          </p:blipFill>
          <p:spPr>
            <a:xfrm>
              <a:off x="4917661" y="1779611"/>
              <a:ext cx="1732346" cy="164482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672982" y="3574946"/>
              <a:ext cx="25363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Lào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ùm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961998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Language Arts for High School - 9th Grade: POV and Narrative Voice by Slidesgo">
  <a:themeElements>
    <a:clrScheme name="Simple Light">
      <a:dk1>
        <a:srgbClr val="783F04"/>
      </a:dk1>
      <a:lt1>
        <a:srgbClr val="FFFFFF"/>
      </a:lt1>
      <a:dk2>
        <a:srgbClr val="C24445"/>
      </a:dk2>
      <a:lt2>
        <a:srgbClr val="FFFFFF"/>
      </a:lt2>
      <a:accent1>
        <a:srgbClr val="D3A245"/>
      </a:accent1>
      <a:accent2>
        <a:srgbClr val="72627C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783F0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975</Words>
  <Application>Microsoft Office PowerPoint</Application>
  <PresentationFormat>On-screen Show (16:9)</PresentationFormat>
  <Paragraphs>131</Paragraphs>
  <Slides>37</Slides>
  <Notes>16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50" baseType="lpstr">
      <vt:lpstr>Arial</vt:lpstr>
      <vt:lpstr>Times New Roman</vt:lpstr>
      <vt:lpstr>Aref Ruqaa</vt:lpstr>
      <vt:lpstr>Wingdings</vt:lpstr>
      <vt:lpstr>Nunito</vt:lpstr>
      <vt:lpstr>#9Slide02 Noi dung dai</vt:lpstr>
      <vt:lpstr>iCiel Cadena</vt:lpstr>
      <vt:lpstr>Calibri</vt:lpstr>
      <vt:lpstr>#9Slide02 Tieu de dai</vt:lpstr>
      <vt:lpstr>Anaheim</vt:lpstr>
      <vt:lpstr>Poppins</vt:lpstr>
      <vt:lpstr>Language Arts for High School - 9th Grade: POV and Narrative Voice by Slidesgo</vt:lpstr>
      <vt:lpstr>Office Theme</vt:lpstr>
      <vt:lpstr>Slide 1</vt:lpstr>
      <vt:lpstr>Slide 2</vt:lpstr>
      <vt:lpstr>Slide 3</vt:lpstr>
      <vt:lpstr>Vương quốc Lào</vt:lpstr>
      <vt:lpstr>1. Quá trình hình thành và phát triển của Vương quốc</vt:lpstr>
      <vt:lpstr>Quá trình hình thành và phát triển của Vương quốc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Vương quốc Lào</dc:title>
  <dc:creator>Administrator</dc:creator>
  <cp:lastModifiedBy>MTBA</cp:lastModifiedBy>
  <cp:revision>38</cp:revision>
  <dcterms:modified xsi:type="dcterms:W3CDTF">2023-09-20T02:33:56Z</dcterms:modified>
</cp:coreProperties>
</file>