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3" r:id="rId2"/>
    <p:sldId id="441" r:id="rId3"/>
    <p:sldId id="281" r:id="rId4"/>
    <p:sldId id="364" r:id="rId5"/>
    <p:sldId id="442" r:id="rId6"/>
    <p:sldId id="448" r:id="rId7"/>
    <p:sldId id="435" r:id="rId8"/>
    <p:sldId id="444" r:id="rId9"/>
    <p:sldId id="436" r:id="rId10"/>
    <p:sldId id="445" r:id="rId11"/>
    <p:sldId id="437" r:id="rId12"/>
    <p:sldId id="447" r:id="rId13"/>
    <p:sldId id="446" r:id="rId14"/>
    <p:sldId id="264" r:id="rId15"/>
    <p:sldId id="319" r:id="rId16"/>
    <p:sldId id="439" r:id="rId17"/>
    <p:sldId id="449" r:id="rId18"/>
    <p:sldId id="450" r:id="rId19"/>
    <p:sldId id="440" r:id="rId20"/>
    <p:sldId id="451" r:id="rId21"/>
    <p:sldId id="269" r:id="rId22"/>
    <p:sldId id="452" r:id="rId23"/>
    <p:sldId id="419"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932B6-4CF7-4111-AD4A-46A63131B365}" type="datetimeFigureOut">
              <a:rPr lang="en-US" smtClean="0"/>
              <a:pPr/>
              <a:t>20-Sep-23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709FA-A089-4BA6-A815-B3522696DF2A}" type="slidenum">
              <a:rPr lang="en-US" smtClean="0"/>
              <a:pPr/>
              <a:t>‹#›</a:t>
            </a:fld>
            <a:endParaRPr lang="en-US"/>
          </a:p>
        </p:txBody>
      </p:sp>
    </p:spTree>
    <p:extLst>
      <p:ext uri="{BB962C8B-B14F-4D97-AF65-F5344CB8AC3E}">
        <p14:creationId xmlns:p14="http://schemas.microsoft.com/office/powerpoint/2010/main" xmlns="" val="402106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pPr/>
              <a:t>4</a:t>
            </a:fld>
            <a:endParaRPr lang="en-US"/>
          </a:p>
        </p:txBody>
      </p:sp>
    </p:spTree>
    <p:extLst>
      <p:ext uri="{BB962C8B-B14F-4D97-AF65-F5344CB8AC3E}">
        <p14:creationId xmlns:p14="http://schemas.microsoft.com/office/powerpoint/2010/main" xmlns="" val="427961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pPr/>
              <a:t>5</a:t>
            </a:fld>
            <a:endParaRPr lang="en-US"/>
          </a:p>
        </p:txBody>
      </p:sp>
    </p:spTree>
    <p:extLst>
      <p:ext uri="{BB962C8B-B14F-4D97-AF65-F5344CB8AC3E}">
        <p14:creationId xmlns:p14="http://schemas.microsoft.com/office/powerpoint/2010/main" xmlns="" val="4279615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pPr/>
              <a:t>6</a:t>
            </a:fld>
            <a:endParaRPr lang="en-US"/>
          </a:p>
        </p:txBody>
      </p:sp>
    </p:spTree>
    <p:extLst>
      <p:ext uri="{BB962C8B-B14F-4D97-AF65-F5344CB8AC3E}">
        <p14:creationId xmlns:p14="http://schemas.microsoft.com/office/powerpoint/2010/main" xmlns="" val="360365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pPr/>
              <a:t>7</a:t>
            </a:fld>
            <a:endParaRPr lang="en-US"/>
          </a:p>
        </p:txBody>
      </p:sp>
    </p:spTree>
    <p:extLst>
      <p:ext uri="{BB962C8B-B14F-4D97-AF65-F5344CB8AC3E}">
        <p14:creationId xmlns:p14="http://schemas.microsoft.com/office/powerpoint/2010/main" xmlns="" val="406596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pPr/>
              <a:t>19</a:t>
            </a:fld>
            <a:endParaRPr lang="en-US"/>
          </a:p>
        </p:txBody>
      </p:sp>
    </p:spTree>
    <p:extLst>
      <p:ext uri="{BB962C8B-B14F-4D97-AF65-F5344CB8AC3E}">
        <p14:creationId xmlns:p14="http://schemas.microsoft.com/office/powerpoint/2010/main" xmlns="" val="2704109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A7B5D1-7846-490F-822F-E12C2A7E4930}"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7814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58967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801224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3A172F-34B6-44B7-8F5D-E0FAFC2D2FED}" type="slidenum">
              <a:rPr lang="en-US"/>
              <a:pPr>
                <a:defRPr/>
              </a:pPr>
              <a:t>‹#›</a:t>
            </a:fld>
            <a:endParaRPr lang="en-US"/>
          </a:p>
        </p:txBody>
      </p:sp>
    </p:spTree>
    <p:extLst>
      <p:ext uri="{BB962C8B-B14F-4D97-AF65-F5344CB8AC3E}">
        <p14:creationId xmlns:p14="http://schemas.microsoft.com/office/powerpoint/2010/main" xmlns="" val="1730720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7F171F7-D6C8-46B0-A231-BB7ED52F844D}" type="slidenum">
              <a:rPr lang="en-US"/>
              <a:pPr>
                <a:defRPr/>
              </a:pPr>
              <a:t>‹#›</a:t>
            </a:fld>
            <a:endParaRPr lang="en-US"/>
          </a:p>
        </p:txBody>
      </p:sp>
    </p:spTree>
    <p:extLst>
      <p:ext uri="{BB962C8B-B14F-4D97-AF65-F5344CB8AC3E}">
        <p14:creationId xmlns:p14="http://schemas.microsoft.com/office/powerpoint/2010/main" xmlns="" val="226502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263795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B5D1-7846-490F-822F-E12C2A7E4930}" type="datetimeFigureOut">
              <a:rPr lang="en-US" smtClean="0"/>
              <a:pPr/>
              <a:t>20-Sep-23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170331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A7B5D1-7846-490F-822F-E12C2A7E4930}"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390087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A7B5D1-7846-490F-822F-E12C2A7E4930}" type="datetimeFigureOut">
              <a:rPr lang="en-US" smtClean="0"/>
              <a:pPr/>
              <a:t>20-Sep-23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86076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A7B5D1-7846-490F-822F-E12C2A7E4930}" type="datetimeFigureOut">
              <a:rPr lang="en-US" smtClean="0"/>
              <a:pPr/>
              <a:t>20-Sep-23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390088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B5D1-7846-490F-822F-E12C2A7E4930}" type="datetimeFigureOut">
              <a:rPr lang="en-US" smtClean="0"/>
              <a:pPr/>
              <a:t>20-Sep-23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79637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359219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pPr/>
              <a:t>20-Sep-23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268641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B5D1-7846-490F-822F-E12C2A7E4930}" type="datetimeFigureOut">
              <a:rPr lang="en-US" smtClean="0"/>
              <a:pPr/>
              <a:t>20-Sep-23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FD958-855D-447B-94B9-1AEC959F9587}" type="slidenum">
              <a:rPr lang="en-US" smtClean="0"/>
              <a:pPr/>
              <a:t>‹#›</a:t>
            </a:fld>
            <a:endParaRPr lang="en-US"/>
          </a:p>
        </p:txBody>
      </p:sp>
    </p:spTree>
    <p:extLst>
      <p:ext uri="{BB962C8B-B14F-4D97-AF65-F5344CB8AC3E}">
        <p14:creationId xmlns:p14="http://schemas.microsoft.com/office/powerpoint/2010/main" xmlns="" val="23091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12.xml"/><Relationship Id="rId4" Type="http://schemas.openxmlformats.org/officeDocument/2006/relationships/slide" Target="slide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77213" y="3861048"/>
            <a:ext cx="8790682" cy="1815882"/>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bao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nhìn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tivi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 xmlns:a16="http://schemas.microsoft.com/office/drawing/2014/main" id="{6B64E467-5EE1-429E-B6D8-E40768A0DC28}"/>
              </a:ext>
            </a:extLst>
          </p:cNvPr>
          <p:cNvPicPr>
            <a:picLocks noChangeAspect="1"/>
          </p:cNvPicPr>
          <p:nvPr/>
        </p:nvPicPr>
        <p:blipFill>
          <a:blip r:embed="rId2"/>
          <a:stretch>
            <a:fillRect/>
          </a:stretch>
        </p:blipFill>
        <p:spPr>
          <a:xfrm rot="5400000">
            <a:off x="1206054" y="-293411"/>
            <a:ext cx="2508621" cy="4254252"/>
          </a:xfrm>
          <a:prstGeom prst="rect">
            <a:avLst/>
          </a:prstGeom>
        </p:spPr>
      </p:pic>
      <p:pic>
        <p:nvPicPr>
          <p:cNvPr id="3" name="Picture 2">
            <a:extLst>
              <a:ext uri="{FF2B5EF4-FFF2-40B4-BE49-F238E27FC236}">
                <a16:creationId xmlns="" xmlns:a16="http://schemas.microsoft.com/office/drawing/2014/main" id="{8EE61A15-5D6D-4B4C-AB9E-3E4A88076073}"/>
              </a:ext>
            </a:extLst>
          </p:cNvPr>
          <p:cNvPicPr>
            <a:picLocks noChangeAspect="1"/>
          </p:cNvPicPr>
          <p:nvPr/>
        </p:nvPicPr>
        <p:blipFill>
          <a:blip r:embed="rId3"/>
          <a:stretch>
            <a:fillRect/>
          </a:stretch>
        </p:blipFill>
        <p:spPr>
          <a:xfrm rot="5400000">
            <a:off x="5619542" y="-129727"/>
            <a:ext cx="2502380" cy="4027640"/>
          </a:xfrm>
          <a:prstGeom prst="rect">
            <a:avLst/>
          </a:prstGeom>
        </p:spPr>
      </p:pic>
      <p:sp>
        <p:nvSpPr>
          <p:cNvPr id="5" name="TextBox 4">
            <a:extLst>
              <a:ext uri="{FF2B5EF4-FFF2-40B4-BE49-F238E27FC236}">
                <a16:creationId xmlns="" xmlns:a16="http://schemas.microsoft.com/office/drawing/2014/main" id="{7E65793C-38CC-4D03-906E-568ECB79AE64}"/>
              </a:ext>
            </a:extLst>
          </p:cNvPr>
          <p:cNvSpPr txBox="1"/>
          <p:nvPr/>
        </p:nvSpPr>
        <p:spPr>
          <a:xfrm>
            <a:off x="5405230" y="3293307"/>
            <a:ext cx="3457371" cy="430887"/>
          </a:xfrm>
          <a:prstGeom prst="rect">
            <a:avLst/>
          </a:prstGeom>
          <a:noFill/>
        </p:spPr>
        <p:txBody>
          <a:bodyPr wrap="square" rtlCol="0">
            <a:spAutoFit/>
          </a:bodyPr>
          <a:lstStyle/>
          <a:p>
            <a:pPr algn="just"/>
            <a:r>
              <a:rPr lang="en-US" sz="2200" b="1" dirty="0" err="1">
                <a:solidFill>
                  <a:srgbClr val="FF0000"/>
                </a:solidFill>
                <a:latin typeface="Times New Roman" pitchFamily="18" charset="0"/>
                <a:cs typeface="Times New Roman" pitchFamily="18" charset="0"/>
              </a:rPr>
              <a:t>Ăng</a:t>
            </a:r>
            <a:r>
              <a:rPr lang="en-US" sz="2200" b="1" dirty="0">
                <a:solidFill>
                  <a:srgbClr val="FF0000"/>
                </a:solidFill>
                <a:latin typeface="Times New Roman" pitchFamily="18" charset="0"/>
                <a:cs typeface="Times New Roman" pitchFamily="18" charset="0"/>
              </a:rPr>
              <a:t>-co </a:t>
            </a:r>
            <a:r>
              <a:rPr lang="en-US" sz="2200" b="1" dirty="0" err="1">
                <a:solidFill>
                  <a:srgbClr val="FF0000"/>
                </a:solidFill>
                <a:latin typeface="Times New Roman" pitchFamily="18" charset="0"/>
                <a:cs typeface="Times New Roman" pitchFamily="18" charset="0"/>
              </a:rPr>
              <a:t>Vát</a:t>
            </a:r>
            <a:r>
              <a:rPr lang="en-US" sz="2200" b="1" dirty="0">
                <a:solidFill>
                  <a:srgbClr val="FF0000"/>
                </a:solidFill>
                <a:latin typeface="Times New Roman" pitchFamily="18" charset="0"/>
                <a:cs typeface="Times New Roman" pitchFamily="18" charset="0"/>
              </a:rPr>
              <a:t>, Cam-</a:t>
            </a:r>
            <a:r>
              <a:rPr lang="en-US" sz="2200" b="1" dirty="0" err="1">
                <a:solidFill>
                  <a:srgbClr val="FF0000"/>
                </a:solidFill>
                <a:latin typeface="Times New Roman" pitchFamily="18" charset="0"/>
                <a:cs typeface="Times New Roman" pitchFamily="18" charset="0"/>
              </a:rPr>
              <a:t>pu</a:t>
            </a:r>
            <a:r>
              <a:rPr lang="en-US" sz="2200" b="1" dirty="0">
                <a:solidFill>
                  <a:srgbClr val="FF0000"/>
                </a:solidFill>
                <a:latin typeface="Times New Roman" pitchFamily="18" charset="0"/>
                <a:cs typeface="Times New Roman" pitchFamily="18" charset="0"/>
              </a:rPr>
              <a:t>-chia</a:t>
            </a:r>
          </a:p>
        </p:txBody>
      </p:sp>
      <p:sp>
        <p:nvSpPr>
          <p:cNvPr id="6" name="TextBox 5">
            <a:extLst>
              <a:ext uri="{FF2B5EF4-FFF2-40B4-BE49-F238E27FC236}">
                <a16:creationId xmlns="" xmlns:a16="http://schemas.microsoft.com/office/drawing/2014/main" id="{7C3B5453-A5C3-4C2A-9A23-EA5F4B886EBF}"/>
              </a:ext>
            </a:extLst>
          </p:cNvPr>
          <p:cNvSpPr txBox="1"/>
          <p:nvPr/>
        </p:nvSpPr>
        <p:spPr>
          <a:xfrm>
            <a:off x="731678" y="3213556"/>
            <a:ext cx="3457371" cy="430887"/>
          </a:xfrm>
          <a:prstGeom prst="rect">
            <a:avLst/>
          </a:prstGeom>
          <a:noFill/>
        </p:spPr>
        <p:txBody>
          <a:bodyPr wrap="square" rtlCol="0">
            <a:spAutoFit/>
          </a:bodyPr>
          <a:lstStyle/>
          <a:p>
            <a:pPr algn="just"/>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Một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góc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đền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Ăng</a:t>
            </a:r>
            <a:r>
              <a:rPr lang="en-US" sz="2200" b="1" dirty="0">
                <a:solidFill>
                  <a:srgbClr val="FF0000"/>
                </a:solidFill>
                <a:latin typeface="Times New Roman" pitchFamily="18" charset="0"/>
                <a:cs typeface="Times New Roman" pitchFamily="18" charset="0"/>
              </a:rPr>
              <a:t>-co </a:t>
            </a:r>
            <a:r>
              <a:rPr lang="en-US" sz="2200" b="1" dirty="0" err="1">
                <a:solidFill>
                  <a:srgbClr val="FF0000"/>
                </a:solidFill>
                <a:latin typeface="Times New Roman" pitchFamily="18" charset="0"/>
                <a:cs typeface="Times New Roman" pitchFamily="18" charset="0"/>
              </a:rPr>
              <a:t>Vát</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8771148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341061"/>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2" name="Scroll: Horizontal 1">
            <a:extLst>
              <a:ext uri="{FF2B5EF4-FFF2-40B4-BE49-F238E27FC236}">
                <a16:creationId xmlns="" xmlns:a16="http://schemas.microsoft.com/office/drawing/2014/main" id="{8DA1BB7A-6B10-4849-85E6-411E3C10661D}"/>
              </a:ext>
            </a:extLst>
          </p:cNvPr>
          <p:cNvSpPr/>
          <p:nvPr/>
        </p:nvSpPr>
        <p:spPr>
          <a:xfrm>
            <a:off x="323528" y="615811"/>
            <a:ext cx="8640960" cy="562150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solidFill>
                <a:srgbClr val="0000FF"/>
              </a:solidFill>
            </a:endParaRPr>
          </a:p>
        </p:txBody>
      </p:sp>
      <p:sp>
        <p:nvSpPr>
          <p:cNvPr id="4" name="Rectangle 3">
            <a:extLst>
              <a:ext uri="{FF2B5EF4-FFF2-40B4-BE49-F238E27FC236}">
                <a16:creationId xmlns="" xmlns:a16="http://schemas.microsoft.com/office/drawing/2014/main" id="{8B309455-9FDD-4105-AB4D-8694399B660C}"/>
              </a:ext>
            </a:extLst>
          </p:cNvPr>
          <p:cNvSpPr/>
          <p:nvPr/>
        </p:nvSpPr>
        <p:spPr>
          <a:xfrm>
            <a:off x="1310401" y="1656846"/>
            <a:ext cx="7344816" cy="3539430"/>
          </a:xfrm>
          <a:prstGeom prst="rect">
            <a:avLst/>
          </a:prstGeom>
        </p:spPr>
        <p:txBody>
          <a:bodyPr wrap="square">
            <a:spAutoFit/>
          </a:bodyPr>
          <a:lstStyle/>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Chính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trị-xã</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hội</a:t>
            </a:r>
            <a:r>
              <a:rPr lang="en-US" sz="2800" dirty="0">
                <a:solidFill>
                  <a:srgbClr val="0000FF"/>
                </a:solidFill>
                <a:latin typeface="Times New Roman" panose="02020603050405020304" pitchFamily="18" charset="0"/>
                <a:cs typeface="Times New Roman" panose="02020603050405020304" pitchFamily="18" charset="0"/>
              </a:rPr>
              <a:t>: </a:t>
            </a:r>
            <a:r>
              <a:rPr lang="nl-NL" sz="2800" dirty="0">
                <a:solidFill>
                  <a:srgbClr val="0000FF"/>
                </a:solidFill>
                <a:latin typeface="Times New Roman" panose="02020603050405020304" pitchFamily="18" charset="0"/>
                <a:cs typeface="Times New Roman" panose="02020603050405020304" pitchFamily="18" charset="0"/>
              </a:rPr>
              <a:t>Đất nước thống nhất, ổn định, các vương triều ra sức củng cố quyền lực, đồng thời quan tâm đến đời sống nhân dân.</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Kinh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tế</a:t>
            </a:r>
            <a:r>
              <a:rPr lang="en-US" sz="2800" dirty="0">
                <a:solidFill>
                  <a:srgbClr val="0000FF"/>
                </a:solidFill>
                <a:latin typeface="Times New Roman" panose="02020603050405020304" pitchFamily="18" charset="0"/>
                <a:cs typeface="Times New Roman" panose="02020603050405020304" pitchFamily="18" charset="0"/>
              </a:rPr>
              <a:t>: </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bước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nhất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là</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nghiệp</a:t>
            </a:r>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Đánh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bắt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a:t>
            </a:r>
            <a:r>
              <a:rPr lang="en-US" sz="2800" dirty="0">
                <a:solidFill>
                  <a:srgbClr val="0000FF"/>
                </a:solidFill>
                <a:latin typeface="Times New Roman" panose="02020603050405020304" pitchFamily="18" charset="0"/>
                <a:cs typeface="Times New Roman" panose="02020603050405020304" pitchFamily="18" charset="0"/>
              </a:rPr>
              <a:t> ở </a:t>
            </a:r>
            <a:r>
              <a:rPr lang="en-US" sz="2800" dirty="0" err="1">
                <a:solidFill>
                  <a:srgbClr val="0000FF"/>
                </a:solidFill>
                <a:latin typeface="Times New Roman" panose="02020603050405020304" pitchFamily="18" charset="0"/>
                <a:cs typeface="Times New Roman" panose="02020603050405020304" pitchFamily="18" charset="0"/>
              </a:rPr>
              <a:t>Biển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Hồ</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khai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lâm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thổ</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sản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làm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nghề</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thủ</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công</a:t>
            </a:r>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ngừng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mở</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rộng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lãnh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thổ</a:t>
            </a:r>
            <a:endParaRPr lang="vi-VN"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17639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77854682-B28F-4041-9976-2107F189DBF8}"/>
              </a:ext>
            </a:extLst>
          </p:cNvPr>
          <p:cNvSpPr txBox="1"/>
          <p:nvPr/>
        </p:nvSpPr>
        <p:spPr>
          <a:xfrm>
            <a:off x="179512" y="888252"/>
            <a:ext cx="8640960" cy="2062103"/>
          </a:xfrm>
          <a:prstGeom prst="rect">
            <a:avLst/>
          </a:prstGeom>
          <a:noFill/>
        </p:spPr>
        <p:txBody>
          <a:bodyPr wrap="square" rtlCol="0">
            <a:spAutoFit/>
          </a:bodyPr>
          <a:lstStyle/>
          <a:p>
            <a:pPr algn="just"/>
            <a:r>
              <a:rPr lang="nl-NL" sz="3200" dirty="0">
                <a:solidFill>
                  <a:srgbClr val="0000FF"/>
                </a:solidFill>
                <a:latin typeface="Times New Roman" panose="02020603050405020304" pitchFamily="18" charset="0"/>
                <a:cs typeface="Times New Roman" panose="02020603050405020304" pitchFamily="18" charset="0"/>
              </a:rPr>
              <a:t>Đọc thông tin mục 3, kết hợp quan sát hình, thảo luận theo bàn để hoàn thành phiếu học tập về một số nét tiêu biểu về văn hóa của Vương quốc Cam-pu-chia.</a:t>
            </a:r>
            <a:endParaRPr lang="en-US" sz="3200" dirty="0">
              <a:solidFill>
                <a:srgbClr val="0000FF"/>
              </a:solidFill>
              <a:latin typeface="Times New Roman" panose="02020603050405020304" pitchFamily="18" charset="0"/>
              <a:cs typeface="Times New Roman" pitchFamily="18" charset="0"/>
            </a:endParaRPr>
          </a:p>
        </p:txBody>
      </p:sp>
      <p:sp>
        <p:nvSpPr>
          <p:cNvPr id="12" name="TextBox 11">
            <a:extLst>
              <a:ext uri="{FF2B5EF4-FFF2-40B4-BE49-F238E27FC236}">
                <a16:creationId xmlns="" xmlns:a16="http://schemas.microsoft.com/office/drawing/2014/main" id="{ED84E17C-A292-41FE-809E-7EF3FF7B5A2D}"/>
              </a:ext>
            </a:extLst>
          </p:cNvPr>
          <p:cNvSpPr txBox="1"/>
          <p:nvPr/>
        </p:nvSpPr>
        <p:spPr>
          <a:xfrm>
            <a:off x="395536" y="220023"/>
            <a:ext cx="6074788" cy="523220"/>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3.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nét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biểu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hóa</a:t>
            </a:r>
            <a:endParaRPr lang="en-US" sz="2800" b="1" dirty="0">
              <a:solidFill>
                <a:srgbClr val="FF0000"/>
              </a:solidFill>
              <a:latin typeface="Times New Roman" pitchFamily="18" charset="0"/>
              <a:cs typeface="Times New Roman" pitchFamily="18" charset="0"/>
            </a:endParaRPr>
          </a:p>
        </p:txBody>
      </p:sp>
      <p:pic>
        <p:nvPicPr>
          <p:cNvPr id="7" name="Picture 6">
            <a:extLst>
              <a:ext uri="{FF2B5EF4-FFF2-40B4-BE49-F238E27FC236}">
                <a16:creationId xmlns="" xmlns:a16="http://schemas.microsoft.com/office/drawing/2014/main" id="{6761B70E-7591-498A-92CF-7A22AE772A08}"/>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4355976" y="2952805"/>
            <a:ext cx="3750146" cy="1761158"/>
          </a:xfrm>
          <a:prstGeom prst="rect">
            <a:avLst/>
          </a:prstGeom>
          <a:noFill/>
          <a:ln>
            <a:noFill/>
          </a:ln>
        </p:spPr>
      </p:pic>
    </p:spTree>
    <p:extLst>
      <p:ext uri="{BB962C8B-B14F-4D97-AF65-F5344CB8AC3E}">
        <p14:creationId xmlns:p14="http://schemas.microsoft.com/office/powerpoint/2010/main" xmlns="" val="1558317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F091D4DB-EFF7-4574-BF12-C7B075125753}"/>
              </a:ext>
            </a:extLst>
          </p:cNvPr>
          <p:cNvSpPr txBox="1"/>
          <p:nvPr/>
        </p:nvSpPr>
        <p:spPr>
          <a:xfrm>
            <a:off x="2627784" y="620688"/>
            <a:ext cx="3384376" cy="523220"/>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PHIẾU HỌC TẬP</a:t>
            </a:r>
          </a:p>
        </p:txBody>
      </p:sp>
      <p:graphicFrame>
        <p:nvGraphicFramePr>
          <p:cNvPr id="2" name="Table 1">
            <a:extLst>
              <a:ext uri="{FF2B5EF4-FFF2-40B4-BE49-F238E27FC236}">
                <a16:creationId xmlns="" xmlns:a16="http://schemas.microsoft.com/office/drawing/2014/main" id="{D54F3944-2446-4046-9B55-50BAB6523F8A}"/>
              </a:ext>
            </a:extLst>
          </p:cNvPr>
          <p:cNvGraphicFramePr>
            <a:graphicFrameLocks noGrp="1"/>
          </p:cNvGraphicFramePr>
          <p:nvPr>
            <p:extLst>
              <p:ext uri="{D42A27DB-BD31-4B8C-83A1-F6EECF244321}">
                <p14:modId xmlns:p14="http://schemas.microsoft.com/office/powerpoint/2010/main" xmlns="" val="3419280378"/>
              </p:ext>
            </p:extLst>
          </p:nvPr>
        </p:nvGraphicFramePr>
        <p:xfrm>
          <a:off x="467544" y="1700808"/>
          <a:ext cx="8496944" cy="3108960"/>
        </p:xfrm>
        <a:graphic>
          <a:graphicData uri="http://schemas.openxmlformats.org/drawingml/2006/table">
            <a:tbl>
              <a:tblPr firstRow="1" bandRow="1"/>
              <a:tblGrid>
                <a:gridCol w="3168352">
                  <a:extLst>
                    <a:ext uri="{9D8B030D-6E8A-4147-A177-3AD203B41FA5}">
                      <a16:colId xmlns="" xmlns:a16="http://schemas.microsoft.com/office/drawing/2014/main" val="1995624714"/>
                    </a:ext>
                  </a:extLst>
                </a:gridCol>
                <a:gridCol w="5328592">
                  <a:extLst>
                    <a:ext uri="{9D8B030D-6E8A-4147-A177-3AD203B41FA5}">
                      <a16:colId xmlns="" xmlns:a16="http://schemas.microsoft.com/office/drawing/2014/main" val="2419666361"/>
                    </a:ext>
                  </a:extLst>
                </a:gridCol>
              </a:tblGrid>
              <a:tr h="504056">
                <a:tc gridSpan="2">
                  <a:txBody>
                    <a:bodyPr/>
                    <a:lstStyle/>
                    <a:p>
                      <a:pPr algn="ctr"/>
                      <a:r>
                        <a:rPr lang="nl-NL" sz="2800" b="1" kern="1200" dirty="0">
                          <a:solidFill>
                            <a:schemeClr val="tx1"/>
                          </a:solidFill>
                          <a:effectLst/>
                          <a:latin typeface="Times New Roman" panose="02020603050405020304" pitchFamily="18" charset="0"/>
                          <a:ea typeface="+mn-ea"/>
                          <a:cs typeface="Times New Roman" panose="02020603050405020304" pitchFamily="18" charset="0"/>
                        </a:rPr>
                        <a:t>Một số nét tiêu biểu về văn hóa</a:t>
                      </a:r>
                      <a:endParaRPr lang="vi-VN" sz="2800" b="1" dirty="0">
                        <a:latin typeface="Times New Roman" panose="02020603050405020304" pitchFamily="18" charset="0"/>
                        <a:cs typeface="Times New Roman" panose="02020603050405020304" pitchFamily="18" charset="0"/>
                      </a:endParaRPr>
                    </a:p>
                  </a:txBody>
                  <a:tcPr/>
                </a:tc>
                <a:tc hMerge="1">
                  <a:txBody>
                    <a:bodyPr/>
                    <a:lstStyle/>
                    <a:p>
                      <a:endParaRPr lang="vi-VN" dirty="0"/>
                    </a:p>
                  </a:txBody>
                  <a:tcPr/>
                </a:tc>
                <a:extLst>
                  <a:ext uri="{0D108BD9-81ED-4DB2-BD59-A6C34878D82A}">
                    <a16:rowId xmlns="" xmlns:a16="http://schemas.microsoft.com/office/drawing/2014/main" val="424144434"/>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Tín ngưỡng</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211396947"/>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Tôn giáo</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92209081"/>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ữ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viết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148478398"/>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Văn học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035946493"/>
                  </a:ext>
                </a:extLst>
              </a:tr>
              <a:tr h="504056">
                <a:tc>
                  <a:txBody>
                    <a:bodyPr/>
                    <a:lstStyle/>
                    <a:p>
                      <a:pPr algn="l">
                        <a:lnSpc>
                          <a:spcPct val="115000"/>
                        </a:lnSpc>
                        <a:spcAft>
                          <a:spcPts val="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khắc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277389436"/>
                  </a:ext>
                </a:extLst>
              </a:tr>
            </a:tbl>
          </a:graphicData>
        </a:graphic>
      </p:graphicFrame>
    </p:spTree>
    <p:extLst>
      <p:ext uri="{BB962C8B-B14F-4D97-AF65-F5344CB8AC3E}">
        <p14:creationId xmlns:p14="http://schemas.microsoft.com/office/powerpoint/2010/main" xmlns="" val="2026174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D54F3944-2446-4046-9B55-50BAB6523F8A}"/>
              </a:ext>
            </a:extLst>
          </p:cNvPr>
          <p:cNvGraphicFramePr>
            <a:graphicFrameLocks noGrp="1"/>
          </p:cNvGraphicFramePr>
          <p:nvPr>
            <p:extLst>
              <p:ext uri="{D42A27DB-BD31-4B8C-83A1-F6EECF244321}">
                <p14:modId xmlns:p14="http://schemas.microsoft.com/office/powerpoint/2010/main" xmlns="" val="2287678922"/>
              </p:ext>
            </p:extLst>
          </p:nvPr>
        </p:nvGraphicFramePr>
        <p:xfrm>
          <a:off x="323528" y="1268760"/>
          <a:ext cx="8496944" cy="3515840"/>
        </p:xfrm>
        <a:graphic>
          <a:graphicData uri="http://schemas.openxmlformats.org/drawingml/2006/table">
            <a:tbl>
              <a:tblPr firstRow="1" bandRow="1"/>
              <a:tblGrid>
                <a:gridCol w="2304256">
                  <a:extLst>
                    <a:ext uri="{9D8B030D-6E8A-4147-A177-3AD203B41FA5}">
                      <a16:colId xmlns="" xmlns:a16="http://schemas.microsoft.com/office/drawing/2014/main" val="1995624714"/>
                    </a:ext>
                  </a:extLst>
                </a:gridCol>
                <a:gridCol w="6192688">
                  <a:extLst>
                    <a:ext uri="{9D8B030D-6E8A-4147-A177-3AD203B41FA5}">
                      <a16:colId xmlns="" xmlns:a16="http://schemas.microsoft.com/office/drawing/2014/main" val="2419666361"/>
                    </a:ext>
                  </a:extLst>
                </a:gridCol>
              </a:tblGrid>
              <a:tr h="504056">
                <a:tc gridSpan="2">
                  <a:txBody>
                    <a:bodyPr/>
                    <a:lstStyle/>
                    <a:p>
                      <a:pPr algn="ctr"/>
                      <a:r>
                        <a:rPr lang="nl-NL" sz="2800" b="1" kern="1200" dirty="0">
                          <a:solidFill>
                            <a:schemeClr val="tx1"/>
                          </a:solidFill>
                          <a:effectLst/>
                          <a:latin typeface="Times New Roman" panose="02020603050405020304" pitchFamily="18" charset="0"/>
                          <a:ea typeface="+mn-ea"/>
                          <a:cs typeface="Times New Roman" panose="02020603050405020304" pitchFamily="18" charset="0"/>
                        </a:rPr>
                        <a:t>Một số nét tiêu biểu về văn hóa</a:t>
                      </a:r>
                      <a:endParaRPr lang="vi-VN" sz="2800" b="1" dirty="0">
                        <a:latin typeface="Times New Roman" panose="02020603050405020304" pitchFamily="18" charset="0"/>
                        <a:cs typeface="Times New Roman" panose="02020603050405020304" pitchFamily="18" charset="0"/>
                      </a:endParaRPr>
                    </a:p>
                  </a:txBody>
                  <a:tcPr/>
                </a:tc>
                <a:tc hMerge="1">
                  <a:txBody>
                    <a:bodyPr/>
                    <a:lstStyle/>
                    <a:p>
                      <a:endParaRPr lang="vi-VN" dirty="0"/>
                    </a:p>
                  </a:txBody>
                  <a:tcPr/>
                </a:tc>
                <a:extLst>
                  <a:ext uri="{0D108BD9-81ED-4DB2-BD59-A6C34878D82A}">
                    <a16:rowId xmlns="" xmlns:a16="http://schemas.microsoft.com/office/drawing/2014/main" val="424144434"/>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Tín ngưỡng</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Phồn thực, cầu mưa</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211396947"/>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Tôn giáo</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a:effectLst/>
                          <a:latin typeface="Times New Roman" panose="02020603050405020304" pitchFamily="18" charset="0"/>
                          <a:ea typeface="Calibri" panose="020F0502020204030204" pitchFamily="34" charset="0"/>
                        </a:rPr>
                        <a:t>Hin-đu giáo, Phật giáo</a:t>
                      </a:r>
                      <a:endParaRPr lang="vi-VN"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92209081"/>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ữ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viết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a:effectLst/>
                          <a:latin typeface="Times New Roman" panose="02020603050405020304" pitchFamily="18" charset="0"/>
                          <a:ea typeface="Calibri" panose="020F0502020204030204" pitchFamily="34" charset="0"/>
                        </a:rPr>
                        <a:t>Chữ Khơ-me</a:t>
                      </a:r>
                      <a:endParaRPr lang="vi-VN"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3148478398"/>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Văn học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Thần thoại, truyện cười, thơ..</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4035946493"/>
                  </a:ext>
                </a:extLst>
              </a:tr>
              <a:tr h="504056">
                <a:tc>
                  <a:txBody>
                    <a:bodyPr/>
                    <a:lstStyle/>
                    <a:p>
                      <a:pPr algn="l">
                        <a:lnSpc>
                          <a:spcPct val="115000"/>
                        </a:lnSpc>
                        <a:spcAft>
                          <a:spcPts val="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khắc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Rất phát triển, tiêu biểu: Ăng-co Vát, Ăng-co-Thom</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324687170"/>
                  </a:ext>
                </a:extLst>
              </a:tr>
            </a:tbl>
          </a:graphicData>
        </a:graphic>
      </p:graphicFrame>
      <p:sp>
        <p:nvSpPr>
          <p:cNvPr id="7" name="TextBox 6">
            <a:extLst>
              <a:ext uri="{FF2B5EF4-FFF2-40B4-BE49-F238E27FC236}">
                <a16:creationId xmlns="" xmlns:a16="http://schemas.microsoft.com/office/drawing/2014/main" id="{2EA88FF9-A0ED-4D08-80BF-2A338B006D9F}"/>
              </a:ext>
            </a:extLst>
          </p:cNvPr>
          <p:cNvSpPr txBox="1"/>
          <p:nvPr/>
        </p:nvSpPr>
        <p:spPr>
          <a:xfrm>
            <a:off x="1331640" y="341061"/>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Tree>
    <p:extLst>
      <p:ext uri="{BB962C8B-B14F-4D97-AF65-F5344CB8AC3E}">
        <p14:creationId xmlns:p14="http://schemas.microsoft.com/office/powerpoint/2010/main" xmlns="" val="1883891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79712" y="1260103"/>
            <a:ext cx="6858000" cy="1107996"/>
          </a:xfrm>
          <a:prstGeom prst="rect">
            <a:avLst/>
          </a:prstGeom>
          <a:noFill/>
        </p:spPr>
        <p:txBody>
          <a:bodyPr wrap="square" rtlCol="0">
            <a:spAutoFit/>
          </a:bodyPr>
          <a:lstStyle/>
          <a:p>
            <a:pPr algn="ctr"/>
            <a:r>
              <a:rPr lang="en-US" sz="6600" b="1" dirty="0">
                <a:solidFill>
                  <a:srgbClr val="FF0000"/>
                </a:solidFill>
                <a:latin typeface="Times New Roman" pitchFamily="18" charset="0"/>
                <a:cs typeface="Times New Roman" pitchFamily="18" charset="0"/>
              </a:rPr>
              <a:t>LUYỆN TẬP</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4185" y="620688"/>
            <a:ext cx="1654274" cy="16978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40419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89613" y="1909420"/>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9772" y="-243408"/>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590228" y="1052736"/>
            <a:ext cx="8091879" cy="2246769"/>
          </a:xfrm>
          <a:prstGeom prst="rect">
            <a:avLst/>
          </a:prstGeom>
          <a:noFill/>
        </p:spPr>
        <p:txBody>
          <a:bodyPr wrap="square" rtlCol="0">
            <a:spAutoFit/>
          </a:bodyPr>
          <a:lstStyle/>
          <a:p>
            <a:r>
              <a:rPr lang="en-US" sz="2800" i="1" dirty="0">
                <a:latin typeface="Times New Roman" pitchFamily="18" charset="0"/>
                <a:cs typeface="Times New Roman" pitchFamily="18" charset="0"/>
              </a:rPr>
              <a:t>1.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được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hình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thành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từ</a:t>
            </a:r>
            <a:endParaRPr lang="en-US" sz="2800" i="1" dirty="0">
              <a:latin typeface="Times New Roman" pitchFamily="18" charset="0"/>
              <a:cs typeface="Times New Roman" pitchFamily="18" charset="0"/>
            </a:endParaRP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V.</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VI.</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IX.</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p:txBody>
      </p:sp>
    </p:spTree>
    <p:extLst>
      <p:ext uri="{BB962C8B-B14F-4D97-AF65-F5344CB8AC3E}">
        <p14:creationId xmlns:p14="http://schemas.microsoft.com/office/powerpoint/2010/main" xmlns="" val="73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9105" y="1556792"/>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139105" y="1123026"/>
            <a:ext cx="9004895" cy="2246769"/>
          </a:xfrm>
          <a:prstGeom prst="rect">
            <a:avLst/>
          </a:prstGeom>
          <a:noFill/>
        </p:spPr>
        <p:txBody>
          <a:bodyPr wrap="square" rtlCol="0">
            <a:spAutoFit/>
          </a:bodyPr>
          <a:lstStyle/>
          <a:p>
            <a:r>
              <a:rPr lang="en-US" sz="2800" i="1" dirty="0">
                <a:latin typeface="Times New Roman" pitchFamily="18" charset="0"/>
                <a:cs typeface="Times New Roman" pitchFamily="18" charset="0"/>
              </a:rPr>
              <a:t>2.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là</a:t>
            </a:r>
            <a:endParaRPr lang="en-US" sz="2800" i="1" dirty="0">
              <a:latin typeface="Times New Roman" pitchFamily="18" charset="0"/>
              <a:cs typeface="Times New Roman" pitchFamily="18" charset="0"/>
            </a:endParaRPr>
          </a:p>
          <a:p>
            <a:pPr marL="514350" indent="-514350">
              <a:buAutoNum type="alphaUcPeriod"/>
            </a:pP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a:t>
            </a:r>
            <a:r>
              <a:rPr lang="en-US" sz="2800" dirty="0">
                <a:latin typeface="Times New Roman" pitchFamily="18" charset="0"/>
                <a:cs typeface="Times New Roman" pitchFamily="18" charset="0"/>
              </a:rPr>
              <a:t> Cam-</a:t>
            </a:r>
            <a:r>
              <a:rPr lang="en-US" sz="2800" dirty="0" err="1">
                <a:latin typeface="Times New Roman" pitchFamily="18" charset="0"/>
                <a:cs typeface="Times New Roman" pitchFamily="18" charset="0"/>
              </a:rPr>
              <a:t>pu</a:t>
            </a:r>
            <a:r>
              <a:rPr lang="en-US" sz="2800" dirty="0">
                <a:latin typeface="Times New Roman" pitchFamily="18" charset="0"/>
                <a:cs typeface="Times New Roman" pitchFamily="18" charset="0"/>
              </a:rPr>
              <a:t>-chia </a:t>
            </a:r>
            <a:r>
              <a:rPr lang="en-US" sz="2800" dirty="0" err="1">
                <a:latin typeface="Times New Roman" pitchFamily="18" charset="0"/>
                <a:cs typeface="Times New Roman" pitchFamily="18" charset="0"/>
              </a:rPr>
              <a:t>đóng</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Ăng</a:t>
            </a:r>
            <a:r>
              <a:rPr lang="en-US" sz="2800" dirty="0">
                <a:latin typeface="Times New Roman" pitchFamily="18" charset="0"/>
                <a:cs typeface="Times New Roman" pitchFamily="18" charset="0"/>
              </a:rPr>
              <a:t>-co (802-1432).</a:t>
            </a:r>
          </a:p>
          <a:p>
            <a:pPr marL="514350" indent="-514350">
              <a:buAutoNum type="alphaUcPeriod"/>
            </a:pP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Giay</a:t>
            </a:r>
            <a:r>
              <a:rPr lang="en-US" sz="2800" dirty="0">
                <a:latin typeface="Times New Roman" pitchFamily="18" charset="0"/>
                <a:cs typeface="Times New Roman" pitchFamily="18" charset="0"/>
              </a:rPr>
              <a:t>-a-</a:t>
            </a:r>
            <a:r>
              <a:rPr lang="en-US" sz="2800" dirty="0" err="1">
                <a:latin typeface="Times New Roman" pitchFamily="18" charset="0"/>
                <a:cs typeface="Times New Roman" pitchFamily="18" charset="0"/>
              </a:rPr>
              <a:t>vác</a:t>
            </a:r>
            <a:r>
              <a:rPr lang="en-US" sz="2800" dirty="0">
                <a:latin typeface="Times New Roman" pitchFamily="18" charset="0"/>
                <a:cs typeface="Times New Roman" pitchFamily="18" charset="0"/>
              </a:rPr>
              <a:t>-man II.</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514350" indent="-514350">
              <a:buAutoNum type="alphaUcPeriod"/>
            </a:pP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phía</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Biển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393541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05803" y="4005064"/>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405804" y="947762"/>
            <a:ext cx="8785123" cy="3970318"/>
          </a:xfrm>
          <a:prstGeom prst="rect">
            <a:avLst/>
          </a:prstGeom>
          <a:noFill/>
        </p:spPr>
        <p:txBody>
          <a:bodyPr wrap="square" rtlCol="0">
            <a:spAutoFit/>
          </a:bodyPr>
          <a:lstStyle/>
          <a:p>
            <a:r>
              <a:rPr lang="en-US" sz="2800" i="1" dirty="0">
                <a:latin typeface="Times New Roman" pitchFamily="18" charset="0"/>
                <a:cs typeface="Times New Roman" pitchFamily="18" charset="0"/>
              </a:rPr>
              <a:t>3. Ý </a:t>
            </a:r>
            <a:r>
              <a:rPr lang="en-US" sz="2800" i="1" dirty="0" err="1">
                <a:latin typeface="Times New Roman" pitchFamily="18" charset="0"/>
                <a:cs typeface="Times New Roman" pitchFamily="18" charset="0"/>
              </a:rPr>
              <a:t>nào</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phản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ánh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đúng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sự</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Ăng</a:t>
            </a:r>
            <a:r>
              <a:rPr lang="en-US" sz="2800" i="1" dirty="0">
                <a:latin typeface="Times New Roman" pitchFamily="18" charset="0"/>
                <a:cs typeface="Times New Roman" pitchFamily="18" charset="0"/>
              </a:rPr>
              <a:t>-co?</a:t>
            </a:r>
          </a:p>
          <a:p>
            <a:pPr marL="514350" indent="-514350">
              <a:buAutoNum type="alphaUcPeriod"/>
            </a:pPr>
            <a:r>
              <a:rPr lang="en-US" sz="2800" dirty="0" err="1">
                <a:latin typeface="Times New Roman" pitchFamily="18" charset="0"/>
                <a:cs typeface="Times New Roman" pitchFamily="18" charset="0"/>
              </a:rPr>
              <a:t>Vương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lực</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ích</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kênh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Khơ</a:t>
            </a:r>
            <a:r>
              <a:rPr lang="en-US" sz="2800" dirty="0">
                <a:latin typeface="Times New Roman" pitchFamily="18" charset="0"/>
                <a:cs typeface="Times New Roman" pitchFamily="18" charset="0"/>
              </a:rPr>
              <a:t>-me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tấn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XV.</a:t>
            </a:r>
          </a:p>
        </p:txBody>
      </p:sp>
    </p:spTree>
    <p:extLst>
      <p:ext uri="{BB962C8B-B14F-4D97-AF65-F5344CB8AC3E}">
        <p14:creationId xmlns:p14="http://schemas.microsoft.com/office/powerpoint/2010/main" xmlns="" val="103604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2248" y="3244713"/>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46928" y="1100457"/>
            <a:ext cx="9144000" cy="2677656"/>
          </a:xfrm>
          <a:prstGeom prst="rect">
            <a:avLst/>
          </a:prstGeom>
          <a:noFill/>
        </p:spPr>
        <p:txBody>
          <a:bodyPr wrap="square" rtlCol="0">
            <a:spAutoFit/>
          </a:bodyPr>
          <a:lstStyle/>
          <a:p>
            <a:pPr algn="just"/>
            <a:r>
              <a:rPr lang="en-US" sz="2800" i="1" dirty="0">
                <a:latin typeface="Times New Roman" pitchFamily="18" charset="0"/>
                <a:cs typeface="Times New Roman" pitchFamily="18" charset="0"/>
              </a:rPr>
              <a:t>4.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vị</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vua</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Ăng</a:t>
            </a:r>
            <a:r>
              <a:rPr lang="en-US" sz="2800" i="1" dirty="0">
                <a:latin typeface="Times New Roman" pitchFamily="18" charset="0"/>
                <a:cs typeface="Times New Roman" pitchFamily="18" charset="0"/>
              </a:rPr>
              <a:t>-co </a:t>
            </a:r>
            <a:r>
              <a:rPr lang="en-US" sz="2800" i="1" dirty="0" err="1">
                <a:latin typeface="Times New Roman" pitchFamily="18" charset="0"/>
                <a:cs typeface="Times New Roman" pitchFamily="18" charset="0"/>
              </a:rPr>
              <a:t>đã</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tiến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hành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nhiều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cuộc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tấn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công</a:t>
            </a:r>
            <a:r>
              <a:rPr lang="en-US" sz="2800" i="1" dirty="0">
                <a:latin typeface="Times New Roman" pitchFamily="18" charset="0"/>
                <a:cs typeface="Times New Roman" pitchFamily="18" charset="0"/>
              </a:rPr>
              <a:t> ra </a:t>
            </a:r>
            <a:r>
              <a:rPr lang="en-US" sz="2800" i="1" dirty="0" err="1">
                <a:latin typeface="Times New Roman" pitchFamily="18" charset="0"/>
                <a:cs typeface="Times New Roman" pitchFamily="18" charset="0"/>
              </a:rPr>
              <a:t>bên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ngoài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nhưng</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bao </a:t>
            </a:r>
            <a:r>
              <a:rPr lang="en-US" sz="2800" i="1" dirty="0" err="1">
                <a:latin typeface="Times New Roman" pitchFamily="18" charset="0"/>
                <a:cs typeface="Times New Roman" pitchFamily="18" charset="0"/>
              </a:rPr>
              <a:t>gồm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lãnh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thổ</a:t>
            </a:r>
            <a:endParaRPr lang="en-US" sz="2800" i="1" dirty="0">
              <a:latin typeface="Times New Roman" pitchFamily="18" charset="0"/>
              <a:cs typeface="Times New Roman" pitchFamily="18" charset="0"/>
            </a:endParaRPr>
          </a:p>
          <a:p>
            <a:pPr marL="514350" indent="-514350" algn="just">
              <a:buAutoNum type="alphaUcPeriod"/>
            </a:pP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sông</a:t>
            </a:r>
            <a:r>
              <a:rPr lang="en-US" sz="2800" dirty="0">
                <a:latin typeface="Times New Roman" pitchFamily="18" charset="0"/>
                <a:cs typeface="Times New Roman" pitchFamily="18" charset="0"/>
              </a:rPr>
              <a:t> Chao </a:t>
            </a:r>
            <a:r>
              <a:rPr lang="en-US" sz="2800" dirty="0" err="1">
                <a:latin typeface="Times New Roman" pitchFamily="18" charset="0"/>
                <a:cs typeface="Times New Roman" pitchFamily="18" charset="0"/>
              </a:rPr>
              <a:t>Phray</a:t>
            </a:r>
            <a:r>
              <a:rPr lang="en-US" sz="2800" dirty="0">
                <a:latin typeface="Times New Roman" pitchFamily="18" charset="0"/>
                <a:cs typeface="Times New Roman" pitchFamily="18" charset="0"/>
              </a:rPr>
              <a:t>-a (</a:t>
            </a:r>
            <a:r>
              <a:rPr lang="en-US" sz="2800" dirty="0" err="1">
                <a:latin typeface="Times New Roman" pitchFamily="18" charset="0"/>
                <a:cs typeface="Times New Roman" pitchFamily="18" charset="0"/>
              </a:rPr>
              <a:t>Thái</a:t>
            </a:r>
            <a:r>
              <a:rPr lang="en-US" sz="2800" dirty="0">
                <a:latin typeface="Times New Roman" pitchFamily="18" charset="0"/>
                <a:cs typeface="Times New Roman" pitchFamily="18" charset="0"/>
              </a:rPr>
              <a:t> Lan)</a:t>
            </a:r>
          </a:p>
          <a:p>
            <a:pPr marL="514350" indent="-514350" algn="just">
              <a:buAutoNum type="alphaUcPeriod"/>
            </a:pP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lưu</a:t>
            </a:r>
            <a:r>
              <a:rPr lang="en-US" sz="2800" dirty="0">
                <a:latin typeface="Times New Roman" pitchFamily="18" charset="0"/>
                <a:cs typeface="Times New Roman" pitchFamily="18" charset="0"/>
              </a:rPr>
              <a:t> song </a:t>
            </a:r>
            <a:r>
              <a:rPr lang="en-US" sz="2800" dirty="0" err="1">
                <a:latin typeface="Times New Roman" pitchFamily="18" charset="0"/>
                <a:cs typeface="Times New Roman" pitchFamily="18" charset="0"/>
              </a:rPr>
              <a:t>Mê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Lào</a:t>
            </a:r>
            <a:r>
              <a:rPr lang="en-US" sz="2800" dirty="0">
                <a:latin typeface="Times New Roman" pitchFamily="18" charset="0"/>
                <a:cs typeface="Times New Roman" pitchFamily="18" charset="0"/>
              </a:rPr>
              <a:t>).</a:t>
            </a:r>
          </a:p>
          <a:p>
            <a:pPr marL="514350" indent="-514350" algn="just">
              <a:buAutoNum type="alphaUcPeriod"/>
            </a:pPr>
            <a:r>
              <a:rPr lang="en-US" sz="2800" dirty="0" err="1">
                <a:latin typeface="Times New Roman" pitchFamily="18" charset="0"/>
                <a:cs typeface="Times New Roman" pitchFamily="18" charset="0"/>
              </a:rPr>
              <a:t>Chăm</a:t>
            </a:r>
            <a:r>
              <a:rPr lang="en-US" sz="2800" dirty="0">
                <a:latin typeface="Times New Roman" pitchFamily="18" charset="0"/>
                <a:cs typeface="Times New Roman" pitchFamily="18" charset="0"/>
              </a:rPr>
              <a:t>-pa.</a:t>
            </a:r>
          </a:p>
          <a:p>
            <a:pPr marL="514350" indent="-514350" algn="just">
              <a:buAutoNum type="alphaUcPeriod"/>
            </a:pP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Quốc</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xmlns="" val="44522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51520" y="191447"/>
            <a:ext cx="8640960" cy="954107"/>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5.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(Đ)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(S)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endParaRPr lang="vi-V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 xmlns:a16="http://schemas.microsoft.com/office/drawing/2014/main" id="{4131ABA3-AD37-41EC-8497-8E0C711BC9E2}"/>
              </a:ext>
            </a:extLst>
          </p:cNvPr>
          <p:cNvSpPr txBox="1"/>
          <p:nvPr/>
        </p:nvSpPr>
        <p:spPr>
          <a:xfrm>
            <a:off x="872197" y="1329923"/>
            <a:ext cx="8020283" cy="954107"/>
          </a:xfrm>
          <a:prstGeom prst="rect">
            <a:avLst/>
          </a:prstGeom>
          <a:noFill/>
        </p:spPr>
        <p:txBody>
          <a:bodyPr wrap="square" rtlCol="0">
            <a:spAutoFit/>
          </a:bodyPr>
          <a:lstStyle/>
          <a:p>
            <a:pPr algn="just"/>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a:t>
            </a:r>
            <a:r>
              <a:rPr lang="vi-VN" sz="2800" dirty="0">
                <a:solidFill>
                  <a:srgbClr val="0000FF"/>
                </a:solidFill>
                <a:latin typeface="Times New Roman" panose="02020603050405020304" pitchFamily="18" charset="0"/>
                <a:cs typeface="Times New Roman" panose="02020603050405020304" pitchFamily="18" charset="0"/>
              </a:rPr>
              <a:t>ơ</a:t>
            </a:r>
            <a:r>
              <a:rPr lang="en-US" sz="2800" dirty="0">
                <a:solidFill>
                  <a:srgbClr val="0000FF"/>
                </a:solidFill>
                <a:latin typeface="Times New Roman" panose="02020603050405020304" pitchFamily="18" charset="0"/>
                <a:cs typeface="Times New Roman" panose="02020603050405020304" pitchFamily="18" charset="0"/>
              </a:rPr>
              <a:t>-me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nhiều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tín</a:t>
            </a:r>
            <a:r>
              <a:rPr lang="en-US" sz="2800" dirty="0">
                <a:solidFill>
                  <a:srgbClr val="0000FF"/>
                </a:solidFill>
                <a:latin typeface="Times New Roman" panose="02020603050405020304" pitchFamily="18" charset="0"/>
                <a:cs typeface="Times New Roman" panose="02020603050405020304" pitchFamily="18" charset="0"/>
              </a:rPr>
              <a:t> ng</a:t>
            </a:r>
            <a:r>
              <a:rPr lang="vi-VN" sz="2800" dirty="0">
                <a:solidFill>
                  <a:srgbClr val="0000FF"/>
                </a:solidFill>
                <a:latin typeface="Times New Roman" panose="02020603050405020304" pitchFamily="18" charset="0"/>
                <a:cs typeface="Times New Roman" panose="02020603050405020304" pitchFamily="18" charset="0"/>
              </a:rPr>
              <a:t>ư</a:t>
            </a:r>
            <a:r>
              <a:rPr lang="en-US" sz="2800" dirty="0" err="1">
                <a:solidFill>
                  <a:srgbClr val="0000FF"/>
                </a:solidFill>
                <a:latin typeface="Times New Roman" panose="02020603050405020304" pitchFamily="18" charset="0"/>
                <a:cs typeface="Times New Roman" panose="02020603050405020304" pitchFamily="18" charset="0"/>
              </a:rPr>
              <a:t>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dân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gian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Phồn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tục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cầu</a:t>
            </a:r>
            <a:r>
              <a:rPr lang="en-US" sz="2800" dirty="0">
                <a:solidFill>
                  <a:srgbClr val="0000FF"/>
                </a:solidFill>
                <a:latin typeface="Times New Roman" panose="02020603050405020304" pitchFamily="18" charset="0"/>
                <a:cs typeface="Times New Roman" panose="02020603050405020304" pitchFamily="18" charset="0"/>
              </a:rPr>
              <a:t> m</a:t>
            </a:r>
            <a:r>
              <a:rPr lang="vi-VN" sz="2800" dirty="0">
                <a:solidFill>
                  <a:srgbClr val="0000FF"/>
                </a:solidFill>
                <a:latin typeface="Times New Roman" panose="02020603050405020304" pitchFamily="18" charset="0"/>
                <a:cs typeface="Times New Roman" panose="02020603050405020304" pitchFamily="18" charset="0"/>
              </a:rPr>
              <a:t>ư</a:t>
            </a:r>
            <a:r>
              <a:rPr lang="en-US" sz="2800" dirty="0">
                <a:solidFill>
                  <a:srgbClr val="0000FF"/>
                </a:solidFill>
                <a:latin typeface="Times New Roman" panose="02020603050405020304" pitchFamily="18" charset="0"/>
                <a:cs typeface="Times New Roman" panose="02020603050405020304" pitchFamily="18" charset="0"/>
              </a:rPr>
              <a:t>a.</a:t>
            </a:r>
            <a:endParaRPr lang="vi-VN" sz="2800" dirty="0">
              <a:solidFill>
                <a:srgbClr val="0000FF"/>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 xmlns:a16="http://schemas.microsoft.com/office/drawing/2014/main" id="{9E897761-B985-43F7-9111-FCBF2FFCC4E1}"/>
              </a:ext>
            </a:extLst>
          </p:cNvPr>
          <p:cNvSpPr txBox="1"/>
          <p:nvPr/>
        </p:nvSpPr>
        <p:spPr>
          <a:xfrm>
            <a:off x="826380" y="2508333"/>
            <a:ext cx="7980394" cy="892552"/>
          </a:xfrm>
          <a:prstGeom prst="rect">
            <a:avLst/>
          </a:prstGeom>
          <a:noFill/>
        </p:spPr>
        <p:txBody>
          <a:bodyPr wrap="square" rtlCol="0">
            <a:spAutoFit/>
          </a:bodyPr>
          <a:lstStyle/>
          <a:p>
            <a:pPr algn="just"/>
            <a:r>
              <a:rPr lang="en-US" sz="2600" dirty="0" err="1">
                <a:solidFill>
                  <a:srgbClr val="C00000"/>
                </a:solidFill>
                <a:latin typeface="Times New Roman" panose="02020603050405020304" pitchFamily="18" charset="0"/>
                <a:cs typeface="Times New Roman" panose="02020603050405020304" pitchFamily="18" charset="0"/>
              </a:rPr>
              <a:t>Nghệ</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thuật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kiến</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trúc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điêu</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khắc</a:t>
            </a:r>
            <a:r>
              <a:rPr lang="en-US" sz="2600" dirty="0">
                <a:solidFill>
                  <a:srgbClr val="C00000"/>
                </a:solidFill>
                <a:latin typeface="Times New Roman" panose="02020603050405020304" pitchFamily="18" charset="0"/>
                <a:cs typeface="Times New Roman" panose="02020603050405020304" pitchFamily="18" charset="0"/>
              </a:rPr>
              <a:t> Cam-</a:t>
            </a:r>
            <a:r>
              <a:rPr lang="en-US" sz="2600" dirty="0" err="1">
                <a:solidFill>
                  <a:srgbClr val="C00000"/>
                </a:solidFill>
                <a:latin typeface="Times New Roman" panose="02020603050405020304" pitchFamily="18" charset="0"/>
                <a:cs typeface="Times New Roman" panose="02020603050405020304" pitchFamily="18" charset="0"/>
              </a:rPr>
              <a:t>pu</a:t>
            </a:r>
            <a:r>
              <a:rPr lang="en-US" sz="2600" dirty="0">
                <a:solidFill>
                  <a:srgbClr val="C00000"/>
                </a:solidFill>
                <a:latin typeface="Times New Roman" panose="02020603050405020304" pitchFamily="18" charset="0"/>
                <a:cs typeface="Times New Roman" panose="02020603050405020304" pitchFamily="18" charset="0"/>
              </a:rPr>
              <a:t>-chia </a:t>
            </a:r>
            <a:r>
              <a:rPr lang="en-US" sz="2600" dirty="0" err="1">
                <a:solidFill>
                  <a:srgbClr val="C00000"/>
                </a:solidFill>
                <a:latin typeface="Times New Roman" panose="02020603050405020304" pitchFamily="18" charset="0"/>
                <a:cs typeface="Times New Roman" panose="02020603050405020304" pitchFamily="18" charset="0"/>
              </a:rPr>
              <a:t>rất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phát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triển</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với</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các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thành</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tựu</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nổi</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bậc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nh</a:t>
            </a:r>
            <a:r>
              <a:rPr lang="vi-VN" sz="2600" dirty="0">
                <a:solidFill>
                  <a:srgbClr val="C00000"/>
                </a:solidFill>
                <a:latin typeface="Times New Roman" panose="02020603050405020304" pitchFamily="18" charset="0"/>
                <a:cs typeface="Times New Roman" panose="02020603050405020304" pitchFamily="18" charset="0"/>
              </a:rPr>
              <a:t>ư</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Chùa</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Vàng</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Thạt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Luổng</a:t>
            </a:r>
            <a:r>
              <a:rPr lang="en-US" sz="2600" dirty="0">
                <a:solidFill>
                  <a:srgbClr val="C00000"/>
                </a:solidFill>
                <a:latin typeface="Times New Roman" panose="02020603050405020304" pitchFamily="18" charset="0"/>
                <a:cs typeface="Times New Roman" panose="02020603050405020304" pitchFamily="18" charset="0"/>
              </a:rPr>
              <a:t>.</a:t>
            </a:r>
            <a:endParaRPr lang="vi-VN" sz="2600" dirty="0">
              <a:solidFill>
                <a:srgbClr val="C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BDEB2B3A-FEA0-4C06-B034-B9473354A95C}"/>
              </a:ext>
            </a:extLst>
          </p:cNvPr>
          <p:cNvSpPr txBox="1"/>
          <p:nvPr/>
        </p:nvSpPr>
        <p:spPr>
          <a:xfrm>
            <a:off x="952892" y="3573998"/>
            <a:ext cx="7848873" cy="954107"/>
          </a:xfrm>
          <a:prstGeom prst="rect">
            <a:avLst/>
          </a:prstGeom>
          <a:noFill/>
        </p:spPr>
        <p:txBody>
          <a:bodyPr wrap="square" rtlCol="0">
            <a:spAutoFit/>
          </a:bodyPr>
          <a:lstStyle/>
          <a:p>
            <a:pPr algn="just"/>
            <a:r>
              <a:rPr lang="en-US" sz="2800" dirty="0" err="1">
                <a:solidFill>
                  <a:srgbClr val="FF0000"/>
                </a:solidFill>
                <a:latin typeface="Times New Roman" panose="02020603050405020304" pitchFamily="18" charset="0"/>
                <a:cs typeface="Times New Roman" panose="02020603050405020304" pitchFamily="18" charset="0"/>
              </a:rPr>
              <a:t>Bên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cạnh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Hin-đu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thì</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Phật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cũng</a:t>
            </a:r>
            <a:r>
              <a:rPr lang="en-US" sz="2800" dirty="0">
                <a:solidFill>
                  <a:srgbClr val="FF0000"/>
                </a:solidFill>
                <a:latin typeface="Times New Roman" panose="02020603050405020304" pitchFamily="18" charset="0"/>
                <a:cs typeface="Times New Roman" panose="02020603050405020304" pitchFamily="18" charset="0"/>
              </a:rPr>
              <a:t> đ</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ợc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đề</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cao</a:t>
            </a:r>
            <a:r>
              <a:rPr lang="en-US" sz="2800" dirty="0">
                <a:solidFill>
                  <a:srgbClr val="FF0000"/>
                </a:solidFill>
                <a:latin typeface="Times New Roman" panose="02020603050405020304" pitchFamily="18" charset="0"/>
                <a:cs typeface="Times New Roman" panose="02020603050405020304" pitchFamily="18" charset="0"/>
              </a:rPr>
              <a:t> ở Cam-</a:t>
            </a:r>
            <a:r>
              <a:rPr lang="en-US" sz="2800" dirty="0" err="1">
                <a:solidFill>
                  <a:srgbClr val="FF0000"/>
                </a:solidFill>
                <a:latin typeface="Times New Roman" panose="02020603050405020304" pitchFamily="18" charset="0"/>
                <a:cs typeface="Times New Roman" panose="02020603050405020304" pitchFamily="18" charset="0"/>
              </a:rPr>
              <a:t>pu</a:t>
            </a:r>
            <a:r>
              <a:rPr lang="en-US" sz="2800" dirty="0">
                <a:solidFill>
                  <a:srgbClr val="FF0000"/>
                </a:solidFill>
                <a:latin typeface="Times New Roman" panose="02020603050405020304" pitchFamily="18" charset="0"/>
                <a:cs typeface="Times New Roman" panose="02020603050405020304" pitchFamily="18" charset="0"/>
              </a:rPr>
              <a:t>-chia.</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4B491042-60D7-43EB-875D-6294736633A6}"/>
              </a:ext>
            </a:extLst>
          </p:cNvPr>
          <p:cNvSpPr txBox="1"/>
          <p:nvPr/>
        </p:nvSpPr>
        <p:spPr>
          <a:xfrm>
            <a:off x="1024900" y="4776862"/>
            <a:ext cx="7704856" cy="954107"/>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Khơ</a:t>
            </a:r>
            <a:r>
              <a:rPr lang="en-US" sz="2800" dirty="0">
                <a:latin typeface="Times New Roman" panose="02020603050405020304" pitchFamily="18" charset="0"/>
                <a:cs typeface="Times New Roman" panose="02020603050405020304" pitchFamily="18" charset="0"/>
              </a:rPr>
              <a:t>-me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chỉnh</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 xmlns:a16="http://schemas.microsoft.com/office/drawing/2014/main" id="{E331D97F-6494-4799-B508-FD0A4D0F5F60}"/>
              </a:ext>
            </a:extLst>
          </p:cNvPr>
          <p:cNvSpPr/>
          <p:nvPr/>
        </p:nvSpPr>
        <p:spPr>
          <a:xfrm>
            <a:off x="272237" y="1544411"/>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8" name="Rectangle 7">
            <a:extLst>
              <a:ext uri="{FF2B5EF4-FFF2-40B4-BE49-F238E27FC236}">
                <a16:creationId xmlns="" xmlns:a16="http://schemas.microsoft.com/office/drawing/2014/main" id="{3F24CC4C-7887-4073-8407-D2010FD548C6}"/>
              </a:ext>
            </a:extLst>
          </p:cNvPr>
          <p:cNvSpPr/>
          <p:nvPr/>
        </p:nvSpPr>
        <p:spPr>
          <a:xfrm>
            <a:off x="272237" y="3753452"/>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9" name="Rectangle 8">
            <a:extLst>
              <a:ext uri="{FF2B5EF4-FFF2-40B4-BE49-F238E27FC236}">
                <a16:creationId xmlns="" xmlns:a16="http://schemas.microsoft.com/office/drawing/2014/main" id="{4424A263-CFDE-40E5-85E2-E8C4090F3333}"/>
              </a:ext>
            </a:extLst>
          </p:cNvPr>
          <p:cNvSpPr/>
          <p:nvPr/>
        </p:nvSpPr>
        <p:spPr>
          <a:xfrm>
            <a:off x="272237" y="2681686"/>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0" name="Rectangle 9">
            <a:extLst>
              <a:ext uri="{FF2B5EF4-FFF2-40B4-BE49-F238E27FC236}">
                <a16:creationId xmlns="" xmlns:a16="http://schemas.microsoft.com/office/drawing/2014/main" id="{C0376A54-8825-418A-9520-3157870DE0B1}"/>
              </a:ext>
            </a:extLst>
          </p:cNvPr>
          <p:cNvSpPr/>
          <p:nvPr/>
        </p:nvSpPr>
        <p:spPr>
          <a:xfrm>
            <a:off x="272237" y="4907847"/>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7" name="TextBox 6">
            <a:extLst>
              <a:ext uri="{FF2B5EF4-FFF2-40B4-BE49-F238E27FC236}">
                <a16:creationId xmlns="" xmlns:a16="http://schemas.microsoft.com/office/drawing/2014/main" id="{B6184C97-6F62-4C93-9DEB-DEEC9F4FB1AC}"/>
              </a:ext>
            </a:extLst>
          </p:cNvPr>
          <p:cNvSpPr txBox="1"/>
          <p:nvPr/>
        </p:nvSpPr>
        <p:spPr>
          <a:xfrm>
            <a:off x="310769" y="1564872"/>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D38FBFB2-D393-41B4-A18C-776C03C24CFD}"/>
              </a:ext>
            </a:extLst>
          </p:cNvPr>
          <p:cNvSpPr txBox="1"/>
          <p:nvPr/>
        </p:nvSpPr>
        <p:spPr>
          <a:xfrm>
            <a:off x="318397" y="3785866"/>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 xmlns:a16="http://schemas.microsoft.com/office/drawing/2014/main" id="{1B40FA30-F03A-4976-974C-851ACAFC5168}"/>
              </a:ext>
            </a:extLst>
          </p:cNvPr>
          <p:cNvSpPr txBox="1"/>
          <p:nvPr/>
        </p:nvSpPr>
        <p:spPr>
          <a:xfrm>
            <a:off x="250316" y="2686853"/>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a:t>
            </a:r>
            <a:endParaRPr lang="vi-VN" sz="2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 xmlns:a16="http://schemas.microsoft.com/office/drawing/2014/main" id="{A8B3E16E-A6BB-4F69-BF7B-03ACB273DEC3}"/>
              </a:ext>
            </a:extLst>
          </p:cNvPr>
          <p:cNvSpPr txBox="1"/>
          <p:nvPr/>
        </p:nvSpPr>
        <p:spPr>
          <a:xfrm>
            <a:off x="318397" y="4908804"/>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1781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55775" y="714851"/>
            <a:ext cx="4320481"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2" name="Scroll: Horizontal 1">
            <a:extLst>
              <a:ext uri="{FF2B5EF4-FFF2-40B4-BE49-F238E27FC236}">
                <a16:creationId xmlns="" xmlns:a16="http://schemas.microsoft.com/office/drawing/2014/main" id="{8DA1BB7A-6B10-4849-85E6-411E3C10661D}"/>
              </a:ext>
            </a:extLst>
          </p:cNvPr>
          <p:cNvSpPr/>
          <p:nvPr/>
        </p:nvSpPr>
        <p:spPr>
          <a:xfrm>
            <a:off x="179512" y="615812"/>
            <a:ext cx="8640960" cy="621115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4" name="Rectangle 3">
            <a:extLst>
              <a:ext uri="{FF2B5EF4-FFF2-40B4-BE49-F238E27FC236}">
                <a16:creationId xmlns="" xmlns:a16="http://schemas.microsoft.com/office/drawing/2014/main" id="{8B309455-9FDD-4105-AB4D-8694399B660C}"/>
              </a:ext>
            </a:extLst>
          </p:cNvPr>
          <p:cNvSpPr/>
          <p:nvPr/>
        </p:nvSpPr>
        <p:spPr>
          <a:xfrm>
            <a:off x="1331640" y="1643576"/>
            <a:ext cx="7344816" cy="483017"/>
          </a:xfrm>
          <a:prstGeom prst="rect">
            <a:avLst/>
          </a:prstGeom>
        </p:spPr>
        <p:txBody>
          <a:bodyPr wrap="square">
            <a:spAutoFit/>
          </a:bodyPr>
          <a:lstStyle/>
          <a:p>
            <a:pPr algn="just">
              <a:lnSpc>
                <a:spcPct val="115000"/>
              </a:lnSpc>
              <a:spcAft>
                <a:spcPts val="0"/>
              </a:spcAft>
            </a:pPr>
            <a:endParaRPr lang="vi-VN" sz="2400" dirty="0">
              <a:solidFill>
                <a:srgbClr val="0000FF"/>
              </a:solidFill>
              <a:latin typeface="Times New Roman" panose="02020603050405020304" pitchFamily="18" charset="0"/>
              <a:ea typeface="Calibri" panose="020F0502020204030204" pitchFamily="34" charset="0"/>
            </a:endParaRPr>
          </a:p>
        </p:txBody>
      </p:sp>
      <p:sp>
        <p:nvSpPr>
          <p:cNvPr id="5" name="Rectangle 4">
            <a:extLst>
              <a:ext uri="{FF2B5EF4-FFF2-40B4-BE49-F238E27FC236}">
                <a16:creationId xmlns="" xmlns:a16="http://schemas.microsoft.com/office/drawing/2014/main" id="{3CFAA943-D6AC-4C60-A1BB-801FE42EF360}"/>
              </a:ext>
            </a:extLst>
          </p:cNvPr>
          <p:cNvSpPr/>
          <p:nvPr/>
        </p:nvSpPr>
        <p:spPr>
          <a:xfrm>
            <a:off x="1043608" y="1568586"/>
            <a:ext cx="7632848" cy="4305602"/>
          </a:xfrm>
          <a:prstGeom prst="rect">
            <a:avLst/>
          </a:prstGeom>
        </p:spPr>
        <p:txBody>
          <a:bodyPr wrap="square">
            <a:spAutoFit/>
          </a:bodyPr>
          <a:lstStyle/>
          <a:p>
            <a:pPr algn="just">
              <a:lnSpc>
                <a:spcPct val="115000"/>
              </a:lnSpc>
              <a:spcAft>
                <a:spcPts val="0"/>
              </a:spcAft>
            </a:pP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Giữa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kỉ</a:t>
            </a:r>
            <a:r>
              <a:rPr lang="en-US" sz="2400" dirty="0">
                <a:solidFill>
                  <a:srgbClr val="0000FF"/>
                </a:solidFill>
                <a:latin typeface="Times New Roman" panose="02020603050405020304" pitchFamily="18" charset="0"/>
                <a:ea typeface="Calibri" panose="020F0502020204030204" pitchFamily="34" charset="0"/>
              </a:rPr>
              <a:t> XIX, </a:t>
            </a:r>
            <a:r>
              <a:rPr lang="en-US" sz="2400" dirty="0" err="1">
                <a:solidFill>
                  <a:srgbClr val="0000FF"/>
                </a:solidFill>
                <a:latin typeface="Times New Roman" panose="02020603050405020304" pitchFamily="18" charset="0"/>
                <a:ea typeface="Calibri" panose="020F0502020204030204" pitchFamily="34" charset="0"/>
              </a:rPr>
              <a:t>Ăng</a:t>
            </a:r>
            <a:r>
              <a:rPr lang="en-US" sz="2400" dirty="0">
                <a:solidFill>
                  <a:srgbClr val="0000FF"/>
                </a:solidFill>
                <a:latin typeface="Times New Roman" panose="02020603050405020304" pitchFamily="18" charset="0"/>
                <a:ea typeface="Calibri" panose="020F0502020204030204" pitchFamily="34" charset="0"/>
              </a:rPr>
              <a:t>-co </a:t>
            </a:r>
            <a:r>
              <a:rPr lang="en-US" sz="2400" dirty="0" err="1">
                <a:solidFill>
                  <a:srgbClr val="0000FF"/>
                </a:solidFill>
                <a:latin typeface="Times New Roman" panose="02020603050405020304" pitchFamily="18" charset="0"/>
                <a:ea typeface="Calibri" panose="020F0502020204030204" pitchFamily="34" charset="0"/>
              </a:rPr>
              <a:t>Vát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được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tự</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nhiên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hiểm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người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Pháp</a:t>
            </a:r>
            <a:r>
              <a:rPr lang="en-US" sz="2400" dirty="0">
                <a:solidFill>
                  <a:srgbClr val="0000FF"/>
                </a:solidFill>
                <a:latin typeface="Times New Roman" panose="02020603050405020304" pitchFamily="18" charset="0"/>
                <a:ea typeface="Calibri" panose="020F0502020204030204" pitchFamily="34" charset="0"/>
              </a:rPr>
              <a:t> Hen-</a:t>
            </a:r>
            <a:r>
              <a:rPr lang="en-US" sz="2400" dirty="0" err="1">
                <a:solidFill>
                  <a:srgbClr val="0000FF"/>
                </a:solidFill>
                <a:latin typeface="Times New Roman" panose="02020603050405020304" pitchFamily="18" charset="0"/>
                <a:ea typeface="Calibri" panose="020F0502020204030204" pitchFamily="34" charset="0"/>
              </a:rPr>
              <a:t>ri</a:t>
            </a:r>
            <a:r>
              <a:rPr lang="en-US" sz="2400" dirty="0">
                <a:solidFill>
                  <a:srgbClr val="0000FF"/>
                </a:solidFill>
                <a:latin typeface="Times New Roman" panose="02020603050405020304" pitchFamily="18" charset="0"/>
                <a:ea typeface="Calibri" panose="020F0502020204030204" pitchFamily="34" charset="0"/>
              </a:rPr>
              <a:t> Mu-ô </a:t>
            </a:r>
            <a:r>
              <a:rPr lang="en-US" sz="2400" dirty="0" err="1">
                <a:solidFill>
                  <a:srgbClr val="0000FF"/>
                </a:solidFill>
                <a:latin typeface="Times New Roman" panose="02020603050405020304" pitchFamily="18" charset="0"/>
                <a:ea typeface="Calibri" panose="020F0502020204030204" pitchFamily="34" charset="0"/>
              </a:rPr>
              <a:t>tình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cờ</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a:t>
            </a:r>
            <a:r>
              <a:rPr lang="en-US" sz="2400" dirty="0">
                <a:solidFill>
                  <a:srgbClr val="0000FF"/>
                </a:solidFill>
                <a:latin typeface="Times New Roman" panose="02020603050405020304" pitchFamily="18" charset="0"/>
                <a:ea typeface="Calibri" panose="020F0502020204030204" pitchFamily="34" charset="0"/>
              </a:rPr>
              <a:t> ra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Ăng</a:t>
            </a:r>
            <a:r>
              <a:rPr lang="en-US" sz="2400" dirty="0">
                <a:solidFill>
                  <a:srgbClr val="0000FF"/>
                </a:solidFill>
                <a:latin typeface="Times New Roman" panose="02020603050405020304" pitchFamily="18" charset="0"/>
                <a:ea typeface="Calibri" panose="020F0502020204030204" pitchFamily="34" charset="0"/>
              </a:rPr>
              <a:t>-co </a:t>
            </a:r>
            <a:r>
              <a:rPr lang="en-US" sz="2400" dirty="0" err="1">
                <a:solidFill>
                  <a:srgbClr val="0000FF"/>
                </a:solidFill>
                <a:latin typeface="Times New Roman" panose="02020603050405020304" pitchFamily="18" charset="0"/>
                <a:ea typeface="Calibri" panose="020F0502020204030204" pitchFamily="34" charset="0"/>
              </a:rPr>
              <a:t>Vát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hoang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giữa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một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rừng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sờ</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trước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vẽ</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kì</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ngôi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ông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thốt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lên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Nó</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đại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hơn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di </a:t>
            </a:r>
            <a:r>
              <a:rPr lang="en-US" sz="2400" dirty="0" err="1">
                <a:solidFill>
                  <a:srgbClr val="0000FF"/>
                </a:solidFill>
                <a:latin typeface="Times New Roman" panose="02020603050405020304" pitchFamily="18" charset="0"/>
                <a:ea typeface="Calibri" panose="020F0502020204030204" pitchFamily="34" charset="0"/>
              </a:rPr>
              <a:t>sản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người</a:t>
            </a:r>
            <a:r>
              <a:rPr lang="en-US" sz="2400" dirty="0">
                <a:solidFill>
                  <a:srgbClr val="0000FF"/>
                </a:solidFill>
                <a:latin typeface="Times New Roman" panose="02020603050405020304" pitchFamily="18" charset="0"/>
                <a:ea typeface="Calibri" panose="020F0502020204030204" pitchFamily="34" charset="0"/>
              </a:rPr>
              <a:t> Hy </a:t>
            </a:r>
            <a:r>
              <a:rPr lang="en-US" sz="2400" dirty="0" err="1">
                <a:solidFill>
                  <a:srgbClr val="0000FF"/>
                </a:solidFill>
                <a:latin typeface="Times New Roman" panose="02020603050405020304" pitchFamily="18" charset="0"/>
                <a:ea typeface="Calibri" panose="020F0502020204030204" pitchFamily="34" charset="0"/>
              </a:rPr>
              <a:t>Lạp</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La </a:t>
            </a:r>
            <a:r>
              <a:rPr lang="en-US" sz="2400" dirty="0" err="1">
                <a:solidFill>
                  <a:srgbClr val="0000FF"/>
                </a:solidFill>
                <a:latin typeface="Times New Roman" panose="02020603050405020304" pitchFamily="18" charset="0"/>
                <a:ea typeface="Calibri" panose="020F0502020204030204" pitchFamily="34" charset="0"/>
              </a:rPr>
              <a:t>Mã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để</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lại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cho</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chúng</a:t>
            </a:r>
            <a:r>
              <a:rPr lang="en-US" sz="2400" dirty="0">
                <a:solidFill>
                  <a:srgbClr val="0000FF"/>
                </a:solidFill>
                <a:latin typeface="Times New Roman" panose="02020603050405020304" pitchFamily="18" charset="0"/>
                <a:ea typeface="Calibri" panose="020F0502020204030204" pitchFamily="34" charset="0"/>
              </a:rPr>
              <a:t> ta”. </a:t>
            </a:r>
            <a:r>
              <a:rPr lang="en-US" sz="2400" dirty="0" err="1">
                <a:solidFill>
                  <a:srgbClr val="0000FF"/>
                </a:solidFill>
                <a:latin typeface="Times New Roman" panose="02020603050405020304" pitchFamily="18" charset="0"/>
                <a:ea typeface="Calibri" panose="020F0502020204030204" pitchFamily="34" charset="0"/>
              </a:rPr>
              <a:t>Từ</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Hen-</a:t>
            </a:r>
            <a:r>
              <a:rPr lang="en-US" sz="2400" dirty="0" err="1">
                <a:solidFill>
                  <a:srgbClr val="0000FF"/>
                </a:solidFill>
                <a:latin typeface="Times New Roman" panose="02020603050405020304" pitchFamily="18" charset="0"/>
                <a:ea typeface="Calibri" panose="020F0502020204030204" pitchFamily="34" charset="0"/>
              </a:rPr>
              <a:t>ri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bí</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ẩn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lịch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sử</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gắn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với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này</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dần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dần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mở</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Vương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quốc</a:t>
            </a:r>
            <a:r>
              <a:rPr lang="en-US" sz="2400" dirty="0">
                <a:solidFill>
                  <a:srgbClr val="0000FF"/>
                </a:solidFill>
                <a:latin typeface="Times New Roman" panose="02020603050405020304" pitchFamily="18" charset="0"/>
                <a:ea typeface="Calibri" panose="020F0502020204030204" pitchFamily="34" charset="0"/>
              </a:rPr>
              <a:t> Cam-</a:t>
            </a:r>
            <a:r>
              <a:rPr lang="en-US" sz="2400" dirty="0" err="1">
                <a:solidFill>
                  <a:srgbClr val="0000FF"/>
                </a:solidFill>
                <a:latin typeface="Times New Roman" panose="02020603050405020304" pitchFamily="18" charset="0"/>
                <a:ea typeface="Calibri" panose="020F0502020204030204" pitchFamily="34" charset="0"/>
              </a:rPr>
              <a:t>pu</a:t>
            </a:r>
            <a:r>
              <a:rPr lang="en-US" sz="2400" dirty="0">
                <a:solidFill>
                  <a:srgbClr val="0000FF"/>
                </a:solidFill>
                <a:latin typeface="Times New Roman" panose="02020603050405020304" pitchFamily="18" charset="0"/>
                <a:ea typeface="Calibri" panose="020F0502020204030204" pitchFamily="34" charset="0"/>
              </a:rPr>
              <a:t>-chia </a:t>
            </a:r>
            <a:r>
              <a:rPr lang="en-US" sz="2400" dirty="0" err="1">
                <a:solidFill>
                  <a:srgbClr val="0000FF"/>
                </a:solidFill>
                <a:latin typeface="Times New Roman" panose="02020603050405020304" pitchFamily="18" charset="0"/>
                <a:ea typeface="Calibri" panose="020F0502020204030204" pitchFamily="34" charset="0"/>
              </a:rPr>
              <a:t>đã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hình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thành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triển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như</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nào</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thành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tựu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văn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hóa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tiêu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biểu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được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gì</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Chúng</a:t>
            </a:r>
            <a:r>
              <a:rPr lang="en-US" sz="2400" dirty="0">
                <a:solidFill>
                  <a:srgbClr val="0000FF"/>
                </a:solidFill>
                <a:latin typeface="Times New Roman" panose="02020603050405020304" pitchFamily="18" charset="0"/>
                <a:ea typeface="Calibri" panose="020F0502020204030204" pitchFamily="34" charset="0"/>
              </a:rPr>
              <a:t> ta </a:t>
            </a:r>
            <a:r>
              <a:rPr lang="en-US" sz="2400" dirty="0" err="1">
                <a:solidFill>
                  <a:srgbClr val="0000FF"/>
                </a:solidFill>
                <a:latin typeface="Times New Roman" panose="02020603050405020304" pitchFamily="18" charset="0"/>
                <a:ea typeface="Calibri" panose="020F0502020204030204" pitchFamily="34" charset="0"/>
              </a:rPr>
              <a:t>cùng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tìm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hiểu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bài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hôm</a:t>
            </a:r>
            <a:r>
              <a:rPr lang="en-US" sz="2400" dirty="0">
                <a:solidFill>
                  <a:srgbClr val="0000FF"/>
                </a:solidFill>
                <a:latin typeface="Times New Roman" panose="02020603050405020304" pitchFamily="18" charset="0"/>
                <a:ea typeface="Calibri" panose="020F0502020204030204" pitchFamily="34" charset="0"/>
              </a:rPr>
              <a:t> nay.</a:t>
            </a:r>
            <a:endParaRPr lang="vi-VN" sz="2400" dirty="0">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769310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77854682-B28F-4041-9976-2107F189DBF8}"/>
              </a:ext>
            </a:extLst>
          </p:cNvPr>
          <p:cNvSpPr txBox="1"/>
          <p:nvPr/>
        </p:nvSpPr>
        <p:spPr>
          <a:xfrm>
            <a:off x="251520" y="692696"/>
            <a:ext cx="8640960" cy="1077218"/>
          </a:xfrm>
          <a:prstGeom prst="rect">
            <a:avLst/>
          </a:prstGeom>
          <a:noFill/>
        </p:spPr>
        <p:txBody>
          <a:bodyPr wrap="square" rtlCol="0">
            <a:spAutoFit/>
          </a:bodyPr>
          <a:lstStyle/>
          <a:p>
            <a:pPr algn="just"/>
            <a:r>
              <a:rPr lang="nl-NL" sz="3200" dirty="0">
                <a:solidFill>
                  <a:srgbClr val="0000FF"/>
                </a:solidFill>
                <a:latin typeface="Times New Roman" panose="02020603050405020304" pitchFamily="18" charset="0"/>
                <a:cs typeface="Times New Roman" panose="02020603050405020304" pitchFamily="18" charset="0"/>
              </a:rPr>
              <a:t>6. Vẽ s</a:t>
            </a:r>
            <a:r>
              <a:rPr lang="vi-VN" sz="3200" dirty="0">
                <a:solidFill>
                  <a:srgbClr val="0000FF"/>
                </a:solidFill>
                <a:latin typeface="Times New Roman" panose="02020603050405020304" pitchFamily="18" charset="0"/>
                <a:cs typeface="Times New Roman" panose="02020603050405020304" pitchFamily="18" charset="0"/>
              </a:rPr>
              <a:t>ơ</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đồ</a:t>
            </a:r>
            <a:r>
              <a:rPr lang="en-US" sz="3200" dirty="0">
                <a:solidFill>
                  <a:srgbClr val="0000FF"/>
                </a:solidFill>
                <a:latin typeface="Times New Roman" panose="02020603050405020304" pitchFamily="18" charset="0"/>
                <a:cs typeface="Times New Roman" panose="02020603050405020304" pitchFamily="18" charset="0"/>
              </a:rPr>
              <a:t> t</a:t>
            </a:r>
            <a:r>
              <a:rPr lang="vi-VN" sz="3200" dirty="0">
                <a:solidFill>
                  <a:srgbClr val="0000FF"/>
                </a:solidFill>
                <a:latin typeface="Times New Roman" panose="02020603050405020304" pitchFamily="18" charset="0"/>
                <a:cs typeface="Times New Roman" panose="02020603050405020304" pitchFamily="18" charset="0"/>
              </a:rPr>
              <a:t>ư</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duy</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thể</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hiện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phát</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triển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của</a:t>
            </a:r>
            <a:r>
              <a:rPr lang="en-US" sz="3200" dirty="0">
                <a:solidFill>
                  <a:srgbClr val="0000FF"/>
                </a:solidFill>
                <a:latin typeface="Times New Roman" panose="02020603050405020304" pitchFamily="18" charset="0"/>
                <a:cs typeface="Times New Roman" panose="02020603050405020304" pitchFamily="18" charset="0"/>
              </a:rPr>
              <a:t> V</a:t>
            </a:r>
            <a:r>
              <a:rPr lang="vi-VN" sz="3200" dirty="0">
                <a:solidFill>
                  <a:srgbClr val="0000FF"/>
                </a:solidFill>
                <a:latin typeface="Times New Roman" panose="02020603050405020304" pitchFamily="18" charset="0"/>
                <a:cs typeface="Times New Roman" panose="02020603050405020304" pitchFamily="18" charset="0"/>
              </a:rPr>
              <a:t>ư</a:t>
            </a:r>
            <a:r>
              <a:rPr lang="en-US" sz="3200" dirty="0" err="1">
                <a:solidFill>
                  <a:srgbClr val="0000FF"/>
                </a:solidFill>
                <a:latin typeface="Times New Roman" panose="02020603050405020304" pitchFamily="18" charset="0"/>
                <a:cs typeface="Times New Roman" panose="02020603050405020304" pitchFamily="18" charset="0"/>
              </a:rPr>
              <a:t>ơng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quốc</a:t>
            </a:r>
            <a:r>
              <a:rPr lang="en-US" sz="3200" dirty="0">
                <a:solidFill>
                  <a:srgbClr val="0000FF"/>
                </a:solidFill>
                <a:latin typeface="Times New Roman" panose="02020603050405020304" pitchFamily="18" charset="0"/>
                <a:cs typeface="Times New Roman" panose="02020603050405020304" pitchFamily="18" charset="0"/>
              </a:rPr>
              <a:t> Cam-</a:t>
            </a:r>
            <a:r>
              <a:rPr lang="en-US" sz="3200" dirty="0" err="1">
                <a:solidFill>
                  <a:srgbClr val="0000FF"/>
                </a:solidFill>
                <a:latin typeface="Times New Roman" panose="02020603050405020304" pitchFamily="18" charset="0"/>
                <a:cs typeface="Times New Roman" panose="02020603050405020304" pitchFamily="18" charset="0"/>
              </a:rPr>
              <a:t>pu</a:t>
            </a:r>
            <a:r>
              <a:rPr lang="en-US" sz="3200" dirty="0">
                <a:solidFill>
                  <a:srgbClr val="0000FF"/>
                </a:solidFill>
                <a:latin typeface="Times New Roman" panose="02020603050405020304" pitchFamily="18" charset="0"/>
                <a:cs typeface="Times New Roman" panose="02020603050405020304" pitchFamily="18" charset="0"/>
              </a:rPr>
              <a:t>-chia </a:t>
            </a:r>
            <a:r>
              <a:rPr lang="en-US" sz="3200" dirty="0" err="1">
                <a:solidFill>
                  <a:srgbClr val="0000FF"/>
                </a:solidFill>
                <a:latin typeface="Times New Roman" panose="02020603050405020304" pitchFamily="18" charset="0"/>
                <a:cs typeface="Times New Roman" panose="02020603050405020304" pitchFamily="18" charset="0"/>
              </a:rPr>
              <a:t>thời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Ăng</a:t>
            </a:r>
            <a:r>
              <a:rPr lang="en-US" sz="3200" dirty="0">
                <a:solidFill>
                  <a:srgbClr val="0000FF"/>
                </a:solidFill>
                <a:latin typeface="Times New Roman" panose="02020603050405020304" pitchFamily="18" charset="0"/>
                <a:cs typeface="Times New Roman" panose="02020603050405020304" pitchFamily="18" charset="0"/>
              </a:rPr>
              <a:t>-co.</a:t>
            </a:r>
          </a:p>
        </p:txBody>
      </p:sp>
    </p:spTree>
    <p:extLst>
      <p:ext uri="{BB962C8B-B14F-4D97-AF65-F5344CB8AC3E}">
        <p14:creationId xmlns:p14="http://schemas.microsoft.com/office/powerpoint/2010/main" xmlns="" val="2008874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72" y="1453467"/>
            <a:ext cx="8784976" cy="830997"/>
          </a:xfrm>
          <a:prstGeom prst="rect">
            <a:avLst/>
          </a:prstGeom>
          <a:noFill/>
        </p:spPr>
        <p:txBody>
          <a:bodyPr wrap="square" rtlCol="0">
            <a:spAutoFit/>
          </a:bodyPr>
          <a:lstStyle/>
          <a:p>
            <a:pPr algn="ctr"/>
            <a:r>
              <a:rPr lang="en-US" sz="4800" b="1" dirty="0">
                <a:solidFill>
                  <a:srgbClr val="FF0000"/>
                </a:solidFill>
                <a:latin typeface="Times New Roman" pitchFamily="18" charset="0"/>
                <a:cs typeface="Times New Roman" pitchFamily="18" charset="0"/>
              </a:rPr>
              <a:t>VẬN DỤNG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35662" y="1287227"/>
            <a:ext cx="1163475" cy="1163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42052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76672"/>
            <a:ext cx="8648356" cy="2062103"/>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7. Quan </a:t>
            </a:r>
            <a:r>
              <a:rPr lang="en-US" sz="3200" dirty="0" err="1">
                <a:solidFill>
                  <a:srgbClr val="0000FF"/>
                </a:solidFill>
                <a:latin typeface="Times New Roman" pitchFamily="18" charset="0"/>
                <a:cs typeface="Times New Roman" pitchFamily="18" charset="0"/>
              </a:rPr>
              <a:t>sát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vương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ngày</a:t>
            </a:r>
            <a:r>
              <a:rPr lang="en-US" sz="3200" dirty="0">
                <a:solidFill>
                  <a:srgbClr val="0000FF"/>
                </a:solidFill>
                <a:latin typeface="Times New Roman" pitchFamily="18" charset="0"/>
                <a:cs typeface="Times New Roman" pitchFamily="18" charset="0"/>
              </a:rPr>
              <a:t> nay,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hãy</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ảnh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trong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lấy</a:t>
            </a:r>
            <a:r>
              <a:rPr lang="en-US" sz="3200" dirty="0">
                <a:solidFill>
                  <a:srgbClr val="0000FF"/>
                </a:solidFill>
                <a:latin typeface="Times New Roman" pitchFamily="18" charset="0"/>
                <a:cs typeface="Times New Roman" pitchFamily="18" charset="0"/>
              </a:rPr>
              <a:t> ý </a:t>
            </a:r>
            <a:r>
              <a:rPr lang="en-US" sz="3200" dirty="0" err="1">
                <a:solidFill>
                  <a:srgbClr val="0000FF"/>
                </a:solidFill>
                <a:latin typeface="Times New Roman" pitchFamily="18" charset="0"/>
                <a:cs typeface="Times New Roman" pitchFamily="18" charset="0"/>
              </a:rPr>
              <a:t>tưởng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công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kiến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trúc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nào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thời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Ăng</a:t>
            </a:r>
            <a:r>
              <a:rPr lang="en-US" sz="3200" dirty="0">
                <a:solidFill>
                  <a:srgbClr val="0000FF"/>
                </a:solidFill>
                <a:latin typeface="Times New Roman" pitchFamily="18" charset="0"/>
                <a:cs typeface="Times New Roman" pitchFamily="18" charset="0"/>
              </a:rPr>
              <a:t>-co?</a:t>
            </a:r>
          </a:p>
        </p:txBody>
      </p:sp>
      <p:pic>
        <p:nvPicPr>
          <p:cNvPr id="3" name="Picture 2">
            <a:extLst>
              <a:ext uri="{FF2B5EF4-FFF2-40B4-BE49-F238E27FC236}">
                <a16:creationId xmlns="" xmlns:a16="http://schemas.microsoft.com/office/drawing/2014/main" id="{47D4EA38-CEED-4EEF-BB85-2FDFC9CC9014}"/>
              </a:ext>
            </a:extLst>
          </p:cNvPr>
          <p:cNvPicPr>
            <a:picLocks noChangeAspect="1"/>
          </p:cNvPicPr>
          <p:nvPr/>
        </p:nvPicPr>
        <p:blipFill>
          <a:blip r:embed="rId2"/>
          <a:stretch>
            <a:fillRect/>
          </a:stretch>
        </p:blipFill>
        <p:spPr>
          <a:xfrm rot="5400000">
            <a:off x="3093311" y="1811345"/>
            <a:ext cx="3317417" cy="5256584"/>
          </a:xfrm>
          <a:prstGeom prst="rect">
            <a:avLst/>
          </a:prstGeom>
        </p:spPr>
      </p:pic>
    </p:spTree>
    <p:extLst>
      <p:ext uri="{BB962C8B-B14F-4D97-AF65-F5344CB8AC3E}">
        <p14:creationId xmlns:p14="http://schemas.microsoft.com/office/powerpoint/2010/main" xmlns="" val="274375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48680"/>
            <a:ext cx="8648356" cy="2062103"/>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8. </a:t>
            </a:r>
            <a:r>
              <a:rPr lang="en-US" sz="3200" dirty="0" err="1">
                <a:solidFill>
                  <a:srgbClr val="0000FF"/>
                </a:solidFill>
                <a:latin typeface="Times New Roman" pitchFamily="18" charset="0"/>
                <a:cs typeface="Times New Roman" pitchFamily="18" charset="0"/>
              </a:rPr>
              <a:t>Hãy</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đóng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vai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hướng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dẫn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viên</a:t>
            </a:r>
            <a:r>
              <a:rPr lang="en-US" sz="3200" dirty="0">
                <a:solidFill>
                  <a:srgbClr val="0000FF"/>
                </a:solidFill>
                <a:latin typeface="Times New Roman" pitchFamily="18" charset="0"/>
                <a:cs typeface="Times New Roman" pitchFamily="18" charset="0"/>
              </a:rPr>
              <a:t> du </a:t>
            </a:r>
            <a:r>
              <a:rPr lang="en-US" sz="3200" dirty="0" err="1">
                <a:solidFill>
                  <a:srgbClr val="0000FF"/>
                </a:solidFill>
                <a:latin typeface="Times New Roman" pitchFamily="18" charset="0"/>
                <a:cs typeface="Times New Roman" pitchFamily="18" charset="0"/>
              </a:rPr>
              <a:t>lịch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giới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thiệu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về</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di </a:t>
            </a:r>
            <a:r>
              <a:rPr lang="en-US" sz="3200" dirty="0" err="1">
                <a:solidFill>
                  <a:srgbClr val="0000FF"/>
                </a:solidFill>
                <a:latin typeface="Times New Roman" pitchFamily="18" charset="0"/>
                <a:cs typeface="Times New Roman" pitchFamily="18" charset="0"/>
              </a:rPr>
              <a:t>sản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văn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hóa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tiêu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biểu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mà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ấn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tượng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nhất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Khuyến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khích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bài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chiếu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giới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thiệu</a:t>
            </a:r>
            <a:r>
              <a:rPr lang="en-US" sz="3200"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89782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646331"/>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HƯỚNG DẪN VỀ NHÀ</a:t>
            </a:r>
          </a:p>
        </p:txBody>
      </p:sp>
    </p:spTree>
    <p:extLst>
      <p:ext uri="{BB962C8B-B14F-4D97-AF65-F5344CB8AC3E}">
        <p14:creationId xmlns:p14="http://schemas.microsoft.com/office/powerpoint/2010/main" xmlns="" val="946584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893274" y="328118"/>
            <a:ext cx="8022126" cy="523220"/>
          </a:xfrm>
          <a:prstGeom prst="rect">
            <a:avLst/>
          </a:prstGeom>
          <a:noFill/>
        </p:spPr>
        <p:txBody>
          <a:bodyPr wrap="square" rtlCol="0">
            <a:spAutoFit/>
          </a:bodyPr>
          <a:lstStyle/>
          <a:p>
            <a:pPr algn="ctr"/>
            <a:r>
              <a:rPr lang="en-US" sz="2800" b="1" dirty="0" smtClean="0">
                <a:solidFill>
                  <a:srgbClr val="0000FF"/>
                </a:solidFill>
                <a:latin typeface="Times New Roman" pitchFamily="18" charset="0"/>
                <a:cs typeface="Times New Roman" pitchFamily="18" charset="0"/>
              </a:rPr>
              <a:t>Tiết 18: BÀI </a:t>
            </a:r>
            <a:r>
              <a:rPr lang="en-US" sz="2800" b="1" dirty="0">
                <a:solidFill>
                  <a:srgbClr val="0000FF"/>
                </a:solidFill>
                <a:latin typeface="Times New Roman" pitchFamily="18" charset="0"/>
                <a:cs typeface="Times New Roman" pitchFamily="18" charset="0"/>
              </a:rPr>
              <a:t>8: V</a:t>
            </a:r>
            <a:r>
              <a:rPr lang="vi-VN" sz="2800" b="1" dirty="0">
                <a:solidFill>
                  <a:srgbClr val="0000FF"/>
                </a:solidFill>
                <a:latin typeface="Times New Roman" pitchFamily="18" charset="0"/>
                <a:cs typeface="Times New Roman" pitchFamily="18" charset="0"/>
              </a:rPr>
              <a:t>Ư</a:t>
            </a:r>
            <a:r>
              <a:rPr lang="en-US" sz="2800" b="1" dirty="0">
                <a:solidFill>
                  <a:srgbClr val="0000FF"/>
                </a:solidFill>
                <a:latin typeface="Times New Roman" pitchFamily="18" charset="0"/>
                <a:cs typeface="Times New Roman" pitchFamily="18" charset="0"/>
              </a:rPr>
              <a:t>ƠNG QUỐC CAM-PU-CHIA</a:t>
            </a:r>
          </a:p>
        </p:txBody>
      </p:sp>
      <p:sp>
        <p:nvSpPr>
          <p:cNvPr id="2" name="Oval 1"/>
          <p:cNvSpPr/>
          <p:nvPr/>
        </p:nvSpPr>
        <p:spPr>
          <a:xfrm>
            <a:off x="179512" y="2538892"/>
            <a:ext cx="2648419" cy="167757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vi-VN" sz="2200" b="1" dirty="0">
                <a:solidFill>
                  <a:srgbClr val="C00000"/>
                </a:solidFill>
                <a:latin typeface="Times New Roman" panose="02020603050405020304" pitchFamily="18" charset="0"/>
                <a:cs typeface="Times New Roman" panose="02020603050405020304" pitchFamily="18" charset="0"/>
              </a:rPr>
              <a:t>V</a:t>
            </a:r>
            <a:r>
              <a:rPr lang="en-US" sz="2200" b="1" dirty="0">
                <a:solidFill>
                  <a:srgbClr val="C00000"/>
                </a:solidFill>
                <a:latin typeface="Times New Roman" panose="02020603050405020304" pitchFamily="18" charset="0"/>
                <a:cs typeface="Times New Roman" panose="02020603050405020304" pitchFamily="18" charset="0"/>
              </a:rPr>
              <a:t>ƯƠNG QUỐC CAM-PU-CHIA</a:t>
            </a:r>
          </a:p>
        </p:txBody>
      </p:sp>
      <p:sp>
        <p:nvSpPr>
          <p:cNvPr id="3" name="Rounded Rectangle 2">
            <a:hlinkClick r:id="rId2" action="ppaction://hlinksldjump"/>
          </p:cNvPr>
          <p:cNvSpPr/>
          <p:nvPr/>
        </p:nvSpPr>
        <p:spPr>
          <a:xfrm>
            <a:off x="2483768" y="1175772"/>
            <a:ext cx="6120680" cy="1191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Quá</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triển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quốc</a:t>
            </a:r>
            <a:r>
              <a:rPr lang="en-US" sz="2800" b="1" dirty="0">
                <a:solidFill>
                  <a:srgbClr val="FF0000"/>
                </a:solidFill>
                <a:latin typeface="Times New Roman" panose="02020603050405020304" pitchFamily="18" charset="0"/>
                <a:cs typeface="Times New Roman" panose="02020603050405020304" pitchFamily="18" charset="0"/>
              </a:rPr>
              <a:t> Cam-</a:t>
            </a:r>
            <a:r>
              <a:rPr lang="en-US" sz="2800" b="1" dirty="0" err="1">
                <a:solidFill>
                  <a:srgbClr val="FF0000"/>
                </a:solidFill>
                <a:latin typeface="Times New Roman" panose="02020603050405020304" pitchFamily="18" charset="0"/>
                <a:cs typeface="Times New Roman" panose="02020603050405020304" pitchFamily="18" charset="0"/>
              </a:rPr>
              <a:t>pu</a:t>
            </a:r>
            <a:r>
              <a:rPr lang="en-US" sz="2800" b="1" dirty="0">
                <a:solidFill>
                  <a:srgbClr val="FF0000"/>
                </a:solidFill>
                <a:latin typeface="Times New Roman" panose="02020603050405020304" pitchFamily="18" charset="0"/>
                <a:cs typeface="Times New Roman" panose="02020603050405020304" pitchFamily="18" charset="0"/>
              </a:rPr>
              <a:t>-chia.</a:t>
            </a:r>
            <a:endParaRPr lang="vi-VN" sz="2800" b="1" dirty="0">
              <a:solidFill>
                <a:srgbClr val="FF0000"/>
              </a:solidFill>
              <a:latin typeface="Times New Roman" panose="02020603050405020304" pitchFamily="18" charset="0"/>
              <a:cs typeface="Times New Roman" panose="02020603050405020304" pitchFamily="18" charset="0"/>
            </a:endParaRPr>
          </a:p>
        </p:txBody>
      </p:sp>
      <p:sp>
        <p:nvSpPr>
          <p:cNvPr id="18" name="Rounded Rectangle 17">
            <a:hlinkClick r:id="rId3" action="ppaction://hlinksldjump"/>
          </p:cNvPr>
          <p:cNvSpPr/>
          <p:nvPr/>
        </p:nvSpPr>
        <p:spPr>
          <a:xfrm>
            <a:off x="3255731" y="2838509"/>
            <a:ext cx="5348717"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600" b="1" dirty="0">
                <a:latin typeface="Times New Roman" panose="02020603050405020304" pitchFamily="18" charset="0"/>
                <a:cs typeface="Times New Roman" panose="02020603050405020304" pitchFamily="18" charset="0"/>
              </a:rPr>
              <a:t>2.  </a:t>
            </a:r>
            <a:r>
              <a:rPr lang="en-US" sz="2600" b="1" dirty="0" err="1">
                <a:latin typeface="Times New Roman" panose="02020603050405020304" pitchFamily="18" charset="0"/>
                <a:cs typeface="Times New Roman" panose="02020603050405020304" pitchFamily="18" charset="0"/>
              </a:rPr>
              <a:t>Sự</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phát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triển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Vương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quốc</a:t>
            </a:r>
            <a:r>
              <a:rPr lang="en-US" sz="2600" b="1" dirty="0">
                <a:latin typeface="Times New Roman" panose="02020603050405020304" pitchFamily="18" charset="0"/>
                <a:cs typeface="Times New Roman" panose="02020603050405020304" pitchFamily="18" charset="0"/>
              </a:rPr>
              <a:t> Cam-</a:t>
            </a:r>
            <a:r>
              <a:rPr lang="en-US" sz="2600" b="1" dirty="0" err="1">
                <a:latin typeface="Times New Roman" panose="02020603050405020304" pitchFamily="18" charset="0"/>
                <a:cs typeface="Times New Roman" panose="02020603050405020304" pitchFamily="18" charset="0"/>
              </a:rPr>
              <a:t>pu</a:t>
            </a:r>
            <a:r>
              <a:rPr lang="en-US" sz="2600" b="1" dirty="0">
                <a:latin typeface="Times New Roman" panose="02020603050405020304" pitchFamily="18" charset="0"/>
                <a:cs typeface="Times New Roman" panose="02020603050405020304" pitchFamily="18" charset="0"/>
              </a:rPr>
              <a:t>-chia </a:t>
            </a:r>
            <a:r>
              <a:rPr lang="en-US" sz="2600" b="1" dirty="0" err="1">
                <a:latin typeface="Times New Roman" panose="02020603050405020304" pitchFamily="18" charset="0"/>
                <a:cs typeface="Times New Roman" panose="02020603050405020304" pitchFamily="18" charset="0"/>
              </a:rPr>
              <a:t>thời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Ăng</a:t>
            </a:r>
            <a:r>
              <a:rPr lang="en-US" sz="2600" b="1" dirty="0">
                <a:latin typeface="Times New Roman" panose="02020603050405020304" pitchFamily="18" charset="0"/>
                <a:cs typeface="Times New Roman" panose="02020603050405020304" pitchFamily="18" charset="0"/>
              </a:rPr>
              <a:t>-co</a:t>
            </a:r>
            <a:endParaRPr lang="vi-VN" sz="2600" b="1" dirty="0">
              <a:latin typeface="Times New Roman" panose="02020603050405020304" pitchFamily="18" charset="0"/>
              <a:cs typeface="Times New Roman" panose="02020603050405020304" pitchFamily="18" charset="0"/>
            </a:endParaRPr>
          </a:p>
        </p:txBody>
      </p:sp>
      <p:sp>
        <p:nvSpPr>
          <p:cNvPr id="23" name="Rounded Rectangle 22">
            <a:hlinkClick r:id="rId4" action="ppaction://hlinksldjump"/>
          </p:cNvPr>
          <p:cNvSpPr/>
          <p:nvPr/>
        </p:nvSpPr>
        <p:spPr>
          <a:xfrm>
            <a:off x="2673852" y="4310743"/>
            <a:ext cx="6120680" cy="1106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Một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số</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nét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tiêu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biểu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về</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hóa</a:t>
            </a:r>
            <a:endParaRPr lang="vi-VN" sz="2800" b="1" dirty="0">
              <a:solidFill>
                <a:srgbClr val="0000FF"/>
              </a:solidFill>
              <a:latin typeface="Times New Roman" panose="02020603050405020304" pitchFamily="18" charset="0"/>
              <a:cs typeface="Times New Roman" panose="02020603050405020304" pitchFamily="18" charset="0"/>
            </a:endParaRPr>
          </a:p>
        </p:txBody>
      </p:sp>
      <p:cxnSp>
        <p:nvCxnSpPr>
          <p:cNvPr id="5" name="Straight Arrow Connector 4"/>
          <p:cNvCxnSpPr>
            <a:cxnSpLocks/>
            <a:stCxn id="2" idx="0"/>
            <a:endCxn id="3" idx="1"/>
          </p:cNvCxnSpPr>
          <p:nvPr/>
        </p:nvCxnSpPr>
        <p:spPr>
          <a:xfrm flipV="1">
            <a:off x="1503722" y="1771341"/>
            <a:ext cx="980046" cy="76755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V="1">
            <a:off x="2673852" y="3418122"/>
            <a:ext cx="581879" cy="1339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a:stCxn id="2" idx="4"/>
            <a:endCxn id="23" idx="1"/>
          </p:cNvCxnSpPr>
          <p:nvPr/>
        </p:nvCxnSpPr>
        <p:spPr>
          <a:xfrm>
            <a:off x="1503722" y="4216462"/>
            <a:ext cx="1170130" cy="64755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929322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520" y="1412776"/>
            <a:ext cx="8640960" cy="3046988"/>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 </a:t>
            </a:r>
            <a:r>
              <a:rPr lang="nl-NL" sz="3200" dirty="0">
                <a:solidFill>
                  <a:srgbClr val="0000FF"/>
                </a:solidFill>
                <a:latin typeface="Times New Roman" panose="02020603050405020304" pitchFamily="18" charset="0"/>
                <a:cs typeface="Times New Roman" panose="02020603050405020304" pitchFamily="18" charset="0"/>
              </a:rPr>
              <a:t>Giáo viên chia lớp thành 6 nhóm, yêu cầu các nhóm đọc thông tin mục 1 SGK để :</a:t>
            </a:r>
          </a:p>
          <a:p>
            <a:pPr algn="just"/>
            <a:r>
              <a:rPr lang="nl-NL" sz="3200" dirty="0">
                <a:solidFill>
                  <a:srgbClr val="0000FF"/>
                </a:solidFill>
                <a:latin typeface="Times New Roman" panose="02020603050405020304" pitchFamily="18" charset="0"/>
                <a:cs typeface="Times New Roman" panose="02020603050405020304" pitchFamily="18" charset="0"/>
              </a:rPr>
              <a:t>1/ Vẽ trục thời gian về quá trình hình thành, phát triển của Vương quốc Cam-pu-chia. </a:t>
            </a:r>
          </a:p>
          <a:p>
            <a:pPr algn="just"/>
            <a:r>
              <a:rPr lang="nl-NL" sz="3200" dirty="0">
                <a:solidFill>
                  <a:srgbClr val="0000FF"/>
                </a:solidFill>
                <a:latin typeface="Times New Roman" panose="02020603050405020304" pitchFamily="18" charset="0"/>
                <a:cs typeface="Times New Roman" panose="02020603050405020304" pitchFamily="18" charset="0"/>
              </a:rPr>
              <a:t>2/ Dựa vào trục thời gian để mô tả sự hình thành, phát triển của Vương quốc Cam-pu-chia.</a:t>
            </a:r>
            <a:endParaRPr lang="en-US" sz="3200" dirty="0">
              <a:solidFill>
                <a:srgbClr val="0000FF"/>
              </a:solidFill>
              <a:latin typeface="Times New Roman" pitchFamily="18" charset="0"/>
              <a:cs typeface="Times New Roman" pitchFamily="18" charset="0"/>
            </a:endParaRPr>
          </a:p>
        </p:txBody>
      </p:sp>
      <p:sp>
        <p:nvSpPr>
          <p:cNvPr id="6" name="TextBox 5"/>
          <p:cNvSpPr txBox="1"/>
          <p:nvPr/>
        </p:nvSpPr>
        <p:spPr>
          <a:xfrm>
            <a:off x="320123" y="188640"/>
            <a:ext cx="7887644" cy="954107"/>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1. </a:t>
            </a:r>
            <a:r>
              <a:rPr lang="en-US" sz="2800" b="1" dirty="0" err="1">
                <a:solidFill>
                  <a:srgbClr val="FF0000"/>
                </a:solidFill>
                <a:latin typeface="Times New Roman" pitchFamily="18" charset="0"/>
                <a:cs typeface="Times New Roman" pitchFamily="18" charset="0"/>
              </a:rPr>
              <a:t>Quá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triển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quốc</a:t>
            </a:r>
            <a:r>
              <a:rPr lang="en-US" sz="2800" b="1" dirty="0">
                <a:solidFill>
                  <a:srgbClr val="FF0000"/>
                </a:solidFill>
                <a:latin typeface="Times New Roman" pitchFamily="18" charset="0"/>
                <a:cs typeface="Times New Roman" pitchFamily="18" charset="0"/>
              </a:rPr>
              <a:t> Cam-</a:t>
            </a:r>
            <a:r>
              <a:rPr lang="en-US" sz="2800" b="1" dirty="0" err="1">
                <a:solidFill>
                  <a:srgbClr val="FF0000"/>
                </a:solidFill>
                <a:latin typeface="Times New Roman" pitchFamily="18" charset="0"/>
                <a:cs typeface="Times New Roman" pitchFamily="18" charset="0"/>
              </a:rPr>
              <a:t>pu</a:t>
            </a:r>
            <a:r>
              <a:rPr lang="en-US" sz="2800" b="1" dirty="0">
                <a:solidFill>
                  <a:srgbClr val="FF0000"/>
                </a:solidFill>
                <a:latin typeface="Times New Roman" pitchFamily="18" charset="0"/>
                <a:cs typeface="Times New Roman" pitchFamily="18" charset="0"/>
              </a:rPr>
              <a:t>-chia.</a:t>
            </a:r>
          </a:p>
        </p:txBody>
      </p:sp>
    </p:spTree>
    <p:extLst>
      <p:ext uri="{BB962C8B-B14F-4D97-AF65-F5344CB8AC3E}">
        <p14:creationId xmlns:p14="http://schemas.microsoft.com/office/powerpoint/2010/main" xmlns="" val="301811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 xmlns:a16="http://schemas.microsoft.com/office/drawing/2014/main" id="{5A7A8E82-42EC-4AC7-AE1E-A18EAC166341}"/>
              </a:ext>
            </a:extLst>
          </p:cNvPr>
          <p:cNvSpPr/>
          <p:nvPr/>
        </p:nvSpPr>
        <p:spPr>
          <a:xfrm>
            <a:off x="89632" y="2310552"/>
            <a:ext cx="8820720" cy="199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Minus Sign 9">
            <a:extLst>
              <a:ext uri="{FF2B5EF4-FFF2-40B4-BE49-F238E27FC236}">
                <a16:creationId xmlns="" xmlns:a16="http://schemas.microsoft.com/office/drawing/2014/main" id="{7CB5E4CF-252D-443A-9F32-39264B1ECF54}"/>
              </a:ext>
            </a:extLst>
          </p:cNvPr>
          <p:cNvSpPr/>
          <p:nvPr/>
        </p:nvSpPr>
        <p:spPr>
          <a:xfrm>
            <a:off x="1259632" y="112309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Minus Sign 10">
            <a:extLst>
              <a:ext uri="{FF2B5EF4-FFF2-40B4-BE49-F238E27FC236}">
                <a16:creationId xmlns="" xmlns:a16="http://schemas.microsoft.com/office/drawing/2014/main" id="{1181C511-DDB2-4162-B899-032BD0C1B7B9}"/>
              </a:ext>
            </a:extLst>
          </p:cNvPr>
          <p:cNvSpPr/>
          <p:nvPr/>
        </p:nvSpPr>
        <p:spPr>
          <a:xfrm>
            <a:off x="3995936" y="112309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3">
            <a:extLst>
              <a:ext uri="{FF2B5EF4-FFF2-40B4-BE49-F238E27FC236}">
                <a16:creationId xmlns="" xmlns:a16="http://schemas.microsoft.com/office/drawing/2014/main" id="{92726463-8A33-4813-B6F8-C59F21B7CEFA}"/>
              </a:ext>
            </a:extLst>
          </p:cNvPr>
          <p:cNvSpPr>
            <a:spLocks noChangeArrowheads="1"/>
          </p:cNvSpPr>
          <p:nvPr/>
        </p:nvSpPr>
        <p:spPr bwMode="auto">
          <a:xfrm>
            <a:off x="266690" y="2961117"/>
            <a:ext cx="776169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86025" algn="l"/>
              </a:tabLst>
              <a:defRPr>
                <a:solidFill>
                  <a:schemeClr val="tx1"/>
                </a:solidFill>
                <a:latin typeface="Arial" panose="020B0604020202020204" pitchFamily="34" charset="0"/>
              </a:defRPr>
            </a:lvl1pPr>
            <a:lvl2pPr eaLnBrk="0" fontAlgn="base" hangingPunct="0">
              <a:spcBef>
                <a:spcPct val="0"/>
              </a:spcBef>
              <a:spcAft>
                <a:spcPct val="0"/>
              </a:spcAft>
              <a:tabLst>
                <a:tab pos="2486025" algn="l"/>
              </a:tabLst>
              <a:defRPr>
                <a:solidFill>
                  <a:schemeClr val="tx1"/>
                </a:solidFill>
                <a:latin typeface="Arial" panose="020B0604020202020204" pitchFamily="34" charset="0"/>
              </a:defRPr>
            </a:lvl2pPr>
            <a:lvl3pPr eaLnBrk="0" fontAlgn="base" hangingPunct="0">
              <a:spcBef>
                <a:spcPct val="0"/>
              </a:spcBef>
              <a:spcAft>
                <a:spcPct val="0"/>
              </a:spcAft>
              <a:tabLst>
                <a:tab pos="2486025" algn="l"/>
              </a:tabLst>
              <a:defRPr>
                <a:solidFill>
                  <a:schemeClr val="tx1"/>
                </a:solidFill>
                <a:latin typeface="Arial" panose="020B0604020202020204" pitchFamily="34" charset="0"/>
              </a:defRPr>
            </a:lvl3pPr>
            <a:lvl4pPr eaLnBrk="0" fontAlgn="base" hangingPunct="0">
              <a:spcBef>
                <a:spcPct val="0"/>
              </a:spcBef>
              <a:spcAft>
                <a:spcPct val="0"/>
              </a:spcAft>
              <a:tabLst>
                <a:tab pos="2486025" algn="l"/>
              </a:tabLst>
              <a:defRPr>
                <a:solidFill>
                  <a:schemeClr val="tx1"/>
                </a:solidFill>
                <a:latin typeface="Arial" panose="020B0604020202020204" pitchFamily="34" charset="0"/>
              </a:defRPr>
            </a:lvl4pPr>
            <a:lvl5pPr eaLnBrk="0" fontAlgn="base" hangingPunct="0">
              <a:spcBef>
                <a:spcPct val="0"/>
              </a:spcBef>
              <a:spcAft>
                <a:spcPct val="0"/>
              </a:spcAft>
              <a:tabLst>
                <a:tab pos="2486025" algn="l"/>
              </a:tabLst>
              <a:defRPr>
                <a:solidFill>
                  <a:schemeClr val="tx1"/>
                </a:solidFill>
                <a:latin typeface="Arial" panose="020B0604020202020204" pitchFamily="34" charset="0"/>
              </a:defRPr>
            </a:lvl5pPr>
            <a:lvl6pPr eaLnBrk="0" fontAlgn="base" hangingPunct="0">
              <a:spcBef>
                <a:spcPct val="0"/>
              </a:spcBef>
              <a:spcAft>
                <a:spcPct val="0"/>
              </a:spcAft>
              <a:tabLst>
                <a:tab pos="2486025" algn="l"/>
              </a:tabLst>
              <a:defRPr>
                <a:solidFill>
                  <a:schemeClr val="tx1"/>
                </a:solidFill>
                <a:latin typeface="Arial" panose="020B0604020202020204" pitchFamily="34" charset="0"/>
              </a:defRPr>
            </a:lvl6pPr>
            <a:lvl7pPr eaLnBrk="0" fontAlgn="base" hangingPunct="0">
              <a:spcBef>
                <a:spcPct val="0"/>
              </a:spcBef>
              <a:spcAft>
                <a:spcPct val="0"/>
              </a:spcAft>
              <a:tabLst>
                <a:tab pos="2486025" algn="l"/>
              </a:tabLst>
              <a:defRPr>
                <a:solidFill>
                  <a:schemeClr val="tx1"/>
                </a:solidFill>
                <a:latin typeface="Arial" panose="020B0604020202020204" pitchFamily="34" charset="0"/>
              </a:defRPr>
            </a:lvl7pPr>
            <a:lvl8pPr eaLnBrk="0" fontAlgn="base" hangingPunct="0">
              <a:spcBef>
                <a:spcPct val="0"/>
              </a:spcBef>
              <a:spcAft>
                <a:spcPct val="0"/>
              </a:spcAft>
              <a:tabLst>
                <a:tab pos="2486025" algn="l"/>
              </a:tabLst>
              <a:defRPr>
                <a:solidFill>
                  <a:schemeClr val="tx1"/>
                </a:solidFill>
                <a:latin typeface="Arial" panose="020B0604020202020204" pitchFamily="34" charset="0"/>
              </a:defRPr>
            </a:lvl8pPr>
            <a:lvl9pPr eaLnBrk="0" fontAlgn="base" hangingPunct="0">
              <a:spcBef>
                <a:spcPct val="0"/>
              </a:spcBef>
              <a:spcAft>
                <a:spcPct val="0"/>
              </a:spcAft>
              <a:tabLst>
                <a:tab pos="2486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86025" algn="l"/>
              </a:tabLst>
            </a:pP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IX	       IX  -   XV                       </a:t>
            </a:r>
            <a:r>
              <a:rPr kumimoji="0" lang="en-US" altLang="vi-VN" sz="24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XV</a:t>
            </a: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vi-VN" sz="2400" b="0" i="0" u="none" strike="noStrike" cap="none" normalizeH="0" baseline="0" dirty="0">
              <a:ln>
                <a:noFill/>
              </a:ln>
              <a:solidFill>
                <a:schemeClr val="tx1"/>
              </a:solidFill>
              <a:effectLst/>
            </a:endParaRPr>
          </a:p>
        </p:txBody>
      </p:sp>
      <p:sp>
        <p:nvSpPr>
          <p:cNvPr id="18" name="Minus Sign 17">
            <a:extLst>
              <a:ext uri="{FF2B5EF4-FFF2-40B4-BE49-F238E27FC236}">
                <a16:creationId xmlns="" xmlns:a16="http://schemas.microsoft.com/office/drawing/2014/main" id="{B51CF471-26D4-4751-93B1-CC5AB1FBE7DF}"/>
              </a:ext>
            </a:extLst>
          </p:cNvPr>
          <p:cNvSpPr/>
          <p:nvPr/>
        </p:nvSpPr>
        <p:spPr>
          <a:xfrm>
            <a:off x="6660232" y="109943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AutoShape 10">
            <a:extLst>
              <a:ext uri="{FF2B5EF4-FFF2-40B4-BE49-F238E27FC236}">
                <a16:creationId xmlns="" xmlns:a16="http://schemas.microsoft.com/office/drawing/2014/main" id="{674194F6-00CA-4611-B9FB-B8264BEB58CF}"/>
              </a:ext>
            </a:extLst>
          </p:cNvPr>
          <p:cNvSpPr>
            <a:spLocks/>
          </p:cNvSpPr>
          <p:nvPr/>
        </p:nvSpPr>
        <p:spPr bwMode="auto">
          <a:xfrm rot="5400000">
            <a:off x="1172025" y="965128"/>
            <a:ext cx="199186" cy="1992252"/>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21" name="Rectangle 11">
            <a:extLst>
              <a:ext uri="{FF2B5EF4-FFF2-40B4-BE49-F238E27FC236}">
                <a16:creationId xmlns="" xmlns:a16="http://schemas.microsoft.com/office/drawing/2014/main" id="{8BF09463-8B76-4B57-BB93-4618507D9C8F}"/>
              </a:ext>
            </a:extLst>
          </p:cNvPr>
          <p:cNvSpPr>
            <a:spLocks noChangeArrowheads="1"/>
          </p:cNvSpPr>
          <p:nvPr/>
        </p:nvSpPr>
        <p:spPr bwMode="auto">
          <a:xfrm>
            <a:off x="89632" y="1244254"/>
            <a:ext cx="7539479"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Mở</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đầu</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thời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Ăng</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-co</a:t>
            </a:r>
            <a:r>
              <a:rPr kumimoji="0" lang="en-US" altLang="vi-VN"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0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phát</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triển</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Thời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suy</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yếu</a:t>
            </a:r>
            <a:endParaRPr kumimoji="0" lang="vi-VN" altLang="vi-VN" sz="2000" b="0" i="0" u="none" strike="noStrike" cap="none" normalizeH="0" baseline="0" dirty="0">
              <a:ln>
                <a:noFill/>
              </a:ln>
              <a:solidFill>
                <a:schemeClr val="tx1"/>
              </a:solidFill>
              <a:effectLst/>
            </a:endParaRPr>
          </a:p>
        </p:txBody>
      </p:sp>
      <p:sp>
        <p:nvSpPr>
          <p:cNvPr id="22" name="AutoShape 10">
            <a:extLst>
              <a:ext uri="{FF2B5EF4-FFF2-40B4-BE49-F238E27FC236}">
                <a16:creationId xmlns="" xmlns:a16="http://schemas.microsoft.com/office/drawing/2014/main" id="{1762DBE4-5D08-441F-9142-E87F16382F4F}"/>
              </a:ext>
            </a:extLst>
          </p:cNvPr>
          <p:cNvSpPr>
            <a:spLocks/>
          </p:cNvSpPr>
          <p:nvPr/>
        </p:nvSpPr>
        <p:spPr bwMode="auto">
          <a:xfrm rot="5400000">
            <a:off x="6602107" y="1018585"/>
            <a:ext cx="164287" cy="1920244"/>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25" name="TextBox 24">
            <a:extLst>
              <a:ext uri="{FF2B5EF4-FFF2-40B4-BE49-F238E27FC236}">
                <a16:creationId xmlns="" xmlns:a16="http://schemas.microsoft.com/office/drawing/2014/main" id="{D424EDEB-8EF2-4AB4-A1A4-7B46C64556AA}"/>
              </a:ext>
            </a:extLst>
          </p:cNvPr>
          <p:cNvSpPr txBox="1"/>
          <p:nvPr/>
        </p:nvSpPr>
        <p:spPr>
          <a:xfrm>
            <a:off x="282416" y="90162"/>
            <a:ext cx="8590229" cy="954107"/>
          </a:xfrm>
          <a:prstGeom prst="rect">
            <a:avLst/>
          </a:prstGeom>
          <a:noFill/>
        </p:spPr>
        <p:txBody>
          <a:bodyPr wrap="square" rtlCol="0">
            <a:spAutoFit/>
          </a:bodyPr>
          <a:lstStyle/>
          <a:p>
            <a:pPr algn="just"/>
            <a:r>
              <a:rPr lang="en-US" sz="2800" b="1" dirty="0" err="1">
                <a:solidFill>
                  <a:srgbClr val="FF0000"/>
                </a:solidFill>
                <a:latin typeface="Times New Roman" pitchFamily="18" charset="0"/>
                <a:cs typeface="Times New Roman" pitchFamily="18" charset="0"/>
              </a:rPr>
              <a:t>Sơ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đồ</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thời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gian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triển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quốc</a:t>
            </a:r>
            <a:r>
              <a:rPr lang="en-US" sz="2800" b="1" dirty="0">
                <a:solidFill>
                  <a:srgbClr val="FF0000"/>
                </a:solidFill>
                <a:latin typeface="Times New Roman" pitchFamily="18" charset="0"/>
                <a:cs typeface="Times New Roman" pitchFamily="18" charset="0"/>
              </a:rPr>
              <a:t> Cam-</a:t>
            </a:r>
            <a:r>
              <a:rPr lang="en-US" sz="2800" b="1" dirty="0" err="1">
                <a:solidFill>
                  <a:srgbClr val="FF0000"/>
                </a:solidFill>
                <a:latin typeface="Times New Roman" pitchFamily="18" charset="0"/>
                <a:cs typeface="Times New Roman" pitchFamily="18" charset="0"/>
              </a:rPr>
              <a:t>pu</a:t>
            </a:r>
            <a:r>
              <a:rPr lang="en-US" sz="2800" b="1" dirty="0">
                <a:solidFill>
                  <a:srgbClr val="FF0000"/>
                </a:solidFill>
                <a:latin typeface="Times New Roman" pitchFamily="18" charset="0"/>
                <a:cs typeface="Times New Roman" pitchFamily="18" charset="0"/>
              </a:rPr>
              <a:t>-chia</a:t>
            </a:r>
          </a:p>
        </p:txBody>
      </p:sp>
      <p:sp>
        <p:nvSpPr>
          <p:cNvPr id="26" name="AutoShape 10">
            <a:extLst>
              <a:ext uri="{FF2B5EF4-FFF2-40B4-BE49-F238E27FC236}">
                <a16:creationId xmlns="" xmlns:a16="http://schemas.microsoft.com/office/drawing/2014/main" id="{9133DD7E-0595-4946-87D3-1177A109749E}"/>
              </a:ext>
            </a:extLst>
          </p:cNvPr>
          <p:cNvSpPr>
            <a:spLocks/>
          </p:cNvSpPr>
          <p:nvPr/>
        </p:nvSpPr>
        <p:spPr bwMode="auto">
          <a:xfrm rot="5400000">
            <a:off x="3888213" y="779617"/>
            <a:ext cx="282174" cy="2280285"/>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dirty="0"/>
          </a:p>
        </p:txBody>
      </p:sp>
    </p:spTree>
    <p:extLst>
      <p:ext uri="{BB962C8B-B14F-4D97-AF65-F5344CB8AC3E}">
        <p14:creationId xmlns:p14="http://schemas.microsoft.com/office/powerpoint/2010/main" xmlns="" val="3827650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 xmlns:a16="http://schemas.microsoft.com/office/drawing/2014/main" id="{4CF1093D-DEA3-40E1-BE11-1659395E3986}"/>
              </a:ext>
            </a:extLst>
          </p:cNvPr>
          <p:cNvSpPr txBox="1"/>
          <p:nvPr/>
        </p:nvSpPr>
        <p:spPr>
          <a:xfrm>
            <a:off x="251520" y="692696"/>
            <a:ext cx="8640960" cy="3970318"/>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Năm</a:t>
            </a:r>
            <a:r>
              <a:rPr lang="en-US" sz="2800" dirty="0">
                <a:solidFill>
                  <a:srgbClr val="0000FF"/>
                </a:solidFill>
                <a:latin typeface="Times New Roman" pitchFamily="18" charset="0"/>
                <a:cs typeface="Times New Roman" pitchFamily="18" charset="0"/>
              </a:rPr>
              <a:t> 802, </a:t>
            </a:r>
            <a:r>
              <a:rPr lang="en-US" sz="2800" dirty="0" err="1">
                <a:solidFill>
                  <a:srgbClr val="0000FF"/>
                </a:solidFill>
                <a:latin typeface="Times New Roman" pitchFamily="18" charset="0"/>
                <a:cs typeface="Times New Roman" pitchFamily="18" charset="0"/>
              </a:rPr>
              <a:t>vua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Giay</a:t>
            </a:r>
            <a:r>
              <a:rPr lang="en-US" sz="2800" dirty="0">
                <a:solidFill>
                  <a:srgbClr val="0000FF"/>
                </a:solidFill>
                <a:latin typeface="Times New Roman" pitchFamily="18" charset="0"/>
                <a:cs typeface="Times New Roman" pitchFamily="18" charset="0"/>
              </a:rPr>
              <a:t>-a-</a:t>
            </a:r>
            <a:r>
              <a:rPr lang="en-US" sz="2800" dirty="0" err="1">
                <a:solidFill>
                  <a:srgbClr val="0000FF"/>
                </a:solidFill>
                <a:latin typeface="Times New Roman" pitchFamily="18" charset="0"/>
                <a:cs typeface="Times New Roman" pitchFamily="18" charset="0"/>
              </a:rPr>
              <a:t>vác</a:t>
            </a:r>
            <a:r>
              <a:rPr lang="en-US" sz="2800" dirty="0">
                <a:solidFill>
                  <a:srgbClr val="0000FF"/>
                </a:solidFill>
                <a:latin typeface="Times New Roman" pitchFamily="18" charset="0"/>
                <a:cs typeface="Times New Roman" pitchFamily="18" charset="0"/>
              </a:rPr>
              <a:t>-man II </a:t>
            </a:r>
            <a:r>
              <a:rPr lang="en-US" sz="2800" dirty="0" err="1">
                <a:solidFill>
                  <a:srgbClr val="0000FF"/>
                </a:solidFill>
                <a:latin typeface="Times New Roman" pitchFamily="18" charset="0"/>
                <a:cs typeface="Times New Roman" pitchFamily="18" charset="0"/>
              </a:rPr>
              <a:t>thống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lãnh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thổ</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nước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Cam-</a:t>
            </a:r>
            <a:r>
              <a:rPr lang="en-US" sz="2800" dirty="0" err="1">
                <a:solidFill>
                  <a:srgbClr val="0000FF"/>
                </a:solidFill>
                <a:latin typeface="Times New Roman" pitchFamily="18" charset="0"/>
                <a:cs typeface="Times New Roman" pitchFamily="18" charset="0"/>
              </a:rPr>
              <a:t>pu</a:t>
            </a:r>
            <a:r>
              <a:rPr lang="en-US" sz="2800" dirty="0">
                <a:solidFill>
                  <a:srgbClr val="0000FF"/>
                </a:solidFill>
                <a:latin typeface="Times New Roman" pitchFamily="18" charset="0"/>
                <a:cs typeface="Times New Roman" pitchFamily="18" charset="0"/>
              </a:rPr>
              <a:t>-chia.</a:t>
            </a:r>
          </a:p>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Từ</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IX </a:t>
            </a:r>
            <a:r>
              <a:rPr lang="en-US" sz="2800" dirty="0" err="1">
                <a:solidFill>
                  <a:srgbClr val="0000FF"/>
                </a:solidFill>
                <a:latin typeface="Times New Roman" panose="02020603050405020304" pitchFamily="18" charset="0"/>
                <a:cs typeface="Times New Roman" panose="02020603050405020304" pitchFamily="18" charset="0"/>
              </a:rPr>
              <a:t>đến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XV: </a:t>
            </a:r>
            <a:r>
              <a:rPr lang="en-US" sz="2800" dirty="0" err="1">
                <a:solidFill>
                  <a:srgbClr val="0000FF"/>
                </a:solidFill>
                <a:latin typeface="Times New Roman" panose="02020603050405020304" pitchFamily="18" charset="0"/>
                <a:cs typeface="Times New Roman" panose="02020603050405020304" pitchFamily="18" charset="0"/>
              </a:rPr>
              <a:t>Thời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kì</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Ăng</a:t>
            </a:r>
            <a:r>
              <a:rPr lang="en-US" sz="2800" dirty="0">
                <a:solidFill>
                  <a:srgbClr val="0000FF"/>
                </a:solidFill>
                <a:latin typeface="Times New Roman" panose="02020603050405020304" pitchFamily="18" charset="0"/>
                <a:cs typeface="Times New Roman" panose="02020603050405020304" pitchFamily="18" charset="0"/>
              </a:rPr>
              <a:t>-co-</a:t>
            </a:r>
            <a:r>
              <a:rPr lang="en-US" sz="2800" dirty="0" err="1">
                <a:solidFill>
                  <a:srgbClr val="0000FF"/>
                </a:solidFill>
                <a:latin typeface="Times New Roman" panose="02020603050405020304" pitchFamily="18" charset="0"/>
                <a:cs typeface="Times New Roman" panose="02020603050405020304" pitchFamily="18" charset="0"/>
              </a:rPr>
              <a:t>thời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kì</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rỡ</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nhất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Vương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quốc</a:t>
            </a:r>
            <a:r>
              <a:rPr lang="en-US" sz="2800" dirty="0">
                <a:solidFill>
                  <a:srgbClr val="0000FF"/>
                </a:solidFill>
                <a:latin typeface="Times New Roman" panose="02020603050405020304" pitchFamily="18" charset="0"/>
                <a:cs typeface="Times New Roman" panose="02020603050405020304" pitchFamily="18" charset="0"/>
              </a:rPr>
              <a:t> Cam-</a:t>
            </a:r>
            <a:r>
              <a:rPr lang="en-US" sz="2800" dirty="0" err="1">
                <a:solidFill>
                  <a:srgbClr val="0000FF"/>
                </a:solidFill>
                <a:latin typeface="Times New Roman" panose="02020603050405020304" pitchFamily="18" charset="0"/>
                <a:cs typeface="Times New Roman" panose="02020603050405020304" pitchFamily="18" charset="0"/>
              </a:rPr>
              <a:t>pu</a:t>
            </a:r>
            <a:r>
              <a:rPr lang="en-US" sz="2800" dirty="0">
                <a:solidFill>
                  <a:srgbClr val="0000FF"/>
                </a:solidFill>
                <a:latin typeface="Times New Roman" panose="02020603050405020304" pitchFamily="18" charset="0"/>
                <a:cs typeface="Times New Roman" panose="02020603050405020304" pitchFamily="18" charset="0"/>
              </a:rPr>
              <a:t>-chia.</a:t>
            </a: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XV, do </a:t>
            </a:r>
            <a:r>
              <a:rPr lang="en-US" sz="2800" dirty="0" err="1">
                <a:solidFill>
                  <a:srgbClr val="0000FF"/>
                </a:solidFill>
                <a:latin typeface="Times New Roman" panose="02020603050405020304" pitchFamily="18" charset="0"/>
                <a:cs typeface="Times New Roman" panose="02020603050405020304" pitchFamily="18" charset="0"/>
              </a:rPr>
              <a:t>sự</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cạnh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tranh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quyền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giữa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phe</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và</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sự</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tấn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Thái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đã</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khiến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Vương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quốc</a:t>
            </a:r>
            <a:r>
              <a:rPr lang="en-US" sz="2800" dirty="0">
                <a:solidFill>
                  <a:srgbClr val="0000FF"/>
                </a:solidFill>
                <a:latin typeface="Times New Roman" panose="02020603050405020304" pitchFamily="18" charset="0"/>
                <a:cs typeface="Times New Roman" panose="02020603050405020304" pitchFamily="18" charset="0"/>
              </a:rPr>
              <a:t> Cam-</a:t>
            </a:r>
            <a:r>
              <a:rPr lang="en-US" sz="2800" dirty="0" err="1">
                <a:solidFill>
                  <a:srgbClr val="0000FF"/>
                </a:solidFill>
                <a:latin typeface="Times New Roman" panose="02020603050405020304" pitchFamily="18" charset="0"/>
                <a:cs typeface="Times New Roman" panose="02020603050405020304" pitchFamily="18" charset="0"/>
              </a:rPr>
              <a:t>pu</a:t>
            </a:r>
            <a:r>
              <a:rPr lang="en-US" sz="2800" dirty="0">
                <a:solidFill>
                  <a:srgbClr val="0000FF"/>
                </a:solidFill>
                <a:latin typeface="Times New Roman" panose="02020603050405020304" pitchFamily="18" charset="0"/>
                <a:cs typeface="Times New Roman" panose="02020603050405020304" pitchFamily="18" charset="0"/>
              </a:rPr>
              <a:t>-chia </a:t>
            </a:r>
            <a:r>
              <a:rPr lang="en-US" sz="2800" dirty="0" err="1">
                <a:solidFill>
                  <a:srgbClr val="0000FF"/>
                </a:solidFill>
                <a:latin typeface="Times New Roman" panose="02020603050405020304" pitchFamily="18" charset="0"/>
                <a:cs typeface="Times New Roman" panose="02020603050405020304" pitchFamily="18" charset="0"/>
              </a:rPr>
              <a:t>suy</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yếu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Khơ</a:t>
            </a:r>
            <a:r>
              <a:rPr lang="en-US" sz="2800" dirty="0">
                <a:solidFill>
                  <a:srgbClr val="0000FF"/>
                </a:solidFill>
                <a:latin typeface="Times New Roman" panose="02020603050405020304" pitchFamily="18" charset="0"/>
                <a:cs typeface="Times New Roman" panose="02020603050405020304" pitchFamily="18" charset="0"/>
              </a:rPr>
              <a:t>-me </a:t>
            </a:r>
            <a:r>
              <a:rPr lang="en-US" sz="2800" dirty="0" err="1">
                <a:solidFill>
                  <a:srgbClr val="0000FF"/>
                </a:solidFill>
                <a:latin typeface="Times New Roman" panose="02020603050405020304" pitchFamily="18" charset="0"/>
                <a:cs typeface="Times New Roman" panose="02020603050405020304" pitchFamily="18" charset="0"/>
              </a:rPr>
              <a:t>phải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chuyển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kinh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đô</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từ</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Ăng</a:t>
            </a:r>
            <a:r>
              <a:rPr lang="en-US" sz="2800" dirty="0">
                <a:solidFill>
                  <a:srgbClr val="0000FF"/>
                </a:solidFill>
                <a:latin typeface="Times New Roman" panose="02020603050405020304" pitchFamily="18" charset="0"/>
                <a:cs typeface="Times New Roman" panose="02020603050405020304" pitchFamily="18" charset="0"/>
              </a:rPr>
              <a:t>-co </a:t>
            </a:r>
            <a:r>
              <a:rPr lang="en-US" sz="2800" dirty="0" err="1">
                <a:solidFill>
                  <a:srgbClr val="0000FF"/>
                </a:solidFill>
                <a:latin typeface="Times New Roman" panose="02020603050405020304" pitchFamily="18" charset="0"/>
                <a:cs typeface="Times New Roman" panose="02020603050405020304" pitchFamily="18" charset="0"/>
              </a:rPr>
              <a:t>về</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phía</a:t>
            </a:r>
            <a:r>
              <a:rPr lang="en-US" sz="2800" dirty="0">
                <a:solidFill>
                  <a:srgbClr val="0000FF"/>
                </a:solidFill>
                <a:latin typeface="Times New Roman" panose="02020603050405020304" pitchFamily="18" charset="0"/>
                <a:cs typeface="Times New Roman" panose="02020603050405020304" pitchFamily="18" charset="0"/>
              </a:rPr>
              <a:t> Nam </a:t>
            </a:r>
            <a:r>
              <a:rPr lang="en-US" sz="2800" dirty="0" err="1">
                <a:solidFill>
                  <a:srgbClr val="0000FF"/>
                </a:solidFill>
                <a:latin typeface="Times New Roman" panose="02020603050405020304" pitchFamily="18" charset="0"/>
                <a:cs typeface="Times New Roman" panose="02020603050405020304" pitchFamily="18" charset="0"/>
              </a:rPr>
              <a:t>Biển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Hồ</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Phnôm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Pênh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ngày</a:t>
            </a:r>
            <a:r>
              <a:rPr lang="en-US" sz="2800" dirty="0">
                <a:solidFill>
                  <a:srgbClr val="0000FF"/>
                </a:solidFill>
                <a:latin typeface="Times New Roman" panose="02020603050405020304" pitchFamily="18" charset="0"/>
                <a:cs typeface="Times New Roman" panose="02020603050405020304" pitchFamily="18" charset="0"/>
              </a:rPr>
              <a:t> nay)</a:t>
            </a:r>
            <a:endParaRPr lang="vi-VN"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372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2831" y="162385"/>
            <a:ext cx="8457641" cy="954107"/>
          </a:xfrm>
          <a:prstGeom prst="rect">
            <a:avLst/>
          </a:prstGeom>
          <a:noFill/>
        </p:spPr>
        <p:txBody>
          <a:bodyPr wrap="square" rtlCol="0">
            <a:spAutoFit/>
          </a:bodyPr>
          <a:lstStyle/>
          <a:p>
            <a:pPr algn="just"/>
            <a:r>
              <a:rPr lang="en-US" sz="2800" b="1" dirty="0">
                <a:solidFill>
                  <a:srgbClr val="C00000"/>
                </a:solidFill>
                <a:latin typeface="Times New Roman" pitchFamily="18" charset="0"/>
                <a:cs typeface="Times New Roman" pitchFamily="18" charset="0"/>
              </a:rPr>
              <a:t>2. </a:t>
            </a:r>
            <a:r>
              <a:rPr lang="en-US" sz="2800" b="1" dirty="0" err="1">
                <a:solidFill>
                  <a:srgbClr val="C00000"/>
                </a:solidFill>
                <a:latin typeface="Times New Roman" pitchFamily="18" charset="0"/>
                <a:cs typeface="Times New Roman" pitchFamily="18" charset="0"/>
              </a:rPr>
              <a:t>Sự</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phát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triển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Vương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quốc</a:t>
            </a:r>
            <a:r>
              <a:rPr lang="en-US" sz="2800" b="1" dirty="0">
                <a:solidFill>
                  <a:srgbClr val="C00000"/>
                </a:solidFill>
                <a:latin typeface="Times New Roman" pitchFamily="18" charset="0"/>
                <a:cs typeface="Times New Roman" pitchFamily="18" charset="0"/>
              </a:rPr>
              <a:t> Cam-</a:t>
            </a:r>
            <a:r>
              <a:rPr lang="en-US" sz="2800" b="1" dirty="0" err="1">
                <a:solidFill>
                  <a:srgbClr val="C00000"/>
                </a:solidFill>
                <a:latin typeface="Times New Roman" pitchFamily="18" charset="0"/>
                <a:cs typeface="Times New Roman" pitchFamily="18" charset="0"/>
              </a:rPr>
              <a:t>pu</a:t>
            </a:r>
            <a:r>
              <a:rPr lang="en-US" sz="2800" b="1" dirty="0">
                <a:solidFill>
                  <a:srgbClr val="C00000"/>
                </a:solidFill>
                <a:latin typeface="Times New Roman" pitchFamily="18" charset="0"/>
                <a:cs typeface="Times New Roman" pitchFamily="18" charset="0"/>
              </a:rPr>
              <a:t>-chia </a:t>
            </a:r>
            <a:r>
              <a:rPr lang="en-US" sz="2800" b="1" dirty="0" err="1">
                <a:solidFill>
                  <a:srgbClr val="C00000"/>
                </a:solidFill>
                <a:latin typeface="Times New Roman" pitchFamily="18" charset="0"/>
                <a:cs typeface="Times New Roman" pitchFamily="18" charset="0"/>
              </a:rPr>
              <a:t>thời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Ăng</a:t>
            </a:r>
            <a:r>
              <a:rPr lang="en-US" sz="2800" b="1" dirty="0">
                <a:solidFill>
                  <a:srgbClr val="C00000"/>
                </a:solidFill>
                <a:latin typeface="Times New Roman" pitchFamily="18" charset="0"/>
                <a:cs typeface="Times New Roman" pitchFamily="18" charset="0"/>
              </a:rPr>
              <a:t>-co</a:t>
            </a:r>
          </a:p>
        </p:txBody>
      </p:sp>
      <p:sp>
        <p:nvSpPr>
          <p:cNvPr id="9" name="TextBox 8">
            <a:extLst>
              <a:ext uri="{FF2B5EF4-FFF2-40B4-BE49-F238E27FC236}">
                <a16:creationId xmlns="" xmlns:a16="http://schemas.microsoft.com/office/drawing/2014/main" id="{5AE2BA4E-39C3-411C-864E-ACEE22388443}"/>
              </a:ext>
            </a:extLst>
          </p:cNvPr>
          <p:cNvSpPr txBox="1"/>
          <p:nvPr/>
        </p:nvSpPr>
        <p:spPr>
          <a:xfrm>
            <a:off x="271171" y="1556792"/>
            <a:ext cx="8640960" cy="2062103"/>
          </a:xfrm>
          <a:prstGeom prst="rect">
            <a:avLst/>
          </a:prstGeom>
          <a:noFill/>
        </p:spPr>
        <p:txBody>
          <a:bodyPr wrap="square" rtlCol="0">
            <a:spAutoFit/>
          </a:bodyPr>
          <a:lstStyle/>
          <a:p>
            <a:pPr algn="just"/>
            <a:r>
              <a:rPr lang="nl-NL" sz="3200" dirty="0">
                <a:latin typeface="Times New Roman" panose="02020603050405020304" pitchFamily="18" charset="0"/>
                <a:cs typeface="Times New Roman" panose="02020603050405020304" pitchFamily="18" charset="0"/>
              </a:rPr>
              <a:t>Giáo viên cho học sinh tìm hiểu thông tin mục 2 SGK, yêu cầu học sinh trao đổi theo bàn: Tại sao gọi là thời kì phát triển của Vương quốc Cam-pu-chia là thời kì Ăng-co?</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1012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5318" y="94621"/>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2" name="Scroll: Horizontal 1">
            <a:extLst>
              <a:ext uri="{FF2B5EF4-FFF2-40B4-BE49-F238E27FC236}">
                <a16:creationId xmlns="" xmlns:a16="http://schemas.microsoft.com/office/drawing/2014/main" id="{8DA1BB7A-6B10-4849-85E6-411E3C10661D}"/>
              </a:ext>
            </a:extLst>
          </p:cNvPr>
          <p:cNvSpPr/>
          <p:nvPr/>
        </p:nvSpPr>
        <p:spPr>
          <a:xfrm>
            <a:off x="341784" y="306057"/>
            <a:ext cx="8460432" cy="391503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5" name="Rectangle 4">
            <a:extLst>
              <a:ext uri="{FF2B5EF4-FFF2-40B4-BE49-F238E27FC236}">
                <a16:creationId xmlns="" xmlns:a16="http://schemas.microsoft.com/office/drawing/2014/main" id="{1DE176A0-8FE1-43AF-ABA5-603673A51CB7}"/>
              </a:ext>
            </a:extLst>
          </p:cNvPr>
          <p:cNvSpPr/>
          <p:nvPr/>
        </p:nvSpPr>
        <p:spPr>
          <a:xfrm>
            <a:off x="971600" y="1082424"/>
            <a:ext cx="7200800" cy="2530180"/>
          </a:xfrm>
          <a:prstGeom prst="rect">
            <a:avLst/>
          </a:prstGeom>
        </p:spPr>
        <p:txBody>
          <a:bodyPr wrap="square">
            <a:spAutoFit/>
          </a:bodyPr>
          <a:lstStyle/>
          <a:p>
            <a:pPr algn="just">
              <a:lnSpc>
                <a:spcPct val="115000"/>
              </a:lnSpc>
              <a:spcAft>
                <a:spcPts val="0"/>
              </a:spcAft>
            </a:pPr>
            <a:r>
              <a:rPr lang="nl-NL" sz="2800" dirty="0">
                <a:solidFill>
                  <a:srgbClr val="0000FF"/>
                </a:solidFill>
                <a:latin typeface="Times New Roman" panose="02020603050405020304" pitchFamily="18" charset="0"/>
                <a:ea typeface="Calibri" panose="020F0502020204030204" pitchFamily="34" charset="0"/>
              </a:rPr>
              <a:t>Ăng-co là tên kinh đô được xây dựng ở vùng Tây Bắc Biển Hồ. Ở đây, người Khơ-me đã xây dựng nhiều công trình kiến trúc lớn, nổi tiếng điển hình là khu tháp Ăng-co Vát và Ăng-co Thom.</a:t>
            </a:r>
            <a:endParaRPr lang="vi-VN" sz="2800" dirty="0">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xmlns="" val="399245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9632" y="62068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TRAO ĐỔI, THẢO LUẬN</a:t>
            </a:r>
          </a:p>
        </p:txBody>
      </p:sp>
      <p:sp>
        <p:nvSpPr>
          <p:cNvPr id="4" name="Rectangle 3">
            <a:extLst>
              <a:ext uri="{FF2B5EF4-FFF2-40B4-BE49-F238E27FC236}">
                <a16:creationId xmlns="" xmlns:a16="http://schemas.microsoft.com/office/drawing/2014/main" id="{B19FC8E0-E89B-4A41-B2E1-4557719BAF95}"/>
              </a:ext>
            </a:extLst>
          </p:cNvPr>
          <p:cNvSpPr/>
          <p:nvPr/>
        </p:nvSpPr>
        <p:spPr>
          <a:xfrm>
            <a:off x="179512" y="1628800"/>
            <a:ext cx="8532440" cy="1745863"/>
          </a:xfrm>
          <a:prstGeom prst="rect">
            <a:avLst/>
          </a:prstGeom>
        </p:spPr>
        <p:txBody>
          <a:bodyPr wrap="square">
            <a:spAutoFit/>
          </a:bodyPr>
          <a:lstStyle/>
          <a:p>
            <a:pPr algn="just">
              <a:lnSpc>
                <a:spcPct val="115000"/>
              </a:lnSpc>
            </a:pPr>
            <a:r>
              <a:rPr lang="nl-NL" sz="3200" dirty="0">
                <a:solidFill>
                  <a:srgbClr val="0000FF"/>
                </a:solidFill>
                <a:latin typeface="Times New Roman" panose="02020603050405020304" pitchFamily="18" charset="0"/>
                <a:cs typeface="Times New Roman" panose="02020603050405020304" pitchFamily="18" charset="0"/>
              </a:rPr>
              <a:t>Nêu và đánh giá về sự phát triển của Vương quốc Cam-pu-chia thời kì Ăng-co.</a:t>
            </a:r>
            <a:endParaRPr lang="vi-VN" sz="3200" dirty="0">
              <a:solidFill>
                <a:srgbClr val="0000FF"/>
              </a:solidFill>
              <a:latin typeface="Times New Roman" panose="02020603050405020304" pitchFamily="18" charset="0"/>
              <a:cs typeface="Times New Roman" panose="02020603050405020304" pitchFamily="18" charset="0"/>
            </a:endParaRPr>
          </a:p>
          <a:p>
            <a:pPr algn="just">
              <a:lnSpc>
                <a:spcPct val="115000"/>
              </a:lnSpc>
              <a:spcAft>
                <a:spcPts val="0"/>
              </a:spcAft>
            </a:pPr>
            <a:endParaRPr lang="vi-VN"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95080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5164</TotalTime>
  <Words>1181</Words>
  <Application>Microsoft Office PowerPoint</Application>
  <PresentationFormat>On-screen Show (4:3)</PresentationFormat>
  <Paragraphs>94</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MTBA</cp:lastModifiedBy>
  <cp:revision>882</cp:revision>
  <dcterms:created xsi:type="dcterms:W3CDTF">2021-05-14T14:51:36Z</dcterms:created>
  <dcterms:modified xsi:type="dcterms:W3CDTF">2023-09-20T02:34:40Z</dcterms:modified>
</cp:coreProperties>
</file>