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2" r:id="rId3"/>
    <p:sldId id="257" r:id="rId4"/>
    <p:sldId id="310" r:id="rId5"/>
    <p:sldId id="273" r:id="rId6"/>
    <p:sldId id="290" r:id="rId7"/>
    <p:sldId id="279" r:id="rId8"/>
    <p:sldId id="311" r:id="rId9"/>
    <p:sldId id="294" r:id="rId10"/>
    <p:sldId id="313" r:id="rId11"/>
    <p:sldId id="312" r:id="rId12"/>
    <p:sldId id="297" r:id="rId13"/>
    <p:sldId id="314" r:id="rId14"/>
    <p:sldId id="305" r:id="rId15"/>
    <p:sldId id="315" r:id="rId16"/>
    <p:sldId id="316" r:id="rId17"/>
    <p:sldId id="307" r:id="rId18"/>
  </p:sldIdLst>
  <p:sldSz cx="12192000" cy="6858000"/>
  <p:notesSz cx="6858000" cy="9144000"/>
  <p:custDataLst>
    <p:tags r:id="rId20"/>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149" autoAdjust="0"/>
    <p:restoredTop sz="94660"/>
  </p:normalViewPr>
  <p:slideViewPr>
    <p:cSldViewPr snapToGrid="0">
      <p:cViewPr>
        <p:scale>
          <a:sx n="81" d="100"/>
          <a:sy n="81" d="100"/>
        </p:scale>
        <p:origin x="-294" y="7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53C526-6849-46B0-BCA8-459727F100A8}" type="datetimeFigureOut">
              <a:rPr lang="en-US" smtClean="0"/>
              <a:pPr/>
              <a:t>19-Sep-23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89CE33-A778-4794-A214-DD31706F8D0A}" type="slidenum">
              <a:rPr lang="en-US" smtClean="0"/>
              <a:pPr/>
              <a:t>‹#›</a:t>
            </a:fld>
            <a:endParaRPr lang="en-US"/>
          </a:p>
        </p:txBody>
      </p:sp>
    </p:spTree>
    <p:extLst>
      <p:ext uri="{BB962C8B-B14F-4D97-AF65-F5344CB8AC3E}">
        <p14:creationId xmlns:p14="http://schemas.microsoft.com/office/powerpoint/2010/main" xmlns="" val="3520090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AFFAD5-970C-416A-AA4B-DDBD15AA84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xmlns="" id="{75974B51-573C-41CB-9EB7-07C7BCB5FB4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xmlns="" id="{B27840DC-3457-4696-AE91-7B14EA305771}"/>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5" name="Footer Placeholder 4">
            <a:extLst>
              <a:ext uri="{FF2B5EF4-FFF2-40B4-BE49-F238E27FC236}">
                <a16:creationId xmlns:a16="http://schemas.microsoft.com/office/drawing/2014/main" xmlns="" id="{525073F1-B096-4DB9-BBBB-F5B5CEB23413}"/>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471A7352-19B5-4CE2-A755-93DC277CF373}"/>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181394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9B2222-146C-4A27-A341-3BD47CB6F17B}"/>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06905FDA-EB87-4C11-8C6A-C2D7D019AB7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5339C3B2-305C-44C9-9F4D-FD2A90E7CA0B}"/>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5" name="Footer Placeholder 4">
            <a:extLst>
              <a:ext uri="{FF2B5EF4-FFF2-40B4-BE49-F238E27FC236}">
                <a16:creationId xmlns:a16="http://schemas.microsoft.com/office/drawing/2014/main" xmlns="" id="{729A633A-8FCD-414E-864C-7DAD485983EE}"/>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14996B1D-24B3-41ED-9453-C88B563D7171}"/>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2486830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0129198-18E9-49A8-92B3-68C5F1ACEA1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xmlns="" id="{2EEB4DBD-C6E0-4326-922B-60AB15BBB1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C0B350E3-8229-41A4-8858-A37E7CFCE761}"/>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5" name="Footer Placeholder 4">
            <a:extLst>
              <a:ext uri="{FF2B5EF4-FFF2-40B4-BE49-F238E27FC236}">
                <a16:creationId xmlns:a16="http://schemas.microsoft.com/office/drawing/2014/main" xmlns="" id="{EC7E4215-BDF7-4326-9B50-18EA8BCBC98F}"/>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7208A7C0-F09E-4F84-9D77-1235EC715EB0}"/>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1970445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A6518E-40C9-4DA0-974C-3091B007C09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1DCA08D5-8A00-46FE-9F4A-9B42C07CED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F0E402AB-3A6D-4EDD-BC5C-EADD64EDC6FE}"/>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5" name="Footer Placeholder 4">
            <a:extLst>
              <a:ext uri="{FF2B5EF4-FFF2-40B4-BE49-F238E27FC236}">
                <a16:creationId xmlns:a16="http://schemas.microsoft.com/office/drawing/2014/main" xmlns="" id="{2323C2CF-B15A-4849-A3F6-3C9F3C88E23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BC7B814D-BB37-4D29-A72A-3200A6BD58E0}"/>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1932453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37EFDD-52BF-446E-9AD5-A37B1608F0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xmlns="" id="{B7E077B3-B985-4EE0-AEC2-3ECFD1FA4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B4EFE7C0-05BC-4A1D-90A4-A5AC1CBEC9CC}"/>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5" name="Footer Placeholder 4">
            <a:extLst>
              <a:ext uri="{FF2B5EF4-FFF2-40B4-BE49-F238E27FC236}">
                <a16:creationId xmlns:a16="http://schemas.microsoft.com/office/drawing/2014/main" xmlns="" id="{5E39DC81-3554-42E5-ACDA-7A3F405374D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xmlns="" id="{FDEF08A0-4166-4675-9DEA-812D0619F029}"/>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1552096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4BB471-D695-46F7-ABB5-18CE2C3FBF3A}"/>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C7FD029F-F856-4DE5-8772-F04CBE4726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xmlns="" id="{B9322215-70F4-4778-90BB-5EEAD524925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xmlns="" id="{F93918EC-0858-46EB-AD26-C1DCA570C4FD}"/>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6" name="Footer Placeholder 5">
            <a:extLst>
              <a:ext uri="{FF2B5EF4-FFF2-40B4-BE49-F238E27FC236}">
                <a16:creationId xmlns:a16="http://schemas.microsoft.com/office/drawing/2014/main" xmlns="" id="{020E03D6-E156-457C-B2E6-C30D1C943E52}"/>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93D85E3F-515A-4374-976B-ECBAE5E27981}"/>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65072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80CADB0-E447-48E6-AA02-D743D58B54DB}"/>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xmlns="" id="{1B289CE4-5557-4532-A8A0-63582007E5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D85F508A-1534-44DA-A3C7-4FA6C0C0B4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xmlns="" id="{DE186B99-FF88-4600-A42D-8254E559D1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0B81EF0-77A6-49C0-B154-37FA5F2B46C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xmlns="" id="{3A9BF86A-428A-459D-9CCE-D2B5B8A88776}"/>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8" name="Footer Placeholder 7">
            <a:extLst>
              <a:ext uri="{FF2B5EF4-FFF2-40B4-BE49-F238E27FC236}">
                <a16:creationId xmlns:a16="http://schemas.microsoft.com/office/drawing/2014/main" xmlns="" id="{07579867-0FD4-435C-9632-426EDDD6EA68}"/>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xmlns="" id="{960B3297-2BBA-47BB-B072-D84976DE14CD}"/>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706745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45ABED-6BC2-4047-ADC0-488C5ABFF7A0}"/>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xmlns="" id="{CF570504-BBE9-491A-9DE5-298BE6B0E653}"/>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4" name="Footer Placeholder 3">
            <a:extLst>
              <a:ext uri="{FF2B5EF4-FFF2-40B4-BE49-F238E27FC236}">
                <a16:creationId xmlns:a16="http://schemas.microsoft.com/office/drawing/2014/main" xmlns="" id="{57FC1D49-A3B3-4D4A-8809-51448F6B8527}"/>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xmlns="" id="{06727908-0B26-4E16-90FA-9375A6FAC152}"/>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1875870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07BD1598-66AA-487E-ADBC-21EE7B10577F}"/>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3" name="Footer Placeholder 2">
            <a:extLst>
              <a:ext uri="{FF2B5EF4-FFF2-40B4-BE49-F238E27FC236}">
                <a16:creationId xmlns:a16="http://schemas.microsoft.com/office/drawing/2014/main" xmlns="" id="{7120FB54-E7FB-47B8-97CB-2D04ACDAD1A1}"/>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xmlns="" id="{B7FC5FBF-4265-4102-8BCD-8061B07F0DC4}"/>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404063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38DBF3-59E4-4D7A-AC99-74A5BC63D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xmlns="" id="{E5AC6433-94D1-431B-A4F7-8339E95526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xmlns="" id="{930CDE82-754A-46E7-8BFB-E8984B7A3B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5B9D228-3DB8-4D38-A610-75A0834A6842}"/>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6" name="Footer Placeholder 5">
            <a:extLst>
              <a:ext uri="{FF2B5EF4-FFF2-40B4-BE49-F238E27FC236}">
                <a16:creationId xmlns:a16="http://schemas.microsoft.com/office/drawing/2014/main" xmlns="" id="{3E5E5219-68C4-44A7-B91B-3BBE2D400DB1}"/>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69F5B62A-D93D-42A4-A9AB-0D58CE367446}"/>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905397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99A522-42E5-4670-AB3D-0EC4EC6F64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xmlns="" id="{B5A78641-D499-4EC9-BBFD-F87DE83114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xmlns="" id="{6358603A-3872-4404-98DB-9040BCFF50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8691BDC4-309F-4240-B464-DBEEA7999901}"/>
              </a:ext>
            </a:extLst>
          </p:cNvPr>
          <p:cNvSpPr>
            <a:spLocks noGrp="1"/>
          </p:cNvSpPr>
          <p:nvPr>
            <p:ph type="dt" sz="half" idx="10"/>
          </p:nvPr>
        </p:nvSpPr>
        <p:spPr/>
        <p:txBody>
          <a:bodyPr/>
          <a:lstStyle/>
          <a:p>
            <a:fld id="{9A958F40-FE36-4A85-B61D-4FE3EDEC4AFF}" type="datetimeFigureOut">
              <a:rPr lang="vi-VN" smtClean="0"/>
              <a:pPr/>
              <a:t>19/09/2023</a:t>
            </a:fld>
            <a:endParaRPr lang="vi-VN"/>
          </a:p>
        </p:txBody>
      </p:sp>
      <p:sp>
        <p:nvSpPr>
          <p:cNvPr id="6" name="Footer Placeholder 5">
            <a:extLst>
              <a:ext uri="{FF2B5EF4-FFF2-40B4-BE49-F238E27FC236}">
                <a16:creationId xmlns:a16="http://schemas.microsoft.com/office/drawing/2014/main" xmlns="" id="{8A846963-37EA-4564-899D-FD32151668EF}"/>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xmlns="" id="{E50BD3C6-33A4-4FA0-9072-5630521F5F38}"/>
              </a:ext>
            </a:extLst>
          </p:cNvPr>
          <p:cNvSpPr>
            <a:spLocks noGrp="1"/>
          </p:cNvSpPr>
          <p:nvPr>
            <p:ph type="sldNum" sz="quarter" idx="12"/>
          </p:nvPr>
        </p:nvSpPr>
        <p:spPr/>
        <p:txBody>
          <a:body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419480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6000" b="-1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C32523A-2785-4EB9-AB5A-41CEBB7546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xmlns="" id="{080958E5-FB7A-495D-A551-538411D9393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xmlns="" id="{E70C42A0-81F4-4E55-8D04-41188884D9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958F40-FE36-4A85-B61D-4FE3EDEC4AFF}" type="datetimeFigureOut">
              <a:rPr lang="vi-VN" smtClean="0"/>
              <a:pPr/>
              <a:t>19/09/2023</a:t>
            </a:fld>
            <a:endParaRPr lang="vi-VN"/>
          </a:p>
        </p:txBody>
      </p:sp>
      <p:sp>
        <p:nvSpPr>
          <p:cNvPr id="5" name="Footer Placeholder 4">
            <a:extLst>
              <a:ext uri="{FF2B5EF4-FFF2-40B4-BE49-F238E27FC236}">
                <a16:creationId xmlns:a16="http://schemas.microsoft.com/office/drawing/2014/main" xmlns="" id="{D1E192EB-150D-4D41-AF35-37185A3167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xmlns="" id="{369AD0DB-381E-40D9-AD75-C37985648F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3267B-4687-4B0C-B13D-72587F018838}" type="slidenum">
              <a:rPr lang="vi-VN" smtClean="0"/>
              <a:pPr/>
              <a:t>‹#›</a:t>
            </a:fld>
            <a:endParaRPr lang="vi-VN"/>
          </a:p>
        </p:txBody>
      </p:sp>
    </p:spTree>
    <p:extLst>
      <p:ext uri="{BB962C8B-B14F-4D97-AF65-F5344CB8AC3E}">
        <p14:creationId xmlns:p14="http://schemas.microsoft.com/office/powerpoint/2010/main" xmlns="" val="125603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D49596-540F-4D45-A56F-925730339632}"/>
              </a:ext>
            </a:extLst>
          </p:cNvPr>
          <p:cNvSpPr>
            <a:spLocks noGrp="1"/>
          </p:cNvSpPr>
          <p:nvPr>
            <p:ph type="ctrTitle"/>
          </p:nvPr>
        </p:nvSpPr>
        <p:spPr>
          <a:xfrm>
            <a:off x="175846" y="890955"/>
            <a:ext cx="12016154" cy="2813890"/>
          </a:xfrm>
        </p:spPr>
        <p:txBody>
          <a:bodyPr>
            <a:noAutofit/>
          </a:bodyPr>
          <a:lstStyle/>
          <a:p>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TIẾT</a:t>
            </a:r>
            <a:r>
              <a:rPr lang="en-US" sz="4800" b="1" dirty="0" smtClean="0">
                <a:latin typeface="Times New Roman" pitchFamily="18" charset="0"/>
                <a:cs typeface="Times New Roman" pitchFamily="18" charset="0"/>
              </a:rPr>
              <a:t> 6, 7: </a:t>
            </a:r>
            <a:r>
              <a:rPr lang="vi-VN" sz="4800" b="1" dirty="0" smtClean="0">
                <a:latin typeface="Times New Roman" pitchFamily="18" charset="0"/>
                <a:cs typeface="Times New Roman" pitchFamily="18" charset="0"/>
              </a:rPr>
              <a:t>BÀI </a:t>
            </a:r>
            <a:r>
              <a:rPr lang="en-US" sz="4800" b="1" dirty="0" smtClean="0">
                <a:latin typeface="Times New Roman" pitchFamily="18" charset="0"/>
                <a:cs typeface="Times New Roman" pitchFamily="18" charset="0"/>
              </a:rPr>
              <a:t>3: PHONG TRÀO VĂN HÓA PHỤC HƯNG VÀ CẢI CÁCH </a:t>
            </a:r>
            <a:r>
              <a:rPr lang="en-US" sz="4800" b="1" dirty="0" smtClean="0">
                <a:latin typeface="Times New Roman" pitchFamily="18" charset="0"/>
                <a:cs typeface="Times New Roman" pitchFamily="18" charset="0"/>
              </a:rPr>
              <a:t/>
            </a:r>
            <a:br>
              <a:rPr lang="en-US" sz="4800" b="1" dirty="0" smtClean="0">
                <a:latin typeface="Times New Roman" pitchFamily="18" charset="0"/>
                <a:cs typeface="Times New Roman" pitchFamily="18" charset="0"/>
              </a:rPr>
            </a:br>
            <a:r>
              <a:rPr lang="en-US" sz="4800" b="1" dirty="0" smtClean="0">
                <a:latin typeface="Times New Roman" pitchFamily="18" charset="0"/>
                <a:cs typeface="Times New Roman" pitchFamily="18" charset="0"/>
              </a:rPr>
              <a:t>TÔN </a:t>
            </a:r>
            <a:r>
              <a:rPr lang="en-US" sz="4800" b="1" dirty="0" smtClean="0">
                <a:latin typeface="Times New Roman" pitchFamily="18" charset="0"/>
                <a:cs typeface="Times New Roman" pitchFamily="18" charset="0"/>
              </a:rPr>
              <a:t>GIÁO</a:t>
            </a:r>
            <a:r>
              <a:rPr lang="en-US" sz="4800" dirty="0" smtClean="0">
                <a:latin typeface="Times New Roman" pitchFamily="18" charset="0"/>
                <a:cs typeface="Times New Roman" pitchFamily="18" charset="0"/>
              </a:rPr>
              <a:t/>
            </a:r>
            <a:br>
              <a:rPr lang="en-US" sz="4800" dirty="0" smtClean="0">
                <a:latin typeface="Times New Roman" pitchFamily="18" charset="0"/>
                <a:cs typeface="Times New Roman" pitchFamily="18" charset="0"/>
              </a:rPr>
            </a:br>
            <a:endParaRPr lang="vi-VN" sz="4800" dirty="0">
              <a:latin typeface="Times New Roman" pitchFamily="18" charset="0"/>
              <a:cs typeface="Times New Roman" pitchFamily="18" charset="0"/>
            </a:endParaRPr>
          </a:p>
        </p:txBody>
      </p:sp>
    </p:spTree>
    <p:extLst>
      <p:ext uri="{BB962C8B-B14F-4D97-AF65-F5344CB8AC3E}">
        <p14:creationId xmlns:p14="http://schemas.microsoft.com/office/powerpoint/2010/main" xmlns="" val="31889711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274838"/>
            <a:ext cx="12192000" cy="3323987"/>
          </a:xfrm>
          <a:prstGeom prst="rect">
            <a:avLst/>
          </a:prstGeom>
        </p:spPr>
        <p:txBody>
          <a:bodyPr wrap="square">
            <a:spAutoFit/>
          </a:bodyPr>
          <a:lstStyle/>
          <a:p>
            <a:r>
              <a:rPr lang="nl-NL" sz="3200" smtClean="0"/>
              <a:t>b, </a:t>
            </a:r>
            <a:r>
              <a:rPr lang="en-US" sz="3200" smtClean="0"/>
              <a:t>Ý nghĩa và tác động của phong trào Văn hóa Phục hưng đối với xã hội Tây Âu</a:t>
            </a:r>
          </a:p>
          <a:p>
            <a:r>
              <a:rPr lang="nl-NL" sz="3200" b="1" smtClean="0"/>
              <a:t>- </a:t>
            </a:r>
            <a:r>
              <a:rPr lang="nl-NL" sz="3200" smtClean="0"/>
              <a:t>Lên án gay gắt Giáo hội Thiên chúa giáo, đả phá trật tự phong kiến  </a:t>
            </a:r>
            <a:endParaRPr lang="en-US" sz="3200" smtClean="0"/>
          </a:p>
          <a:p>
            <a:r>
              <a:rPr lang="nl-NL" sz="3200" smtClean="0"/>
              <a:t> - Đề cao giá trị con người, đề cao khoa học tự nhiên, xây dựng thế giới quan tư duy vật.</a:t>
            </a:r>
            <a:endParaRPr lang="en-US" sz="3200" smtClean="0"/>
          </a:p>
          <a:p>
            <a:r>
              <a:rPr lang="en-US" sz="3200" smtClean="0"/>
              <a:t> </a:t>
            </a:r>
            <a:r>
              <a:rPr lang="nl-NL" sz="3200" smtClean="0"/>
              <a:t>- Phát động quần chúng đấu tranh chống lại xã hội phong kiến </a:t>
            </a:r>
            <a:endParaRPr lang="en-US" sz="3200" smtClean="0"/>
          </a:p>
          <a:p>
            <a:pPr algn="just"/>
            <a:r>
              <a:rPr lang="en-US" smtClean="0">
                <a:solidFill>
                  <a:prstClr val="black"/>
                </a:solidFill>
                <a:latin typeface="Calibri Light"/>
              </a:rPr>
              <a:t> </a:t>
            </a:r>
            <a:endParaRPr lang="en-US" dirty="0" smtClean="0">
              <a:solidFill>
                <a:prstClr val="black"/>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004635"/>
            <a:ext cx="7506267" cy="584775"/>
          </a:xfrm>
          <a:prstGeom prst="rect">
            <a:avLst/>
          </a:prstGeom>
          <a:solidFill>
            <a:schemeClr val="accent4">
              <a:lumMod val="20000"/>
              <a:lumOff val="80000"/>
            </a:schemeClr>
          </a:solidFill>
        </p:spPr>
        <p:txBody>
          <a:bodyPr wrap="square" rtlCol="0">
            <a:spAutoFit/>
          </a:bodyPr>
          <a:lstStyle/>
          <a:p>
            <a:r>
              <a:rPr lang="en-US" sz="3200" b="1" smtClean="0">
                <a:solidFill>
                  <a:srgbClr val="C00000"/>
                </a:solidFill>
              </a:rPr>
              <a:t>3. Phong trào Cải cách tôn giáo </a:t>
            </a:r>
            <a:endParaRPr lang="en-US" sz="3200">
              <a:solidFill>
                <a:srgbClr val="C00000"/>
              </a:solidFill>
            </a:endParaRPr>
          </a:p>
        </p:txBody>
      </p:sp>
      <p:sp>
        <p:nvSpPr>
          <p:cNvPr id="3" name="TextBox 2"/>
          <p:cNvSpPr txBox="1"/>
          <p:nvPr/>
        </p:nvSpPr>
        <p:spPr>
          <a:xfrm>
            <a:off x="0" y="3001097"/>
            <a:ext cx="11605846" cy="2831544"/>
          </a:xfrm>
          <a:prstGeom prst="rect">
            <a:avLst/>
          </a:prstGeom>
          <a:solidFill>
            <a:schemeClr val="accent4">
              <a:lumMod val="20000"/>
              <a:lumOff val="80000"/>
            </a:schemeClr>
          </a:solidFill>
        </p:spPr>
        <p:txBody>
          <a:bodyPr wrap="square" rtlCol="0">
            <a:spAutoFit/>
          </a:bodyPr>
          <a:lstStyle/>
          <a:p>
            <a:r>
              <a:rPr lang="en-US" sz="3200" dirty="0" smtClean="0"/>
              <a:t>GV yêu cầu HS đọc thông tin trong SGK, quan sát tranh ảnh của mục 3, trả lời câu hỏi: </a:t>
            </a:r>
          </a:p>
          <a:p>
            <a:r>
              <a:rPr lang="en-US" sz="3200" dirty="0" smtClean="0"/>
              <a:t>- Em hãy nêu nguyên nhân bùng nổ Phong trào Cải cách tôn giáo?</a:t>
            </a:r>
          </a:p>
          <a:p>
            <a:r>
              <a:rPr lang="en-US" sz="3200" dirty="0" smtClean="0"/>
              <a:t>- Nội dung cơ bản của Phong trào Cải cách tôn giáo?</a:t>
            </a:r>
          </a:p>
          <a:p>
            <a:r>
              <a:rPr lang="en-US" sz="3200" dirty="0" smtClean="0"/>
              <a:t>- Tác độngcủa Phong trào Cải cách tôn giáo?</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51692" y="3797036"/>
            <a:ext cx="4818186" cy="2246769"/>
          </a:xfrm>
          <a:prstGeom prst="rect">
            <a:avLst/>
          </a:prstGeom>
        </p:spPr>
        <p:txBody>
          <a:bodyPr wrap="square">
            <a:spAutoFit/>
          </a:bodyPr>
          <a:lstStyle/>
          <a:p>
            <a:r>
              <a:rPr lang="nl-NL" sz="2800" dirty="0" smtClean="0">
                <a:solidFill>
                  <a:srgbClr val="000000"/>
                </a:solidFill>
                <a:latin typeface="Times New Roman" pitchFamily="18" charset="0"/>
                <a:ea typeface="Calibri"/>
                <a:cs typeface="Times New Roman" pitchFamily="18" charset="0"/>
              </a:rPr>
              <a:t> </a:t>
            </a:r>
            <a:r>
              <a:rPr lang="en-US" sz="2800" dirty="0" smtClean="0"/>
              <a:t>- Mác-tin Lu-thơ là một tu sĩ, đồng thời là Giáo sư ở Trường Đại học Vit-len-béc (Đức).  Lu-thơ căm ghét giáo sĩ được phép bán “thẻ miễn tội”…  </a:t>
            </a:r>
            <a:endParaRPr lang="en-US" sz="2800" dirty="0">
              <a:latin typeface="Times New Roman" pitchFamily="18" charset="0"/>
              <a:ea typeface="Calibri"/>
              <a:cs typeface="Times New Roman" pitchFamily="18" charset="0"/>
            </a:endParaRPr>
          </a:p>
        </p:txBody>
      </p:sp>
      <p:sp>
        <p:nvSpPr>
          <p:cNvPr id="6" name="Rectangle 5"/>
          <p:cNvSpPr/>
          <p:nvPr/>
        </p:nvSpPr>
        <p:spPr>
          <a:xfrm>
            <a:off x="175846" y="3057455"/>
            <a:ext cx="6260123" cy="954107"/>
          </a:xfrm>
          <a:prstGeom prst="rect">
            <a:avLst/>
          </a:prstGeom>
        </p:spPr>
        <p:txBody>
          <a:bodyPr wrap="square">
            <a:spAutoFit/>
          </a:bodyPr>
          <a:lstStyle/>
          <a:p>
            <a:r>
              <a:rPr lang="en-US" sz="2800" b="1" smtClean="0">
                <a:solidFill>
                  <a:srgbClr val="C00000"/>
                </a:solidFill>
              </a:rPr>
              <a:t>3. Phong trào Cải cách tôn giáo </a:t>
            </a:r>
            <a:endParaRPr lang="en-US" sz="2800" smtClean="0">
              <a:solidFill>
                <a:srgbClr val="C00000"/>
              </a:solidFill>
            </a:endParaRPr>
          </a:p>
          <a:p>
            <a:pPr lvl="0"/>
            <a:endParaRPr lang="en-US" sz="2800" b="1" dirty="0">
              <a:solidFill>
                <a:srgbClr val="FF0000"/>
              </a:solidFill>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2"/>
          <a:srcRect/>
          <a:stretch>
            <a:fillRect/>
          </a:stretch>
        </p:blipFill>
        <p:spPr bwMode="auto">
          <a:xfrm>
            <a:off x="5248274" y="1113692"/>
            <a:ext cx="6767879" cy="5744308"/>
          </a:xfrm>
          <a:prstGeom prst="rect">
            <a:avLst/>
          </a:prstGeom>
          <a:noFill/>
          <a:ln w="9525">
            <a:noFill/>
            <a:miter lim="800000"/>
            <a:headEnd/>
            <a:tailEnd/>
          </a:ln>
          <a:effectLst/>
        </p:spPr>
      </p:pic>
      <p:sp>
        <p:nvSpPr>
          <p:cNvPr id="8" name="Oval 7"/>
          <p:cNvSpPr/>
          <p:nvPr/>
        </p:nvSpPr>
        <p:spPr>
          <a:xfrm>
            <a:off x="8370276" y="1"/>
            <a:ext cx="2754923" cy="109024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err="1" smtClean="0">
                <a:solidFill>
                  <a:schemeClr val="accent1"/>
                </a:solidFill>
                <a:latin typeface="Times New Roman" pitchFamily="18" charset="0"/>
                <a:cs typeface="Times New Roman" pitchFamily="18" charset="0"/>
              </a:rPr>
              <a:t>Nhân</a:t>
            </a:r>
            <a:r>
              <a:rPr lang="en-US" sz="2000" dirty="0" smtClean="0">
                <a:solidFill>
                  <a:schemeClr val="accent1"/>
                </a:solidFill>
                <a:latin typeface="Times New Roman" pitchFamily="18" charset="0"/>
                <a:cs typeface="Times New Roman" pitchFamily="18" charset="0"/>
              </a:rPr>
              <a:t> </a:t>
            </a:r>
            <a:r>
              <a:rPr lang="en-US" sz="2000" dirty="0" err="1" smtClean="0">
                <a:solidFill>
                  <a:schemeClr val="accent1"/>
                </a:solidFill>
                <a:latin typeface="Times New Roman" pitchFamily="18" charset="0"/>
                <a:cs typeface="Times New Roman" pitchFamily="18" charset="0"/>
              </a:rPr>
              <a:t>vật</a:t>
            </a:r>
            <a:r>
              <a:rPr lang="en-US" sz="2000" dirty="0" smtClean="0">
                <a:solidFill>
                  <a:schemeClr val="accent1"/>
                </a:solidFill>
                <a:latin typeface="Times New Roman" pitchFamily="18" charset="0"/>
                <a:cs typeface="Times New Roman" pitchFamily="18" charset="0"/>
              </a:rPr>
              <a:t> </a:t>
            </a:r>
            <a:r>
              <a:rPr lang="en-US" sz="2000" dirty="0" err="1" smtClean="0">
                <a:solidFill>
                  <a:schemeClr val="accent1"/>
                </a:solidFill>
                <a:latin typeface="Times New Roman" pitchFamily="18" charset="0"/>
                <a:cs typeface="Times New Roman" pitchFamily="18" charset="0"/>
              </a:rPr>
              <a:t>lịch</a:t>
            </a:r>
            <a:r>
              <a:rPr lang="en-US" sz="2000" dirty="0" smtClean="0">
                <a:solidFill>
                  <a:schemeClr val="accent1"/>
                </a:solidFill>
                <a:latin typeface="Times New Roman" pitchFamily="18" charset="0"/>
                <a:cs typeface="Times New Roman" pitchFamily="18" charset="0"/>
              </a:rPr>
              <a:t> </a:t>
            </a:r>
            <a:r>
              <a:rPr lang="en-US" sz="2000" dirty="0" err="1" smtClean="0">
                <a:solidFill>
                  <a:schemeClr val="accent1"/>
                </a:solidFill>
                <a:latin typeface="Times New Roman" pitchFamily="18" charset="0"/>
                <a:cs typeface="Times New Roman" pitchFamily="18" charset="0"/>
              </a:rPr>
              <a:t>sử</a:t>
            </a:r>
            <a:endParaRPr lang="en-US" sz="2000" dirty="0">
              <a:solidFill>
                <a:schemeClr val="accent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34160800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13692"/>
            <a:ext cx="7684416" cy="584775"/>
          </a:xfrm>
          <a:prstGeom prst="rect">
            <a:avLst/>
          </a:prstGeom>
          <a:solidFill>
            <a:schemeClr val="accent4">
              <a:lumMod val="20000"/>
              <a:lumOff val="80000"/>
            </a:schemeClr>
          </a:solidFill>
        </p:spPr>
        <p:txBody>
          <a:bodyPr wrap="square">
            <a:spAutoFit/>
          </a:bodyPr>
          <a:lstStyle/>
          <a:p>
            <a:r>
              <a:rPr lang="en-US" sz="3200" b="1" dirty="0" smtClean="0">
                <a:solidFill>
                  <a:srgbClr val="C00000"/>
                </a:solidFill>
              </a:rPr>
              <a:t>3. Phong trào Cải cách tôn giáo </a:t>
            </a:r>
            <a:endParaRPr lang="en-US" sz="3200" dirty="0" smtClean="0">
              <a:solidFill>
                <a:srgbClr val="C00000"/>
              </a:solidFill>
            </a:endParaRPr>
          </a:p>
        </p:txBody>
      </p:sp>
      <p:sp>
        <p:nvSpPr>
          <p:cNvPr id="3" name="TextBox 2"/>
          <p:cNvSpPr txBox="1"/>
          <p:nvPr/>
        </p:nvSpPr>
        <p:spPr>
          <a:xfrm>
            <a:off x="0" y="1934307"/>
            <a:ext cx="12192000" cy="4524315"/>
          </a:xfrm>
          <a:prstGeom prst="rect">
            <a:avLst/>
          </a:prstGeom>
          <a:solidFill>
            <a:schemeClr val="accent4">
              <a:lumMod val="20000"/>
              <a:lumOff val="80000"/>
            </a:schemeClr>
          </a:solidFill>
        </p:spPr>
        <p:txBody>
          <a:bodyPr wrap="square" rtlCol="0">
            <a:spAutoFit/>
          </a:bodyPr>
          <a:lstStyle/>
          <a:p>
            <a:r>
              <a:rPr lang="en-US" sz="2400" b="1" dirty="0" smtClean="0"/>
              <a:t>a, Nguyên nhân bùng nổ</a:t>
            </a:r>
            <a:endParaRPr lang="en-US" sz="2400" dirty="0" smtClean="0"/>
          </a:p>
          <a:p>
            <a:r>
              <a:rPr lang="en-US" sz="2400" dirty="0" smtClean="0"/>
              <a:t>- Đến thờì kì Phục hưng, Giáo hội công khai đàn áp những tư tưởng tiến bộ, trở thành một thế lực cản trở bước tiến xã hội. Vì thế, giai cấp tư sản đang lên muốn thay đổi và “cải cách” lại tổ chức  Giáo hội.</a:t>
            </a:r>
          </a:p>
          <a:p>
            <a:r>
              <a:rPr lang="en-US" sz="2400" b="1" dirty="0" smtClean="0"/>
              <a:t> </a:t>
            </a:r>
            <a:endParaRPr lang="en-US" sz="2400" dirty="0" smtClean="0"/>
          </a:p>
          <a:p>
            <a:r>
              <a:rPr lang="en-US" sz="2400" b="1" dirty="0" smtClean="0"/>
              <a:t>b, Nội dung cơ bản</a:t>
            </a:r>
            <a:endParaRPr lang="en-US" sz="2400" dirty="0" smtClean="0"/>
          </a:p>
          <a:p>
            <a:r>
              <a:rPr lang="en-US" sz="2400" dirty="0" smtClean="0"/>
              <a:t>Công khai phê phán những hành vi sai trái của Giáo hội, chống lại việc Giáo hội tùy tiện giải thích Kinh thánh, phủ nhận vai trò Giáo hội, Giáo hoàng và chủ trương không thờ tranh, tượng, xây dựng một Giáo hội đơn giản, tiện lợi và tiết kiệm thời gian.</a:t>
            </a:r>
          </a:p>
          <a:p>
            <a:r>
              <a:rPr lang="en-US" sz="2400" b="1" dirty="0" smtClean="0"/>
              <a:t>c, Tác động</a:t>
            </a:r>
            <a:endParaRPr lang="en-US" sz="2400" dirty="0" smtClean="0"/>
          </a:p>
          <a:p>
            <a:r>
              <a:rPr lang="en-US" sz="2400" dirty="0" smtClean="0"/>
              <a:t>Các thế lực bảo thủ đã đàn áp những người theo Tân giáo dẫn đến tình trạng bất ổn trong xã hội Tây Âu TK XVI - TK XVII và châm ngòi cho cuộc chiến tranh nông dân ở Đức năm 1524.</a:t>
            </a:r>
            <a:endParaRPr 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061E515A-C821-4137-BB5A-B22BE97C9AD9}"/>
              </a:ext>
            </a:extLst>
          </p:cNvPr>
          <p:cNvSpPr/>
          <p:nvPr/>
        </p:nvSpPr>
        <p:spPr>
          <a:xfrm>
            <a:off x="0" y="1075936"/>
            <a:ext cx="4215357" cy="1246945"/>
          </a:xfrm>
          <a:prstGeom prst="ellipse">
            <a:avLst/>
          </a:prstGeom>
          <a:solidFill>
            <a:schemeClr val="accent4">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vi-VN">
              <a:solidFill>
                <a:prstClr val="black"/>
              </a:solidFill>
            </a:endParaRPr>
          </a:p>
        </p:txBody>
      </p:sp>
      <p:sp>
        <p:nvSpPr>
          <p:cNvPr id="3" name="TextBox 2">
            <a:extLst>
              <a:ext uri="{FF2B5EF4-FFF2-40B4-BE49-F238E27FC236}">
                <a16:creationId xmlns:a16="http://schemas.microsoft.com/office/drawing/2014/main" xmlns="" id="{9A2CE3D4-B8E0-40F7-8E53-914C9EBBA972}"/>
              </a:ext>
            </a:extLst>
          </p:cNvPr>
          <p:cNvSpPr txBox="1"/>
          <p:nvPr/>
        </p:nvSpPr>
        <p:spPr>
          <a:xfrm>
            <a:off x="869639" y="1360128"/>
            <a:ext cx="2687781" cy="584775"/>
          </a:xfrm>
          <a:prstGeom prst="rect">
            <a:avLst/>
          </a:prstGeom>
          <a:noFill/>
        </p:spPr>
        <p:txBody>
          <a:bodyPr wrap="square" rtlCol="0">
            <a:spAutoFit/>
          </a:bodyPr>
          <a:lstStyle/>
          <a:p>
            <a:r>
              <a:rPr lang="vi-VN" sz="3200" b="1" dirty="0">
                <a:solidFill>
                  <a:srgbClr val="70AD47">
                    <a:lumMod val="50000"/>
                  </a:srgbClr>
                </a:solidFill>
                <a:latin typeface="Times New Roman" panose="02020603050405020304" pitchFamily="18" charset="0"/>
                <a:cs typeface="Times New Roman" panose="02020603050405020304" pitchFamily="18" charset="0"/>
              </a:rPr>
              <a:t>LUYỆN TẬP</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9472246" y="0"/>
            <a:ext cx="2426677" cy="9730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79095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0" y="2461844"/>
          <a:ext cx="11301046" cy="4104173"/>
        </p:xfrm>
        <a:graphic>
          <a:graphicData uri="http://schemas.openxmlformats.org/drawingml/2006/table">
            <a:tbl>
              <a:tblPr/>
              <a:tblGrid>
                <a:gridCol w="3766276"/>
                <a:gridCol w="3767385"/>
                <a:gridCol w="3767385"/>
              </a:tblGrid>
              <a:tr h="652585">
                <a:tc>
                  <a:txBody>
                    <a:bodyPr/>
                    <a:lstStyle/>
                    <a:p>
                      <a:pPr marL="0" marR="0">
                        <a:lnSpc>
                          <a:spcPct val="115000"/>
                        </a:lnSpc>
                        <a:spcBef>
                          <a:spcPts val="0"/>
                        </a:spcBef>
                        <a:spcAft>
                          <a:spcPts val="0"/>
                        </a:spcAft>
                      </a:pPr>
                      <a:r>
                        <a:rPr lang="en-US" sz="2400" dirty="0">
                          <a:latin typeface="Times New Roman"/>
                          <a:ea typeface="Calibri"/>
                          <a:cs typeface="Times New Roman"/>
                        </a:rPr>
                        <a:t>Các nhà </a:t>
                      </a:r>
                      <a:r>
                        <a:rPr lang="en-US" sz="2400" kern="1200" dirty="0">
                          <a:latin typeface="Times New Roman"/>
                          <a:ea typeface="Calibri"/>
                          <a:cs typeface="Times New Roman"/>
                        </a:rPr>
                        <a:t>Văn hóa Phục hưng </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dirty="0">
                          <a:latin typeface="Times New Roman"/>
                          <a:ea typeface="Calibri"/>
                          <a:cs typeface="Times New Roman"/>
                        </a:rPr>
                        <a:t>Lĩnh vực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400">
                          <a:latin typeface="Times New Roman"/>
                          <a:ea typeface="Calibri"/>
                          <a:cs typeface="Times New Roman"/>
                        </a:rPr>
                        <a:t>Tác phẩm/Công trình tiêu biểu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585">
                <a:tc>
                  <a:txBody>
                    <a:bodyPr/>
                    <a:lstStyle/>
                    <a:p>
                      <a:pPr marL="0" marR="0" algn="just">
                        <a:lnSpc>
                          <a:spcPct val="115000"/>
                        </a:lnSpc>
                        <a:spcBef>
                          <a:spcPts val="0"/>
                        </a:spcBef>
                        <a:spcAft>
                          <a:spcPts val="0"/>
                        </a:spcAft>
                      </a:pPr>
                      <a:r>
                        <a:rPr lang="en-US" sz="2400">
                          <a:latin typeface="Times New Roman"/>
                          <a:ea typeface="Calibri"/>
                          <a:cs typeface="Times New Roman"/>
                        </a:rPr>
                        <a:t>M.Xéc-van-tét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585">
                <a:tc>
                  <a:txBody>
                    <a:bodyPr/>
                    <a:lstStyle/>
                    <a:p>
                      <a:pPr marL="0" marR="0" algn="just">
                        <a:lnSpc>
                          <a:spcPct val="115000"/>
                        </a:lnSpc>
                        <a:spcBef>
                          <a:spcPts val="0"/>
                        </a:spcBef>
                        <a:spcAft>
                          <a:spcPts val="0"/>
                        </a:spcAft>
                      </a:pPr>
                      <a:r>
                        <a:rPr lang="en-US" sz="2400">
                          <a:latin typeface="Times New Roman"/>
                          <a:ea typeface="Calibri"/>
                          <a:cs typeface="Times New Roman"/>
                        </a:rPr>
                        <a:t>W.Sếch-xpia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585">
                <a:tc>
                  <a:txBody>
                    <a:bodyPr/>
                    <a:lstStyle/>
                    <a:p>
                      <a:pPr marL="0" marR="0" algn="just">
                        <a:lnSpc>
                          <a:spcPct val="115000"/>
                        </a:lnSpc>
                        <a:spcBef>
                          <a:spcPts val="0"/>
                        </a:spcBef>
                        <a:spcAft>
                          <a:spcPts val="0"/>
                        </a:spcAft>
                      </a:pPr>
                      <a:r>
                        <a:rPr lang="nl-NL" sz="2400">
                          <a:latin typeface="Times New Roman"/>
                          <a:ea typeface="Calibri"/>
                          <a:cs typeface="Times New Roman"/>
                        </a:rPr>
                        <a:t>Lê-ô-na đơ Vanh-xi</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585">
                <a:tc>
                  <a:txBody>
                    <a:bodyPr/>
                    <a:lstStyle/>
                    <a:p>
                      <a:pPr marL="0" marR="0">
                        <a:lnSpc>
                          <a:spcPct val="115000"/>
                        </a:lnSpc>
                        <a:spcBef>
                          <a:spcPts val="0"/>
                        </a:spcBef>
                        <a:spcAft>
                          <a:spcPts val="0"/>
                        </a:spcAft>
                      </a:pPr>
                      <a:r>
                        <a:rPr lang="en-US" sz="2400">
                          <a:latin typeface="Times New Roman"/>
                          <a:ea typeface="Calibri"/>
                          <a:cs typeface="Times New Roman"/>
                        </a:rPr>
                        <a:t>N.Cô-péc-nic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585">
                <a:tc>
                  <a:txBody>
                    <a:bodyPr/>
                    <a:lstStyle/>
                    <a:p>
                      <a:pPr marL="0" marR="0">
                        <a:lnSpc>
                          <a:spcPct val="115000"/>
                        </a:lnSpc>
                        <a:spcBef>
                          <a:spcPts val="0"/>
                        </a:spcBef>
                        <a:spcAft>
                          <a:spcPts val="0"/>
                        </a:spcAft>
                      </a:pPr>
                      <a:r>
                        <a:rPr lang="en-US" sz="2400">
                          <a:latin typeface="Times New Roman"/>
                          <a:ea typeface="Calibri"/>
                          <a:cs typeface="Times New Roman"/>
                        </a:rPr>
                        <a:t>G.Ga-li-lê</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0" y="1582616"/>
            <a:ext cx="10314042" cy="815608"/>
          </a:xfrm>
          <a:prstGeom prst="rect">
            <a:avLst/>
          </a:prstGeom>
          <a:solidFill>
            <a:schemeClr val="accent4">
              <a:lumMod val="20000"/>
              <a:lumOff val="80000"/>
            </a:schemeClr>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Câu 1: Hãy lập và hoàn thành bảng theo mẫu dưới đây:</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731478"/>
            <a:ext cx="11136924" cy="1077218"/>
          </a:xfrm>
          <a:prstGeom prst="rect">
            <a:avLst/>
          </a:prstGeom>
          <a:solidFill>
            <a:schemeClr val="accent4"/>
          </a:solidFill>
        </p:spPr>
        <p:txBody>
          <a:bodyPr wrap="square">
            <a:spAutoFit/>
          </a:bodyPr>
          <a:lstStyle/>
          <a:p>
            <a:pPr lvl="0" eaLnBrk="0" fontAlgn="base" hangingPunct="0">
              <a:spcBef>
                <a:spcPct val="0"/>
              </a:spcBef>
              <a:spcAft>
                <a:spcPct val="0"/>
              </a:spcAft>
            </a:pPr>
            <a:r>
              <a:rPr lang="en-US" sz="3200" dirty="0" smtClean="0">
                <a:latin typeface="Arial" pitchFamily="34" charset="0"/>
                <a:ea typeface="Calibri" pitchFamily="34" charset="0"/>
                <a:cs typeface="Times New Roman" pitchFamily="18" charset="0"/>
              </a:rPr>
              <a:t>Câu 2: Vẽ sơ đồ tư duy thể hiện những nét chính của phong trào Cải cách tôn giáo.</a:t>
            </a:r>
            <a:endParaRPr lang="en-US" sz="32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061E515A-C821-4137-BB5A-B22BE97C9AD9}"/>
              </a:ext>
            </a:extLst>
          </p:cNvPr>
          <p:cNvSpPr/>
          <p:nvPr/>
        </p:nvSpPr>
        <p:spPr>
          <a:xfrm>
            <a:off x="259662" y="2717168"/>
            <a:ext cx="4215357" cy="577016"/>
          </a:xfrm>
          <a:prstGeom prst="ellipse">
            <a:avLst/>
          </a:prstGeom>
          <a:solidFill>
            <a:schemeClr val="accent4">
              <a:lumMod val="20000"/>
              <a:lumOff val="8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vi-VN">
              <a:solidFill>
                <a:prstClr val="black"/>
              </a:solidFill>
            </a:endParaRPr>
          </a:p>
        </p:txBody>
      </p:sp>
      <p:sp>
        <p:nvSpPr>
          <p:cNvPr id="3" name="TextBox 2">
            <a:extLst>
              <a:ext uri="{FF2B5EF4-FFF2-40B4-BE49-F238E27FC236}">
                <a16:creationId xmlns:a16="http://schemas.microsoft.com/office/drawing/2014/main" xmlns="" id="{9A2CE3D4-B8E0-40F7-8E53-914C9EBBA972}"/>
              </a:ext>
            </a:extLst>
          </p:cNvPr>
          <p:cNvSpPr txBox="1"/>
          <p:nvPr/>
        </p:nvSpPr>
        <p:spPr>
          <a:xfrm>
            <a:off x="928255" y="2661138"/>
            <a:ext cx="2687781" cy="584775"/>
          </a:xfrm>
          <a:prstGeom prst="rect">
            <a:avLst/>
          </a:prstGeom>
          <a:solidFill>
            <a:schemeClr val="accent4">
              <a:lumMod val="20000"/>
              <a:lumOff val="80000"/>
            </a:schemeClr>
          </a:solidFill>
        </p:spPr>
        <p:txBody>
          <a:bodyPr wrap="square" rtlCol="0">
            <a:spAutoFit/>
          </a:bodyPr>
          <a:lstStyle/>
          <a:p>
            <a:r>
              <a:rPr lang="en-US" sz="3200" b="1" dirty="0" err="1" smtClean="0">
                <a:solidFill>
                  <a:srgbClr val="70AD47">
                    <a:lumMod val="50000"/>
                  </a:srgbClr>
                </a:solidFill>
                <a:latin typeface="Times New Roman" panose="02020603050405020304" pitchFamily="18" charset="0"/>
                <a:cs typeface="Times New Roman" panose="02020603050405020304" pitchFamily="18" charset="0"/>
              </a:rPr>
              <a:t>Vận</a:t>
            </a:r>
            <a:r>
              <a:rPr lang="en-US" sz="3200" b="1" dirty="0" smtClean="0">
                <a:solidFill>
                  <a:srgbClr val="70AD47">
                    <a:lumMod val="50000"/>
                  </a:srgbClr>
                </a:solidFill>
                <a:latin typeface="Times New Roman" panose="02020603050405020304" pitchFamily="18" charset="0"/>
                <a:cs typeface="Times New Roman" panose="02020603050405020304" pitchFamily="18" charset="0"/>
              </a:rPr>
              <a:t> </a:t>
            </a:r>
            <a:r>
              <a:rPr lang="en-US" sz="3200" b="1" dirty="0" err="1" smtClean="0">
                <a:solidFill>
                  <a:srgbClr val="70AD47">
                    <a:lumMod val="50000"/>
                  </a:srgbClr>
                </a:solidFill>
                <a:latin typeface="Times New Roman" panose="02020603050405020304" pitchFamily="18" charset="0"/>
                <a:cs typeface="Times New Roman" panose="02020603050405020304" pitchFamily="18" charset="0"/>
              </a:rPr>
              <a:t>dụng</a:t>
            </a:r>
            <a:endParaRPr lang="vi-VN" sz="3200" b="1" dirty="0">
              <a:solidFill>
                <a:srgbClr val="70AD47">
                  <a:lumMod val="50000"/>
                </a:srgbClr>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xmlns="" id="{3BF8116B-E20B-491D-B4D9-56413782607C}"/>
              </a:ext>
            </a:extLst>
          </p:cNvPr>
          <p:cNvSpPr txBox="1"/>
          <p:nvPr/>
        </p:nvSpPr>
        <p:spPr>
          <a:xfrm>
            <a:off x="928255" y="3399692"/>
            <a:ext cx="2400770" cy="523220"/>
          </a:xfrm>
          <a:prstGeom prst="rect">
            <a:avLst/>
          </a:prstGeom>
          <a:solidFill>
            <a:schemeClr val="accent4">
              <a:lumMod val="20000"/>
              <a:lumOff val="80000"/>
            </a:schemeClr>
          </a:solidFill>
        </p:spPr>
        <p:txBody>
          <a:bodyPr wrap="square" rtlCol="0">
            <a:spAutoFit/>
          </a:bodyPr>
          <a:lstStyle/>
          <a:p>
            <a:r>
              <a:rPr lang="vi-VN" sz="2800" b="1" u="sng" dirty="0">
                <a:solidFill>
                  <a:srgbClr val="C00000"/>
                </a:solidFill>
                <a:latin typeface="Times New Roman" panose="02020603050405020304" pitchFamily="18" charset="0"/>
                <a:cs typeface="Times New Roman" panose="02020603050405020304" pitchFamily="18" charset="0"/>
              </a:rPr>
              <a:t>Nhiệm vụ:</a:t>
            </a:r>
          </a:p>
        </p:txBody>
      </p:sp>
      <p:sp>
        <p:nvSpPr>
          <p:cNvPr id="9217" name="Rectangle 1"/>
          <p:cNvSpPr>
            <a:spLocks noChangeArrowheads="1"/>
          </p:cNvSpPr>
          <p:nvPr/>
        </p:nvSpPr>
        <p:spPr bwMode="auto">
          <a:xfrm>
            <a:off x="0" y="4067908"/>
            <a:ext cx="12192000" cy="1569660"/>
          </a:xfrm>
          <a:prstGeom prst="rect">
            <a:avLst/>
          </a:prstGeom>
          <a:solidFill>
            <a:schemeClr val="accent4">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a:t>
            </a:r>
            <a:r>
              <a:rPr kumimoji="0" lang="nl-NL" sz="32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  </a:t>
            </a:r>
            <a:r>
              <a:rPr kumimoji="0" lang="en-US" sz="3200" b="0" i="0" u="none" strike="noStrike" cap="none" normalizeH="0" baseline="0" smtClean="0">
                <a:ln>
                  <a:noFill/>
                </a:ln>
                <a:solidFill>
                  <a:schemeClr val="tx1"/>
                </a:solidFill>
                <a:effectLst/>
                <a:latin typeface="Arial" pitchFamily="34" charset="0"/>
                <a:ea typeface="Calibri" pitchFamily="34" charset="0"/>
                <a:cs typeface="Times New Roman" pitchFamily="18" charset="0"/>
              </a:rPr>
              <a:t>Sưu tầm tư liệu từ Internet và sách, báo để giới thiệu về một công trình/tác phẩm/nhà văn hóa thời Phục hưng mà em ấn tượng nhất.</a:t>
            </a:r>
            <a:endParaRPr kumimoji="0" lang="en-US" sz="32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2193223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0BC147B-0ECF-444F-ADBC-8ECEC7D2FC57}"/>
              </a:ext>
            </a:extLst>
          </p:cNvPr>
          <p:cNvSpPr>
            <a:spLocks noGrp="1"/>
          </p:cNvSpPr>
          <p:nvPr>
            <p:ph type="ctrTitle"/>
          </p:nvPr>
        </p:nvSpPr>
        <p:spPr>
          <a:xfrm>
            <a:off x="-395748" y="1643960"/>
            <a:ext cx="5805947" cy="757570"/>
          </a:xfrm>
        </p:spPr>
        <p:txBody>
          <a:bodyPr>
            <a:normAutofit/>
          </a:bodyPr>
          <a:lstStyle/>
          <a:p>
            <a:r>
              <a:rPr lang="en-US" sz="3500" b="1" u="sng" smtClean="0"/>
              <a:t>Kiểm tra bài cũ</a:t>
            </a:r>
            <a:endParaRPr lang="vi-VN" sz="3500" b="1" u="sng" dirty="0"/>
          </a:p>
        </p:txBody>
      </p:sp>
      <p:sp>
        <p:nvSpPr>
          <p:cNvPr id="3" name="Subtitle 2">
            <a:extLst>
              <a:ext uri="{FF2B5EF4-FFF2-40B4-BE49-F238E27FC236}">
                <a16:creationId xmlns:a16="http://schemas.microsoft.com/office/drawing/2014/main" xmlns="" id="{84A469DE-BD28-4A9C-A770-0CF7D3A595A6}"/>
              </a:ext>
            </a:extLst>
          </p:cNvPr>
          <p:cNvSpPr>
            <a:spLocks noGrp="1"/>
          </p:cNvSpPr>
          <p:nvPr>
            <p:ph type="subTitle" idx="1"/>
          </p:nvPr>
        </p:nvSpPr>
        <p:spPr>
          <a:xfrm>
            <a:off x="791495" y="2601119"/>
            <a:ext cx="9724103" cy="1655762"/>
          </a:xfrm>
        </p:spPr>
        <p:txBody>
          <a:bodyPr>
            <a:noAutofit/>
          </a:bodyPr>
          <a:lstStyle/>
          <a:p>
            <a:pPr algn="just">
              <a:lnSpc>
                <a:spcPct val="115000"/>
              </a:lnSpc>
              <a:spcBef>
                <a:spcPts val="700"/>
              </a:spcBef>
              <a:spcAft>
                <a:spcPts val="700"/>
              </a:spcAft>
              <a:buFontTx/>
              <a:buChar char="-"/>
            </a:pPr>
            <a:r>
              <a:rPr lang="en-US" sz="2800" smtClean="0">
                <a:latin typeface="Times New Roman"/>
                <a:ea typeface="Calibri"/>
                <a:cs typeface="Times New Roman"/>
              </a:rPr>
              <a:t>Trong các hệ quả của các cuộc phát kiến địa lí, theo em hệ quả nào là quan trọng nhất? Vì sao?</a:t>
            </a:r>
            <a:endParaRPr lang="en-US" sz="2800" dirty="0"/>
          </a:p>
          <a:p>
            <a:pPr algn="just">
              <a:lnSpc>
                <a:spcPct val="115000"/>
              </a:lnSpc>
              <a:spcBef>
                <a:spcPts val="700"/>
              </a:spcBef>
              <a:spcAft>
                <a:spcPts val="700"/>
              </a:spcAft>
              <a:buFontTx/>
              <a:buChar char="-"/>
            </a:pPr>
            <a:endParaRPr lang="en-US" sz="2800" dirty="0"/>
          </a:p>
          <a:p>
            <a:endParaRPr lang="vi-VN" sz="28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86580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Shape 3">
            <a:extLst>
              <a:ext uri="{FF2B5EF4-FFF2-40B4-BE49-F238E27FC236}">
                <a16:creationId xmlns:a16="http://schemas.microsoft.com/office/drawing/2014/main" xmlns="" id="{BC8D0889-E86C-4BA7-AA38-C413CD6EA4D7}"/>
              </a:ext>
            </a:extLst>
          </p:cNvPr>
          <p:cNvSpPr/>
          <p:nvPr/>
        </p:nvSpPr>
        <p:spPr>
          <a:xfrm>
            <a:off x="3283331" y="3437583"/>
            <a:ext cx="6027800" cy="2699248"/>
          </a:xfrm>
          <a:custGeom>
            <a:avLst/>
            <a:gdLst>
              <a:gd name="connsiteX0" fmla="*/ 0 w 6027800"/>
              <a:gd name="connsiteY0" fmla="*/ 1349624 h 2699248"/>
              <a:gd name="connsiteX1" fmla="*/ 3013900 w 6027800"/>
              <a:gd name="connsiteY1" fmla="*/ 0 h 2699248"/>
              <a:gd name="connsiteX2" fmla="*/ 6027800 w 6027800"/>
              <a:gd name="connsiteY2" fmla="*/ 1349624 h 2699248"/>
              <a:gd name="connsiteX3" fmla="*/ 3013900 w 6027800"/>
              <a:gd name="connsiteY3" fmla="*/ 2699248 h 2699248"/>
              <a:gd name="connsiteX4" fmla="*/ 0 w 6027800"/>
              <a:gd name="connsiteY4" fmla="*/ 1349624 h 26992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27800" h="2699248">
                <a:moveTo>
                  <a:pt x="0" y="1349624"/>
                </a:moveTo>
                <a:cubicBezTo>
                  <a:pt x="0" y="604247"/>
                  <a:pt x="1349369" y="0"/>
                  <a:pt x="3013900" y="0"/>
                </a:cubicBezTo>
                <a:cubicBezTo>
                  <a:pt x="4678431" y="0"/>
                  <a:pt x="6027800" y="604247"/>
                  <a:pt x="6027800" y="1349624"/>
                </a:cubicBezTo>
                <a:cubicBezTo>
                  <a:pt x="6027800" y="2095001"/>
                  <a:pt x="4678431" y="2699248"/>
                  <a:pt x="3013900" y="2699248"/>
                </a:cubicBezTo>
                <a:cubicBezTo>
                  <a:pt x="1349369" y="2699248"/>
                  <a:pt x="0" y="2095001"/>
                  <a:pt x="0" y="1349624"/>
                </a:cubicBezTo>
                <a:close/>
              </a:path>
            </a:pathLst>
          </a:custGeom>
        </p:spPr>
        <p:style>
          <a:lnRef idx="2">
            <a:schemeClr val="accent6"/>
          </a:lnRef>
          <a:fillRef idx="1">
            <a:schemeClr val="lt1"/>
          </a:fillRef>
          <a:effectRef idx="0">
            <a:schemeClr val="accent6"/>
          </a:effectRef>
          <a:fontRef idx="minor">
            <a:schemeClr val="dk1"/>
          </a:fontRef>
        </p:style>
        <p:txBody>
          <a:bodyPr spcFirstLastPara="0" vert="horz" wrap="square" lIns="908151" tIns="420696" rIns="908151" bIns="420696" numCol="1" spcCol="1270" anchor="ctr" anchorCtr="0">
            <a:noAutofit/>
          </a:bodyPr>
          <a:lstStyle/>
          <a:p>
            <a:pPr algn="ctr" defTabSz="1778000">
              <a:lnSpc>
                <a:spcPct val="90000"/>
              </a:lnSpc>
              <a:spcBef>
                <a:spcPct val="0"/>
              </a:spcBef>
              <a:spcAft>
                <a:spcPct val="35000"/>
              </a:spcAft>
            </a:pPr>
            <a:endParaRPr lang="en-US" sz="4000" b="1" smtClean="0">
              <a:ln w="22225">
                <a:solidFill>
                  <a:schemeClr val="accent2"/>
                </a:solidFill>
                <a:prstDash val="solid"/>
              </a:ln>
              <a:solidFill>
                <a:schemeClr val="accent2">
                  <a:lumMod val="40000"/>
                  <a:lumOff val="60000"/>
                </a:schemeClr>
              </a:solidFill>
              <a:latin typeface="Times New Roman" pitchFamily="18" charset="0"/>
              <a:cs typeface="Times New Roman" pitchFamily="18" charset="0"/>
            </a:endParaRPr>
          </a:p>
          <a:p>
            <a:pPr algn="ctr" defTabSz="1778000">
              <a:lnSpc>
                <a:spcPct val="90000"/>
              </a:lnSpc>
              <a:spcBef>
                <a:spcPct val="0"/>
              </a:spcBef>
              <a:spcAft>
                <a:spcPct val="35000"/>
              </a:spcAft>
            </a:pPr>
            <a:r>
              <a:rPr lang="vi-VN" sz="4000" b="1" smtClean="0">
                <a:solidFill>
                  <a:srgbClr val="C00000"/>
                </a:solidFill>
              </a:rPr>
              <a:t>BÀI </a:t>
            </a:r>
            <a:r>
              <a:rPr lang="en-US" sz="4000" b="1" smtClean="0">
                <a:solidFill>
                  <a:srgbClr val="C00000"/>
                </a:solidFill>
                <a:latin typeface="Times New Roman" pitchFamily="18" charset="0"/>
                <a:cs typeface="Times New Roman" pitchFamily="18" charset="0"/>
              </a:rPr>
              <a:t>3: </a:t>
            </a:r>
            <a:r>
              <a:rPr lang="en-US" sz="4000" b="1" smtClean="0">
                <a:solidFill>
                  <a:srgbClr val="C00000"/>
                </a:solidFill>
              </a:rPr>
              <a:t>PHONG TRÀO VĂN HÓA PHỤC HƯNG VÀ CẢI CÁCH TÔN GIÁO</a:t>
            </a:r>
            <a:r>
              <a:rPr lang="vi-VN" sz="4000" b="1" smtClean="0">
                <a:ln w="22225">
                  <a:solidFill>
                    <a:srgbClr val="C00000"/>
                  </a:solidFill>
                  <a:prstDash val="solid"/>
                </a:ln>
                <a:solidFill>
                  <a:srgbClr val="C00000"/>
                </a:solidFill>
                <a:latin typeface="Times New Roman" panose="02020603050405020304" pitchFamily="18" charset="0"/>
                <a:cs typeface="Times New Roman" panose="02020603050405020304" pitchFamily="18" charset="0"/>
              </a:rPr>
              <a:t> </a:t>
            </a:r>
          </a:p>
          <a:p>
            <a:pPr marL="0" lvl="0" indent="0" algn="ctr" defTabSz="1778000">
              <a:lnSpc>
                <a:spcPct val="90000"/>
              </a:lnSpc>
              <a:spcBef>
                <a:spcPct val="0"/>
              </a:spcBef>
              <a:spcAft>
                <a:spcPct val="35000"/>
              </a:spcAft>
              <a:buNone/>
            </a:pPr>
            <a:endParaRPr lang="vi-VN" sz="4000" b="1" kern="1200" cap="none" spc="0" dirty="0">
              <a:ln w="22225">
                <a:solidFill>
                  <a:schemeClr val="accent2"/>
                </a:solidFill>
                <a:prstDash val="solid"/>
              </a:ln>
              <a:solidFill>
                <a:schemeClr val="accent2">
                  <a:lumMod val="40000"/>
                  <a:lumOff val="60000"/>
                </a:schemeClr>
              </a:solidFill>
              <a:effectLst/>
              <a:latin typeface="Times New Roman" pitchFamily="18" charset="0"/>
              <a:cs typeface="Times New Roman" pitchFamily="18" charset="0"/>
            </a:endParaRPr>
          </a:p>
        </p:txBody>
      </p:sp>
      <p:sp>
        <p:nvSpPr>
          <p:cNvPr id="5" name="Arrow: Left 4">
            <a:extLst>
              <a:ext uri="{FF2B5EF4-FFF2-40B4-BE49-F238E27FC236}">
                <a16:creationId xmlns:a16="http://schemas.microsoft.com/office/drawing/2014/main" xmlns="" id="{09B99F86-651B-4A5B-9E20-B47A2FD75929}"/>
              </a:ext>
            </a:extLst>
          </p:cNvPr>
          <p:cNvSpPr/>
          <p:nvPr/>
        </p:nvSpPr>
        <p:spPr>
          <a:xfrm rot="2971515">
            <a:off x="1971818" y="3641083"/>
            <a:ext cx="1651366" cy="686110"/>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Freeform: Shape 5">
            <a:extLst>
              <a:ext uri="{FF2B5EF4-FFF2-40B4-BE49-F238E27FC236}">
                <a16:creationId xmlns:a16="http://schemas.microsoft.com/office/drawing/2014/main" xmlns="" id="{80737062-9295-4627-95AF-67A4E4CFF02C}"/>
              </a:ext>
            </a:extLst>
          </p:cNvPr>
          <p:cNvSpPr/>
          <p:nvPr/>
        </p:nvSpPr>
        <p:spPr>
          <a:xfrm>
            <a:off x="0" y="2053608"/>
            <a:ext cx="4504476" cy="1210281"/>
          </a:xfrm>
          <a:custGeom>
            <a:avLst/>
            <a:gdLst>
              <a:gd name="connsiteX0" fmla="*/ 0 w 4504476"/>
              <a:gd name="connsiteY0" fmla="*/ 121028 h 1210281"/>
              <a:gd name="connsiteX1" fmla="*/ 121028 w 4504476"/>
              <a:gd name="connsiteY1" fmla="*/ 0 h 1210281"/>
              <a:gd name="connsiteX2" fmla="*/ 4383448 w 4504476"/>
              <a:gd name="connsiteY2" fmla="*/ 0 h 1210281"/>
              <a:gd name="connsiteX3" fmla="*/ 4504476 w 4504476"/>
              <a:gd name="connsiteY3" fmla="*/ 121028 h 1210281"/>
              <a:gd name="connsiteX4" fmla="*/ 4504476 w 4504476"/>
              <a:gd name="connsiteY4" fmla="*/ 1089253 h 1210281"/>
              <a:gd name="connsiteX5" fmla="*/ 4383448 w 4504476"/>
              <a:gd name="connsiteY5" fmla="*/ 1210281 h 1210281"/>
              <a:gd name="connsiteX6" fmla="*/ 121028 w 4504476"/>
              <a:gd name="connsiteY6" fmla="*/ 1210281 h 1210281"/>
              <a:gd name="connsiteX7" fmla="*/ 0 w 4504476"/>
              <a:gd name="connsiteY7" fmla="*/ 1089253 h 1210281"/>
              <a:gd name="connsiteX8" fmla="*/ 0 w 4504476"/>
              <a:gd name="connsiteY8" fmla="*/ 121028 h 1210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504476" h="1210281">
                <a:moveTo>
                  <a:pt x="0" y="121028"/>
                </a:moveTo>
                <a:cubicBezTo>
                  <a:pt x="0" y="54186"/>
                  <a:pt x="54186" y="0"/>
                  <a:pt x="121028" y="0"/>
                </a:cubicBezTo>
                <a:lnTo>
                  <a:pt x="4383448" y="0"/>
                </a:lnTo>
                <a:cubicBezTo>
                  <a:pt x="4450290" y="0"/>
                  <a:pt x="4504476" y="54186"/>
                  <a:pt x="4504476" y="121028"/>
                </a:cubicBezTo>
                <a:lnTo>
                  <a:pt x="4504476" y="1089253"/>
                </a:lnTo>
                <a:cubicBezTo>
                  <a:pt x="4504476" y="1156095"/>
                  <a:pt x="4450290" y="1210281"/>
                  <a:pt x="4383448" y="1210281"/>
                </a:cubicBezTo>
                <a:lnTo>
                  <a:pt x="121028" y="1210281"/>
                </a:lnTo>
                <a:cubicBezTo>
                  <a:pt x="54186" y="1210281"/>
                  <a:pt x="0" y="1156095"/>
                  <a:pt x="0" y="1089253"/>
                </a:cubicBezTo>
                <a:lnTo>
                  <a:pt x="0" y="121028"/>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102123" tIns="102123" rIns="102123" bIns="102123" numCol="1" spcCol="1270" anchor="ctr" anchorCtr="0">
            <a:noAutofit/>
          </a:bodyPr>
          <a:lstStyle/>
          <a:p>
            <a:pPr algn="ctr" defTabSz="1555750">
              <a:lnSpc>
                <a:spcPct val="90000"/>
              </a:lnSpc>
              <a:spcBef>
                <a:spcPct val="0"/>
              </a:spcBef>
              <a:spcAft>
                <a:spcPct val="35000"/>
              </a:spcAft>
            </a:pPr>
            <a:endParaRPr lang="nl-NL" sz="3200" b="0" kern="1200" smtClean="0">
              <a:solidFill>
                <a:srgbClr val="C00000"/>
              </a:solidFill>
              <a:latin typeface="Times New Roman" panose="02020603050405020304" pitchFamily="18" charset="0"/>
              <a:cs typeface="Times New Roman" panose="02020603050405020304" pitchFamily="18" charset="0"/>
            </a:endParaRPr>
          </a:p>
          <a:p>
            <a:pPr algn="ctr" defTabSz="1555750">
              <a:lnSpc>
                <a:spcPct val="90000"/>
              </a:lnSpc>
              <a:spcBef>
                <a:spcPct val="0"/>
              </a:spcBef>
              <a:spcAft>
                <a:spcPct val="35000"/>
              </a:spcAft>
            </a:pPr>
            <a:r>
              <a:rPr lang="en-US" sz="3200" b="1" smtClean="0">
                <a:solidFill>
                  <a:srgbClr val="C00000"/>
                </a:solidFill>
              </a:rPr>
              <a:t>1. Những biến đổi về kinh tế - xã hội Tây Âu từ thế kỉ XIII đến thế kỉ XVI</a:t>
            </a:r>
            <a:endParaRPr lang="en-US" sz="3200" smtClean="0">
              <a:solidFill>
                <a:srgbClr val="C00000"/>
              </a:solidFill>
            </a:endParaRPr>
          </a:p>
          <a:p>
            <a:pPr marL="0" lvl="0" indent="0" algn="ctr" defTabSz="1555750">
              <a:lnSpc>
                <a:spcPct val="90000"/>
              </a:lnSpc>
              <a:spcBef>
                <a:spcPct val="0"/>
              </a:spcBef>
              <a:spcAft>
                <a:spcPct val="35000"/>
              </a:spcAft>
              <a:buNone/>
            </a:pPr>
            <a:r>
              <a:rPr lang="nl-NL" sz="3200" b="0" kern="1200" smtClean="0">
                <a:solidFill>
                  <a:srgbClr val="C00000"/>
                </a:solidFill>
                <a:latin typeface="Times New Roman" panose="02020603050405020304" pitchFamily="18" charset="0"/>
                <a:cs typeface="Times New Roman" panose="02020603050405020304" pitchFamily="18" charset="0"/>
              </a:rPr>
              <a:t> </a:t>
            </a:r>
            <a:endParaRPr lang="vi-VN" sz="3200" b="0" kern="1200" dirty="0">
              <a:solidFill>
                <a:srgbClr val="C00000"/>
              </a:solidFill>
              <a:latin typeface="Times New Roman" panose="02020603050405020304" pitchFamily="18" charset="0"/>
              <a:cs typeface="Times New Roman" panose="02020603050405020304" pitchFamily="18" charset="0"/>
            </a:endParaRPr>
          </a:p>
        </p:txBody>
      </p:sp>
      <p:sp>
        <p:nvSpPr>
          <p:cNvPr id="7" name="Arrow: Left 6">
            <a:extLst>
              <a:ext uri="{FF2B5EF4-FFF2-40B4-BE49-F238E27FC236}">
                <a16:creationId xmlns:a16="http://schemas.microsoft.com/office/drawing/2014/main" xmlns="" id="{9D22DD9A-9432-432E-BCAB-E665F09B045A}"/>
              </a:ext>
            </a:extLst>
          </p:cNvPr>
          <p:cNvSpPr/>
          <p:nvPr/>
        </p:nvSpPr>
        <p:spPr>
          <a:xfrm rot="5480540">
            <a:off x="5546523" y="2274107"/>
            <a:ext cx="1624680" cy="769285"/>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Shape 7">
            <a:extLst>
              <a:ext uri="{FF2B5EF4-FFF2-40B4-BE49-F238E27FC236}">
                <a16:creationId xmlns:a16="http://schemas.microsoft.com/office/drawing/2014/main" xmlns="" id="{D12991DD-62E0-468B-8E6E-1105B332F39C}"/>
              </a:ext>
            </a:extLst>
          </p:cNvPr>
          <p:cNvSpPr/>
          <p:nvPr/>
        </p:nvSpPr>
        <p:spPr>
          <a:xfrm>
            <a:off x="4718867" y="219724"/>
            <a:ext cx="3333751" cy="1580318"/>
          </a:xfrm>
          <a:custGeom>
            <a:avLst/>
            <a:gdLst>
              <a:gd name="connsiteX0" fmla="*/ 0 w 3333751"/>
              <a:gd name="connsiteY0" fmla="*/ 158032 h 1580318"/>
              <a:gd name="connsiteX1" fmla="*/ 158032 w 3333751"/>
              <a:gd name="connsiteY1" fmla="*/ 0 h 1580318"/>
              <a:gd name="connsiteX2" fmla="*/ 3175719 w 3333751"/>
              <a:gd name="connsiteY2" fmla="*/ 0 h 1580318"/>
              <a:gd name="connsiteX3" fmla="*/ 3333751 w 3333751"/>
              <a:gd name="connsiteY3" fmla="*/ 158032 h 1580318"/>
              <a:gd name="connsiteX4" fmla="*/ 3333751 w 3333751"/>
              <a:gd name="connsiteY4" fmla="*/ 1422286 h 1580318"/>
              <a:gd name="connsiteX5" fmla="*/ 3175719 w 3333751"/>
              <a:gd name="connsiteY5" fmla="*/ 1580318 h 1580318"/>
              <a:gd name="connsiteX6" fmla="*/ 158032 w 3333751"/>
              <a:gd name="connsiteY6" fmla="*/ 1580318 h 1580318"/>
              <a:gd name="connsiteX7" fmla="*/ 0 w 3333751"/>
              <a:gd name="connsiteY7" fmla="*/ 1422286 h 1580318"/>
              <a:gd name="connsiteX8" fmla="*/ 0 w 3333751"/>
              <a:gd name="connsiteY8" fmla="*/ 158032 h 1580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33751" h="1580318">
                <a:moveTo>
                  <a:pt x="0" y="158032"/>
                </a:moveTo>
                <a:cubicBezTo>
                  <a:pt x="0" y="70753"/>
                  <a:pt x="70753" y="0"/>
                  <a:pt x="158032" y="0"/>
                </a:cubicBezTo>
                <a:lnTo>
                  <a:pt x="3175719" y="0"/>
                </a:lnTo>
                <a:cubicBezTo>
                  <a:pt x="3262998" y="0"/>
                  <a:pt x="3333751" y="70753"/>
                  <a:pt x="3333751" y="158032"/>
                </a:cubicBezTo>
                <a:lnTo>
                  <a:pt x="3333751" y="1422286"/>
                </a:lnTo>
                <a:cubicBezTo>
                  <a:pt x="3333751" y="1509565"/>
                  <a:pt x="3262998" y="1580318"/>
                  <a:pt x="3175719" y="1580318"/>
                </a:cubicBezTo>
                <a:lnTo>
                  <a:pt x="158032" y="1580318"/>
                </a:lnTo>
                <a:cubicBezTo>
                  <a:pt x="70753" y="1580318"/>
                  <a:pt x="0" y="1509565"/>
                  <a:pt x="0" y="1422286"/>
                </a:cubicBezTo>
                <a:lnTo>
                  <a:pt x="0" y="158032"/>
                </a:lnTo>
                <a:close/>
              </a:path>
            </a:pathLst>
          </a:custGeom>
        </p:spPr>
        <p:style>
          <a:lnRef idx="2">
            <a:schemeClr val="accent3"/>
          </a:lnRef>
          <a:fillRef idx="1">
            <a:schemeClr val="lt1"/>
          </a:fillRef>
          <a:effectRef idx="0">
            <a:schemeClr val="accent3"/>
          </a:effectRef>
          <a:fontRef idx="minor">
            <a:schemeClr val="dk1"/>
          </a:fontRef>
        </p:style>
        <p:txBody>
          <a:bodyPr spcFirstLastPara="0" vert="horz" wrap="square" lIns="112961" tIns="112961" rIns="112961" bIns="112961" numCol="1" spcCol="1270" anchor="ctr" anchorCtr="0">
            <a:noAutofit/>
          </a:bodyPr>
          <a:lstStyle/>
          <a:p>
            <a:pPr algn="ctr" defTabSz="1555750">
              <a:lnSpc>
                <a:spcPct val="90000"/>
              </a:lnSpc>
              <a:spcBef>
                <a:spcPct val="0"/>
              </a:spcBef>
              <a:spcAft>
                <a:spcPct val="35000"/>
              </a:spcAft>
            </a:pPr>
            <a:r>
              <a:rPr lang="en-US" sz="3500" b="0" kern="1200" smtClean="0">
                <a:solidFill>
                  <a:srgbClr val="C00000"/>
                </a:solidFill>
                <a:latin typeface="Times New Roman" panose="02020603050405020304" pitchFamily="18" charset="0"/>
                <a:cs typeface="Times New Roman" panose="02020603050405020304" pitchFamily="18" charset="0"/>
              </a:rPr>
              <a:t>I</a:t>
            </a:r>
          </a:p>
          <a:p>
            <a:pPr algn="ctr" defTabSz="1555750">
              <a:lnSpc>
                <a:spcPct val="90000"/>
              </a:lnSpc>
              <a:spcBef>
                <a:spcPct val="0"/>
              </a:spcBef>
              <a:spcAft>
                <a:spcPct val="35000"/>
              </a:spcAft>
            </a:pPr>
            <a:r>
              <a:rPr lang="en-US" sz="3600" b="1" smtClean="0">
                <a:solidFill>
                  <a:srgbClr val="C00000"/>
                </a:solidFill>
              </a:rPr>
              <a:t>2. Phong trào Văn hóa Phục hưng </a:t>
            </a:r>
            <a:endParaRPr lang="en-US" sz="3600" smtClean="0">
              <a:solidFill>
                <a:srgbClr val="C00000"/>
              </a:solidFill>
            </a:endParaRPr>
          </a:p>
          <a:p>
            <a:pPr lvl="0" algn="ctr" defTabSz="1555750">
              <a:lnSpc>
                <a:spcPct val="90000"/>
              </a:lnSpc>
              <a:spcBef>
                <a:spcPct val="0"/>
              </a:spcBef>
              <a:spcAft>
                <a:spcPct val="35000"/>
              </a:spcAft>
            </a:pPr>
            <a:r>
              <a:rPr lang="en-US" sz="3500" b="0" kern="1200" smtClean="0">
                <a:solidFill>
                  <a:srgbClr val="C00000"/>
                </a:solidFill>
                <a:latin typeface="Times New Roman" panose="02020603050405020304" pitchFamily="18" charset="0"/>
                <a:cs typeface="Times New Roman" panose="02020603050405020304" pitchFamily="18" charset="0"/>
              </a:rPr>
              <a:t> </a:t>
            </a:r>
            <a:endParaRPr lang="vi-VN" sz="3500" b="0" kern="1200" dirty="0">
              <a:solidFill>
                <a:srgbClr val="C00000"/>
              </a:solidFill>
              <a:latin typeface="Times New Roman" panose="02020603050405020304" pitchFamily="18" charset="0"/>
              <a:cs typeface="Times New Roman" panose="02020603050405020304" pitchFamily="18" charset="0"/>
            </a:endParaRPr>
          </a:p>
        </p:txBody>
      </p:sp>
      <p:sp>
        <p:nvSpPr>
          <p:cNvPr id="9" name="Arrow: Left 8">
            <a:extLst>
              <a:ext uri="{FF2B5EF4-FFF2-40B4-BE49-F238E27FC236}">
                <a16:creationId xmlns:a16="http://schemas.microsoft.com/office/drawing/2014/main" xmlns="" id="{5301E418-E845-42F3-BDCF-4D5754E1AC1F}"/>
              </a:ext>
            </a:extLst>
          </p:cNvPr>
          <p:cNvSpPr/>
          <p:nvPr/>
        </p:nvSpPr>
        <p:spPr>
          <a:xfrm rot="8384316">
            <a:off x="9191079" y="3773338"/>
            <a:ext cx="1584691" cy="748144"/>
          </a:xfrm>
          <a:prstGeom prst="lef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10" name="Freeform: Shape 9">
            <a:extLst>
              <a:ext uri="{FF2B5EF4-FFF2-40B4-BE49-F238E27FC236}">
                <a16:creationId xmlns:a16="http://schemas.microsoft.com/office/drawing/2014/main" xmlns="" id="{50930691-DABE-4C20-B6F3-FBBBB2E80473}"/>
              </a:ext>
            </a:extLst>
          </p:cNvPr>
          <p:cNvSpPr/>
          <p:nvPr/>
        </p:nvSpPr>
        <p:spPr>
          <a:xfrm>
            <a:off x="7991156" y="1854480"/>
            <a:ext cx="3984541" cy="1390663"/>
          </a:xfrm>
          <a:custGeom>
            <a:avLst/>
            <a:gdLst>
              <a:gd name="connsiteX0" fmla="*/ 0 w 3984541"/>
              <a:gd name="connsiteY0" fmla="*/ 139066 h 1390663"/>
              <a:gd name="connsiteX1" fmla="*/ 139066 w 3984541"/>
              <a:gd name="connsiteY1" fmla="*/ 0 h 1390663"/>
              <a:gd name="connsiteX2" fmla="*/ 3845475 w 3984541"/>
              <a:gd name="connsiteY2" fmla="*/ 0 h 1390663"/>
              <a:gd name="connsiteX3" fmla="*/ 3984541 w 3984541"/>
              <a:gd name="connsiteY3" fmla="*/ 139066 h 1390663"/>
              <a:gd name="connsiteX4" fmla="*/ 3984541 w 3984541"/>
              <a:gd name="connsiteY4" fmla="*/ 1251597 h 1390663"/>
              <a:gd name="connsiteX5" fmla="*/ 3845475 w 3984541"/>
              <a:gd name="connsiteY5" fmla="*/ 1390663 h 1390663"/>
              <a:gd name="connsiteX6" fmla="*/ 139066 w 3984541"/>
              <a:gd name="connsiteY6" fmla="*/ 1390663 h 1390663"/>
              <a:gd name="connsiteX7" fmla="*/ 0 w 3984541"/>
              <a:gd name="connsiteY7" fmla="*/ 1251597 h 1390663"/>
              <a:gd name="connsiteX8" fmla="*/ 0 w 3984541"/>
              <a:gd name="connsiteY8" fmla="*/ 139066 h 1390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84541" h="1390663">
                <a:moveTo>
                  <a:pt x="0" y="139066"/>
                </a:moveTo>
                <a:cubicBezTo>
                  <a:pt x="0" y="62262"/>
                  <a:pt x="62262" y="0"/>
                  <a:pt x="139066" y="0"/>
                </a:cubicBezTo>
                <a:lnTo>
                  <a:pt x="3845475" y="0"/>
                </a:lnTo>
                <a:cubicBezTo>
                  <a:pt x="3922279" y="0"/>
                  <a:pt x="3984541" y="62262"/>
                  <a:pt x="3984541" y="139066"/>
                </a:cubicBezTo>
                <a:lnTo>
                  <a:pt x="3984541" y="1251597"/>
                </a:lnTo>
                <a:cubicBezTo>
                  <a:pt x="3984541" y="1328401"/>
                  <a:pt x="3922279" y="1390663"/>
                  <a:pt x="3845475" y="1390663"/>
                </a:cubicBezTo>
                <a:lnTo>
                  <a:pt x="139066" y="1390663"/>
                </a:lnTo>
                <a:cubicBezTo>
                  <a:pt x="62262" y="1390663"/>
                  <a:pt x="0" y="1328401"/>
                  <a:pt x="0" y="1251597"/>
                </a:cubicBezTo>
                <a:lnTo>
                  <a:pt x="0" y="139066"/>
                </a:lnTo>
                <a:close/>
              </a:path>
            </a:pathLst>
          </a:custGeom>
        </p:spPr>
        <p:style>
          <a:lnRef idx="2">
            <a:schemeClr val="accent5"/>
          </a:lnRef>
          <a:fillRef idx="1">
            <a:schemeClr val="lt1"/>
          </a:fillRef>
          <a:effectRef idx="0">
            <a:schemeClr val="accent5"/>
          </a:effectRef>
          <a:fontRef idx="minor">
            <a:schemeClr val="dk1"/>
          </a:fontRef>
        </p:style>
        <p:txBody>
          <a:bodyPr spcFirstLastPara="0" vert="horz" wrap="square" lIns="107406" tIns="107406" rIns="107406" bIns="107406" numCol="1" spcCol="1270" anchor="ctr" anchorCtr="0">
            <a:noAutofit/>
          </a:bodyPr>
          <a:lstStyle/>
          <a:p>
            <a:pPr algn="ctr" defTabSz="1555750">
              <a:lnSpc>
                <a:spcPct val="90000"/>
              </a:lnSpc>
              <a:spcBef>
                <a:spcPct val="0"/>
              </a:spcBef>
              <a:spcAft>
                <a:spcPct val="35000"/>
              </a:spcAft>
            </a:pPr>
            <a:endParaRPr lang="en-US" sz="3500" b="0" kern="1200" smtClean="0">
              <a:solidFill>
                <a:srgbClr val="C00000"/>
              </a:solidFill>
              <a:latin typeface="Times New Roman" panose="02020603050405020304" pitchFamily="18" charset="0"/>
              <a:cs typeface="Times New Roman" panose="02020603050405020304" pitchFamily="18" charset="0"/>
            </a:endParaRPr>
          </a:p>
          <a:p>
            <a:pPr algn="ctr" defTabSz="1555750">
              <a:lnSpc>
                <a:spcPct val="90000"/>
              </a:lnSpc>
              <a:spcBef>
                <a:spcPct val="0"/>
              </a:spcBef>
              <a:spcAft>
                <a:spcPct val="35000"/>
              </a:spcAft>
            </a:pPr>
            <a:r>
              <a:rPr lang="en-US" sz="3600" b="1" smtClean="0">
                <a:solidFill>
                  <a:srgbClr val="C00000"/>
                </a:solidFill>
              </a:rPr>
              <a:t>3. Phong trào Cải cách tôn giá</a:t>
            </a:r>
            <a:r>
              <a:rPr lang="en-US" sz="3600" b="1" smtClean="0"/>
              <a:t>o </a:t>
            </a:r>
            <a:endParaRPr lang="en-US" sz="3600" smtClean="0"/>
          </a:p>
          <a:p>
            <a:pPr marL="0" lvl="0" indent="0" algn="ctr" defTabSz="1555750">
              <a:lnSpc>
                <a:spcPct val="90000"/>
              </a:lnSpc>
              <a:spcBef>
                <a:spcPct val="0"/>
              </a:spcBef>
              <a:spcAft>
                <a:spcPct val="35000"/>
              </a:spcAft>
              <a:buNone/>
            </a:pPr>
            <a:r>
              <a:rPr lang="en-US" sz="3500" b="0" kern="1200" smtClean="0">
                <a:solidFill>
                  <a:srgbClr val="C00000"/>
                </a:solidFill>
                <a:latin typeface="Times New Roman" panose="02020603050405020304" pitchFamily="18" charset="0"/>
                <a:cs typeface="Times New Roman" panose="02020603050405020304" pitchFamily="18" charset="0"/>
              </a:rPr>
              <a:t> </a:t>
            </a:r>
            <a:endParaRPr lang="vi-VN" sz="3500" b="0" kern="12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162587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500"/>
                                        <p:tgtEl>
                                          <p:spTgt spid="7"/>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xmlns="" id="{1EB835CD-8565-46A3-84FD-49AD6B037596}"/>
              </a:ext>
            </a:extLst>
          </p:cNvPr>
          <p:cNvSpPr/>
          <p:nvPr/>
        </p:nvSpPr>
        <p:spPr>
          <a:xfrm>
            <a:off x="259662" y="255321"/>
            <a:ext cx="4215357" cy="1246945"/>
          </a:xfrm>
          <a:prstGeom prst="ellipse">
            <a:avLst/>
          </a:prstGeom>
          <a:solidFill>
            <a:schemeClr val="accent5">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vi-VN"/>
          </a:p>
        </p:txBody>
      </p:sp>
      <p:sp>
        <p:nvSpPr>
          <p:cNvPr id="3" name="TextBox 2">
            <a:extLst>
              <a:ext uri="{FF2B5EF4-FFF2-40B4-BE49-F238E27FC236}">
                <a16:creationId xmlns:a16="http://schemas.microsoft.com/office/drawing/2014/main" xmlns="" id="{FC5194BB-5A8B-46C0-BB7F-6968E25ADDA3}"/>
              </a:ext>
            </a:extLst>
          </p:cNvPr>
          <p:cNvSpPr txBox="1"/>
          <p:nvPr/>
        </p:nvSpPr>
        <p:spPr>
          <a:xfrm>
            <a:off x="780994" y="507527"/>
            <a:ext cx="3569334" cy="677108"/>
          </a:xfrm>
          <a:prstGeom prst="rect">
            <a:avLst/>
          </a:prstGeom>
          <a:noFill/>
        </p:spPr>
        <p:txBody>
          <a:bodyPr wrap="square" rtlCol="0">
            <a:spAutoFit/>
          </a:bodyPr>
          <a:lstStyle/>
          <a:p>
            <a:r>
              <a:rPr lang="vi-VN" sz="3800" b="1" dirty="0">
                <a:solidFill>
                  <a:srgbClr val="7030A0"/>
                </a:solidFill>
                <a:latin typeface="Times New Roman" panose="02020603050405020304" pitchFamily="18" charset="0"/>
                <a:cs typeface="Times New Roman" panose="02020603050405020304" pitchFamily="18" charset="0"/>
              </a:rPr>
              <a:t>KHỞI ĐỘNG</a:t>
            </a:r>
          </a:p>
        </p:txBody>
      </p:sp>
      <p:sp>
        <p:nvSpPr>
          <p:cNvPr id="4" name="Rectangle 3"/>
          <p:cNvSpPr/>
          <p:nvPr/>
        </p:nvSpPr>
        <p:spPr>
          <a:xfrm>
            <a:off x="259662" y="1693039"/>
            <a:ext cx="4804707" cy="369332"/>
          </a:xfrm>
          <a:prstGeom prst="rect">
            <a:avLst/>
          </a:prstGeom>
        </p:spPr>
        <p:txBody>
          <a:bodyPr wrap="square">
            <a:spAutoFit/>
          </a:bodyPr>
          <a:lstStyle/>
          <a:p>
            <a:r>
              <a:rPr lang="vi-VN"/>
              <a:t>- </a:t>
            </a:r>
            <a:endParaRPr lang="vi-VN" dirty="0"/>
          </a:p>
        </p:txBody>
      </p:sp>
      <p:pic>
        <p:nvPicPr>
          <p:cNvPr id="2050" name="Picture 2"/>
          <p:cNvPicPr>
            <a:picLocks noChangeAspect="1" noChangeArrowheads="1"/>
          </p:cNvPicPr>
          <p:nvPr/>
        </p:nvPicPr>
        <p:blipFill>
          <a:blip r:embed="rId2"/>
          <a:srcRect/>
          <a:stretch>
            <a:fillRect/>
          </a:stretch>
        </p:blipFill>
        <p:spPr bwMode="auto">
          <a:xfrm>
            <a:off x="5362574" y="281355"/>
            <a:ext cx="6829426" cy="6576646"/>
          </a:xfrm>
          <a:prstGeom prst="rect">
            <a:avLst/>
          </a:prstGeom>
          <a:noFill/>
          <a:ln w="9525">
            <a:noFill/>
            <a:miter lim="800000"/>
            <a:headEnd/>
            <a:tailEnd/>
          </a:ln>
          <a:effectLst/>
        </p:spPr>
      </p:pic>
      <p:sp>
        <p:nvSpPr>
          <p:cNvPr id="9" name="TextBox 8"/>
          <p:cNvSpPr txBox="1"/>
          <p:nvPr/>
        </p:nvSpPr>
        <p:spPr>
          <a:xfrm>
            <a:off x="-1" y="1723292"/>
            <a:ext cx="5017477" cy="1077218"/>
          </a:xfrm>
          <a:prstGeom prst="rect">
            <a:avLst/>
          </a:prstGeom>
          <a:noFill/>
        </p:spPr>
        <p:txBody>
          <a:bodyPr wrap="square" rtlCol="0">
            <a:spAutoFit/>
          </a:bodyPr>
          <a:lstStyle/>
          <a:p>
            <a:r>
              <a:rPr lang="en-US" sz="3600" smtClean="0"/>
              <a:t>    </a:t>
            </a:r>
            <a:r>
              <a:rPr lang="en-US" sz="2800" smtClean="0"/>
              <a:t>Quan sát hình ảnh, em hãy cho biết nội dung của bức tranh? </a:t>
            </a:r>
            <a:endParaRPr lang="en-US" sz="2800"/>
          </a:p>
        </p:txBody>
      </p:sp>
      <p:sp>
        <p:nvSpPr>
          <p:cNvPr id="10" name="TextBox 9"/>
          <p:cNvSpPr txBox="1"/>
          <p:nvPr/>
        </p:nvSpPr>
        <p:spPr>
          <a:xfrm>
            <a:off x="0" y="2965938"/>
            <a:ext cx="5017477" cy="1815882"/>
          </a:xfrm>
          <a:prstGeom prst="rect">
            <a:avLst/>
          </a:prstGeom>
          <a:noFill/>
        </p:spPr>
        <p:txBody>
          <a:bodyPr wrap="square" rtlCol="0">
            <a:spAutoFit/>
          </a:bodyPr>
          <a:lstStyle/>
          <a:p>
            <a:r>
              <a:rPr lang="en-US" sz="2800" smtClean="0"/>
              <a:t>- Đây là bích họa của Mi-ken-lăng-giơ trên vòm nhà thờ Xích – xtin (Va-ti-căng) – một kiệt tác đương thời.</a:t>
            </a:r>
            <a:endParaRPr lang="en-US" sz="2800"/>
          </a:p>
        </p:txBody>
      </p:sp>
    </p:spTree>
    <p:extLst>
      <p:ext uri="{BB962C8B-B14F-4D97-AF65-F5344CB8AC3E}">
        <p14:creationId xmlns:p14="http://schemas.microsoft.com/office/powerpoint/2010/main" xmlns="" val="1780611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fade">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ox(in)">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237643" y="178005"/>
            <a:ext cx="10708172" cy="2646878"/>
          </a:xfrm>
          <a:prstGeom prst="rect">
            <a:avLst/>
          </a:prstGeom>
        </p:spPr>
        <p:txBody>
          <a:bodyPr wrap="square">
            <a:spAutoFit/>
          </a:bodyPr>
          <a:lstStyle/>
          <a:p>
            <a:pPr lvl="0"/>
            <a:endParaRPr lang="vi-VN" sz="3800" b="1" dirty="0">
              <a:solidFill>
                <a:srgbClr val="7030A0"/>
              </a:solidFill>
              <a:latin typeface="Times New Roman" panose="02020603050405020304" pitchFamily="18" charset="0"/>
              <a:cs typeface="Times New Roman" panose="02020603050405020304" pitchFamily="18" charset="0"/>
            </a:endParaRPr>
          </a:p>
          <a:p>
            <a:pPr algn="just">
              <a:spcAft>
                <a:spcPts val="800"/>
              </a:spcAft>
            </a:pPr>
            <a:endParaRPr lang="en-US" sz="2800" dirty="0" smtClean="0">
              <a:solidFill>
                <a:srgbClr val="FF0000"/>
              </a:solidFill>
              <a:latin typeface="Times New Roman"/>
              <a:ea typeface="Times New Roman"/>
            </a:endParaRPr>
          </a:p>
          <a:p>
            <a:pPr algn="just">
              <a:spcAft>
                <a:spcPts val="800"/>
              </a:spcAft>
            </a:pPr>
            <a:endParaRPr lang="en-US" sz="2800" dirty="0" smtClean="0">
              <a:latin typeface="Times New Roman"/>
              <a:ea typeface="Times New Roman"/>
            </a:endParaRPr>
          </a:p>
          <a:p>
            <a:pPr algn="just">
              <a:spcAft>
                <a:spcPts val="800"/>
              </a:spcAft>
            </a:pPr>
            <a:endParaRPr lang="en-US" sz="2400" dirty="0">
              <a:latin typeface="Times New Roman"/>
              <a:ea typeface="Times New Roman"/>
            </a:endParaRPr>
          </a:p>
          <a:p>
            <a:pPr lvl="0"/>
            <a:endParaRPr lang="en-US" sz="2800" dirty="0">
              <a:solidFill>
                <a:prstClr val="black"/>
              </a:solidFill>
            </a:endParaRPr>
          </a:p>
        </p:txBody>
      </p:sp>
      <p:sp>
        <p:nvSpPr>
          <p:cNvPr id="7" name="Rectangle 6"/>
          <p:cNvSpPr/>
          <p:nvPr/>
        </p:nvSpPr>
        <p:spPr>
          <a:xfrm>
            <a:off x="2238250" y="1348154"/>
            <a:ext cx="8968154" cy="461665"/>
          </a:xfrm>
          <a:prstGeom prst="rect">
            <a:avLst/>
          </a:prstGeom>
        </p:spPr>
        <p:txBody>
          <a:bodyPr wrap="square">
            <a:spAutoFit/>
          </a:bodyPr>
          <a:lstStyle/>
          <a:p>
            <a:endParaRPr lang="en-US" sz="2400" dirty="0">
              <a:latin typeface="+mj-lt"/>
            </a:endParaRPr>
          </a:p>
        </p:txBody>
      </p:sp>
      <p:sp>
        <p:nvSpPr>
          <p:cNvPr id="8" name="Explosion 2 7"/>
          <p:cNvSpPr/>
          <p:nvPr/>
        </p:nvSpPr>
        <p:spPr>
          <a:xfrm>
            <a:off x="1453662" y="3434861"/>
            <a:ext cx="9659815" cy="2157046"/>
          </a:xfrm>
          <a:prstGeom prst="irregularSeal2">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800"/>
              </a:lnSpc>
              <a:spcBef>
                <a:spcPts val="800"/>
              </a:spcBef>
              <a:spcAft>
                <a:spcPts val="800"/>
              </a:spcAft>
            </a:pPr>
            <a:endParaRPr lang="nl-NL" sz="2000" smtClean="0">
              <a:solidFill>
                <a:srgbClr val="FF0000"/>
              </a:solidFill>
              <a:latin typeface="Times New Roman" pitchFamily="18" charset="0"/>
              <a:ea typeface="Calibri"/>
              <a:cs typeface="Times New Roman" pitchFamily="18" charset="0"/>
            </a:endParaRPr>
          </a:p>
          <a:p>
            <a:pPr algn="just">
              <a:lnSpc>
                <a:spcPts val="1800"/>
              </a:lnSpc>
              <a:spcBef>
                <a:spcPts val="800"/>
              </a:spcBef>
              <a:spcAft>
                <a:spcPts val="800"/>
              </a:spcAft>
            </a:pPr>
            <a:r>
              <a:rPr lang="en-US" sz="2000" smtClean="0">
                <a:solidFill>
                  <a:srgbClr val="FF0000"/>
                </a:solidFill>
              </a:rPr>
              <a:t>- Hãy chỉ ra những biến đổi quan trọng nhất về kinh tế - xã hội Tây Âu từ thế kỉ XIII đến thế kỉ XVI ?</a:t>
            </a:r>
          </a:p>
          <a:p>
            <a:pPr lvl="0" algn="just">
              <a:lnSpc>
                <a:spcPts val="1800"/>
              </a:lnSpc>
              <a:spcBef>
                <a:spcPts val="800"/>
              </a:spcBef>
              <a:spcAft>
                <a:spcPts val="800"/>
              </a:spcAft>
            </a:pPr>
            <a:endParaRPr lang="en-US" sz="2000" dirty="0">
              <a:solidFill>
                <a:srgbClr val="FF0000"/>
              </a:solidFill>
              <a:latin typeface="Times New Roman" pitchFamily="18" charset="0"/>
              <a:ea typeface="Calibri"/>
              <a:cs typeface="Times New Roman" pitchFamily="18" charset="0"/>
            </a:endParaRPr>
          </a:p>
        </p:txBody>
      </p:sp>
      <p:sp>
        <p:nvSpPr>
          <p:cNvPr id="10" name="Cloud Callout 9"/>
          <p:cNvSpPr/>
          <p:nvPr/>
        </p:nvSpPr>
        <p:spPr>
          <a:xfrm>
            <a:off x="2919046" y="1676401"/>
            <a:ext cx="7573107" cy="1453660"/>
          </a:xfrm>
          <a:prstGeom prst="cloud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mtClean="0">
                <a:solidFill>
                  <a:srgbClr val="FF0000"/>
                </a:solidFill>
              </a:rPr>
              <a:t>GV yêu cầu HS đọc thông tin mục </a:t>
            </a:r>
            <a:r>
              <a:rPr lang="en-US" smtClean="0">
                <a:solidFill>
                  <a:srgbClr val="FF0000"/>
                </a:solidFill>
              </a:rPr>
              <a:t>1</a:t>
            </a:r>
            <a:r>
              <a:rPr lang="vi-VN" smtClean="0">
                <a:solidFill>
                  <a:srgbClr val="FF0000"/>
                </a:solidFill>
              </a:rPr>
              <a:t> và quan sát Hình 1</a:t>
            </a:r>
            <a:r>
              <a:rPr lang="en-US" smtClean="0">
                <a:solidFill>
                  <a:srgbClr val="FF0000"/>
                </a:solidFill>
              </a:rPr>
              <a:t> </a:t>
            </a:r>
            <a:r>
              <a:rPr lang="vi-VN" smtClean="0">
                <a:solidFill>
                  <a:srgbClr val="FF0000"/>
                </a:solidFill>
              </a:rPr>
              <a:t>S</a:t>
            </a:r>
            <a:r>
              <a:rPr lang="en-US" smtClean="0">
                <a:solidFill>
                  <a:srgbClr val="FF0000"/>
                </a:solidFill>
              </a:rPr>
              <a:t>GK</a:t>
            </a:r>
            <a:r>
              <a:rPr lang="vi-VN" smtClean="0">
                <a:solidFill>
                  <a:srgbClr val="FF0000"/>
                </a:solidFill>
              </a:rPr>
              <a:t> trang </a:t>
            </a:r>
            <a:r>
              <a:rPr lang="en-US" smtClean="0">
                <a:solidFill>
                  <a:srgbClr val="FF0000"/>
                </a:solidFill>
              </a:rPr>
              <a:t>1</a:t>
            </a:r>
            <a:r>
              <a:rPr lang="vi-VN" smtClean="0">
                <a:solidFill>
                  <a:srgbClr val="FF0000"/>
                </a:solidFill>
              </a:rPr>
              <a:t>8 trả lời câu hỏi: </a:t>
            </a:r>
            <a:endParaRPr lang="en-US" smtClean="0">
              <a:solidFill>
                <a:srgbClr val="FF0000"/>
              </a:solidFill>
            </a:endParaRPr>
          </a:p>
          <a:p>
            <a:pPr algn="ctr"/>
            <a:endParaRPr lang="en-US" smtClean="0">
              <a:solidFill>
                <a:srgbClr val="FF0000"/>
              </a:solidFill>
            </a:endParaRPr>
          </a:p>
          <a:p>
            <a:pPr algn="ctr"/>
            <a:r>
              <a:rPr lang="nl-NL" smtClean="0">
                <a:solidFill>
                  <a:srgbClr val="FF0000"/>
                </a:solidFill>
                <a:ea typeface="Calibri"/>
                <a:cs typeface="Times New Roman"/>
              </a:rPr>
              <a:t> </a:t>
            </a:r>
            <a:endParaRPr lang="en-US" dirty="0">
              <a:solidFill>
                <a:srgbClr val="FF0000"/>
              </a:solidFill>
            </a:endParaRPr>
          </a:p>
        </p:txBody>
      </p:sp>
      <p:sp>
        <p:nvSpPr>
          <p:cNvPr id="5" name="Oval 4"/>
          <p:cNvSpPr/>
          <p:nvPr/>
        </p:nvSpPr>
        <p:spPr>
          <a:xfrm>
            <a:off x="0" y="35169"/>
            <a:ext cx="2214804" cy="1406770"/>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solidFill>
                  <a:srgbClr val="FF0000"/>
                </a:solidFill>
                <a:latin typeface="Times New Roman" pitchFamily="18" charset="0"/>
                <a:cs typeface="Times New Roman" pitchFamily="18" charset="0"/>
              </a:rPr>
              <a:t>HÌNH THÀNH KIẾN THỨC</a:t>
            </a:r>
            <a:endParaRPr lang="en-US" sz="14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1986372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910856"/>
            <a:ext cx="9483969" cy="4422877"/>
          </a:xfrm>
          <a:prstGeom prst="rect">
            <a:avLst/>
          </a:prstGeom>
          <a:solidFill>
            <a:schemeClr val="accent4">
              <a:lumMod val="20000"/>
              <a:lumOff val="80000"/>
            </a:schemeClr>
          </a:solidFill>
        </p:spPr>
        <p:txBody>
          <a:bodyPr wrap="square">
            <a:spAutoFit/>
          </a:bodyPr>
          <a:lstStyle/>
          <a:p>
            <a:pPr algn="just">
              <a:spcBef>
                <a:spcPts val="800"/>
              </a:spcBef>
              <a:spcAft>
                <a:spcPts val="800"/>
              </a:spcAft>
            </a:pPr>
            <a:endParaRPr lang="en-US" sz="2800" b="1" dirty="0" smtClean="0"/>
          </a:p>
          <a:p>
            <a:pPr algn="just">
              <a:spcBef>
                <a:spcPts val="800"/>
              </a:spcBef>
              <a:spcAft>
                <a:spcPts val="800"/>
              </a:spcAft>
            </a:pPr>
            <a:r>
              <a:rPr lang="en-US" sz="2800" b="1" dirty="0" smtClean="0"/>
              <a:t>1. Những biến đổi về kinh tế - xã hội Tây Âu từ thế kỉ XIII đến thế kỉ XVI</a:t>
            </a:r>
            <a:endParaRPr lang="en-US" sz="2800" dirty="0" smtClean="0"/>
          </a:p>
          <a:p>
            <a:r>
              <a:rPr lang="en-US" sz="2800" dirty="0" smtClean="0"/>
              <a:t>- Quan hệ sản xuất TBCN đã xuất hiện .</a:t>
            </a:r>
          </a:p>
          <a:p>
            <a:pPr>
              <a:buFontTx/>
              <a:buChar char="-"/>
            </a:pPr>
            <a:r>
              <a:rPr lang="en-US" sz="2800" dirty="0" smtClean="0"/>
              <a:t>Giai cấp tư sản ra đời =&gt; họ không chấp nhận những giáo lí lỗi thời, muốn xây dựng một nền văn hóa mới đề cao giá trị con người và quyền tự do cá nhân.</a:t>
            </a:r>
          </a:p>
          <a:p>
            <a:pPr algn="just">
              <a:spcBef>
                <a:spcPts val="800"/>
              </a:spcBef>
              <a:spcAft>
                <a:spcPts val="800"/>
              </a:spcAft>
              <a:buFontTx/>
              <a:buChar char="-"/>
            </a:pPr>
            <a:endParaRPr lang="nl-NL" sz="2800" dirty="0" smtClean="0">
              <a:latin typeface="Times New Roman" pitchFamily="18" charset="0"/>
              <a:ea typeface="Calibri"/>
              <a:cs typeface="Times New Roman" pitchFamily="18" charset="0"/>
            </a:endParaRPr>
          </a:p>
          <a:p>
            <a:pPr algn="just">
              <a:lnSpc>
                <a:spcPts val="1800"/>
              </a:lnSpc>
              <a:spcBef>
                <a:spcPts val="800"/>
              </a:spcBef>
              <a:spcAft>
                <a:spcPts val="800"/>
              </a:spcAft>
            </a:pPr>
            <a:endParaRPr lang="en-US" sz="2800" dirty="0">
              <a:ea typeface="Calibri"/>
              <a:cs typeface="Times New Roman"/>
            </a:endParaRPr>
          </a:p>
        </p:txBody>
      </p:sp>
    </p:spTree>
    <p:extLst>
      <p:ext uri="{BB962C8B-B14F-4D97-AF65-F5344CB8AC3E}">
        <p14:creationId xmlns:p14="http://schemas.microsoft.com/office/powerpoint/2010/main" xmlns="" val="1889893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am luận về chủ đề &amp;quot;Đổi mới, sáng tạo trong dạy và học ..."/>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787660" y="211015"/>
            <a:ext cx="5416063" cy="6119448"/>
          </a:xfrm>
          <a:prstGeom prst="rect">
            <a:avLst/>
          </a:prstGeom>
          <a:noFill/>
          <a:extLst>
            <a:ext uri="{909E8E84-426E-40DD-AFC4-6F175D3DCCD1}">
              <a14:hiddenFill xmlns:a14="http://schemas.microsoft.com/office/drawing/2010/main" xmlns="">
                <a:solidFill>
                  <a:srgbClr val="FFFFFF"/>
                </a:solidFill>
              </a14:hiddenFill>
            </a:ext>
          </a:extLst>
        </p:spPr>
      </p:pic>
      <p:sp>
        <p:nvSpPr>
          <p:cNvPr id="2" name="Rectangle 1"/>
          <p:cNvSpPr/>
          <p:nvPr/>
        </p:nvSpPr>
        <p:spPr>
          <a:xfrm>
            <a:off x="8100645" y="4045858"/>
            <a:ext cx="2649414" cy="461665"/>
          </a:xfrm>
          <a:prstGeom prst="rect">
            <a:avLst/>
          </a:prstGeom>
        </p:spPr>
        <p:txBody>
          <a:bodyPr wrap="square">
            <a:spAutoFit/>
          </a:bodyPr>
          <a:lstStyle/>
          <a:p>
            <a:pPr lvl="0"/>
            <a:r>
              <a:rPr lang="en-US" sz="2400" b="1" u="sng" dirty="0" smtClean="0">
                <a:solidFill>
                  <a:srgbClr val="C00000"/>
                </a:solidFill>
                <a:latin typeface="Times New Roman" panose="02020603050405020304" pitchFamily="18" charset="0"/>
                <a:cs typeface="Times New Roman" panose="02020603050405020304" pitchFamily="18" charset="0"/>
              </a:rPr>
              <a:t>       (5P</a:t>
            </a:r>
            <a:r>
              <a:rPr lang="en-US" sz="2400" b="1" u="sng" dirty="0">
                <a:solidFill>
                  <a:srgbClr val="C00000"/>
                </a:solidFill>
                <a:latin typeface="Times New Roman" panose="02020603050405020304" pitchFamily="18" charset="0"/>
                <a:cs typeface="Times New Roman" panose="02020603050405020304" pitchFamily="18" charset="0"/>
              </a:rPr>
              <a:t>) 5-6 HS</a:t>
            </a:r>
          </a:p>
        </p:txBody>
      </p:sp>
      <p:sp>
        <p:nvSpPr>
          <p:cNvPr id="6" name="Cloud Callout 5"/>
          <p:cNvSpPr/>
          <p:nvPr/>
        </p:nvSpPr>
        <p:spPr>
          <a:xfrm>
            <a:off x="0" y="1066799"/>
            <a:ext cx="6693877" cy="5240215"/>
          </a:xfrm>
          <a:prstGeom prst="cloud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2800" dirty="0" smtClean="0">
                <a:solidFill>
                  <a:schemeClr val="tx1"/>
                </a:solidFill>
              </a:rPr>
              <a:t>Câu hỏi 1: </a:t>
            </a:r>
            <a:r>
              <a:rPr lang="en-US" sz="2800" dirty="0" smtClean="0">
                <a:solidFill>
                  <a:schemeClr val="tx1"/>
                </a:solidFill>
              </a:rPr>
              <a:t>Trình bày những thành tựu tiêu biểu của phong trào Văn hóa Phục hưng. </a:t>
            </a:r>
          </a:p>
          <a:p>
            <a:r>
              <a:rPr lang="vi-VN" sz="2800" dirty="0" smtClean="0">
                <a:solidFill>
                  <a:schemeClr val="tx1"/>
                </a:solidFill>
              </a:rPr>
              <a:t>Câu hỏi 2: </a:t>
            </a:r>
            <a:r>
              <a:rPr lang="en-US" sz="2800" dirty="0" smtClean="0">
                <a:solidFill>
                  <a:schemeClr val="tx1"/>
                </a:solidFill>
              </a:rPr>
              <a:t>Nêu ý nghĩa và tác động của phong trào Văn hóa Phục hưng đối với xã hội Tây Âu</a:t>
            </a:r>
          </a:p>
          <a:p>
            <a:pPr algn="ctr"/>
            <a:r>
              <a:rPr lang="vi-VN" dirty="0" smtClean="0">
                <a:solidFill>
                  <a:schemeClr val="tx1"/>
                </a:solidFill>
              </a:rPr>
              <a:t> </a:t>
            </a:r>
            <a:endParaRPr lang="en-US" dirty="0" smtClean="0">
              <a:solidFill>
                <a:schemeClr val="tx1"/>
              </a:solidFill>
            </a:endParaRPr>
          </a:p>
          <a:p>
            <a:pPr algn="ctr"/>
            <a:r>
              <a:rPr lang="nl-NL" dirty="0" smtClean="0">
                <a:solidFill>
                  <a:schemeClr val="tx1"/>
                </a:solidFill>
                <a:ea typeface="Calibri"/>
                <a:cs typeface="Times New Roman"/>
              </a:rPr>
              <a:t> </a:t>
            </a:r>
            <a:endParaRPr lang="en-US" dirty="0">
              <a:solidFill>
                <a:schemeClr val="tx1"/>
              </a:solidFill>
            </a:endParaRPr>
          </a:p>
        </p:txBody>
      </p:sp>
    </p:spTree>
    <p:extLst>
      <p:ext uri="{BB962C8B-B14F-4D97-AF65-F5344CB8AC3E}">
        <p14:creationId xmlns:p14="http://schemas.microsoft.com/office/powerpoint/2010/main" xmlns="" val="3783569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4686300" y="398585"/>
            <a:ext cx="7505700" cy="6142892"/>
          </a:xfrm>
          <a:prstGeom prst="rect">
            <a:avLst/>
          </a:prstGeom>
          <a:noFill/>
          <a:ln w="9525">
            <a:noFill/>
            <a:miter lim="800000"/>
            <a:headEnd/>
            <a:tailEnd/>
          </a:ln>
          <a:effectLst/>
        </p:spPr>
      </p:pic>
      <p:sp>
        <p:nvSpPr>
          <p:cNvPr id="3" name="TextBox 2"/>
          <p:cNvSpPr txBox="1"/>
          <p:nvPr/>
        </p:nvSpPr>
        <p:spPr>
          <a:xfrm>
            <a:off x="0" y="3399691"/>
            <a:ext cx="4642338" cy="1384995"/>
          </a:xfrm>
          <a:prstGeom prst="rect">
            <a:avLst/>
          </a:prstGeom>
          <a:noFill/>
        </p:spPr>
        <p:txBody>
          <a:bodyPr wrap="square" rtlCol="0">
            <a:spAutoFit/>
          </a:bodyPr>
          <a:lstStyle/>
          <a:p>
            <a:r>
              <a:rPr lang="en-US" sz="2800" b="1" dirty="0" smtClean="0">
                <a:latin typeface="Times New Roman" pitchFamily="18" charset="0"/>
                <a:cs typeface="Times New Roman" pitchFamily="18" charset="0"/>
              </a:rPr>
              <a:t>Quan sát hình 2 trong SGK trang 19, nêu hiểu biết của em về Đan – tê?</a:t>
            </a:r>
            <a:endParaRPr lang="en-US" sz="28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2176324"/>
            <a:ext cx="4743188" cy="1384995"/>
          </a:xfrm>
          <a:prstGeom prst="rect">
            <a:avLst/>
          </a:prstGeom>
        </p:spPr>
        <p:txBody>
          <a:bodyPr wrap="square">
            <a:spAutoFit/>
          </a:bodyPr>
          <a:lstStyle/>
          <a:p>
            <a:r>
              <a:rPr lang="en-US" sz="2800" b="1" smtClean="0">
                <a:solidFill>
                  <a:srgbClr val="C00000"/>
                </a:solidFill>
              </a:rPr>
              <a:t>2. Phong trào Văn hóa Phục hưng </a:t>
            </a:r>
            <a:endParaRPr lang="en-US" sz="2800" smtClean="0">
              <a:solidFill>
                <a:srgbClr val="C00000"/>
              </a:solidFill>
            </a:endParaRPr>
          </a:p>
          <a:p>
            <a:r>
              <a:rPr lang="en-US" sz="2800" b="1" smtClean="0">
                <a:solidFill>
                  <a:srgbClr val="FF0000"/>
                </a:solidFill>
                <a:latin typeface="Times New Roman" pitchFamily="18" charset="0"/>
                <a:cs typeface="Times New Roman" pitchFamily="18" charset="0"/>
              </a:rPr>
              <a:t> </a:t>
            </a:r>
            <a:endParaRPr lang="en-US" sz="2800" b="1" dirty="0">
              <a:solidFill>
                <a:srgbClr val="FF0000"/>
              </a:solidFill>
              <a:latin typeface="Times New Roman" pitchFamily="18" charset="0"/>
              <a:cs typeface="Times New Roman" pitchFamily="18" charset="0"/>
            </a:endParaRPr>
          </a:p>
        </p:txBody>
      </p:sp>
      <p:sp>
        <p:nvSpPr>
          <p:cNvPr id="3" name="Rectangle 2"/>
          <p:cNvSpPr/>
          <p:nvPr/>
        </p:nvSpPr>
        <p:spPr>
          <a:xfrm>
            <a:off x="0" y="3423125"/>
            <a:ext cx="6658708" cy="3970318"/>
          </a:xfrm>
          <a:prstGeom prst="rect">
            <a:avLst/>
          </a:prstGeom>
        </p:spPr>
        <p:txBody>
          <a:bodyPr wrap="square">
            <a:spAutoFit/>
          </a:bodyPr>
          <a:lstStyle/>
          <a:p>
            <a:r>
              <a:rPr lang="en-US" sz="2800" dirty="0" smtClean="0">
                <a:solidFill>
                  <a:prstClr val="black"/>
                </a:solidFill>
                <a:latin typeface="Calibri Light"/>
              </a:rPr>
              <a:t> </a:t>
            </a:r>
            <a:r>
              <a:rPr lang="en-US" sz="2800" dirty="0" smtClean="0"/>
              <a:t>a, Những thành tựu tiêu biểu </a:t>
            </a:r>
          </a:p>
          <a:p>
            <a:r>
              <a:rPr lang="en-US" sz="2800" dirty="0" smtClean="0"/>
              <a:t>- Thời kì này chứng kiến sự phát triển đến đỉnh cao của văn học, sự nở rộ của các tài năng nghệ thuật với các gương mặt tiêu biểu như: M.Xéc-van-tét, W.Sếch-xpia, </a:t>
            </a:r>
            <a:r>
              <a:rPr lang="nl-NL" sz="2800" dirty="0" smtClean="0"/>
              <a:t>Lê-ô-na đơ Vanh-xi...</a:t>
            </a:r>
            <a:endParaRPr lang="en-US" sz="2800" dirty="0" smtClean="0"/>
          </a:p>
          <a:p>
            <a:pPr algn="just"/>
            <a:endParaRPr lang="en-US" sz="2800" dirty="0" smtClean="0">
              <a:solidFill>
                <a:prstClr val="black"/>
              </a:solidFill>
              <a:latin typeface="Calibri Light"/>
            </a:endParaRPr>
          </a:p>
          <a:p>
            <a:pPr algn="just"/>
            <a:endParaRPr lang="vi-VN" sz="2800" dirty="0">
              <a:solidFill>
                <a:prstClr val="black"/>
              </a:solidFill>
              <a:latin typeface="Times New Roman"/>
            </a:endParaRPr>
          </a:p>
          <a:p>
            <a:pPr algn="just"/>
            <a:endParaRPr lang="vi-VN" sz="2800" dirty="0">
              <a:solidFill>
                <a:prstClr val="black"/>
              </a:solidFill>
            </a:endParaRPr>
          </a:p>
        </p:txBody>
      </p:sp>
      <p:pic>
        <p:nvPicPr>
          <p:cNvPr id="2052"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16564" y="671465"/>
            <a:ext cx="762001" cy="4930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0" name="Picture 2"/>
          <p:cNvPicPr>
            <a:picLocks noChangeAspect="1" noChangeArrowheads="1"/>
          </p:cNvPicPr>
          <p:nvPr/>
        </p:nvPicPr>
        <p:blipFill>
          <a:blip r:embed="rId3"/>
          <a:srcRect/>
          <a:stretch>
            <a:fillRect/>
          </a:stretch>
        </p:blipFill>
        <p:spPr bwMode="auto">
          <a:xfrm>
            <a:off x="5697414" y="2954215"/>
            <a:ext cx="6494585" cy="3903785"/>
          </a:xfrm>
          <a:prstGeom prst="rect">
            <a:avLst/>
          </a:prstGeom>
          <a:noFill/>
          <a:ln w="9525">
            <a:noFill/>
            <a:miter lim="800000"/>
            <a:headEnd/>
            <a:tailEnd/>
          </a:ln>
          <a:effectLst/>
        </p:spPr>
      </p:pic>
    </p:spTree>
    <p:extLst>
      <p:ext uri="{BB962C8B-B14F-4D97-AF65-F5344CB8AC3E}">
        <p14:creationId xmlns:p14="http://schemas.microsoft.com/office/powerpoint/2010/main" xmlns="" val="12290209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BÀI 3. NGUỒN GỐC LOÀI NGƯỜI&amp;quot;&quot;/&gt;&lt;property id=&quot;20307&quot; value=&quot;256&quot;/&gt;&lt;/object&gt;&lt;object type=&quot;3&quot; unique_id=&quot;10005&quot;&gt;&lt;property id=&quot;20148&quot; value=&quot;5&quot;/&gt;&lt;property id=&quot;20300&quot; value=&quot;Slide 4&quot;/&gt;&lt;property id=&quot;20307&quot; value=&quot;257&quot;/&gt;&lt;/object&gt;&lt;object type=&quot;3&quot; unique_id=&quot;10006&quot;&gt;&lt;property id=&quot;20148&quot; value=&quot;5&quot;/&gt;&lt;property id=&quot;20300&quot; value=&quot;Slide 6&quot;/&gt;&lt;property id=&quot;20307&quot; value=&quot;258&quot;/&gt;&lt;/object&gt;&lt;object type=&quot;3&quot; unique_id=&quot;10007&quot;&gt;&lt;property id=&quot;20148&quot; value=&quot;5&quot;/&gt;&lt;property id=&quot;20300&quot; value=&quot;Slide 7&quot;/&gt;&lt;property id=&quot;20307&quot; value=&quot;259&quot;/&gt;&lt;/object&gt;&lt;object type=&quot;3&quot; unique_id=&quot;10008&quot;&gt;&lt;property id=&quot;20148&quot; value=&quot;5&quot;/&gt;&lt;property id=&quot;20300&quot; value=&quot;Slide 8&quot;/&gt;&lt;property id=&quot;20307&quot; value=&quot;260&quot;/&gt;&lt;/object&gt;&lt;object type=&quot;3&quot; unique_id=&quot;10009&quot;&gt;&lt;property id=&quot;20148&quot; value=&quot;5&quot;/&gt;&lt;property id=&quot;20300&quot; value=&quot;Slide 9&quot;/&gt;&lt;property id=&quot;20307&quot; value=&quot;261&quot;/&gt;&lt;/object&gt;&lt;object type=&quot;3&quot; unique_id=&quot;10082&quot;&gt;&lt;property id=&quot;20148&quot; value=&quot;5&quot;/&gt;&lt;property id=&quot;20300&quot; value=&quot;Slide 2 - &amp;quot;Mục tiêu bài học&amp;quot;&quot;/&gt;&lt;property id=&quot;20307&quot; value=&quot;263&quot;/&gt;&lt;/object&gt;&lt;object type=&quot;3&quot; unique_id=&quot;10083&quot;&gt;&lt;property id=&quot;20148&quot; value=&quot;5&quot;/&gt;&lt;property id=&quot;20300&quot; value=&quot;Slide 3&quot;/&gt;&lt;property id=&quot;20307&quot; value=&quot;262&quot;/&gt;&lt;/object&gt;&lt;object type=&quot;3&quot; unique_id=&quot;10084&quot;&gt;&lt;property id=&quot;20148&quot; value=&quot;5&quot;/&gt;&lt;property id=&quot;20300&quot; value=&quot;Slide 5&quot;/&gt;&lt;property id=&quot;20307&quot; value=&quot;264&quot;/&gt;&lt;/object&gt;&lt;object type=&quot;3&quot; unique_id=&quot;10140&quot;&gt;&lt;property id=&quot;20148&quot; value=&quot;5&quot;/&gt;&lt;property id=&quot;20300&quot; value=&quot;Slide 10&quot;/&gt;&lt;property id=&quot;20307&quot; value=&quot;265&quot;/&gt;&lt;/object&gt;&lt;object type=&quot;3&quot; unique_id=&quot;10141&quot;&gt;&lt;property id=&quot;20148&quot; value=&quot;5&quot;/&gt;&lt;property id=&quot;20300&quot; value=&quot;Slide 11&quot;/&gt;&lt;property id=&quot;20307&quot; value=&quot;266&quot;/&gt;&lt;/object&gt;&lt;object type=&quot;3&quot; unique_id=&quot;10142&quot;&gt;&lt;property id=&quot;20148&quot; value=&quot;5&quot;/&gt;&lt;property id=&quot;20300&quot; value=&quot;Slide 12&quot;/&gt;&lt;property id=&quot;20307&quot; value=&quot;267&quot;/&gt;&lt;/object&gt;&lt;object type=&quot;3&quot; unique_id=&quot;10143&quot;&gt;&lt;property id=&quot;20148&quot; value=&quot;5&quot;/&gt;&lt;property id=&quot;20300&quot; value=&quot;Slide 13&quot;/&gt;&lt;property id=&quot;20307&quot; value=&quot;268&quot;/&gt;&lt;/object&gt;&lt;object type=&quot;3&quot; unique_id=&quot;10144&quot;&gt;&lt;property id=&quot;20148&quot; value=&quot;5&quot;/&gt;&lt;property id=&quot;20300&quot; value=&quot;Slide 14&quot;/&gt;&lt;property id=&quot;20307&quot; value=&quot;269&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2646</TotalTime>
  <Words>692</Words>
  <Application>Microsoft Office PowerPoint</Application>
  <PresentationFormat>Custom</PresentationFormat>
  <Paragraphs>78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            TIẾT 6, 7: BÀI 3: PHONG TRÀO VĂN HÓA PHỤC HƯNG VÀ CẢI CÁCH  TÔN GIÁO </vt:lpstr>
      <vt:lpstr>Kiểm tra bài cũ</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3. NGUỒN GỐC LOÀI NGƯỜI</dc:title>
  <dc:creator>TIEN</dc:creator>
  <cp:lastModifiedBy>MTBA</cp:lastModifiedBy>
  <cp:revision>182</cp:revision>
  <dcterms:created xsi:type="dcterms:W3CDTF">2021-07-25T09:08:06Z</dcterms:created>
  <dcterms:modified xsi:type="dcterms:W3CDTF">2023-09-19T16:42:30Z</dcterms:modified>
</cp:coreProperties>
</file>