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Lst>
  <p:sldIdLst>
    <p:sldId id="496" r:id="rId4"/>
    <p:sldId id="498" r:id="rId5"/>
    <p:sldId id="499" r:id="rId6"/>
    <p:sldId id="500" r:id="rId7"/>
    <p:sldId id="485" r:id="rId8"/>
    <p:sldId id="491" r:id="rId9"/>
    <p:sldId id="501" r:id="rId10"/>
    <p:sldId id="502" r:id="rId11"/>
    <p:sldId id="503" r:id="rId12"/>
    <p:sldId id="505" r:id="rId13"/>
    <p:sldId id="506" r:id="rId14"/>
    <p:sldId id="507" r:id="rId15"/>
    <p:sldId id="511" r:id="rId16"/>
    <p:sldId id="509" r:id="rId17"/>
    <p:sldId id="512" r:id="rId18"/>
    <p:sldId id="514" r:id="rId19"/>
    <p:sldId id="515" r:id="rId20"/>
    <p:sldId id="518" r:id="rId21"/>
    <p:sldId id="516" r:id="rId22"/>
    <p:sldId id="517" r:id="rId23"/>
    <p:sldId id="535" r:id="rId24"/>
    <p:sldId id="531" r:id="rId25"/>
    <p:sldId id="532" r:id="rId26"/>
    <p:sldId id="533" r:id="rId27"/>
    <p:sldId id="520" r:id="rId28"/>
    <p:sldId id="521" r:id="rId29"/>
    <p:sldId id="519" r:id="rId30"/>
    <p:sldId id="523" r:id="rId31"/>
    <p:sldId id="536" r:id="rId32"/>
    <p:sldId id="537" r:id="rId33"/>
    <p:sldId id="522" r:id="rId34"/>
    <p:sldId id="492" r:id="rId35"/>
    <p:sldId id="524" r:id="rId36"/>
    <p:sldId id="525" r:id="rId37"/>
    <p:sldId id="526" r:id="rId38"/>
    <p:sldId id="527" r:id="rId39"/>
    <p:sldId id="528" r:id="rId40"/>
    <p:sldId id="529" r:id="rId41"/>
    <p:sldId id="530" r:id="rId4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93357" autoAdjust="0"/>
  </p:normalViewPr>
  <p:slideViewPr>
    <p:cSldViewPr snapToGrid="0" snapToObjects="1">
      <p:cViewPr varScale="1">
        <p:scale>
          <a:sx n="67" d="100"/>
          <a:sy n="67" d="100"/>
        </p:scale>
        <p:origin x="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493096-2886-2544-8BC8-6FAF8DED01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96F79D88-BE7C-E441-9854-FF7DBEAE9A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26C968C0-1272-FC46-B6B1-B48493D537B5}"/>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5" name="Footer Placeholder 4">
            <a:extLst>
              <a:ext uri="{FF2B5EF4-FFF2-40B4-BE49-F238E27FC236}">
                <a16:creationId xmlns:a16="http://schemas.microsoft.com/office/drawing/2014/main" xmlns="" id="{AB5FA692-4B01-CC48-A620-4A44972CFC9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31C4DE83-2E00-2149-8212-35CE3E10D264}"/>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28793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3C4046-7137-BF40-806C-7FEE66B71360}"/>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148D392-8E23-C645-9B3B-176D24E7E7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6D5CBA5-B345-E042-B1BF-D36A7A18823E}"/>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5" name="Footer Placeholder 4">
            <a:extLst>
              <a:ext uri="{FF2B5EF4-FFF2-40B4-BE49-F238E27FC236}">
                <a16:creationId xmlns:a16="http://schemas.microsoft.com/office/drawing/2014/main" xmlns="" id="{EDF7AAC7-258B-3749-8F60-76ACBEAFC0C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8C73C984-E8AA-5445-9CC0-2EEA355B5B8E}"/>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40575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44A2AB4-1214-6045-BF77-65C4F32EB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999E8E26-18DF-5A4B-A5ED-C2FBFAAE9E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3984DCA-0EE3-1240-95E3-2375BB651632}"/>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5" name="Footer Placeholder 4">
            <a:extLst>
              <a:ext uri="{FF2B5EF4-FFF2-40B4-BE49-F238E27FC236}">
                <a16:creationId xmlns:a16="http://schemas.microsoft.com/office/drawing/2014/main" xmlns="" id="{B77FA7E7-C236-354D-B65C-A0745EA7D52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D367947E-CC13-DE43-A931-C039BD973486}"/>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920957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5985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693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20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423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483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319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9535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647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40DF93-E1A2-E14A-A7A1-82E4BDFCCC92}"/>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8559ED71-ACDD-1E49-891A-595314ED05C1}"/>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4" name="Footer Placeholder 3">
            <a:extLst>
              <a:ext uri="{FF2B5EF4-FFF2-40B4-BE49-F238E27FC236}">
                <a16:creationId xmlns:a16="http://schemas.microsoft.com/office/drawing/2014/main" xmlns="" id="{253C2FA7-214C-054C-AAF0-D6CC10A5C36A}"/>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8A03578-2E4F-9D40-9BAC-3E0B4A52B78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323471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406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342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9406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7777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9969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077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949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0590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836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496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3C4EA-BDA5-754E-A8CE-F7A5CD7CB0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83A71E8-69E4-8444-81ED-4DE718AF3F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53883BD-95AF-7C41-AB00-CF14B6258C3F}"/>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5" name="Footer Placeholder 4">
            <a:extLst>
              <a:ext uri="{FF2B5EF4-FFF2-40B4-BE49-F238E27FC236}">
                <a16:creationId xmlns:a16="http://schemas.microsoft.com/office/drawing/2014/main" xmlns="" id="{20005A82-DC1F-644B-AA51-CBF3B876FEC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6453DEBA-9AA5-CD4B-98BF-62BD4A1F208F}"/>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1334181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310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897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55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464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F5EE7-19E8-8844-9F07-B3A1EF4F9C6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9C56B41E-950A-1E44-B17D-0ACC59190D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53487863-6E8D-A340-A6BF-04383FDC0C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3F30520E-892B-2041-A6EA-E5CC0EF69C07}"/>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6" name="Footer Placeholder 5">
            <a:extLst>
              <a:ext uri="{FF2B5EF4-FFF2-40B4-BE49-F238E27FC236}">
                <a16:creationId xmlns:a16="http://schemas.microsoft.com/office/drawing/2014/main" xmlns="" id="{817A4C06-E3E8-B640-8579-B4ED029ECF6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C2BFF2E8-A348-A14E-A610-B38F5ED00E6A}"/>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44061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54738E-CDAB-254E-88DC-587FAFB166F9}"/>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06AEB0D-156C-A040-9C5A-98B763B2D2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916ED7D-F0AC-DE47-B8CB-6F0F96512D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896E98D1-E470-7E40-9F32-831AE22652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40DDB1F-BD65-A74F-A85D-0C9A587608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3B7BB534-3189-5E4F-8096-20915794CA58}"/>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8" name="Footer Placeholder 7">
            <a:extLst>
              <a:ext uri="{FF2B5EF4-FFF2-40B4-BE49-F238E27FC236}">
                <a16:creationId xmlns:a16="http://schemas.microsoft.com/office/drawing/2014/main" xmlns="" id="{8DA5E367-A6B4-A148-A44B-61456D342DF8}"/>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15AC40D3-6A48-FB4B-B8B8-12C3396DEFB1}"/>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00947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0FA0B5-28F1-8748-A8B4-CD2FCC52256F}"/>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C60F86EC-E833-F14C-9E66-41E9BEB47E94}"/>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4" name="Footer Placeholder 3">
            <a:extLst>
              <a:ext uri="{FF2B5EF4-FFF2-40B4-BE49-F238E27FC236}">
                <a16:creationId xmlns:a16="http://schemas.microsoft.com/office/drawing/2014/main" xmlns="" id="{6FE3430E-D9A5-E04A-985D-93317E897035}"/>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A056C48E-4D98-784D-9AF0-ABC124B7122D}"/>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43637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E831CA-2E69-5949-B30F-B8B78C06334B}"/>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3" name="Footer Placeholder 2">
            <a:extLst>
              <a:ext uri="{FF2B5EF4-FFF2-40B4-BE49-F238E27FC236}">
                <a16:creationId xmlns:a16="http://schemas.microsoft.com/office/drawing/2014/main" xmlns="" id="{86312613-5B0C-B145-BC31-11CC02A71F44}"/>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DAA4D6E0-DF1D-D44F-AFB2-057553790552}"/>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71389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61EC1-65C2-EB45-A93E-1AA9DBD8AA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7E443CC4-A924-DC4D-BA58-15D093279E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8BABEE95-5BCE-8648-9C00-80EA5308A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E7BA5D7-C2E5-1742-AA49-7F1ED8618BE1}"/>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6" name="Footer Placeholder 5">
            <a:extLst>
              <a:ext uri="{FF2B5EF4-FFF2-40B4-BE49-F238E27FC236}">
                <a16:creationId xmlns:a16="http://schemas.microsoft.com/office/drawing/2014/main" xmlns="" id="{257C4474-E552-A24D-910B-4D79E138913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B97345F-AC4B-3649-9A05-4D44A23D710B}"/>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123156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8DB51-B784-E74C-9D76-06757914E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A9534F8A-F4A6-2E42-8AA7-3B53EFA748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9FE69CCA-7AD0-DF4E-BE22-882BA089B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871F450-BAB6-7349-B544-02570C29E4F5}"/>
              </a:ext>
            </a:extLst>
          </p:cNvPr>
          <p:cNvSpPr>
            <a:spLocks noGrp="1"/>
          </p:cNvSpPr>
          <p:nvPr>
            <p:ph type="dt" sz="half" idx="10"/>
          </p:nvPr>
        </p:nvSpPr>
        <p:spPr/>
        <p:txBody>
          <a:bodyPr/>
          <a:lstStyle/>
          <a:p>
            <a:fld id="{DCABFE86-5F1F-6946-9818-B4D877E6DEA8}" type="datetimeFigureOut">
              <a:rPr lang="x-none" smtClean="0"/>
              <a:t>9/12/2022</a:t>
            </a:fld>
            <a:endParaRPr lang="x-none"/>
          </a:p>
        </p:txBody>
      </p:sp>
      <p:sp>
        <p:nvSpPr>
          <p:cNvPr id="6" name="Footer Placeholder 5">
            <a:extLst>
              <a:ext uri="{FF2B5EF4-FFF2-40B4-BE49-F238E27FC236}">
                <a16:creationId xmlns:a16="http://schemas.microsoft.com/office/drawing/2014/main" xmlns="" id="{E1D9A3AE-09C2-4744-8813-4D233C7240B5}"/>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5B5C0A07-998A-7A4E-A16D-51441D4A4C9A}"/>
              </a:ext>
            </a:extLst>
          </p:cNvPr>
          <p:cNvSpPr>
            <a:spLocks noGrp="1"/>
          </p:cNvSpPr>
          <p:nvPr>
            <p:ph type="sldNum" sz="quarter" idx="12"/>
          </p:nvPr>
        </p:nvSpPr>
        <p:spPr/>
        <p:txBody>
          <a:bodyPr/>
          <a:lstStyle/>
          <a:p>
            <a:fld id="{0E5F207E-C5CA-3246-A3D1-75505BB9440F}" type="slidenum">
              <a:rPr lang="x-none" smtClean="0"/>
              <a:t>‹#›</a:t>
            </a:fld>
            <a:endParaRPr lang="x-none"/>
          </a:p>
        </p:txBody>
      </p:sp>
    </p:spTree>
    <p:extLst>
      <p:ext uri="{BB962C8B-B14F-4D97-AF65-F5344CB8AC3E}">
        <p14:creationId xmlns:p14="http://schemas.microsoft.com/office/powerpoint/2010/main" val="28620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0C9B2B-FF67-DE4E-9ACE-99ACF44E33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B8622186-470E-8242-8E12-9F20C1A88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9B0F3543-E5C8-354B-B80B-CE428A2701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ABFE86-5F1F-6946-9818-B4D877E6DEA8}" type="datetimeFigureOut">
              <a:rPr lang="x-none" smtClean="0"/>
              <a:t>9/12/2022</a:t>
            </a:fld>
            <a:endParaRPr lang="x-none"/>
          </a:p>
        </p:txBody>
      </p:sp>
      <p:sp>
        <p:nvSpPr>
          <p:cNvPr id="5" name="Footer Placeholder 4">
            <a:extLst>
              <a:ext uri="{FF2B5EF4-FFF2-40B4-BE49-F238E27FC236}">
                <a16:creationId xmlns:a16="http://schemas.microsoft.com/office/drawing/2014/main" xmlns="" id="{1ACE371A-8B3D-194A-954B-64E0C6A3BB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8BD0657F-ABA6-3747-885D-9C40F476A5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F207E-C5CA-3246-A3D1-75505BB9440F}" type="slidenum">
              <a:rPr lang="x-none" smtClean="0"/>
              <a:t>‹#›</a:t>
            </a:fld>
            <a:endParaRPr lang="x-none"/>
          </a:p>
        </p:txBody>
      </p:sp>
      <p:pic>
        <p:nvPicPr>
          <p:cNvPr id="7" name="Picture 6">
            <a:extLst>
              <a:ext uri="{FF2B5EF4-FFF2-40B4-BE49-F238E27FC236}">
                <a16:creationId xmlns:a16="http://schemas.microsoft.com/office/drawing/2014/main" xmlns="" id="{B21EF569-66CE-E748-A5A4-7F4F2940D70B}"/>
              </a:ext>
            </a:extLst>
          </p:cNvPr>
          <p:cNvPicPr>
            <a:picLocks noChangeAspect="1"/>
          </p:cNvPicPr>
          <p:nvPr userDrawn="1"/>
        </p:nvPicPr>
        <p:blipFill rotWithShape="1">
          <a:blip r:embed="rId13"/>
          <a:srcRect t="7789" b="7789"/>
          <a:stretch/>
        </p:blipFill>
        <p:spPr>
          <a:xfrm>
            <a:off x="0" y="0"/>
            <a:ext cx="12192000" cy="6858000"/>
          </a:xfrm>
          <a:prstGeom prst="rect">
            <a:avLst/>
          </a:prstGeom>
        </p:spPr>
      </p:pic>
    </p:spTree>
    <p:extLst>
      <p:ext uri="{BB962C8B-B14F-4D97-AF65-F5344CB8AC3E}">
        <p14:creationId xmlns:p14="http://schemas.microsoft.com/office/powerpoint/2010/main" val="379604815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909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9/12/2022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18222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8.png"/><Relationship Id="rId5" Type="http://schemas.microsoft.com/office/2007/relationships/media" Target="../media/media3.mp3"/><Relationship Id="rId10" Type="http://schemas.openxmlformats.org/officeDocument/2006/relationships/image" Target="../media/image17.png"/><Relationship Id="rId4" Type="http://schemas.openxmlformats.org/officeDocument/2006/relationships/audio" Target="../media/media2.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youtube.com/watch?v=lhJghGyF-NY"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8" Type="http://schemas.openxmlformats.org/officeDocument/2006/relationships/image" Target="../media/image30.jpeg"/><Relationship Id="rId3" Type="http://schemas.microsoft.com/office/2007/relationships/media" Target="../media/media6.mp3"/><Relationship Id="rId7" Type="http://schemas.openxmlformats.org/officeDocument/2006/relationships/image" Target="../media/image29.jp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5" Type="http://schemas.openxmlformats.org/officeDocument/2006/relationships/slideLayout" Target="../slideLayouts/slideLayout12.xml"/><Relationship Id="rId10" Type="http://schemas.openxmlformats.org/officeDocument/2006/relationships/image" Target="../media/image32.png"/><Relationship Id="rId4" Type="http://schemas.openxmlformats.org/officeDocument/2006/relationships/audio" Target="../media/media6.mp3"/><Relationship Id="rId9" Type="http://schemas.openxmlformats.org/officeDocument/2006/relationships/image" Target="../media/image31.gif"/></Relationships>
</file>

<file path=ppt/slides/_rels/slide35.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5.mp3"/><Relationship Id="rId7" Type="http://schemas.openxmlformats.org/officeDocument/2006/relationships/image" Target="../media/image34.jpeg"/><Relationship Id="rId12" Type="http://schemas.openxmlformats.org/officeDocument/2006/relationships/image" Target="../media/image37.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3.jpeg"/><Relationship Id="rId11" Type="http://schemas.openxmlformats.org/officeDocument/2006/relationships/image" Target="../media/image36.png"/><Relationship Id="rId5" Type="http://schemas.openxmlformats.org/officeDocument/2006/relationships/slideLayout" Target="../slideLayouts/slideLayout12.xml"/><Relationship Id="rId10" Type="http://schemas.openxmlformats.org/officeDocument/2006/relationships/image" Target="../media/image32.png"/><Relationship Id="rId4" Type="http://schemas.openxmlformats.org/officeDocument/2006/relationships/audio" Target="../media/media5.mp3"/><Relationship Id="rId9" Type="http://schemas.openxmlformats.org/officeDocument/2006/relationships/image" Target="../media/image31.gif"/></Relationships>
</file>

<file path=ppt/slides/_rels/slide36.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5.mp3"/><Relationship Id="rId7" Type="http://schemas.openxmlformats.org/officeDocument/2006/relationships/image" Target="../media/image39.jpeg"/><Relationship Id="rId12" Type="http://schemas.openxmlformats.org/officeDocument/2006/relationships/image" Target="../media/image37.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8.jpeg"/><Relationship Id="rId11" Type="http://schemas.openxmlformats.org/officeDocument/2006/relationships/image" Target="../media/image36.png"/><Relationship Id="rId5" Type="http://schemas.openxmlformats.org/officeDocument/2006/relationships/slideLayout" Target="../slideLayouts/slideLayout12.xml"/><Relationship Id="rId10" Type="http://schemas.openxmlformats.org/officeDocument/2006/relationships/image" Target="../media/image32.png"/><Relationship Id="rId4" Type="http://schemas.openxmlformats.org/officeDocument/2006/relationships/audio" Target="../media/media5.mp3"/><Relationship Id="rId9" Type="http://schemas.openxmlformats.org/officeDocument/2006/relationships/image" Target="../media/image31.gif"/></Relationships>
</file>

<file path=ppt/slides/_rels/slide37.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5.mp3"/><Relationship Id="rId7" Type="http://schemas.openxmlformats.org/officeDocument/2006/relationships/image" Target="../media/image42.jpeg"/><Relationship Id="rId12" Type="http://schemas.openxmlformats.org/officeDocument/2006/relationships/image" Target="../media/image37.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1.jpeg"/><Relationship Id="rId11" Type="http://schemas.openxmlformats.org/officeDocument/2006/relationships/image" Target="../media/image36.png"/><Relationship Id="rId5" Type="http://schemas.openxmlformats.org/officeDocument/2006/relationships/slideLayout" Target="../slideLayouts/slideLayout12.xml"/><Relationship Id="rId10" Type="http://schemas.openxmlformats.org/officeDocument/2006/relationships/image" Target="../media/image32.png"/><Relationship Id="rId4" Type="http://schemas.openxmlformats.org/officeDocument/2006/relationships/audio" Target="../media/media5.mp3"/><Relationship Id="rId9" Type="http://schemas.openxmlformats.org/officeDocument/2006/relationships/image" Target="../media/image31.gif"/></Relationships>
</file>

<file path=ppt/slides/_rels/slide38.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5.mp3"/><Relationship Id="rId7" Type="http://schemas.openxmlformats.org/officeDocument/2006/relationships/image" Target="../media/image45.jpeg"/><Relationship Id="rId12" Type="http://schemas.openxmlformats.org/officeDocument/2006/relationships/image" Target="../media/image37.gif"/><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4.jpeg"/><Relationship Id="rId11" Type="http://schemas.openxmlformats.org/officeDocument/2006/relationships/image" Target="../media/image36.png"/><Relationship Id="rId5" Type="http://schemas.openxmlformats.org/officeDocument/2006/relationships/slideLayout" Target="../slideLayouts/slideLayout12.xml"/><Relationship Id="rId10" Type="http://schemas.openxmlformats.org/officeDocument/2006/relationships/image" Target="../media/image32.png"/><Relationship Id="rId4" Type="http://schemas.openxmlformats.org/officeDocument/2006/relationships/audio" Target="../media/media5.mp3"/><Relationship Id="rId9" Type="http://schemas.openxmlformats.org/officeDocument/2006/relationships/image" Target="../media/image31.gif"/></Relationships>
</file>

<file path=ppt/slides/_rels/slide39.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1.gif"/><Relationship Id="rId3" Type="http://schemas.microsoft.com/office/2007/relationships/media" Target="../media/media8.mp3"/><Relationship Id="rId7" Type="http://schemas.openxmlformats.org/officeDocument/2006/relationships/slideLayout" Target="../slideLayouts/slideLayout12.xml"/><Relationship Id="rId12" Type="http://schemas.openxmlformats.org/officeDocument/2006/relationships/image" Target="../media/image50.gif"/><Relationship Id="rId17" Type="http://schemas.openxmlformats.org/officeDocument/2006/relationships/image" Target="../media/image37.gif"/><Relationship Id="rId2" Type="http://schemas.openxmlformats.org/officeDocument/2006/relationships/audio" Target="../media/media7.mp3"/><Relationship Id="rId16" Type="http://schemas.openxmlformats.org/officeDocument/2006/relationships/image" Target="../media/image36.png"/><Relationship Id="rId1" Type="http://schemas.microsoft.com/office/2007/relationships/media" Target="../media/media7.mp3"/><Relationship Id="rId6" Type="http://schemas.openxmlformats.org/officeDocument/2006/relationships/audio" Target="../media/media5.mp3"/><Relationship Id="rId11" Type="http://schemas.openxmlformats.org/officeDocument/2006/relationships/image" Target="../media/image31.gif"/><Relationship Id="rId5" Type="http://schemas.microsoft.com/office/2007/relationships/media" Target="../media/media5.mp3"/><Relationship Id="rId15" Type="http://schemas.openxmlformats.org/officeDocument/2006/relationships/image" Target="../media/image32.png"/><Relationship Id="rId10" Type="http://schemas.openxmlformats.org/officeDocument/2006/relationships/image" Target="../media/image49.png"/><Relationship Id="rId4" Type="http://schemas.openxmlformats.org/officeDocument/2006/relationships/audio" Target="../media/media8.mp3"/><Relationship Id="rId9" Type="http://schemas.openxmlformats.org/officeDocument/2006/relationships/image" Target="../media/image48.jpeg"/><Relationship Id="rId14" Type="http://schemas.openxmlformats.org/officeDocument/2006/relationships/image" Target="../media/image52.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7038" y="450375"/>
            <a:ext cx="8557146" cy="707886"/>
          </a:xfrm>
          <a:prstGeom prst="rect">
            <a:avLst/>
          </a:prstGeom>
          <a:solidFill>
            <a:schemeClr val="accent1">
              <a:lumMod val="60000"/>
              <a:lumOff val="40000"/>
            </a:schemeClr>
          </a:solidFill>
        </p:spPr>
        <p:txBody>
          <a:bodyPr wrap="square" rtlCol="0">
            <a:spAutoFit/>
          </a:bodyPr>
          <a:lstStyle/>
          <a:p>
            <a:r>
              <a:rPr lang="en-US" sz="4000" b="1" dirty="0" err="1" smtClean="0"/>
              <a:t>CHƯƠNG</a:t>
            </a:r>
            <a:r>
              <a:rPr lang="en-US" sz="4000" b="1" dirty="0" smtClean="0"/>
              <a:t> 1: VÌ SAO </a:t>
            </a:r>
            <a:r>
              <a:rPr lang="en-US" sz="4000" b="1" dirty="0" err="1" smtClean="0"/>
              <a:t>PHẢI</a:t>
            </a:r>
            <a:r>
              <a:rPr lang="en-US" sz="4000" b="1" dirty="0" smtClean="0"/>
              <a:t> </a:t>
            </a:r>
            <a:r>
              <a:rPr lang="en-US" sz="4000" b="1" dirty="0" err="1" smtClean="0"/>
              <a:t>HỌC</a:t>
            </a:r>
            <a:r>
              <a:rPr lang="en-US" sz="4000" b="1" dirty="0" smtClean="0"/>
              <a:t> </a:t>
            </a:r>
            <a:r>
              <a:rPr lang="en-US" sz="4000" b="1" dirty="0" err="1" smtClean="0"/>
              <a:t>LỊCH</a:t>
            </a:r>
            <a:r>
              <a:rPr lang="en-US" sz="4000" b="1" dirty="0" smtClean="0"/>
              <a:t> </a:t>
            </a:r>
            <a:r>
              <a:rPr lang="en-US" sz="4000" b="1" dirty="0" err="1" smtClean="0"/>
              <a:t>SƯ</a:t>
            </a:r>
            <a:r>
              <a:rPr lang="en-US" sz="4000" b="1" dirty="0" smtClean="0"/>
              <a:t>̉</a:t>
            </a:r>
            <a:endParaRPr lang="en-US" sz="4000" b="1" dirty="0"/>
          </a:p>
        </p:txBody>
      </p:sp>
      <p:sp>
        <p:nvSpPr>
          <p:cNvPr id="4" name="AutoShape 2" descr="gom Phung Nguyen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6741994" y="1552355"/>
            <a:ext cx="3930555" cy="3763031"/>
          </a:xfrm>
          <a:prstGeom prst="rect">
            <a:avLst/>
          </a:prstGeom>
        </p:spPr>
      </p:pic>
      <p:sp>
        <p:nvSpPr>
          <p:cNvPr id="6" name="TextBox 5"/>
          <p:cNvSpPr txBox="1"/>
          <p:nvPr/>
        </p:nvSpPr>
        <p:spPr>
          <a:xfrm>
            <a:off x="6919415" y="5535932"/>
            <a:ext cx="4339988" cy="523220"/>
          </a:xfrm>
          <a:prstGeom prst="rect">
            <a:avLst/>
          </a:prstGeom>
          <a:noFill/>
        </p:spPr>
        <p:txBody>
          <a:bodyPr wrap="square" rtlCol="0">
            <a:spAutoFit/>
          </a:bodyPr>
          <a:lstStyle/>
          <a:p>
            <a:r>
              <a:rPr lang="en-US" sz="2800" b="1" dirty="0" err="1" smtClean="0"/>
              <a:t>Bình</a:t>
            </a:r>
            <a:r>
              <a:rPr lang="en-US" sz="2800" b="1" dirty="0" smtClean="0"/>
              <a:t> </a:t>
            </a:r>
            <a:r>
              <a:rPr lang="en-US" sz="2800" b="1" dirty="0" err="1" smtClean="0"/>
              <a:t>gốm</a:t>
            </a:r>
            <a:r>
              <a:rPr lang="en-US" sz="2800" b="1" dirty="0" smtClean="0"/>
              <a:t> </a:t>
            </a:r>
            <a:r>
              <a:rPr lang="en-US" sz="2800" b="1" dirty="0" err="1" smtClean="0"/>
              <a:t>Phùng</a:t>
            </a:r>
            <a:r>
              <a:rPr lang="en-US" sz="2800" b="1" dirty="0" smtClean="0"/>
              <a:t> </a:t>
            </a:r>
            <a:r>
              <a:rPr lang="en-US" sz="2800" b="1" dirty="0" err="1" smtClean="0"/>
              <a:t>Nguyên</a:t>
            </a:r>
            <a:endParaRPr lang="en-US" sz="2800" b="1" dirty="0"/>
          </a:p>
        </p:txBody>
      </p:sp>
      <p:sp>
        <p:nvSpPr>
          <p:cNvPr id="7" name="TextBox 6"/>
          <p:cNvSpPr txBox="1"/>
          <p:nvPr/>
        </p:nvSpPr>
        <p:spPr>
          <a:xfrm>
            <a:off x="641445" y="1552355"/>
            <a:ext cx="5622877" cy="523220"/>
          </a:xfrm>
          <a:prstGeom prst="rect">
            <a:avLst/>
          </a:prstGeom>
          <a:noFill/>
        </p:spPr>
        <p:txBody>
          <a:bodyPr wrap="square" rtlCol="0">
            <a:spAutoFit/>
          </a:bodyPr>
          <a:lstStyle/>
          <a:p>
            <a:r>
              <a:rPr lang="en-US" sz="2800" dirty="0" smtClean="0">
                <a:solidFill>
                  <a:srgbClr val="FF0000"/>
                </a:solidFill>
              </a:rPr>
              <a:t>- </a:t>
            </a:r>
            <a:r>
              <a:rPr lang="en-US" sz="2800" dirty="0" err="1" smtClean="0">
                <a:solidFill>
                  <a:srgbClr val="FF0000"/>
                </a:solidFill>
              </a:rPr>
              <a:t>Mục</a:t>
            </a:r>
            <a:r>
              <a:rPr lang="en-US" sz="2800" dirty="0" smtClean="0">
                <a:solidFill>
                  <a:srgbClr val="FF0000"/>
                </a:solidFill>
              </a:rPr>
              <a:t> </a:t>
            </a:r>
            <a:r>
              <a:rPr lang="en-US" sz="2800" dirty="0" err="1" smtClean="0">
                <a:solidFill>
                  <a:srgbClr val="FF0000"/>
                </a:solidFill>
              </a:rPr>
              <a:t>đích</a:t>
            </a:r>
            <a:r>
              <a:rPr lang="en-US" sz="2800" dirty="0" smtClean="0">
                <a:solidFill>
                  <a:srgbClr val="FF0000"/>
                </a:solidFill>
              </a:rPr>
              <a:t>: </a:t>
            </a:r>
            <a:endParaRPr lang="en-US" sz="2800" dirty="0">
              <a:solidFill>
                <a:srgbClr val="FF0000"/>
              </a:solidFill>
            </a:endParaRPr>
          </a:p>
        </p:txBody>
      </p:sp>
      <p:sp>
        <p:nvSpPr>
          <p:cNvPr id="8" name="TextBox 7"/>
          <p:cNvSpPr txBox="1"/>
          <p:nvPr/>
        </p:nvSpPr>
        <p:spPr>
          <a:xfrm>
            <a:off x="777922" y="2142699"/>
            <a:ext cx="4667535" cy="954107"/>
          </a:xfrm>
          <a:prstGeom prst="rect">
            <a:avLst/>
          </a:prstGeom>
          <a:noFill/>
        </p:spPr>
        <p:txBody>
          <a:bodyPr wrap="square" rtlCol="0">
            <a:spAutoFit/>
          </a:bodyPr>
          <a:lstStyle/>
          <a:p>
            <a:r>
              <a:rPr lang="en-US" sz="2800" dirty="0" smtClean="0"/>
              <a:t>+ </a:t>
            </a:r>
            <a:r>
              <a:rPr lang="en-US" sz="2800" dirty="0" err="1" smtClean="0"/>
              <a:t>Phục</a:t>
            </a:r>
            <a:r>
              <a:rPr lang="en-US" sz="2800" dirty="0" smtClean="0"/>
              <a:t> vụ </a:t>
            </a:r>
            <a:r>
              <a:rPr lang="en-US" sz="2800" dirty="0" err="1" smtClean="0"/>
              <a:t>đời</a:t>
            </a:r>
            <a:r>
              <a:rPr lang="en-US" sz="2800" dirty="0" smtClean="0"/>
              <a:t> </a:t>
            </a:r>
            <a:r>
              <a:rPr lang="en-US" sz="2800" dirty="0" err="1" smtClean="0"/>
              <a:t>sống</a:t>
            </a:r>
            <a:r>
              <a:rPr lang="en-US" sz="2800" dirty="0" smtClean="0"/>
              <a:t> </a:t>
            </a:r>
            <a:r>
              <a:rPr lang="en-US" sz="2800" dirty="0" err="1" smtClean="0"/>
              <a:t>hàng</a:t>
            </a:r>
            <a:r>
              <a:rPr lang="en-US" sz="2800" dirty="0" smtClean="0"/>
              <a:t> </a:t>
            </a:r>
            <a:r>
              <a:rPr lang="en-US" sz="2800" dirty="0" err="1" smtClean="0"/>
              <a:t>ngày</a:t>
            </a:r>
            <a:endParaRPr lang="en-US" sz="2800" dirty="0" smtClean="0"/>
          </a:p>
          <a:p>
            <a:r>
              <a:rPr lang="en-US" sz="2800" dirty="0" smtClean="0"/>
              <a:t>+ </a:t>
            </a:r>
            <a:r>
              <a:rPr lang="en-US" sz="2800" dirty="0" err="1" smtClean="0"/>
              <a:t>Trao</a:t>
            </a:r>
            <a:r>
              <a:rPr lang="en-US" sz="2800" dirty="0" smtClean="0"/>
              <a:t> </a:t>
            </a:r>
            <a:r>
              <a:rPr lang="en-US" sz="2800" dirty="0" err="1" smtClean="0"/>
              <a:t>đổi</a:t>
            </a:r>
            <a:r>
              <a:rPr lang="en-US" sz="2800" dirty="0" smtClean="0"/>
              <a:t> </a:t>
            </a:r>
            <a:r>
              <a:rPr lang="en-US" sz="2800" dirty="0" err="1" smtClean="0"/>
              <a:t>buôn</a:t>
            </a:r>
            <a:r>
              <a:rPr lang="en-US" sz="2800" dirty="0" smtClean="0"/>
              <a:t> </a:t>
            </a:r>
            <a:r>
              <a:rPr lang="en-US" sz="2800" dirty="0" err="1" smtClean="0"/>
              <a:t>bán</a:t>
            </a:r>
            <a:endParaRPr lang="en-US" sz="2800" dirty="0"/>
          </a:p>
        </p:txBody>
      </p:sp>
      <p:sp>
        <p:nvSpPr>
          <p:cNvPr id="9" name="TextBox 8"/>
          <p:cNvSpPr txBox="1"/>
          <p:nvPr/>
        </p:nvSpPr>
        <p:spPr>
          <a:xfrm>
            <a:off x="641445" y="3923314"/>
            <a:ext cx="5363570" cy="1384995"/>
          </a:xfrm>
          <a:prstGeom prst="rect">
            <a:avLst/>
          </a:prstGeom>
          <a:noFill/>
        </p:spPr>
        <p:txBody>
          <a:bodyPr wrap="square" rtlCol="0">
            <a:spAutoFit/>
          </a:bodyPr>
          <a:lstStyle/>
          <a:p>
            <a:r>
              <a:rPr lang="en-US" sz="2800" dirty="0" smtClean="0"/>
              <a:t>&gt; </a:t>
            </a:r>
            <a:r>
              <a:rPr lang="en-US" sz="2800" dirty="0" err="1" smtClean="0"/>
              <a:t>Thê</a:t>
            </a:r>
            <a:r>
              <a:rPr lang="en-US" sz="2800" dirty="0" smtClean="0"/>
              <a:t>̉ </a:t>
            </a:r>
            <a:r>
              <a:rPr lang="en-US" sz="2800" dirty="0" err="1" smtClean="0"/>
              <a:t>hiện</a:t>
            </a:r>
            <a:r>
              <a:rPr lang="en-US" sz="2800" dirty="0" smtClean="0"/>
              <a:t> </a:t>
            </a:r>
            <a:r>
              <a:rPr lang="en-US" sz="2800" dirty="0" err="1" smtClean="0"/>
              <a:t>trình</a:t>
            </a:r>
            <a:r>
              <a:rPr lang="en-US" sz="2800" dirty="0" smtClean="0"/>
              <a:t> </a:t>
            </a:r>
            <a:r>
              <a:rPr lang="en-US" sz="2800" dirty="0" err="1" smtClean="0"/>
              <a:t>đô</a:t>
            </a:r>
            <a:r>
              <a:rPr lang="en-US" sz="2800" dirty="0" smtClean="0"/>
              <a:t>̣ </a:t>
            </a:r>
            <a:r>
              <a:rPr lang="en-US" sz="2800" dirty="0" err="1" smtClean="0"/>
              <a:t>ki</a:t>
            </a:r>
            <a:r>
              <a:rPr lang="en-US" sz="2800" dirty="0" smtClean="0"/>
              <a:t>̃ </a:t>
            </a:r>
            <a:r>
              <a:rPr lang="en-US" sz="2800" dirty="0" err="1" smtClean="0"/>
              <a:t>thuật</a:t>
            </a:r>
            <a:r>
              <a:rPr lang="en-US" sz="2800" dirty="0" smtClean="0"/>
              <a:t>, </a:t>
            </a:r>
            <a:r>
              <a:rPr lang="en-US" sz="2800" dirty="0" err="1" smtClean="0"/>
              <a:t>óc</a:t>
            </a:r>
            <a:r>
              <a:rPr lang="en-US" sz="2800" dirty="0" smtClean="0"/>
              <a:t> </a:t>
            </a:r>
            <a:r>
              <a:rPr lang="en-US" sz="2800" dirty="0" err="1" smtClean="0"/>
              <a:t>sáng</a:t>
            </a:r>
            <a:r>
              <a:rPr lang="en-US" sz="2800" dirty="0" smtClean="0"/>
              <a:t> </a:t>
            </a:r>
            <a:r>
              <a:rPr lang="en-US" sz="2800" dirty="0" err="1" smtClean="0"/>
              <a:t>tạo</a:t>
            </a:r>
            <a:r>
              <a:rPr lang="en-US" sz="2800" dirty="0" smtClean="0"/>
              <a:t>, </a:t>
            </a:r>
            <a:r>
              <a:rPr lang="en-US" sz="2800" dirty="0" err="1" smtClean="0"/>
              <a:t>tư</a:t>
            </a:r>
            <a:r>
              <a:rPr lang="en-US" sz="2800" dirty="0" smtClean="0"/>
              <a:t> </a:t>
            </a:r>
            <a:r>
              <a:rPr lang="en-US" sz="2800" dirty="0" err="1" smtClean="0"/>
              <a:t>duy</a:t>
            </a:r>
            <a:r>
              <a:rPr lang="en-US" sz="2800" dirty="0" smtClean="0"/>
              <a:t> </a:t>
            </a:r>
            <a:r>
              <a:rPr lang="en-US" sz="2800" dirty="0" err="1" smtClean="0"/>
              <a:t>thẩm</a:t>
            </a:r>
            <a:r>
              <a:rPr lang="en-US" sz="2800" dirty="0" smtClean="0"/>
              <a:t> mỹ </a:t>
            </a:r>
            <a:r>
              <a:rPr lang="en-US" sz="2800" dirty="0" err="1" smtClean="0"/>
              <a:t>của</a:t>
            </a:r>
            <a:r>
              <a:rPr lang="en-US" sz="2800" dirty="0" smtClean="0"/>
              <a:t> </a:t>
            </a:r>
            <a:r>
              <a:rPr lang="en-US" sz="2800" dirty="0" err="1" smtClean="0"/>
              <a:t>cư</a:t>
            </a:r>
            <a:r>
              <a:rPr lang="en-US" sz="2800" dirty="0" smtClean="0"/>
              <a:t> </a:t>
            </a:r>
            <a:r>
              <a:rPr lang="en-US" sz="2800" dirty="0" err="1" smtClean="0"/>
              <a:t>dân</a:t>
            </a:r>
            <a:r>
              <a:rPr lang="en-US" sz="2800" dirty="0" smtClean="0"/>
              <a:t> </a:t>
            </a:r>
            <a:r>
              <a:rPr lang="en-US" sz="2800" dirty="0" err="1" smtClean="0"/>
              <a:t>Phùng</a:t>
            </a:r>
            <a:r>
              <a:rPr lang="en-US" sz="2800" dirty="0" smtClean="0"/>
              <a:t> </a:t>
            </a:r>
            <a:r>
              <a:rPr lang="en-US" sz="2800" dirty="0" err="1" smtClean="0"/>
              <a:t>Nguyên</a:t>
            </a:r>
            <a:endParaRPr lang="en-US" sz="2800" dirty="0"/>
          </a:p>
        </p:txBody>
      </p:sp>
    </p:spTree>
    <p:extLst>
      <p:ext uri="{BB962C8B-B14F-4D97-AF65-F5344CB8AC3E}">
        <p14:creationId xmlns:p14="http://schemas.microsoft.com/office/powerpoint/2010/main" val="238908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2458" y="2017486"/>
            <a:ext cx="10522857" cy="2554545"/>
          </a:xfrm>
          <a:prstGeom prst="rect">
            <a:avLst/>
          </a:prstGeom>
          <a:noFill/>
        </p:spPr>
        <p:txBody>
          <a:bodyPr wrap="square" rtlCol="0">
            <a:spAutoFit/>
          </a:bodyPr>
          <a:lstStyle/>
          <a:p>
            <a:pPr marL="514350" indent="-514350">
              <a:buAutoNum type="arabicPeriod"/>
            </a:pPr>
            <a:r>
              <a:rPr lang="en-US" sz="3200" dirty="0" err="1" smtClean="0">
                <a:latin typeface="Times New Roman" panose="02020603050405020304" pitchFamily="18" charset="0"/>
                <a:cs typeface="Times New Roman" panose="02020603050405020304" pitchFamily="18" charset="0"/>
              </a:rPr>
              <a:t>Học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nội</a:t>
            </a:r>
            <a:r>
              <a:rPr lang="en-US" sz="3200" dirty="0" smtClean="0">
                <a:latin typeface="Times New Roman" panose="02020603050405020304" pitchFamily="18" charset="0"/>
                <a:cs typeface="Times New Roman" panose="02020603050405020304" pitchFamily="18" charset="0"/>
              </a:rPr>
              <a:t> dung </a:t>
            </a:r>
            <a:r>
              <a:rPr lang="en-US" sz="3200" dirty="0" err="1" smtClean="0">
                <a:latin typeface="Times New Roman" panose="02020603050405020304" pitchFamily="18" charset="0"/>
                <a:cs typeface="Times New Roman" panose="02020603050405020304" pitchFamily="18" charset="0"/>
              </a:rPr>
              <a:t>kiến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thức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học</a:t>
            </a:r>
            <a:r>
              <a:rPr lang="en-US" sz="3200" dirty="0" smtClean="0">
                <a:latin typeface="Times New Roman" panose="02020603050405020304" pitchFamily="18" charset="0"/>
                <a:cs typeface="Times New Roman" panose="02020603050405020304" pitchFamily="18" charset="0"/>
              </a:rPr>
              <a:t>:</a:t>
            </a:r>
          </a:p>
          <a:p>
            <a:pPr marL="457200" indent="-457200">
              <a:buFontTx/>
              <a:buChar char="-"/>
            </a:pPr>
            <a:r>
              <a:rPr lang="en-US" sz="3200" dirty="0" err="1" smtClean="0">
                <a:latin typeface="Times New Roman" panose="02020603050405020304" pitchFamily="18" charset="0"/>
                <a:cs typeface="Times New Roman" panose="02020603050405020304" pitchFamily="18" charset="0"/>
              </a:rPr>
              <a:t>Lịch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sư</a:t>
            </a:r>
            <a:r>
              <a:rPr lang="en-US" sz="3200" dirty="0" smtClean="0">
                <a:latin typeface="Times New Roman" panose="02020603050405020304" pitchFamily="18" charset="0"/>
                <a:cs typeface="Times New Roman" panose="02020603050405020304" pitchFamily="18" charset="0"/>
              </a:rPr>
              <a:t>̉ là </a:t>
            </a:r>
            <a:r>
              <a:rPr lang="en-US" sz="3200" dirty="0" err="1" smtClean="0">
                <a:latin typeface="Times New Roman" panose="02020603050405020304" pitchFamily="18" charset="0"/>
                <a:cs typeface="Times New Roman" panose="02020603050405020304" pitchFamily="18" charset="0"/>
              </a:rPr>
              <a:t>gi</a:t>
            </a:r>
            <a:r>
              <a:rPr lang="en-US" sz="3200" dirty="0" smtClean="0">
                <a:latin typeface="Times New Roman" panose="02020603050405020304" pitchFamily="18" charset="0"/>
                <a:cs typeface="Times New Roman" panose="02020603050405020304" pitchFamily="18" charset="0"/>
              </a:rPr>
              <a:t>̀?</a:t>
            </a:r>
          </a:p>
          <a:p>
            <a:pPr marL="457200" indent="-457200">
              <a:buFontTx/>
              <a:buChar char="-"/>
            </a:pPr>
            <a:r>
              <a:rPr lang="en-US" sz="3200" dirty="0" smtClean="0">
                <a:latin typeface="Times New Roman" panose="02020603050405020304" pitchFamily="18" charset="0"/>
                <a:cs typeface="Times New Roman" panose="02020603050405020304" pitchFamily="18" charset="0"/>
              </a:rPr>
              <a:t>Vì </a:t>
            </a:r>
            <a:r>
              <a:rPr lang="en-US" sz="3200" dirty="0" err="1" smtClean="0">
                <a:latin typeface="Times New Roman" panose="02020603050405020304" pitchFamily="18" charset="0"/>
                <a:cs typeface="Times New Roman" panose="02020603050405020304" pitchFamily="18" charset="0"/>
              </a:rPr>
              <a:t>sao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sư</a:t>
            </a:r>
            <a:r>
              <a:rPr lang="en-US" sz="3200" dirty="0" smtClean="0">
                <a:latin typeface="Times New Roman" panose="02020603050405020304" pitchFamily="18" charset="0"/>
                <a:cs typeface="Times New Roman" panose="02020603050405020304" pitchFamily="18" charset="0"/>
              </a:rPr>
              <a:t>̉?</a:t>
            </a:r>
          </a:p>
          <a:p>
            <a:pPr marL="457200" indent="-457200">
              <a:buFontTx/>
              <a:buChar char="-"/>
            </a:pPr>
            <a:endParaRPr lang="en-US" sz="3200" dirty="0" smtClean="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Làm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SGK</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bài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tập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lịch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sư</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41257" y="582673"/>
            <a:ext cx="5704114"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DẶN</a:t>
            </a:r>
            <a:r>
              <a:rPr lang="en-US" sz="3200" b="1" dirty="0" smtClean="0">
                <a:latin typeface="Times New Roman" panose="02020603050405020304" pitchFamily="18" charset="0"/>
                <a:cs typeface="Times New Roman" panose="02020603050405020304" pitchFamily="18" charset="0"/>
              </a:rPr>
              <a:t> DÒ</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302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4967" y="2047163"/>
            <a:ext cx="11464119" cy="1477328"/>
          </a:xfrm>
          <a:prstGeom prst="rect">
            <a:avLst/>
          </a:prstGeom>
          <a:noFill/>
        </p:spPr>
        <p:txBody>
          <a:bodyPr wrap="square" rtlCol="0">
            <a:spAutoFit/>
          </a:bodyPr>
          <a:lstStyle/>
          <a:p>
            <a:pPr algn="ctr"/>
            <a:r>
              <a:rPr lang="en-US" sz="4200" b="1" u="sng" dirty="0" err="1" smtClean="0">
                <a:solidFill>
                  <a:srgbClr val="FF0000"/>
                </a:solidFill>
                <a:latin typeface="Times New Roman" panose="02020603050405020304" pitchFamily="18" charset="0"/>
                <a:cs typeface="Times New Roman" panose="02020603050405020304" pitchFamily="18" charset="0"/>
              </a:rPr>
              <a:t>BÀI</a:t>
            </a:r>
            <a:r>
              <a:rPr lang="en-US" sz="4200" b="1" u="sng" dirty="0" smtClean="0">
                <a:solidFill>
                  <a:srgbClr val="FF0000"/>
                </a:solidFill>
                <a:latin typeface="Times New Roman" panose="02020603050405020304" pitchFamily="18" charset="0"/>
                <a:cs typeface="Times New Roman" panose="02020603050405020304" pitchFamily="18" charset="0"/>
              </a:rPr>
              <a:t> 2</a:t>
            </a:r>
            <a:r>
              <a:rPr lang="en-US" sz="42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DỰA</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VÀO</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ĐÂU</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ĐÊ</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BIẾT</a:t>
            </a:r>
            <a:r>
              <a:rPr lang="en-US" sz="4500" b="1" dirty="0" smtClean="0">
                <a:solidFill>
                  <a:srgbClr val="FF0000"/>
                </a:solidFill>
                <a:latin typeface="Times New Roman" panose="02020603050405020304" pitchFamily="18" charset="0"/>
                <a:cs typeface="Times New Roman" panose="02020603050405020304" pitchFamily="18" charset="0"/>
              </a:rPr>
              <a:t> VÀ </a:t>
            </a:r>
            <a:r>
              <a:rPr lang="en-US" sz="4500" b="1" dirty="0" err="1" smtClean="0">
                <a:solidFill>
                  <a:srgbClr val="FF0000"/>
                </a:solidFill>
                <a:latin typeface="Times New Roman" panose="02020603050405020304" pitchFamily="18" charset="0"/>
                <a:cs typeface="Times New Roman" panose="02020603050405020304" pitchFamily="18" charset="0"/>
              </a:rPr>
              <a:t>PHỤC</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DỰNG</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LẠI</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LỊCH</a:t>
            </a:r>
            <a:r>
              <a:rPr lang="en-US" sz="4500" b="1" dirty="0" smtClean="0">
                <a:solidFill>
                  <a:srgbClr val="FF0000"/>
                </a:solidFill>
                <a:latin typeface="Times New Roman" panose="02020603050405020304" pitchFamily="18" charset="0"/>
                <a:cs typeface="Times New Roman" panose="02020603050405020304" pitchFamily="18" charset="0"/>
              </a:rPr>
              <a:t> </a:t>
            </a:r>
            <a:r>
              <a:rPr lang="en-US" sz="4500" b="1" dirty="0" err="1" smtClean="0">
                <a:solidFill>
                  <a:srgbClr val="FF0000"/>
                </a:solidFill>
                <a:latin typeface="Times New Roman" panose="02020603050405020304" pitchFamily="18" charset="0"/>
                <a:cs typeface="Times New Roman" panose="02020603050405020304" pitchFamily="18" charset="0"/>
              </a:rPr>
              <a:t>SƯ</a:t>
            </a:r>
            <a:r>
              <a:rPr lang="en-US" sz="4500" b="1" dirty="0" smtClean="0">
                <a:solidFill>
                  <a:srgbClr val="FF0000"/>
                </a:solidFill>
                <a:latin typeface="Times New Roman" panose="02020603050405020304" pitchFamily="18" charset="0"/>
                <a:cs typeface="Times New Roman" panose="02020603050405020304" pitchFamily="18" charset="0"/>
              </a:rPr>
              <a:t>̉</a:t>
            </a:r>
            <a:endParaRPr lang="en-US" sz="45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05422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2933" y="217737"/>
            <a:ext cx="3774601" cy="3759503"/>
          </a:xfrm>
          <a:prstGeom prst="rect">
            <a:avLst/>
          </a:prstGeom>
        </p:spPr>
      </p:pic>
      <p:pic>
        <p:nvPicPr>
          <p:cNvPr id="4" name="Picture 3"/>
          <p:cNvPicPr>
            <a:picLocks noChangeAspect="1"/>
          </p:cNvPicPr>
          <p:nvPr/>
        </p:nvPicPr>
        <p:blipFill>
          <a:blip r:embed="rId3"/>
          <a:stretch>
            <a:fillRect/>
          </a:stretch>
        </p:blipFill>
        <p:spPr>
          <a:xfrm>
            <a:off x="5927678" y="217737"/>
            <a:ext cx="5700216" cy="6382972"/>
          </a:xfrm>
          <a:prstGeom prst="rect">
            <a:avLst/>
          </a:prstGeom>
        </p:spPr>
      </p:pic>
      <p:pic>
        <p:nvPicPr>
          <p:cNvPr id="5" name="Picture 4"/>
          <p:cNvPicPr>
            <a:picLocks noChangeAspect="1"/>
          </p:cNvPicPr>
          <p:nvPr/>
        </p:nvPicPr>
        <p:blipFill>
          <a:blip r:embed="rId4"/>
          <a:stretch>
            <a:fillRect/>
          </a:stretch>
        </p:blipFill>
        <p:spPr>
          <a:xfrm>
            <a:off x="522808" y="4074577"/>
            <a:ext cx="4514850" cy="2613760"/>
          </a:xfrm>
          <a:prstGeom prst="rect">
            <a:avLst/>
          </a:prstGeom>
        </p:spPr>
      </p:pic>
    </p:spTree>
    <p:extLst>
      <p:ext uri="{BB962C8B-B14F-4D97-AF65-F5344CB8AC3E}">
        <p14:creationId xmlns:p14="http://schemas.microsoft.com/office/powerpoint/2010/main" val="2406259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1.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vật</a:t>
            </a:r>
            <a:endParaRPr lang="en-US" sz="3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04779" y="1235123"/>
            <a:ext cx="6205928" cy="4114800"/>
          </a:xfrm>
          <a:prstGeom prst="rect">
            <a:avLst/>
          </a:prstGeom>
        </p:spPr>
      </p:pic>
      <p:sp>
        <p:nvSpPr>
          <p:cNvPr id="5" name="TextBox 4"/>
          <p:cNvSpPr txBox="1"/>
          <p:nvPr/>
        </p:nvSpPr>
        <p:spPr>
          <a:xfrm>
            <a:off x="3866901" y="5742761"/>
            <a:ext cx="5281684" cy="430887"/>
          </a:xfrm>
          <a:prstGeom prst="rect">
            <a:avLst/>
          </a:prstGeom>
          <a:noFill/>
        </p:spPr>
        <p:txBody>
          <a:bodyPr wrap="square" rtlCol="0">
            <a:spAutoFit/>
          </a:bodyPr>
          <a:lstStyle/>
          <a:p>
            <a:r>
              <a:rPr lang="en-US" sz="2200" b="1" dirty="0" err="1" smtClean="0"/>
              <a:t>Một</a:t>
            </a:r>
            <a:r>
              <a:rPr lang="en-US" sz="2200" b="1" dirty="0" smtClean="0"/>
              <a:t> </a:t>
            </a:r>
            <a:r>
              <a:rPr lang="en-US" sz="2200" b="1" dirty="0" err="1" smtClean="0"/>
              <a:t>góc</a:t>
            </a:r>
            <a:r>
              <a:rPr lang="en-US" sz="2200" b="1" dirty="0" smtClean="0"/>
              <a:t> di </a:t>
            </a:r>
            <a:r>
              <a:rPr lang="en-US" sz="2200" b="1" dirty="0" err="1" smtClean="0"/>
              <a:t>tích</a:t>
            </a:r>
            <a:r>
              <a:rPr lang="en-US" sz="2200" b="1" dirty="0" smtClean="0"/>
              <a:t> </a:t>
            </a:r>
            <a:r>
              <a:rPr lang="en-US" sz="2200" b="1" dirty="0" err="1" smtClean="0"/>
              <a:t>Hoàng</a:t>
            </a:r>
            <a:r>
              <a:rPr lang="en-US" sz="2200" b="1" dirty="0" smtClean="0"/>
              <a:t> </a:t>
            </a:r>
            <a:r>
              <a:rPr lang="en-US" sz="2200" b="1" dirty="0" err="1" smtClean="0"/>
              <a:t>thành</a:t>
            </a:r>
            <a:r>
              <a:rPr lang="en-US" sz="2200" b="1" dirty="0" smtClean="0"/>
              <a:t> </a:t>
            </a:r>
            <a:r>
              <a:rPr lang="en-US" sz="2200" b="1" dirty="0" err="1" smtClean="0"/>
              <a:t>Thăng</a:t>
            </a:r>
            <a:r>
              <a:rPr lang="en-US" sz="2200" b="1" dirty="0" smtClean="0"/>
              <a:t> Long</a:t>
            </a:r>
            <a:endParaRPr lang="en-US" sz="2200" b="1" dirty="0"/>
          </a:p>
        </p:txBody>
      </p:sp>
    </p:spTree>
    <p:extLst>
      <p:ext uri="{BB962C8B-B14F-4D97-AF65-F5344CB8AC3E}">
        <p14:creationId xmlns:p14="http://schemas.microsoft.com/office/powerpoint/2010/main" val="28442514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1.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vật</a:t>
            </a:r>
            <a:endParaRPr lang="en-US" sz="3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854162" y="1685499"/>
            <a:ext cx="4133850" cy="4114800"/>
          </a:xfrm>
          <a:prstGeom prst="rect">
            <a:avLst/>
          </a:prstGeom>
        </p:spPr>
      </p:pic>
      <p:sp>
        <p:nvSpPr>
          <p:cNvPr id="5" name="TextBox 4"/>
          <p:cNvSpPr txBox="1"/>
          <p:nvPr/>
        </p:nvSpPr>
        <p:spPr>
          <a:xfrm>
            <a:off x="436727" y="1705301"/>
            <a:ext cx="5773003" cy="4832092"/>
          </a:xfrm>
          <a:prstGeom prst="rect">
            <a:avLst/>
          </a:prstGeom>
          <a:noFill/>
        </p:spPr>
        <p:txBody>
          <a:bodyPr wrap="square" rtlCol="0">
            <a:spAutoFit/>
          </a:bodyPr>
          <a:lstStyle/>
          <a:p>
            <a:pPr algn="just"/>
            <a:r>
              <a:rPr lang="en-US" sz="2800" dirty="0" smtClean="0"/>
              <a:t>N</a:t>
            </a:r>
            <a:r>
              <a:rPr lang="vi-VN" sz="2800" dirty="0" smtClean="0"/>
              <a:t>hững </a:t>
            </a:r>
            <a:r>
              <a:rPr lang="vi-VN" sz="2800" dirty="0"/>
              <a:t>con rồng thân uốn lượn nhiều khúc hình sin, mào lửa dài, mồm ngậm ngọc, đỉnh đầu có chữ S, vây lưng là những đao lửa nhỏ liền khít nhau. Là biểu tượng của sức mạnh thần thánh, sáng tạo và sắp đặt, Rồng tượng trưng cho đế vương, đồng thời, gắn liền với sấm sét, mưa, Rồng nối liền trời và đất bằng những cơn mưa mang lại sự sống trên mặt đất</a:t>
            </a:r>
            <a:endParaRPr lang="en-US" sz="2800" dirty="0"/>
          </a:p>
        </p:txBody>
      </p:sp>
      <p:sp>
        <p:nvSpPr>
          <p:cNvPr id="6" name="TextBox 5"/>
          <p:cNvSpPr txBox="1"/>
          <p:nvPr/>
        </p:nvSpPr>
        <p:spPr>
          <a:xfrm>
            <a:off x="6594143" y="6004371"/>
            <a:ext cx="5281684" cy="769441"/>
          </a:xfrm>
          <a:prstGeom prst="rect">
            <a:avLst/>
          </a:prstGeom>
          <a:noFill/>
        </p:spPr>
        <p:txBody>
          <a:bodyPr wrap="square" rtlCol="0">
            <a:spAutoFit/>
          </a:bodyPr>
          <a:lstStyle/>
          <a:p>
            <a:pPr algn="ctr"/>
            <a:r>
              <a:rPr lang="en-US" sz="2200" b="1" dirty="0" err="1" smtClean="0"/>
              <a:t>Ngói</a:t>
            </a:r>
            <a:r>
              <a:rPr lang="en-US" sz="2200" b="1" dirty="0" smtClean="0"/>
              <a:t> </a:t>
            </a:r>
            <a:r>
              <a:rPr lang="en-US" sz="2200" b="1" dirty="0" err="1" smtClean="0"/>
              <a:t>úp</a:t>
            </a:r>
            <a:r>
              <a:rPr lang="en-US" sz="2200" b="1" dirty="0" smtClean="0"/>
              <a:t> </a:t>
            </a:r>
            <a:r>
              <a:rPr lang="en-US" sz="2200" b="1" dirty="0" err="1" smtClean="0"/>
              <a:t>trang</a:t>
            </a:r>
            <a:r>
              <a:rPr lang="en-US" sz="2200" b="1" dirty="0" smtClean="0"/>
              <a:t> trí </a:t>
            </a:r>
            <a:r>
              <a:rPr lang="en-US" sz="2200" b="1" dirty="0" err="1" smtClean="0"/>
              <a:t>đôi</a:t>
            </a:r>
            <a:r>
              <a:rPr lang="en-US" sz="2200" b="1" dirty="0" smtClean="0"/>
              <a:t> </a:t>
            </a:r>
            <a:r>
              <a:rPr lang="en-US" sz="2200" b="1" dirty="0" err="1" smtClean="0"/>
              <a:t>chim</a:t>
            </a:r>
            <a:r>
              <a:rPr lang="en-US" sz="2200" b="1" dirty="0" smtClean="0"/>
              <a:t> </a:t>
            </a:r>
            <a:r>
              <a:rPr lang="en-US" sz="2200" b="1" dirty="0" err="1" smtClean="0"/>
              <a:t>phượng</a:t>
            </a:r>
            <a:r>
              <a:rPr lang="en-US" sz="2200" b="1" dirty="0" smtClean="0"/>
              <a:t> </a:t>
            </a:r>
            <a:r>
              <a:rPr lang="en-US" sz="2200" b="1" dirty="0" err="1" smtClean="0"/>
              <a:t>bằng</a:t>
            </a:r>
            <a:r>
              <a:rPr lang="en-US" sz="2200" b="1" dirty="0" smtClean="0"/>
              <a:t> </a:t>
            </a:r>
            <a:r>
              <a:rPr lang="en-US" sz="2200" b="1" dirty="0" err="1" smtClean="0"/>
              <a:t>đất</a:t>
            </a:r>
            <a:r>
              <a:rPr lang="en-US" sz="2200" b="1" dirty="0" smtClean="0"/>
              <a:t> </a:t>
            </a:r>
            <a:r>
              <a:rPr lang="en-US" sz="2200" b="1" dirty="0" err="1" smtClean="0"/>
              <a:t>nung</a:t>
            </a:r>
            <a:endParaRPr lang="en-US" sz="2200" b="1" dirty="0"/>
          </a:p>
        </p:txBody>
      </p:sp>
    </p:spTree>
    <p:extLst>
      <p:ext uri="{BB962C8B-B14F-4D97-AF65-F5344CB8AC3E}">
        <p14:creationId xmlns:p14="http://schemas.microsoft.com/office/powerpoint/2010/main" val="31063526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1.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hiện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vật</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0586078" cy="1107996"/>
          </a:xfrm>
          <a:prstGeom prst="rect">
            <a:avLst/>
          </a:prstGeom>
          <a:noFill/>
        </p:spPr>
        <p:txBody>
          <a:bodyPr wrap="square" rtlCol="0">
            <a:spAutoFit/>
          </a:bodyPr>
          <a:lstStyle/>
          <a:p>
            <a:r>
              <a:rPr lang="en-US" sz="3300" b="1"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Tư</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liệu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hiện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vật</a:t>
            </a:r>
            <a:r>
              <a:rPr lang="en-US" sz="3300" dirty="0" smtClean="0">
                <a:latin typeface="Times New Roman" panose="02020603050405020304" pitchFamily="18" charset="0"/>
                <a:cs typeface="Times New Roman" panose="02020603050405020304" pitchFamily="18" charset="0"/>
              </a:rPr>
              <a:t> là </a:t>
            </a:r>
            <a:r>
              <a:rPr lang="en-US" sz="3300" dirty="0" err="1" smtClean="0">
                <a:latin typeface="Times New Roman" panose="02020603050405020304" pitchFamily="18" charset="0"/>
                <a:cs typeface="Times New Roman" panose="02020603050405020304" pitchFamily="18" charset="0"/>
              </a:rPr>
              <a:t>những</a:t>
            </a:r>
            <a:r>
              <a:rPr lang="en-US" sz="3300" dirty="0" smtClean="0">
                <a:latin typeface="Times New Roman" panose="02020603050405020304" pitchFamily="18" charset="0"/>
                <a:cs typeface="Times New Roman" panose="02020603050405020304" pitchFamily="18" charset="0"/>
              </a:rPr>
              <a:t> di </a:t>
            </a:r>
            <a:r>
              <a:rPr lang="en-US" sz="3300" dirty="0" err="1" smtClean="0">
                <a:latin typeface="Times New Roman" panose="02020603050405020304" pitchFamily="18" charset="0"/>
                <a:cs typeface="Times New Roman" panose="02020603050405020304" pitchFamily="18" charset="0"/>
              </a:rPr>
              <a:t>tích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đô</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vật</a:t>
            </a:r>
            <a:r>
              <a:rPr lang="en-US" sz="3300" dirty="0" smtClean="0">
                <a:latin typeface="Times New Roman" panose="02020603050405020304" pitchFamily="18" charset="0"/>
                <a:cs typeface="Times New Roman" panose="02020603050405020304" pitchFamily="18" charset="0"/>
              </a:rPr>
              <a:t>…</a:t>
            </a:r>
            <a:r>
              <a:rPr lang="en-US" sz="3300" dirty="0" err="1" smtClean="0">
                <a:latin typeface="Times New Roman" panose="02020603050405020304" pitchFamily="18" charset="0"/>
                <a:cs typeface="Times New Roman" panose="02020603050405020304" pitchFamily="18" charset="0"/>
              </a:rPr>
              <a:t>của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người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xưa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còn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lưu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giư</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lại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trong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lòng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đất</a:t>
            </a:r>
            <a:r>
              <a:rPr lang="en-US" sz="3300" dirty="0" smtClean="0">
                <a:latin typeface="Times New Roman" panose="02020603050405020304" pitchFamily="18" charset="0"/>
                <a:cs typeface="Times New Roman" panose="02020603050405020304" pitchFamily="18" charset="0"/>
              </a:rPr>
              <a:t> hay </a:t>
            </a:r>
            <a:r>
              <a:rPr lang="en-US" sz="3300" dirty="0" err="1" smtClean="0">
                <a:latin typeface="Times New Roman" panose="02020603050405020304" pitchFamily="18" charset="0"/>
                <a:cs typeface="Times New Roman" panose="02020603050405020304" pitchFamily="18" charset="0"/>
              </a:rPr>
              <a:t>trên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mặt</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đất</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32131" y="3793405"/>
            <a:ext cx="10586078" cy="1107996"/>
          </a:xfrm>
          <a:prstGeom prst="rect">
            <a:avLst/>
          </a:prstGeom>
          <a:noFill/>
        </p:spPr>
        <p:txBody>
          <a:bodyPr wrap="square" rtlCol="0">
            <a:spAutoFit/>
          </a:bodyPr>
          <a:lstStyle/>
          <a:p>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Phản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ánh</a:t>
            </a:r>
            <a:r>
              <a:rPr lang="en-US" sz="3300" dirty="0" smtClean="0">
                <a:latin typeface="Times New Roman" panose="02020603050405020304" pitchFamily="18" charset="0"/>
                <a:cs typeface="Times New Roman" panose="02020603050405020304" pitchFamily="18" charset="0"/>
              </a:rPr>
              <a:t> cụ </a:t>
            </a:r>
            <a:r>
              <a:rPr lang="en-US" sz="3300" dirty="0" err="1" smtClean="0">
                <a:latin typeface="Times New Roman" panose="02020603050405020304" pitchFamily="18" charset="0"/>
                <a:cs typeface="Times New Roman" panose="02020603050405020304" pitchFamily="18" charset="0"/>
              </a:rPr>
              <a:t>thê</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trung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thực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sống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vật</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chất</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tinh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thần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của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người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xưa</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888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2</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viết</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605851" cy="430887"/>
          </a:xfrm>
          <a:prstGeom prst="rect">
            <a:avLst/>
          </a:prstGeom>
          <a:noFill/>
        </p:spPr>
        <p:txBody>
          <a:bodyPr wrap="square" rtlCol="0">
            <a:spAutoFit/>
          </a:bodyPr>
          <a:lstStyle/>
          <a:p>
            <a:endParaRPr lang="en-US" sz="22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434188" y="1341197"/>
            <a:ext cx="5500726" cy="3660483"/>
          </a:xfrm>
          <a:prstGeom prst="rect">
            <a:avLst/>
          </a:prstGeom>
        </p:spPr>
      </p:pic>
      <p:sp>
        <p:nvSpPr>
          <p:cNvPr id="4" name="Rectangle 3"/>
          <p:cNvSpPr/>
          <p:nvPr/>
        </p:nvSpPr>
        <p:spPr>
          <a:xfrm>
            <a:off x="3683838" y="5246172"/>
            <a:ext cx="6147837" cy="369332"/>
          </a:xfrm>
          <a:prstGeom prst="rect">
            <a:avLst/>
          </a:prstGeom>
        </p:spPr>
        <p:txBody>
          <a:bodyPr wrap="none">
            <a:spAutoFit/>
          </a:bodyPr>
          <a:lstStyle/>
          <a:p>
            <a:r>
              <a:rPr lang="en-US" b="1" dirty="0" err="1">
                <a:latin typeface="Times New Roman" panose="02020603050405020304" pitchFamily="18" charset="0"/>
                <a:cs typeface="Times New Roman" panose="02020603050405020304" pitchFamily="18" charset="0"/>
              </a:rPr>
              <a:t>Những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xưa</a:t>
            </a:r>
            <a:r>
              <a:rPr lang="en-US" b="1" dirty="0">
                <a:latin typeface="Times New Roman" panose="02020603050405020304" pitchFamily="18" charset="0"/>
                <a:cs typeface="Times New Roman" panose="02020603050405020304" pitchFamily="18" charset="0"/>
              </a:rPr>
              <a:t> ở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Miếu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65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2</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viết</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605851" cy="430887"/>
          </a:xfrm>
          <a:prstGeom prst="rect">
            <a:avLst/>
          </a:prstGeom>
          <a:noFill/>
        </p:spPr>
        <p:txBody>
          <a:bodyPr wrap="square" rtlCol="0">
            <a:spAutoFit/>
          </a:bodyPr>
          <a:lstStyle/>
          <a:p>
            <a:endParaRPr lang="en-US" sz="2200" dirty="0">
              <a:latin typeface="Times New Roman" panose="02020603050405020304" pitchFamily="18" charset="0"/>
              <a:cs typeface="Times New Roman" panose="02020603050405020304" pitchFamily="18" charset="0"/>
            </a:endParaRPr>
          </a:p>
        </p:txBody>
      </p:sp>
      <p:sp>
        <p:nvSpPr>
          <p:cNvPr id="4" name="Rectangle 3"/>
          <p:cNvSpPr/>
          <p:nvPr/>
        </p:nvSpPr>
        <p:spPr>
          <a:xfrm>
            <a:off x="332131" y="2086540"/>
            <a:ext cx="10765360" cy="3539430"/>
          </a:xfrm>
          <a:prstGeom prst="rect">
            <a:avLst/>
          </a:prstGeom>
        </p:spPr>
        <p:txBody>
          <a:bodyPr wrap="square">
            <a:spAutoFit/>
          </a:bodyPr>
          <a:lstStyle/>
          <a:p>
            <a:pPr algn="just"/>
            <a:r>
              <a:rPr lang="en-US" sz="2800" b="1" i="1" dirty="0" smtClean="0">
                <a:latin typeface="+mj-lt"/>
                <a:cs typeface="Times New Roman" panose="02020603050405020304" pitchFamily="18" charset="0"/>
              </a:rPr>
              <a:t>“</a:t>
            </a:r>
            <a:r>
              <a:rPr lang="vi-VN" sz="2800" b="1" i="1" dirty="0" smtClean="0">
                <a:latin typeface="+mj-lt"/>
                <a:cs typeface="Times New Roman" panose="02020603050405020304" pitchFamily="18" charset="0"/>
              </a:rPr>
              <a:t>Cuộc </a:t>
            </a:r>
            <a:r>
              <a:rPr lang="vi-VN" sz="2800" b="1" i="1" dirty="0">
                <a:latin typeface="+mj-lt"/>
                <a:cs typeface="Times New Roman" panose="02020603050405020304" pitchFamily="18" charset="0"/>
              </a:rPr>
              <a:t>chống Mỹ, cứu nước của nhân dân ta dù phải kinh qua gian khổ, hy sinh nhiều hơn nữa, song nhất định thắng lợi hoàn toàn.</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Đó là một điều chắc chắn.</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Tôi có ý định đến ngày đó, tôi sẽ đi khắp hai miền Nam Bắc, để chúc mừng đồng bào, cán bộ và chiến sĩ anh hùng, thǎm hỏi các cụ phụ lão, các cháu thanh niên và nhi đồng yêu quý của chúng </a:t>
            </a:r>
            <a:r>
              <a:rPr lang="vi-VN" sz="2800" b="1" i="1" dirty="0" smtClean="0">
                <a:latin typeface="+mj-lt"/>
                <a:cs typeface="Times New Roman" panose="02020603050405020304" pitchFamily="18" charset="0"/>
              </a:rPr>
              <a:t>ta</a:t>
            </a:r>
            <a:r>
              <a:rPr lang="en-US" sz="2800" b="1" i="1" dirty="0" smtClean="0">
                <a:latin typeface="+mj-lt"/>
                <a:cs typeface="Times New Roman" panose="02020603050405020304" pitchFamily="18" charset="0"/>
              </a:rPr>
              <a:t>”</a:t>
            </a:r>
            <a:r>
              <a:rPr lang="vi-VN" sz="2800" b="1" i="1" dirty="0" smtClean="0">
                <a:latin typeface="+mj-lt"/>
                <a:cs typeface="Times New Roman" panose="02020603050405020304" pitchFamily="18" charset="0"/>
              </a:rPr>
              <a:t>.</a:t>
            </a:r>
            <a:endParaRPr lang="en-US" sz="2800" b="1" i="1" dirty="0">
              <a:latin typeface="+mj-lt"/>
              <a:cs typeface="Times New Roman" panose="02020603050405020304" pitchFamily="18" charset="0"/>
            </a:endParaRPr>
          </a:p>
        </p:txBody>
      </p:sp>
    </p:spTree>
    <p:extLst>
      <p:ext uri="{BB962C8B-B14F-4D97-AF65-F5344CB8AC3E}">
        <p14:creationId xmlns:p14="http://schemas.microsoft.com/office/powerpoint/2010/main" val="4287793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2</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viết</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605851" cy="430887"/>
          </a:xfrm>
          <a:prstGeom prst="rect">
            <a:avLst/>
          </a:prstGeom>
          <a:noFill/>
        </p:spPr>
        <p:txBody>
          <a:bodyPr wrap="square" rtlCol="0">
            <a:spAutoFit/>
          </a:bodyPr>
          <a:lstStyle/>
          <a:p>
            <a:endParaRPr lang="en-US" sz="2200" dirty="0">
              <a:latin typeface="Times New Roman" panose="02020603050405020304" pitchFamily="18" charset="0"/>
              <a:cs typeface="Times New Roman" panose="02020603050405020304" pitchFamily="18" charset="0"/>
            </a:endParaRPr>
          </a:p>
        </p:txBody>
      </p:sp>
      <p:sp>
        <p:nvSpPr>
          <p:cNvPr id="4" name="Rectangle 3"/>
          <p:cNvSpPr/>
          <p:nvPr/>
        </p:nvSpPr>
        <p:spPr>
          <a:xfrm>
            <a:off x="136478" y="1241413"/>
            <a:ext cx="10765360" cy="4832092"/>
          </a:xfrm>
          <a:prstGeom prst="rect">
            <a:avLst/>
          </a:prstGeom>
        </p:spPr>
        <p:txBody>
          <a:bodyPr wrap="square">
            <a:spAutoFit/>
          </a:bodyPr>
          <a:lstStyle/>
          <a:p>
            <a:pPr algn="just"/>
            <a:r>
              <a:rPr lang="en-US" sz="2800" b="1" i="1" dirty="0" smtClean="0">
                <a:latin typeface="+mj-lt"/>
                <a:cs typeface="Times New Roman" panose="02020603050405020304" pitchFamily="18" charset="0"/>
              </a:rPr>
              <a:t>“</a:t>
            </a:r>
            <a:r>
              <a:rPr lang="vi-VN" sz="2800" b="1" i="1" dirty="0">
                <a:latin typeface="+mj-lt"/>
                <a:cs typeface="Times New Roman" panose="02020603050405020304" pitchFamily="18" charset="0"/>
              </a:rPr>
              <a:t>VỀ VIỆC RIÊNG - Suốt đời tôi hết lòng hết sức phục vụ Tổ quốc, phục vụ cách mạng, phục vụ nhân dân. Nay dù phải từ biệt thế giới này, tôi không có điều gì phải hối hận, chỉ tiếc là tiếc rằng không được phục vụ lâu hơn nữa, nhiều hơn nữa.</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Sau khi tôi đã qua đời, chớ nên tổ chức điếu phúng linh đình, để khỏi lãng phí thì giờ và tiền bạc của nhân dân.</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Cuối cùng, tôi để lại muôn vàn tình thân yêu cho toàn dân, toàn Đảng, cho toàn thể bộ đội, cho các cháu thanh niên và nhi đồng.</a:t>
            </a:r>
          </a:p>
          <a:p>
            <a:pPr algn="just"/>
            <a:endParaRPr lang="vi-VN" sz="2800" b="1" i="1" dirty="0">
              <a:latin typeface="+mj-lt"/>
              <a:cs typeface="Times New Roman" panose="02020603050405020304" pitchFamily="18" charset="0"/>
            </a:endParaRPr>
          </a:p>
        </p:txBody>
      </p:sp>
    </p:spTree>
    <p:extLst>
      <p:ext uri="{BB962C8B-B14F-4D97-AF65-F5344CB8AC3E}">
        <p14:creationId xmlns:p14="http://schemas.microsoft.com/office/powerpoint/2010/main" val="24742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2</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viết</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605851" cy="430887"/>
          </a:xfrm>
          <a:prstGeom prst="rect">
            <a:avLst/>
          </a:prstGeom>
          <a:noFill/>
        </p:spPr>
        <p:txBody>
          <a:bodyPr wrap="square" rtlCol="0">
            <a:spAutoFit/>
          </a:bodyPr>
          <a:lstStyle/>
          <a:p>
            <a:endParaRPr lang="en-US" sz="2200" dirty="0">
              <a:latin typeface="Times New Roman" panose="02020603050405020304" pitchFamily="18" charset="0"/>
              <a:cs typeface="Times New Roman" panose="02020603050405020304" pitchFamily="18" charset="0"/>
            </a:endParaRPr>
          </a:p>
        </p:txBody>
      </p:sp>
      <p:sp>
        <p:nvSpPr>
          <p:cNvPr id="4" name="Rectangle 3"/>
          <p:cNvSpPr/>
          <p:nvPr/>
        </p:nvSpPr>
        <p:spPr>
          <a:xfrm>
            <a:off x="136478" y="1241413"/>
            <a:ext cx="10765360" cy="4832092"/>
          </a:xfrm>
          <a:prstGeom prst="rect">
            <a:avLst/>
          </a:prstGeom>
        </p:spPr>
        <p:txBody>
          <a:bodyPr wrap="square">
            <a:spAutoFit/>
          </a:bodyPr>
          <a:lstStyle/>
          <a:p>
            <a:pPr algn="just"/>
            <a:r>
              <a:rPr lang="vi-VN" sz="2800" b="1" i="1" dirty="0" smtClean="0">
                <a:latin typeface="+mj-lt"/>
                <a:cs typeface="Times New Roman" panose="02020603050405020304" pitchFamily="18" charset="0"/>
              </a:rPr>
              <a:t>Tôi </a:t>
            </a:r>
            <a:r>
              <a:rPr lang="vi-VN" sz="2800" b="1" i="1" dirty="0">
                <a:latin typeface="+mj-lt"/>
                <a:cs typeface="Times New Roman" panose="02020603050405020304" pitchFamily="18" charset="0"/>
              </a:rPr>
              <a:t>cũng gửi lời chào thân ái đến các đồng chí, các bầu bạn và các cháu thanh niên, nhi đồng quốc tế.</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Điều mong muốn cuối cùng của tôi là: Toàn Đảng, toàn dân ta đoàn kết phấn đấu, xây dựng một nước Việt Nam hoà bình, thống nhất, độc lập, dân chủ và giàu mạnh, và góp phần xứng đáng vào sự nghiệp cách mạng thế giới.</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Hà nội, ngày 10 tháng 5 nǎm 1969</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Hồ Chí Minh</a:t>
            </a:r>
            <a:r>
              <a:rPr lang="vi-VN" sz="2800" b="1" i="1" dirty="0" smtClean="0">
                <a:latin typeface="+mj-lt"/>
                <a:cs typeface="Times New Roman" panose="02020603050405020304" pitchFamily="18" charset="0"/>
              </a:rPr>
              <a:t>.</a:t>
            </a:r>
            <a:r>
              <a:rPr lang="en-US" sz="2800" b="1" i="1" dirty="0" smtClean="0">
                <a:latin typeface="+mj-lt"/>
                <a:cs typeface="Times New Roman" panose="02020603050405020304" pitchFamily="18" charset="0"/>
              </a:rPr>
              <a:t>”</a:t>
            </a:r>
            <a:endParaRPr lang="en-US" sz="2800" b="1" i="1" dirty="0">
              <a:latin typeface="+mj-lt"/>
              <a:cs typeface="Times New Roman" panose="02020603050405020304" pitchFamily="18" charset="0"/>
            </a:endParaRPr>
          </a:p>
        </p:txBody>
      </p:sp>
    </p:spTree>
    <p:extLst>
      <p:ext uri="{BB962C8B-B14F-4D97-AF65-F5344CB8AC3E}">
        <p14:creationId xmlns:p14="http://schemas.microsoft.com/office/powerpoint/2010/main" val="336724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7038" y="450375"/>
            <a:ext cx="8557146" cy="707886"/>
          </a:xfrm>
          <a:prstGeom prst="rect">
            <a:avLst/>
          </a:prstGeom>
          <a:solidFill>
            <a:schemeClr val="accent1">
              <a:lumMod val="60000"/>
              <a:lumOff val="40000"/>
            </a:schemeClr>
          </a:solidFill>
        </p:spPr>
        <p:txBody>
          <a:bodyPr wrap="square" rtlCol="0">
            <a:spAutoFit/>
          </a:bodyPr>
          <a:lstStyle/>
          <a:p>
            <a:r>
              <a:rPr lang="en-US" sz="4000" b="1" dirty="0" err="1" smtClean="0"/>
              <a:t>CHƯƠNG</a:t>
            </a:r>
            <a:r>
              <a:rPr lang="en-US" sz="4000" b="1" dirty="0" smtClean="0"/>
              <a:t> 1: VÌ SAO </a:t>
            </a:r>
            <a:r>
              <a:rPr lang="en-US" sz="4000" b="1" dirty="0" err="1" smtClean="0"/>
              <a:t>PHẢI</a:t>
            </a:r>
            <a:r>
              <a:rPr lang="en-US" sz="4000" b="1" dirty="0" smtClean="0"/>
              <a:t> </a:t>
            </a:r>
            <a:r>
              <a:rPr lang="en-US" sz="4000" b="1" dirty="0" err="1" smtClean="0"/>
              <a:t>HỌC</a:t>
            </a:r>
            <a:r>
              <a:rPr lang="en-US" sz="4000" b="1" dirty="0" smtClean="0"/>
              <a:t> </a:t>
            </a:r>
            <a:r>
              <a:rPr lang="en-US" sz="4000" b="1" dirty="0" err="1" smtClean="0"/>
              <a:t>LỊCH</a:t>
            </a:r>
            <a:r>
              <a:rPr lang="en-US" sz="4000" b="1" dirty="0" smtClean="0"/>
              <a:t> </a:t>
            </a:r>
            <a:r>
              <a:rPr lang="en-US" sz="4000" b="1" dirty="0" err="1" smtClean="0"/>
              <a:t>SƯ</a:t>
            </a:r>
            <a:r>
              <a:rPr lang="en-US" sz="4000" b="1" dirty="0" smtClean="0"/>
              <a:t>̉</a:t>
            </a:r>
            <a:endParaRPr lang="en-US" sz="4000" b="1" dirty="0"/>
          </a:p>
        </p:txBody>
      </p:sp>
      <p:sp>
        <p:nvSpPr>
          <p:cNvPr id="4" name="AutoShape 2" descr="gom Phung Nguyen 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6741994" y="1552355"/>
            <a:ext cx="3930555" cy="3763031"/>
          </a:xfrm>
          <a:prstGeom prst="rect">
            <a:avLst/>
          </a:prstGeom>
        </p:spPr>
      </p:pic>
      <p:sp>
        <p:nvSpPr>
          <p:cNvPr id="6" name="TextBox 5"/>
          <p:cNvSpPr txBox="1"/>
          <p:nvPr/>
        </p:nvSpPr>
        <p:spPr>
          <a:xfrm>
            <a:off x="6919415" y="5535932"/>
            <a:ext cx="4339988" cy="523220"/>
          </a:xfrm>
          <a:prstGeom prst="rect">
            <a:avLst/>
          </a:prstGeom>
          <a:noFill/>
        </p:spPr>
        <p:txBody>
          <a:bodyPr wrap="square" rtlCol="0">
            <a:spAutoFit/>
          </a:bodyPr>
          <a:lstStyle/>
          <a:p>
            <a:r>
              <a:rPr lang="en-US" sz="2800" b="1" dirty="0" err="1" smtClean="0"/>
              <a:t>Bình</a:t>
            </a:r>
            <a:r>
              <a:rPr lang="en-US" sz="2800" b="1" dirty="0" smtClean="0"/>
              <a:t> </a:t>
            </a:r>
            <a:r>
              <a:rPr lang="en-US" sz="2800" b="1" dirty="0" err="1" smtClean="0"/>
              <a:t>gốm</a:t>
            </a:r>
            <a:r>
              <a:rPr lang="en-US" sz="2800" b="1" dirty="0" smtClean="0"/>
              <a:t> </a:t>
            </a:r>
            <a:r>
              <a:rPr lang="en-US" sz="2800" b="1" dirty="0" err="1" smtClean="0"/>
              <a:t>Phùng</a:t>
            </a:r>
            <a:r>
              <a:rPr lang="en-US" sz="2800" b="1" dirty="0" smtClean="0"/>
              <a:t> </a:t>
            </a:r>
            <a:r>
              <a:rPr lang="en-US" sz="2800" b="1" dirty="0" err="1" smtClean="0"/>
              <a:t>Nguyên</a:t>
            </a:r>
            <a:endParaRPr lang="en-US" sz="2800" b="1" dirty="0"/>
          </a:p>
        </p:txBody>
      </p:sp>
      <p:sp>
        <p:nvSpPr>
          <p:cNvPr id="7" name="TextBox 6"/>
          <p:cNvSpPr txBox="1"/>
          <p:nvPr/>
        </p:nvSpPr>
        <p:spPr>
          <a:xfrm>
            <a:off x="641445" y="1552355"/>
            <a:ext cx="5622877" cy="523220"/>
          </a:xfrm>
          <a:prstGeom prst="rect">
            <a:avLst/>
          </a:prstGeom>
          <a:noFill/>
        </p:spPr>
        <p:txBody>
          <a:bodyPr wrap="square" rtlCol="0">
            <a:spAutoFit/>
          </a:bodyPr>
          <a:lstStyle/>
          <a:p>
            <a:r>
              <a:rPr lang="en-US" sz="2800" dirty="0" smtClean="0">
                <a:solidFill>
                  <a:srgbClr val="FF0000"/>
                </a:solidFill>
              </a:rPr>
              <a:t>- </a:t>
            </a:r>
            <a:r>
              <a:rPr lang="en-US" sz="2800" dirty="0" err="1" smtClean="0">
                <a:solidFill>
                  <a:srgbClr val="FF0000"/>
                </a:solidFill>
              </a:rPr>
              <a:t>Niên</a:t>
            </a:r>
            <a:r>
              <a:rPr lang="en-US" sz="2800" dirty="0" smtClean="0">
                <a:solidFill>
                  <a:srgbClr val="FF0000"/>
                </a:solidFill>
              </a:rPr>
              <a:t> </a:t>
            </a:r>
            <a:r>
              <a:rPr lang="en-US" sz="2800" dirty="0" err="1" smtClean="0">
                <a:solidFill>
                  <a:srgbClr val="FF0000"/>
                </a:solidFill>
              </a:rPr>
              <a:t>đại</a:t>
            </a:r>
            <a:r>
              <a:rPr lang="en-US" sz="2800" dirty="0" smtClean="0">
                <a:solidFill>
                  <a:srgbClr val="FF0000"/>
                </a:solidFill>
              </a:rPr>
              <a:t>: </a:t>
            </a:r>
            <a:endParaRPr lang="en-US" sz="2800" dirty="0">
              <a:solidFill>
                <a:srgbClr val="FF0000"/>
              </a:solidFill>
            </a:endParaRPr>
          </a:p>
        </p:txBody>
      </p:sp>
      <p:sp>
        <p:nvSpPr>
          <p:cNvPr id="8" name="TextBox 7"/>
          <p:cNvSpPr txBox="1"/>
          <p:nvPr/>
        </p:nvSpPr>
        <p:spPr>
          <a:xfrm>
            <a:off x="777922" y="2142699"/>
            <a:ext cx="4667535" cy="1384995"/>
          </a:xfrm>
          <a:prstGeom prst="rect">
            <a:avLst/>
          </a:prstGeom>
          <a:noFill/>
        </p:spPr>
        <p:txBody>
          <a:bodyPr wrap="square" rtlCol="0">
            <a:spAutoFit/>
          </a:bodyPr>
          <a:lstStyle/>
          <a:p>
            <a:r>
              <a:rPr lang="en-US" sz="2800" dirty="0" smtClean="0"/>
              <a:t>+ </a:t>
            </a:r>
            <a:r>
              <a:rPr lang="en-US" sz="2800" dirty="0" err="1" smtClean="0"/>
              <a:t>Khoảng</a:t>
            </a:r>
            <a:r>
              <a:rPr lang="en-US" sz="2800" dirty="0" smtClean="0"/>
              <a:t> 2000 </a:t>
            </a:r>
            <a:r>
              <a:rPr lang="en-US" sz="2800" dirty="0" err="1" smtClean="0"/>
              <a:t>năm</a:t>
            </a:r>
            <a:r>
              <a:rPr lang="en-US" sz="2800" dirty="0" smtClean="0"/>
              <a:t> </a:t>
            </a:r>
            <a:r>
              <a:rPr lang="en-US" sz="2800" dirty="0" err="1" smtClean="0"/>
              <a:t>TCN</a:t>
            </a:r>
            <a:endParaRPr lang="en-US" sz="2800" dirty="0" smtClean="0"/>
          </a:p>
          <a:p>
            <a:r>
              <a:rPr lang="en-US" sz="2800" dirty="0" smtClean="0"/>
              <a:t>? </a:t>
            </a:r>
            <a:r>
              <a:rPr lang="en-US" sz="2800" dirty="0" err="1" smtClean="0"/>
              <a:t>Tại</a:t>
            </a:r>
            <a:r>
              <a:rPr lang="en-US" sz="2800" dirty="0" smtClean="0"/>
              <a:t> </a:t>
            </a:r>
            <a:r>
              <a:rPr lang="en-US" sz="2800" dirty="0" err="1" smtClean="0"/>
              <a:t>sao</a:t>
            </a:r>
            <a:r>
              <a:rPr lang="en-US" sz="2800" dirty="0" smtClean="0"/>
              <a:t> </a:t>
            </a:r>
            <a:r>
              <a:rPr lang="en-US" sz="2800" dirty="0" err="1" smtClean="0"/>
              <a:t>lại</a:t>
            </a:r>
            <a:r>
              <a:rPr lang="en-US" sz="2800" dirty="0" smtClean="0"/>
              <a:t> </a:t>
            </a:r>
            <a:r>
              <a:rPr lang="en-US" sz="2800" dirty="0" err="1" smtClean="0"/>
              <a:t>phải</a:t>
            </a:r>
            <a:r>
              <a:rPr lang="en-US" sz="2800" dirty="0" smtClean="0"/>
              <a:t> </a:t>
            </a:r>
            <a:r>
              <a:rPr lang="en-US" sz="2800" dirty="0" err="1" smtClean="0"/>
              <a:t>xác</a:t>
            </a:r>
            <a:r>
              <a:rPr lang="en-US" sz="2800" dirty="0" smtClean="0"/>
              <a:t> </a:t>
            </a:r>
            <a:r>
              <a:rPr lang="en-US" sz="2800" dirty="0" err="1" smtClean="0"/>
              <a:t>định</a:t>
            </a:r>
            <a:r>
              <a:rPr lang="en-US" sz="2800" dirty="0" smtClean="0"/>
              <a:t> </a:t>
            </a:r>
            <a:r>
              <a:rPr lang="en-US" sz="2800" dirty="0" err="1" smtClean="0"/>
              <a:t>niên</a:t>
            </a:r>
            <a:r>
              <a:rPr lang="en-US" sz="2800" dirty="0" smtClean="0"/>
              <a:t> </a:t>
            </a:r>
            <a:r>
              <a:rPr lang="en-US" sz="2800" dirty="0" err="1" smtClean="0"/>
              <a:t>đại</a:t>
            </a:r>
            <a:r>
              <a:rPr lang="en-US" sz="2800" dirty="0" smtClean="0"/>
              <a:t> </a:t>
            </a:r>
            <a:r>
              <a:rPr lang="en-US" sz="2800" dirty="0" err="1" smtClean="0"/>
              <a:t>của</a:t>
            </a:r>
            <a:r>
              <a:rPr lang="en-US" sz="2800" dirty="0" smtClean="0"/>
              <a:t> </a:t>
            </a:r>
            <a:r>
              <a:rPr lang="en-US" sz="2800" dirty="0" err="1" smtClean="0"/>
              <a:t>bình</a:t>
            </a:r>
            <a:r>
              <a:rPr lang="en-US" sz="2800" dirty="0" smtClean="0"/>
              <a:t> </a:t>
            </a:r>
            <a:r>
              <a:rPr lang="en-US" sz="2800" dirty="0" err="1" smtClean="0"/>
              <a:t>gốm</a:t>
            </a:r>
            <a:r>
              <a:rPr lang="en-US" sz="2800" dirty="0" smtClean="0"/>
              <a:t>?</a:t>
            </a:r>
            <a:endParaRPr lang="en-US" sz="2800" dirty="0"/>
          </a:p>
        </p:txBody>
      </p:sp>
      <p:sp>
        <p:nvSpPr>
          <p:cNvPr id="9" name="TextBox 8"/>
          <p:cNvSpPr txBox="1"/>
          <p:nvPr/>
        </p:nvSpPr>
        <p:spPr>
          <a:xfrm>
            <a:off x="777922" y="4150937"/>
            <a:ext cx="5363570" cy="523220"/>
          </a:xfrm>
          <a:prstGeom prst="rect">
            <a:avLst/>
          </a:prstGeom>
          <a:noFill/>
        </p:spPr>
        <p:txBody>
          <a:bodyPr wrap="square" rtlCol="0">
            <a:spAutoFit/>
          </a:bodyPr>
          <a:lstStyle/>
          <a:p>
            <a:r>
              <a:rPr lang="en-US" sz="2800" dirty="0" smtClean="0"/>
              <a:t>&gt; </a:t>
            </a:r>
            <a:r>
              <a:rPr lang="en-US" sz="2800" dirty="0" err="1" smtClean="0"/>
              <a:t>Tìm</a:t>
            </a:r>
            <a:r>
              <a:rPr lang="en-US" sz="2800" dirty="0" smtClean="0"/>
              <a:t> </a:t>
            </a:r>
            <a:r>
              <a:rPr lang="en-US" sz="2800" dirty="0" err="1" smtClean="0"/>
              <a:t>hiểu</a:t>
            </a:r>
            <a:r>
              <a:rPr lang="en-US" sz="2800" dirty="0" smtClean="0"/>
              <a:t> </a:t>
            </a:r>
            <a:r>
              <a:rPr lang="en-US" sz="2800" dirty="0" err="1" smtClean="0"/>
              <a:t>trong</a:t>
            </a:r>
            <a:r>
              <a:rPr lang="en-US" sz="2800" dirty="0" smtClean="0"/>
              <a:t> </a:t>
            </a:r>
            <a:r>
              <a:rPr lang="en-US" sz="2800" dirty="0" err="1" smtClean="0"/>
              <a:t>môn</a:t>
            </a:r>
            <a:r>
              <a:rPr lang="en-US" sz="2800" dirty="0" smtClean="0"/>
              <a:t> </a:t>
            </a:r>
            <a:r>
              <a:rPr lang="en-US" sz="2800" dirty="0" err="1" smtClean="0"/>
              <a:t>học</a:t>
            </a:r>
            <a:r>
              <a:rPr lang="en-US" sz="2800" dirty="0" smtClean="0"/>
              <a:t> </a:t>
            </a:r>
            <a:r>
              <a:rPr lang="en-US" sz="2800" dirty="0" err="1" smtClean="0"/>
              <a:t>Lịch</a:t>
            </a:r>
            <a:r>
              <a:rPr lang="en-US" sz="2800" dirty="0" smtClean="0"/>
              <a:t> </a:t>
            </a:r>
            <a:r>
              <a:rPr lang="en-US" sz="2800" dirty="0" err="1" smtClean="0"/>
              <a:t>sư</a:t>
            </a:r>
            <a:r>
              <a:rPr lang="en-US" sz="2800" dirty="0" smtClean="0"/>
              <a:t>̉</a:t>
            </a:r>
            <a:endParaRPr lang="en-US" sz="2800" dirty="0"/>
          </a:p>
        </p:txBody>
      </p:sp>
    </p:spTree>
    <p:extLst>
      <p:ext uri="{BB962C8B-B14F-4D97-AF65-F5344CB8AC3E}">
        <p14:creationId xmlns:p14="http://schemas.microsoft.com/office/powerpoint/2010/main" val="22131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1.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viết</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605851" cy="430887"/>
          </a:xfrm>
          <a:prstGeom prst="rect">
            <a:avLst/>
          </a:prstGeom>
          <a:noFill/>
        </p:spPr>
        <p:txBody>
          <a:bodyPr wrap="square" rtlCol="0">
            <a:spAutoFit/>
          </a:bodyPr>
          <a:lstStyle/>
          <a:p>
            <a:endParaRPr lang="en-US" sz="2200" dirty="0">
              <a:latin typeface="Times New Roman" panose="02020603050405020304" pitchFamily="18" charset="0"/>
              <a:cs typeface="Times New Roman" panose="02020603050405020304" pitchFamily="18" charset="0"/>
            </a:endParaRPr>
          </a:p>
        </p:txBody>
      </p:sp>
      <p:sp>
        <p:nvSpPr>
          <p:cNvPr id="4" name="Rectangle 3"/>
          <p:cNvSpPr/>
          <p:nvPr/>
        </p:nvSpPr>
        <p:spPr>
          <a:xfrm>
            <a:off x="136478" y="1241413"/>
            <a:ext cx="10765360" cy="4832092"/>
          </a:xfrm>
          <a:prstGeom prst="rect">
            <a:avLst/>
          </a:prstGeom>
        </p:spPr>
        <p:txBody>
          <a:bodyPr wrap="square">
            <a:spAutoFit/>
          </a:bodyPr>
          <a:lstStyle/>
          <a:p>
            <a:pPr algn="just"/>
            <a:r>
              <a:rPr lang="en-US" sz="2800" b="1" i="1" dirty="0" smtClean="0">
                <a:latin typeface="+mj-lt"/>
                <a:cs typeface="Times New Roman" panose="02020603050405020304" pitchFamily="18" charset="0"/>
              </a:rPr>
              <a:t>“</a:t>
            </a:r>
            <a:r>
              <a:rPr lang="vi-VN" sz="2800" b="1" i="1" dirty="0">
                <a:latin typeface="+mj-lt"/>
                <a:cs typeface="Times New Roman" panose="02020603050405020304" pitchFamily="18" charset="0"/>
              </a:rPr>
              <a:t>VỀ VIỆC RIÊNG - Suốt đời tôi hết lòng hết sức phục vụ Tổ quốc, phục vụ cách mạng, phục vụ nhân dân. Nay dù phải từ biệt thế giới này, tôi không có điều gì phải hối hận, chỉ tiếc là tiếc rằng không được phục vụ lâu hơn nữa, nhiều hơn nữa.</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Sau khi tôi đã qua đời, chớ nên tổ chức điếu phúng linh đình, để khỏi lãng phí thì giờ và tiền bạc của nhân dân.</a:t>
            </a:r>
          </a:p>
          <a:p>
            <a:pPr algn="just"/>
            <a:endParaRPr lang="vi-VN" sz="2800" b="1" i="1" dirty="0">
              <a:latin typeface="+mj-lt"/>
              <a:cs typeface="Times New Roman" panose="02020603050405020304" pitchFamily="18" charset="0"/>
            </a:endParaRPr>
          </a:p>
          <a:p>
            <a:pPr algn="just"/>
            <a:r>
              <a:rPr lang="vi-VN" sz="2800" b="1" i="1" dirty="0">
                <a:latin typeface="+mj-lt"/>
                <a:cs typeface="Times New Roman" panose="02020603050405020304" pitchFamily="18" charset="0"/>
              </a:rPr>
              <a:t>Cuối cùng, tôi để lại muôn vàn tình thân yêu cho toàn dân, toàn Đảng, cho toàn thể bộ đội, cho các cháu thanh niên và nhi đồng.</a:t>
            </a:r>
          </a:p>
          <a:p>
            <a:pPr algn="just"/>
            <a:endParaRPr lang="vi-VN" sz="2800" b="1" i="1" dirty="0">
              <a:latin typeface="+mj-lt"/>
              <a:cs typeface="Times New Roman" panose="02020603050405020304" pitchFamily="18" charset="0"/>
            </a:endParaRPr>
          </a:p>
        </p:txBody>
      </p:sp>
    </p:spTree>
    <p:extLst>
      <p:ext uri="{BB962C8B-B14F-4D97-AF65-F5344CB8AC3E}">
        <p14:creationId xmlns:p14="http://schemas.microsoft.com/office/powerpoint/2010/main" val="2076256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2</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chư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viết</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0586078" cy="600164"/>
          </a:xfrm>
          <a:prstGeom prst="rect">
            <a:avLst/>
          </a:prstGeom>
          <a:noFill/>
        </p:spPr>
        <p:txBody>
          <a:bodyPr wrap="square" rtlCol="0">
            <a:spAutoFit/>
          </a:bodyPr>
          <a:lstStyle/>
          <a:p>
            <a:r>
              <a:rPr lang="en-US" sz="3300" b="1" dirty="0" smtClean="0">
                <a:latin typeface="Times New Roman" panose="02020603050405020304" pitchFamily="18" charset="0"/>
                <a:cs typeface="Times New Roman" panose="02020603050405020304" pitchFamily="18" charset="0"/>
              </a:rPr>
              <a:t>- </a:t>
            </a:r>
            <a:r>
              <a:rPr lang="en-US" sz="3300" dirty="0" smtClean="0">
                <a:latin typeface="Times New Roman" panose="02020603050405020304" pitchFamily="18" charset="0"/>
                <a:cs typeface="Times New Roman" panose="02020603050405020304" pitchFamily="18" charset="0"/>
              </a:rPr>
              <a:t>Là </a:t>
            </a:r>
            <a:r>
              <a:rPr lang="en-US" sz="3300" dirty="0" err="1" smtClean="0">
                <a:latin typeface="Times New Roman" panose="02020603050405020304" pitchFamily="18" charset="0"/>
                <a:cs typeface="Times New Roman" panose="02020603050405020304" pitchFamily="18" charset="0"/>
              </a:rPr>
              <a:t>những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bản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ghi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tài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liệu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chép</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tay</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sách</a:t>
            </a:r>
            <a:r>
              <a:rPr lang="en-US" sz="3300" dirty="0" smtClean="0">
                <a:latin typeface="Times New Roman" panose="02020603050405020304" pitchFamily="18" charset="0"/>
                <a:cs typeface="Times New Roman" panose="02020603050405020304" pitchFamily="18" charset="0"/>
              </a:rPr>
              <a:t> in, </a:t>
            </a:r>
            <a:r>
              <a:rPr lang="en-US" sz="3300" dirty="0" err="1" smtClean="0">
                <a:latin typeface="Times New Roman" panose="02020603050405020304" pitchFamily="18" charset="0"/>
                <a:cs typeface="Times New Roman" panose="02020603050405020304" pitchFamily="18" charset="0"/>
              </a:rPr>
              <a:t>chư</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khắc</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32131" y="3793405"/>
            <a:ext cx="10586078" cy="1107996"/>
          </a:xfrm>
          <a:prstGeom prst="rect">
            <a:avLst/>
          </a:prstGeom>
          <a:noFill/>
        </p:spPr>
        <p:txBody>
          <a:bodyPr wrap="square" rtlCol="0">
            <a:spAutoFit/>
          </a:bodyPr>
          <a:lstStyle/>
          <a:p>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Ghi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chép</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tương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đối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đầy</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sống</a:t>
            </a:r>
            <a:r>
              <a:rPr lang="en-US" sz="3300" dirty="0" smtClean="0">
                <a:latin typeface="Times New Roman" panose="02020603050405020304" pitchFamily="18" charset="0"/>
                <a:cs typeface="Times New Roman" panose="02020603050405020304" pitchFamily="18" charset="0"/>
              </a:rPr>
              <a:t> con </a:t>
            </a:r>
            <a:r>
              <a:rPr lang="en-US" sz="3300" dirty="0" err="1" smtClean="0">
                <a:latin typeface="Times New Roman" panose="02020603050405020304" pitchFamily="18" charset="0"/>
                <a:cs typeface="Times New Roman" panose="02020603050405020304" pitchFamily="18" charset="0"/>
              </a:rPr>
              <a:t>người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nhưng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mang</a:t>
            </a:r>
            <a:r>
              <a:rPr lang="en-US" sz="3300" dirty="0" smtClean="0">
                <a:latin typeface="Times New Roman" panose="02020603050405020304" pitchFamily="18" charset="0"/>
                <a:cs typeface="Times New Roman" panose="02020603050405020304" pitchFamily="18" charset="0"/>
              </a:rPr>
              <a:t> ý </a:t>
            </a:r>
            <a:r>
              <a:rPr lang="en-US" sz="3300" dirty="0" err="1" smtClean="0">
                <a:latin typeface="Times New Roman" panose="02020603050405020304" pitchFamily="18" charset="0"/>
                <a:cs typeface="Times New Roman" panose="02020603050405020304" pitchFamily="18" charset="0"/>
              </a:rPr>
              <a:t>thức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quan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của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tác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gia</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483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461665"/>
          </a:xfrm>
          <a:prstGeom prst="rect">
            <a:avLst/>
          </a:prstGeom>
          <a:noFill/>
        </p:spPr>
        <p:txBody>
          <a:bodyPr wrap="square" rtlCol="0">
            <a:spAutoFit/>
          </a:bodyPr>
          <a:lstStyle/>
          <a:p>
            <a:r>
              <a:rPr lang="en-US" sz="2400" dirty="0" err="1">
                <a:solidFill>
                  <a:prstClr val="white"/>
                </a:solidFill>
              </a:rPr>
              <a:t>Câu</a:t>
            </a:r>
            <a:r>
              <a:rPr lang="en-US" sz="2400" dirty="0">
                <a:solidFill>
                  <a:prstClr val="white"/>
                </a:solidFill>
              </a:rPr>
              <a:t> </a:t>
            </a:r>
            <a:r>
              <a:rPr lang="en-US" sz="2400" dirty="0" err="1" smtClean="0">
                <a:solidFill>
                  <a:prstClr val="white"/>
                </a:solidFill>
              </a:rPr>
              <a:t>hỏi</a:t>
            </a:r>
            <a:r>
              <a:rPr lang="en-US" sz="2400" dirty="0" smtClean="0">
                <a:solidFill>
                  <a:prstClr val="white"/>
                </a:solidFill>
              </a:rPr>
              <a:t> 1 </a:t>
            </a:r>
            <a:r>
              <a:rPr lang="en-US" sz="2400" dirty="0">
                <a:solidFill>
                  <a:prstClr val="white"/>
                </a:solidFill>
              </a:rPr>
              <a:t>: </a:t>
            </a:r>
            <a:r>
              <a:rPr lang="en-US" sz="2400" dirty="0" err="1" smtClean="0">
                <a:solidFill>
                  <a:prstClr val="white"/>
                </a:solidFill>
              </a:rPr>
              <a:t>Bình</a:t>
            </a:r>
            <a:r>
              <a:rPr lang="en-US" sz="2400" dirty="0" smtClean="0">
                <a:solidFill>
                  <a:prstClr val="white"/>
                </a:solidFill>
              </a:rPr>
              <a:t> </a:t>
            </a:r>
            <a:r>
              <a:rPr lang="en-US" sz="2400" dirty="0" err="1" smtClean="0">
                <a:solidFill>
                  <a:prstClr val="white"/>
                </a:solidFill>
              </a:rPr>
              <a:t>gốm</a:t>
            </a:r>
            <a:r>
              <a:rPr lang="en-US" sz="2400" dirty="0" smtClean="0">
                <a:solidFill>
                  <a:prstClr val="white"/>
                </a:solidFill>
              </a:rPr>
              <a:t> </a:t>
            </a:r>
            <a:r>
              <a:rPr lang="en-US" sz="2400" dirty="0" err="1" smtClean="0">
                <a:solidFill>
                  <a:prstClr val="white"/>
                </a:solidFill>
              </a:rPr>
              <a:t>hoa</a:t>
            </a:r>
            <a:r>
              <a:rPr lang="en-US" sz="2400" dirty="0" smtClean="0">
                <a:solidFill>
                  <a:prstClr val="white"/>
                </a:solidFill>
              </a:rPr>
              <a:t> </a:t>
            </a:r>
            <a:r>
              <a:rPr lang="en-US" sz="2400" dirty="0" err="1" smtClean="0">
                <a:solidFill>
                  <a:prstClr val="white"/>
                </a:solidFill>
              </a:rPr>
              <a:t>nâu</a:t>
            </a:r>
            <a:r>
              <a:rPr lang="en-US" sz="2400" dirty="0" smtClean="0">
                <a:solidFill>
                  <a:prstClr val="white"/>
                </a:solidFill>
              </a:rPr>
              <a:t> </a:t>
            </a:r>
            <a:r>
              <a:rPr lang="en-US" sz="2400" dirty="0" err="1" smtClean="0">
                <a:solidFill>
                  <a:prstClr val="white"/>
                </a:solidFill>
              </a:rPr>
              <a:t>thời</a:t>
            </a:r>
            <a:r>
              <a:rPr lang="en-US" sz="2400" dirty="0" smtClean="0">
                <a:solidFill>
                  <a:prstClr val="white"/>
                </a:solidFill>
              </a:rPr>
              <a:t> </a:t>
            </a:r>
            <a:r>
              <a:rPr lang="en-US" sz="2400" dirty="0" err="1" smtClean="0">
                <a:solidFill>
                  <a:prstClr val="white"/>
                </a:solidFill>
              </a:rPr>
              <a:t>Trần</a:t>
            </a:r>
            <a:r>
              <a:rPr lang="en-US" sz="2400" dirty="0" smtClean="0">
                <a:solidFill>
                  <a:prstClr val="white"/>
                </a:solidFill>
              </a:rPr>
              <a:t> </a:t>
            </a:r>
            <a:r>
              <a:rPr lang="en-US" sz="2400" dirty="0" err="1" smtClean="0">
                <a:solidFill>
                  <a:prstClr val="white"/>
                </a:solidFill>
              </a:rPr>
              <a:t>thuộc</a:t>
            </a:r>
            <a:r>
              <a:rPr lang="en-US" sz="2400" dirty="0" smtClean="0">
                <a:solidFill>
                  <a:prstClr val="white"/>
                </a:solidFill>
              </a:rPr>
              <a:t> </a:t>
            </a:r>
            <a:r>
              <a:rPr lang="en-US" sz="2400" dirty="0" err="1" smtClean="0">
                <a:solidFill>
                  <a:prstClr val="white"/>
                </a:solidFill>
              </a:rPr>
              <a:t>nguồn</a:t>
            </a:r>
            <a:r>
              <a:rPr lang="en-US" sz="2400" dirty="0" smtClean="0">
                <a:solidFill>
                  <a:prstClr val="white"/>
                </a:solidFill>
              </a:rPr>
              <a:t> </a:t>
            </a:r>
            <a:r>
              <a:rPr lang="en-US" sz="2400" dirty="0" err="1" smtClean="0">
                <a:solidFill>
                  <a:prstClr val="white"/>
                </a:solidFill>
              </a:rPr>
              <a:t>tư</a:t>
            </a:r>
            <a:r>
              <a:rPr lang="en-US" sz="2400" dirty="0" smtClean="0">
                <a:solidFill>
                  <a:prstClr val="white"/>
                </a:solidFill>
              </a:rPr>
              <a:t> </a:t>
            </a:r>
            <a:r>
              <a:rPr lang="en-US" sz="2400" dirty="0" err="1" smtClean="0">
                <a:solidFill>
                  <a:prstClr val="white"/>
                </a:solidFill>
              </a:rPr>
              <a:t>liệu</a:t>
            </a:r>
            <a:r>
              <a:rPr lang="en-US" sz="2400" dirty="0" smtClean="0">
                <a:solidFill>
                  <a:prstClr val="white"/>
                </a:solidFill>
              </a:rPr>
              <a:t> </a:t>
            </a:r>
            <a:r>
              <a:rPr lang="en-US" sz="2400" dirty="0" err="1" smtClean="0">
                <a:solidFill>
                  <a:prstClr val="white"/>
                </a:solidFill>
              </a:rPr>
              <a:t>nào</a:t>
            </a:r>
            <a:r>
              <a:rPr lang="en-US" sz="2400" dirty="0" smtClean="0">
                <a:solidFill>
                  <a:prstClr val="white"/>
                </a:solidFill>
              </a:rPr>
              <a:t>?</a:t>
            </a:r>
            <a:endParaRPr lang="en-US" sz="2400" dirty="0">
              <a:solidFill>
                <a:prstClr val="white"/>
              </a:solidFill>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8" y="5197163"/>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
            </a:pPr>
            <a:r>
              <a:rPr lang="en-US" sz="2000" dirty="0">
                <a:solidFill>
                  <a:srgbClr val="FFC000"/>
                </a:solidFill>
                <a:ea typeface="Tahoma" panose="020B0604030504040204" pitchFamily="34" charset="0"/>
                <a:cs typeface="Tahoma" panose="020B0604030504040204" pitchFamily="34" charset="0"/>
              </a:rPr>
              <a:t>A.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hiện</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vật</a:t>
            </a:r>
            <a:endParaRPr lang="en-US" sz="2000" dirty="0">
              <a:solidFill>
                <a:prstClr val="white"/>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pitchFamily="34" charset="0"/>
                <a:cs typeface="Tahoma" panose="020B0604030504040204" pitchFamily="34" charset="0"/>
              </a:rPr>
              <a:t>C.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trang</a:t>
            </a:r>
            <a:r>
              <a:rPr lang="en-US" sz="2000" dirty="0" smtClean="0">
                <a:solidFill>
                  <a:prstClr val="white"/>
                </a:solidFill>
                <a:ea typeface="Tahoma" panose="020B0604030504040204" pitchFamily="34" charset="0"/>
                <a:cs typeface="Tahoma" panose="020B0604030504040204" pitchFamily="34" charset="0"/>
              </a:rPr>
              <a:t> trí</a:t>
            </a:r>
            <a:endParaRPr lang="en-US" sz="2000" dirty="0">
              <a:solidFill>
                <a:prstClr val="white"/>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pitchFamily="34" charset="0"/>
                <a:cs typeface="Tahoma" panose="020B0604030504040204" pitchFamily="34" charset="0"/>
              </a:rPr>
              <a:t>B.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chư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viết</a:t>
            </a:r>
            <a:endParaRPr lang="en-US" sz="2000" dirty="0">
              <a:solidFill>
                <a:prstClr val="white"/>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000" dirty="0">
                <a:solidFill>
                  <a:srgbClr val="FFC000"/>
                </a:solidFill>
                <a:ea typeface="Tahoma" panose="020B0604030504040204" pitchFamily="34" charset="0"/>
                <a:cs typeface="Tahoma" panose="020B0604030504040204" pitchFamily="34" charset="0"/>
              </a:rPr>
              <a:t>D.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gốm</a:t>
            </a:r>
            <a:endParaRPr lang="en-US" sz="20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0345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830997"/>
          </a:xfrm>
          <a:prstGeom prst="rect">
            <a:avLst/>
          </a:prstGeom>
          <a:noFill/>
        </p:spPr>
        <p:txBody>
          <a:bodyPr wrap="square" rtlCol="0">
            <a:spAutoFit/>
          </a:bodyPr>
          <a:lstStyle/>
          <a:p>
            <a:pPr>
              <a:defRPr/>
            </a:pPr>
            <a:r>
              <a:rPr lang="en-US" sz="2400" dirty="0" err="1">
                <a:solidFill>
                  <a:prstClr val="white"/>
                </a:solidFill>
              </a:rPr>
              <a:t>Câu</a:t>
            </a:r>
            <a:r>
              <a:rPr lang="en-US" sz="2400" dirty="0">
                <a:solidFill>
                  <a:prstClr val="white"/>
                </a:solidFill>
              </a:rPr>
              <a:t> </a:t>
            </a:r>
            <a:r>
              <a:rPr lang="en-US" sz="2400" dirty="0" err="1">
                <a:solidFill>
                  <a:prstClr val="white"/>
                </a:solidFill>
              </a:rPr>
              <a:t>hỏi</a:t>
            </a:r>
            <a:r>
              <a:rPr lang="en-US" sz="2400" dirty="0">
                <a:solidFill>
                  <a:prstClr val="white"/>
                </a:solidFill>
              </a:rPr>
              <a:t> </a:t>
            </a:r>
            <a:r>
              <a:rPr lang="en-US" sz="2400" dirty="0" smtClean="0">
                <a:solidFill>
                  <a:prstClr val="white"/>
                </a:solidFill>
              </a:rPr>
              <a:t>2: </a:t>
            </a:r>
            <a:r>
              <a:rPr lang="en-US" sz="2400" dirty="0" err="1" smtClean="0">
                <a:solidFill>
                  <a:prstClr val="white"/>
                </a:solidFill>
              </a:rPr>
              <a:t>Nguồn</a:t>
            </a:r>
            <a:r>
              <a:rPr lang="en-US" sz="2400" dirty="0" smtClean="0">
                <a:solidFill>
                  <a:prstClr val="white"/>
                </a:solidFill>
              </a:rPr>
              <a:t> </a:t>
            </a:r>
            <a:r>
              <a:rPr lang="en-US" sz="2400" dirty="0" err="1" smtClean="0">
                <a:solidFill>
                  <a:prstClr val="white"/>
                </a:solidFill>
              </a:rPr>
              <a:t>tư</a:t>
            </a:r>
            <a:r>
              <a:rPr lang="en-US" sz="2400" dirty="0" smtClean="0">
                <a:solidFill>
                  <a:prstClr val="white"/>
                </a:solidFill>
              </a:rPr>
              <a:t> </a:t>
            </a:r>
            <a:r>
              <a:rPr lang="en-US" sz="2400" dirty="0" err="1" smtClean="0">
                <a:solidFill>
                  <a:prstClr val="white"/>
                </a:solidFill>
              </a:rPr>
              <a:t>liệu</a:t>
            </a:r>
            <a:r>
              <a:rPr lang="en-US" sz="2400" dirty="0" smtClean="0">
                <a:solidFill>
                  <a:prstClr val="white"/>
                </a:solidFill>
              </a:rPr>
              <a:t> </a:t>
            </a:r>
            <a:r>
              <a:rPr lang="en-US" sz="2400" dirty="0" err="1" smtClean="0">
                <a:solidFill>
                  <a:prstClr val="white"/>
                </a:solidFill>
              </a:rPr>
              <a:t>mang</a:t>
            </a:r>
            <a:r>
              <a:rPr lang="en-US" sz="2400" dirty="0" smtClean="0">
                <a:solidFill>
                  <a:prstClr val="white"/>
                </a:solidFill>
              </a:rPr>
              <a:t> ý </a:t>
            </a:r>
            <a:r>
              <a:rPr lang="en-US" sz="2400" dirty="0" err="1" smtClean="0">
                <a:solidFill>
                  <a:prstClr val="white"/>
                </a:solidFill>
              </a:rPr>
              <a:t>thức</a:t>
            </a:r>
            <a:r>
              <a:rPr lang="en-US" sz="2400" dirty="0" smtClean="0">
                <a:solidFill>
                  <a:prstClr val="white"/>
                </a:solidFill>
              </a:rPr>
              <a:t> </a:t>
            </a:r>
            <a:r>
              <a:rPr lang="en-US" sz="2400" dirty="0" err="1" smtClean="0">
                <a:solidFill>
                  <a:prstClr val="white"/>
                </a:solidFill>
              </a:rPr>
              <a:t>chu</a:t>
            </a:r>
            <a:r>
              <a:rPr lang="en-US" sz="2400" dirty="0" smtClean="0">
                <a:solidFill>
                  <a:prstClr val="white"/>
                </a:solidFill>
              </a:rPr>
              <a:t>̉ </a:t>
            </a:r>
            <a:r>
              <a:rPr lang="en-US" sz="2400" dirty="0" err="1" smtClean="0">
                <a:solidFill>
                  <a:prstClr val="white"/>
                </a:solidFill>
              </a:rPr>
              <a:t>quan</a:t>
            </a:r>
            <a:r>
              <a:rPr lang="en-US" sz="2400" dirty="0" smtClean="0">
                <a:solidFill>
                  <a:prstClr val="white"/>
                </a:solidFill>
              </a:rPr>
              <a:t> </a:t>
            </a:r>
            <a:r>
              <a:rPr lang="en-US" sz="2400" dirty="0" err="1" smtClean="0">
                <a:solidFill>
                  <a:prstClr val="white"/>
                </a:solidFill>
              </a:rPr>
              <a:t>của</a:t>
            </a:r>
            <a:r>
              <a:rPr lang="en-US" sz="2400" dirty="0" smtClean="0">
                <a:solidFill>
                  <a:prstClr val="white"/>
                </a:solidFill>
              </a:rPr>
              <a:t> </a:t>
            </a:r>
            <a:r>
              <a:rPr lang="en-US" sz="2400" dirty="0" err="1" smtClean="0">
                <a:solidFill>
                  <a:prstClr val="white"/>
                </a:solidFill>
              </a:rPr>
              <a:t>tác</a:t>
            </a:r>
            <a:r>
              <a:rPr lang="en-US" sz="2400" dirty="0" smtClean="0">
                <a:solidFill>
                  <a:prstClr val="white"/>
                </a:solidFill>
              </a:rPr>
              <a:t> </a:t>
            </a:r>
            <a:r>
              <a:rPr lang="en-US" sz="2400" dirty="0" err="1" smtClean="0">
                <a:solidFill>
                  <a:prstClr val="white"/>
                </a:solidFill>
              </a:rPr>
              <a:t>gia</a:t>
            </a:r>
            <a:r>
              <a:rPr lang="en-US" sz="2400" dirty="0" smtClean="0">
                <a:solidFill>
                  <a:prstClr val="white"/>
                </a:solidFill>
              </a:rPr>
              <a:t>̉ là </a:t>
            </a:r>
            <a:r>
              <a:rPr lang="en-US" sz="2400" dirty="0" err="1" smtClean="0">
                <a:solidFill>
                  <a:prstClr val="white"/>
                </a:solidFill>
              </a:rPr>
              <a:t>nguồn</a:t>
            </a:r>
            <a:r>
              <a:rPr lang="en-US" sz="2400" dirty="0" smtClean="0">
                <a:solidFill>
                  <a:prstClr val="white"/>
                </a:solidFill>
              </a:rPr>
              <a:t> </a:t>
            </a:r>
            <a:r>
              <a:rPr lang="en-US" sz="2400" dirty="0" err="1" smtClean="0">
                <a:solidFill>
                  <a:prstClr val="white"/>
                </a:solidFill>
              </a:rPr>
              <a:t>tư</a:t>
            </a:r>
            <a:r>
              <a:rPr lang="en-US" sz="2400" dirty="0" smtClean="0">
                <a:solidFill>
                  <a:prstClr val="white"/>
                </a:solidFill>
              </a:rPr>
              <a:t>̀ </a:t>
            </a:r>
            <a:r>
              <a:rPr lang="en-US" sz="2400" dirty="0" err="1" smtClean="0">
                <a:solidFill>
                  <a:prstClr val="white"/>
                </a:solidFill>
              </a:rPr>
              <a:t>liệu</a:t>
            </a:r>
            <a:r>
              <a:rPr lang="en-US" sz="2400" dirty="0" smtClean="0">
                <a:solidFill>
                  <a:prstClr val="white"/>
                </a:solidFill>
              </a:rPr>
              <a:t> </a:t>
            </a:r>
            <a:r>
              <a:rPr lang="en-US" sz="2400" dirty="0" err="1" smtClean="0">
                <a:solidFill>
                  <a:prstClr val="white"/>
                </a:solidFill>
              </a:rPr>
              <a:t>nào</a:t>
            </a:r>
            <a:r>
              <a:rPr lang="en-US" sz="2400" dirty="0" smtClean="0">
                <a:solidFill>
                  <a:prstClr val="white"/>
                </a:solidFill>
              </a:rPr>
              <a:t>?</a:t>
            </a:r>
            <a:endParaRPr lang="en-US" sz="2400" dirty="0">
              <a:solidFill>
                <a:prstClr val="white"/>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5202784"/>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B.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chư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viết</a:t>
            </a:r>
            <a:endParaRPr lang="en-US" sz="2000" dirty="0">
              <a:solidFill>
                <a:prstClr val="white"/>
              </a:solidFill>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8" y="6060425"/>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C.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kê</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chuyện</a:t>
            </a:r>
            <a:endParaRPr lang="en-US" sz="20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A.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hiện</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vật</a:t>
            </a:r>
            <a:endParaRPr lang="en-US" sz="2000" dirty="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D. </a:t>
            </a:r>
            <a:r>
              <a:rPr lang="en-US" sz="2000" dirty="0" err="1" smtClean="0">
                <a:solidFill>
                  <a:prstClr val="white"/>
                </a:solidFill>
                <a:ea typeface="Tahoma" panose="020B0604030504040204" pitchFamily="34" charset="0"/>
                <a:cs typeface="Tahoma" panose="020B0604030504040204" pitchFamily="34" charset="0"/>
              </a:rPr>
              <a:t>Tư</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liệu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câm</a:t>
            </a:r>
            <a:r>
              <a:rPr lang="en-US" sz="2000" dirty="0" smtClean="0">
                <a:solidFill>
                  <a:prstClr val="white"/>
                </a:solidFill>
                <a:ea typeface="Tahoma" panose="020B0604030504040204" pitchFamily="34" charset="0"/>
                <a:cs typeface="Tahoma" panose="020B0604030504040204" pitchFamily="34" charset="0"/>
              </a:rPr>
              <a:t>”</a:t>
            </a:r>
            <a:endParaRPr lang="en-US" sz="20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63470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461665"/>
          </a:xfrm>
          <a:prstGeom prst="rect">
            <a:avLst/>
          </a:prstGeom>
          <a:noFill/>
        </p:spPr>
        <p:txBody>
          <a:bodyPr wrap="square" rtlCol="0">
            <a:spAutoFit/>
          </a:bodyPr>
          <a:lstStyle/>
          <a:p>
            <a:pPr>
              <a:defRPr/>
            </a:pPr>
            <a:r>
              <a:rPr lang="en-US" sz="2400" dirty="0" err="1">
                <a:solidFill>
                  <a:prstClr val="white"/>
                </a:solidFill>
              </a:rPr>
              <a:t>Câu</a:t>
            </a:r>
            <a:r>
              <a:rPr lang="en-US" sz="2400" dirty="0">
                <a:solidFill>
                  <a:prstClr val="white"/>
                </a:solidFill>
              </a:rPr>
              <a:t> </a:t>
            </a:r>
            <a:r>
              <a:rPr lang="en-US" sz="2400" dirty="0" err="1">
                <a:solidFill>
                  <a:prstClr val="white"/>
                </a:solidFill>
              </a:rPr>
              <a:t>hỏi</a:t>
            </a:r>
            <a:r>
              <a:rPr lang="en-US" sz="2400" dirty="0">
                <a:solidFill>
                  <a:prstClr val="white"/>
                </a:solidFill>
              </a:rPr>
              <a:t> 3</a:t>
            </a:r>
            <a:r>
              <a:rPr lang="en-US" sz="2400" dirty="0" smtClean="0">
                <a:solidFill>
                  <a:prstClr val="white"/>
                </a:solidFill>
              </a:rPr>
              <a:t>: </a:t>
            </a:r>
            <a:r>
              <a:rPr lang="en-US" sz="2400" dirty="0" err="1" smtClean="0">
                <a:solidFill>
                  <a:prstClr val="white"/>
                </a:solidFill>
              </a:rPr>
              <a:t>Tư</a:t>
            </a:r>
            <a:r>
              <a:rPr lang="en-US" sz="2400" dirty="0" smtClean="0">
                <a:solidFill>
                  <a:prstClr val="white"/>
                </a:solidFill>
              </a:rPr>
              <a:t> </a:t>
            </a:r>
            <a:r>
              <a:rPr lang="en-US" sz="2400" dirty="0" err="1" smtClean="0">
                <a:solidFill>
                  <a:prstClr val="white"/>
                </a:solidFill>
              </a:rPr>
              <a:t>liệu</a:t>
            </a:r>
            <a:r>
              <a:rPr lang="en-US" sz="2400" dirty="0" smtClean="0">
                <a:solidFill>
                  <a:prstClr val="white"/>
                </a:solidFill>
              </a:rPr>
              <a:t> </a:t>
            </a:r>
            <a:r>
              <a:rPr lang="en-US" sz="2400" dirty="0" err="1" smtClean="0">
                <a:solidFill>
                  <a:prstClr val="white"/>
                </a:solidFill>
              </a:rPr>
              <a:t>hiện</a:t>
            </a:r>
            <a:r>
              <a:rPr lang="en-US" sz="2400" dirty="0" smtClean="0">
                <a:solidFill>
                  <a:prstClr val="white"/>
                </a:solidFill>
              </a:rPr>
              <a:t> </a:t>
            </a:r>
            <a:r>
              <a:rPr lang="en-US" sz="2400" dirty="0" err="1" smtClean="0">
                <a:solidFill>
                  <a:prstClr val="white"/>
                </a:solidFill>
              </a:rPr>
              <a:t>vật</a:t>
            </a:r>
            <a:r>
              <a:rPr lang="en-US" sz="2400" dirty="0" smtClean="0">
                <a:solidFill>
                  <a:prstClr val="white"/>
                </a:solidFill>
              </a:rPr>
              <a:t> là </a:t>
            </a:r>
            <a:r>
              <a:rPr lang="en-US" sz="2400" dirty="0" err="1" smtClean="0">
                <a:solidFill>
                  <a:prstClr val="white"/>
                </a:solidFill>
              </a:rPr>
              <a:t>gi</a:t>
            </a:r>
            <a:r>
              <a:rPr lang="en-US" sz="2400" dirty="0" smtClean="0">
                <a:solidFill>
                  <a:prstClr val="white"/>
                </a:solidFill>
              </a:rPr>
              <a:t>̀?</a:t>
            </a:r>
            <a:endParaRPr lang="en-US" sz="2400" dirty="0">
              <a:solidFill>
                <a:prstClr val="white"/>
              </a:solidFill>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942109" y="6063493"/>
            <a:ext cx="4812595"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C. </a:t>
            </a:r>
            <a:r>
              <a:rPr lang="en-US" sz="2000" dirty="0" err="1" smtClean="0">
                <a:solidFill>
                  <a:prstClr val="white"/>
                </a:solidFill>
                <a:ea typeface="Tahoma" panose="020B0604030504040204" pitchFamily="34" charset="0"/>
                <a:cs typeface="Tahoma" panose="020B0604030504040204" pitchFamily="34" charset="0"/>
              </a:rPr>
              <a:t>Những</a:t>
            </a:r>
            <a:r>
              <a:rPr lang="en-US" sz="2000" dirty="0" smtClean="0">
                <a:solidFill>
                  <a:prstClr val="white"/>
                </a:solidFill>
                <a:ea typeface="Tahoma" panose="020B0604030504040204" pitchFamily="34" charset="0"/>
                <a:cs typeface="Tahoma" panose="020B0604030504040204" pitchFamily="34" charset="0"/>
              </a:rPr>
              <a:t> di </a:t>
            </a:r>
            <a:r>
              <a:rPr lang="en-US" sz="2000" dirty="0" err="1" smtClean="0">
                <a:solidFill>
                  <a:prstClr val="white"/>
                </a:solidFill>
                <a:ea typeface="Tahoma" panose="020B0604030504040204" pitchFamily="34" charset="0"/>
                <a:cs typeface="Tahoma" panose="020B0604030504040204" pitchFamily="34" charset="0"/>
              </a:rPr>
              <a:t>tích</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đô</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vật</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người</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xưa</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lưu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lại</a:t>
            </a:r>
            <a:endParaRPr lang="en-US" sz="2000" dirty="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5197162"/>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B. </a:t>
            </a:r>
            <a:r>
              <a:rPr lang="en-US" sz="2000" dirty="0" smtClean="0">
                <a:solidFill>
                  <a:prstClr val="white"/>
                </a:solidFill>
                <a:ea typeface="Tahoma" panose="020B0604030504040204" pitchFamily="34" charset="0"/>
                <a:cs typeface="Tahoma" panose="020B0604030504040204" pitchFamily="34" charset="0"/>
              </a:rPr>
              <a:t>Là </a:t>
            </a:r>
            <a:r>
              <a:rPr lang="en-US" sz="2000" dirty="0" err="1" smtClean="0">
                <a:solidFill>
                  <a:prstClr val="white"/>
                </a:solidFill>
                <a:ea typeface="Tahoma" panose="020B0604030504040204" pitchFamily="34" charset="0"/>
                <a:cs typeface="Tahoma" panose="020B0604030504040204" pitchFamily="34" charset="0"/>
              </a:rPr>
              <a:t>những</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bản</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ghi</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bản</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khắc</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chư</a:t>
            </a:r>
            <a:r>
              <a:rPr lang="en-US" sz="2000" dirty="0" smtClean="0">
                <a:solidFill>
                  <a:prstClr val="white"/>
                </a:solidFill>
                <a:ea typeface="Tahoma" panose="020B0604030504040204" pitchFamily="34" charset="0"/>
                <a:cs typeface="Tahoma" panose="020B0604030504040204" pitchFamily="34" charset="0"/>
              </a:rPr>
              <a:t>̃</a:t>
            </a:r>
            <a:endParaRPr lang="en-US" sz="20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197162"/>
            <a:ext cx="4650419"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A. </a:t>
            </a:r>
            <a:r>
              <a:rPr lang="en-US" sz="2000" dirty="0" err="1" smtClean="0">
                <a:solidFill>
                  <a:prstClr val="white"/>
                </a:solidFill>
                <a:ea typeface="Tahoma" panose="020B0604030504040204" pitchFamily="34" charset="0"/>
                <a:cs typeface="Tahoma" panose="020B0604030504040204" pitchFamily="34" charset="0"/>
              </a:rPr>
              <a:t>Cái</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bàn</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ghê</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bình</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hoa</a:t>
            </a:r>
            <a:r>
              <a:rPr lang="en-US" sz="2000" dirty="0" smtClean="0">
                <a:solidFill>
                  <a:prstClr val="white"/>
                </a:solidFill>
                <a:ea typeface="Tahoma" panose="020B0604030504040204" pitchFamily="34" charset="0"/>
                <a:cs typeface="Tahoma" panose="020B0604030504040204" pitchFamily="34" charset="0"/>
              </a:rPr>
              <a:t>…</a:t>
            </a:r>
            <a:endParaRPr lang="en-US" sz="2000" dirty="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5031610" cy="40011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dirty="0">
                <a:solidFill>
                  <a:srgbClr val="FFC000"/>
                </a:solidFill>
                <a:ea typeface="Tahoma" panose="020B0604030504040204" pitchFamily="34" charset="0"/>
                <a:cs typeface="Tahoma" panose="020B0604030504040204" pitchFamily="34" charset="0"/>
              </a:rPr>
              <a:t>D. </a:t>
            </a:r>
            <a:r>
              <a:rPr lang="en-US" sz="2000" dirty="0" err="1" smtClean="0">
                <a:solidFill>
                  <a:prstClr val="white"/>
                </a:solidFill>
                <a:ea typeface="Tahoma" panose="020B0604030504040204" pitchFamily="34" charset="0"/>
                <a:cs typeface="Tahoma" panose="020B0604030504040204" pitchFamily="34" charset="0"/>
              </a:rPr>
              <a:t>Những</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câu</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chuyện</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kê</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vê</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ngày</a:t>
            </a:r>
            <a:r>
              <a:rPr lang="en-US" sz="2000" dirty="0" smtClean="0">
                <a:solidFill>
                  <a:prstClr val="white"/>
                </a:solidFill>
                <a:ea typeface="Tahoma" panose="020B0604030504040204" pitchFamily="34" charset="0"/>
                <a:cs typeface="Tahoma" panose="020B0604030504040204" pitchFamily="34" charset="0"/>
              </a:rPr>
              <a:t> </a:t>
            </a:r>
            <a:r>
              <a:rPr lang="en-US" sz="2000" dirty="0" err="1" smtClean="0">
                <a:solidFill>
                  <a:prstClr val="white"/>
                </a:solidFill>
                <a:ea typeface="Tahoma" panose="020B0604030504040204" pitchFamily="34" charset="0"/>
                <a:cs typeface="Tahoma" panose="020B0604030504040204" pitchFamily="34" charset="0"/>
              </a:rPr>
              <a:t>xưa</a:t>
            </a:r>
            <a:endParaRPr lang="en-US" sz="20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45553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3.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truyền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miệng</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7162646" y="5818637"/>
            <a:ext cx="3935069"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Thánh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giặc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Ân</a:t>
            </a:r>
            <a:endParaRPr lang="en-US" sz="2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220691" y="1369178"/>
            <a:ext cx="5534890" cy="4160982"/>
          </a:xfrm>
          <a:prstGeom prst="rect">
            <a:avLst/>
          </a:prstGeom>
        </p:spPr>
      </p:pic>
      <p:pic>
        <p:nvPicPr>
          <p:cNvPr id="4" name="Picture 3"/>
          <p:cNvPicPr>
            <a:picLocks noChangeAspect="1"/>
          </p:cNvPicPr>
          <p:nvPr/>
        </p:nvPicPr>
        <p:blipFill>
          <a:blip r:embed="rId3"/>
          <a:stretch>
            <a:fillRect/>
          </a:stretch>
        </p:blipFill>
        <p:spPr>
          <a:xfrm>
            <a:off x="471055" y="1369178"/>
            <a:ext cx="5624944" cy="4155322"/>
          </a:xfrm>
          <a:prstGeom prst="rect">
            <a:avLst/>
          </a:prstGeom>
        </p:spPr>
      </p:pic>
      <p:sp>
        <p:nvSpPr>
          <p:cNvPr id="7" name="TextBox 6"/>
          <p:cNvSpPr txBox="1"/>
          <p:nvPr/>
        </p:nvSpPr>
        <p:spPr>
          <a:xfrm>
            <a:off x="471056" y="5836684"/>
            <a:ext cx="5624944" cy="461665"/>
          </a:xfrm>
          <a:prstGeom prst="rect">
            <a:avLst/>
          </a:prstGeom>
          <a:noFill/>
        </p:spPr>
        <p:txBody>
          <a:bodyPr wrap="square" rtlCol="0">
            <a:spAutoFit/>
          </a:bodyPr>
          <a:lstStyle/>
          <a:p>
            <a:r>
              <a:rPr lang="en-US" sz="2400" b="1" dirty="0" err="1" smtClean="0">
                <a:latin typeface="Times New Roman" panose="02020603050405020304" pitchFamily="18" charset="0"/>
                <a:cs typeface="Times New Roman" panose="02020603050405020304" pitchFamily="18" charset="0"/>
              </a:rPr>
              <a:t>Truyền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thuyết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Châu</a:t>
            </a:r>
            <a:r>
              <a:rPr lang="en-US" sz="2400" b="1" dirty="0" smtClean="0">
                <a:latin typeface="Times New Roman" panose="02020603050405020304" pitchFamily="18" charset="0"/>
                <a:cs typeface="Times New Roman" panose="02020603050405020304" pitchFamily="18" charset="0"/>
              </a:rPr>
              <a:t> –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Thủy</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62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14945" y="1593273"/>
            <a:ext cx="7329055" cy="600164"/>
          </a:xfrm>
          <a:prstGeom prst="rect">
            <a:avLst/>
          </a:prstGeom>
          <a:noFill/>
        </p:spPr>
        <p:txBody>
          <a:bodyPr wrap="square" rtlCol="0">
            <a:spAutoFit/>
          </a:bodyPr>
          <a:lstStyle/>
          <a:p>
            <a:r>
              <a:rPr lang="en-US" sz="3300" b="1" dirty="0" err="1" smtClean="0">
                <a:latin typeface="Times New Roman" panose="02020603050405020304" pitchFamily="18" charset="0"/>
                <a:cs typeface="Times New Roman" panose="02020603050405020304" pitchFamily="18" charset="0"/>
                <a:hlinkClick r:id="rId2"/>
              </a:rPr>
              <a:t>Xem</a:t>
            </a:r>
            <a:r>
              <a:rPr lang="en-US" sz="3300" b="1" dirty="0" smtClean="0">
                <a:latin typeface="Times New Roman" panose="02020603050405020304" pitchFamily="18" charset="0"/>
                <a:cs typeface="Times New Roman" panose="02020603050405020304" pitchFamily="18" charset="0"/>
                <a:hlinkClick r:id="rId2"/>
              </a:rPr>
              <a:t> clip</a:t>
            </a:r>
            <a:endParaRPr lang="en-US"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4276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478" y="450375"/>
            <a:ext cx="7997588" cy="646331"/>
          </a:xfrm>
          <a:prstGeom prst="rect">
            <a:avLst/>
          </a:prstGeom>
          <a:noFill/>
        </p:spPr>
        <p:txBody>
          <a:bodyPr wrap="square" rtlCol="0">
            <a:spAutoFit/>
          </a:bodyPr>
          <a:lstStyle/>
          <a:p>
            <a:r>
              <a:rPr lang="en-US" sz="3600" b="1" dirty="0" smtClean="0">
                <a:latin typeface="Times New Roman" panose="02020603050405020304" pitchFamily="18" charset="0"/>
                <a:cs typeface="Times New Roman" panose="02020603050405020304" pitchFamily="18" charset="0"/>
              </a:rPr>
              <a:t>3.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truyền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miệng</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0586078" cy="1107996"/>
          </a:xfrm>
          <a:prstGeom prst="rect">
            <a:avLst/>
          </a:prstGeom>
          <a:noFill/>
        </p:spPr>
        <p:txBody>
          <a:bodyPr wrap="square" rtlCol="0">
            <a:spAutoFit/>
          </a:bodyPr>
          <a:lstStyle/>
          <a:p>
            <a:r>
              <a:rPr lang="en-US" sz="3300" b="1" dirty="0" smtClean="0">
                <a:latin typeface="Times New Roman" panose="02020603050405020304" pitchFamily="18" charset="0"/>
                <a:cs typeface="Times New Roman" panose="02020603050405020304" pitchFamily="18" charset="0"/>
              </a:rPr>
              <a:t>- </a:t>
            </a:r>
            <a:r>
              <a:rPr lang="en-US" sz="3300" dirty="0" smtClean="0">
                <a:latin typeface="Times New Roman" panose="02020603050405020304" pitchFamily="18" charset="0"/>
                <a:cs typeface="Times New Roman" panose="02020603050405020304" pitchFamily="18" charset="0"/>
              </a:rPr>
              <a:t>Là </a:t>
            </a:r>
            <a:r>
              <a:rPr lang="en-US" sz="3300" dirty="0" err="1" smtClean="0">
                <a:latin typeface="Times New Roman" panose="02020603050405020304" pitchFamily="18" charset="0"/>
                <a:cs typeface="Times New Roman" panose="02020603050405020304" pitchFamily="18" charset="0"/>
              </a:rPr>
              <a:t>những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câu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chuyện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dân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gian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thần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thoại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truyền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thuyết</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cô</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tích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được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kê</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truyền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miệng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tư</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này</a:t>
            </a:r>
            <a:r>
              <a:rPr lang="en-US" sz="3300" dirty="0" smtClean="0">
                <a:latin typeface="Times New Roman" panose="02020603050405020304" pitchFamily="18" charset="0"/>
                <a:cs typeface="Times New Roman" panose="02020603050405020304" pitchFamily="18" charset="0"/>
              </a:rPr>
              <a:t> qua </a:t>
            </a:r>
            <a:r>
              <a:rPr lang="en-US" sz="3300" dirty="0" err="1" smtClean="0">
                <a:latin typeface="Times New Roman" panose="02020603050405020304" pitchFamily="18" charset="0"/>
                <a:cs typeface="Times New Roman" panose="02020603050405020304" pitchFamily="18" charset="0"/>
              </a:rPr>
              <a:t>đời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khác</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32131" y="3793405"/>
            <a:ext cx="10586078" cy="1107996"/>
          </a:xfrm>
          <a:prstGeom prst="rect">
            <a:avLst/>
          </a:prstGeom>
          <a:noFill/>
        </p:spPr>
        <p:txBody>
          <a:bodyPr wrap="square" rtlCol="0">
            <a:spAutoFit/>
          </a:bodyPr>
          <a:lstStyle/>
          <a:p>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Không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cho</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biết</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chính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xác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vê</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gian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địa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điểm</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nhưng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phần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nào</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phản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ánh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hiện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thực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lịch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sư</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725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131"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4</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gốc</a:t>
            </a:r>
            <a:endParaRPr lang="en-US" sz="36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38263" y="1221398"/>
            <a:ext cx="4065010" cy="5171814"/>
          </a:xfrm>
          <a:prstGeom prst="rect">
            <a:avLst/>
          </a:prstGeom>
        </p:spPr>
      </p:pic>
      <p:pic>
        <p:nvPicPr>
          <p:cNvPr id="6" name="Picture 5"/>
          <p:cNvPicPr>
            <a:picLocks noChangeAspect="1"/>
          </p:cNvPicPr>
          <p:nvPr/>
        </p:nvPicPr>
        <p:blipFill>
          <a:blip r:embed="rId3"/>
          <a:stretch>
            <a:fillRect/>
          </a:stretch>
        </p:blipFill>
        <p:spPr>
          <a:xfrm>
            <a:off x="5915891" y="1710859"/>
            <a:ext cx="5699895" cy="3927942"/>
          </a:xfrm>
          <a:prstGeom prst="rect">
            <a:avLst/>
          </a:prstGeom>
        </p:spPr>
      </p:pic>
    </p:spTree>
    <p:extLst>
      <p:ext uri="{BB962C8B-B14F-4D97-AF65-F5344CB8AC3E}">
        <p14:creationId xmlns:p14="http://schemas.microsoft.com/office/powerpoint/2010/main" val="267683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131"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4</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gốc</a:t>
            </a:r>
            <a:endParaRPr lang="en-US" sz="36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499139" y="1416482"/>
            <a:ext cx="9390533" cy="4624099"/>
          </a:xfrm>
          <a:prstGeom prst="rect">
            <a:avLst/>
          </a:prstGeom>
        </p:spPr>
      </p:pic>
    </p:spTree>
    <p:extLst>
      <p:ext uri="{BB962C8B-B14F-4D97-AF65-F5344CB8AC3E}">
        <p14:creationId xmlns:p14="http://schemas.microsoft.com/office/powerpoint/2010/main" val="235544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7856" y="436726"/>
            <a:ext cx="8557146" cy="707886"/>
          </a:xfrm>
          <a:prstGeom prst="rect">
            <a:avLst/>
          </a:prstGeom>
          <a:solidFill>
            <a:schemeClr val="accent1">
              <a:lumMod val="60000"/>
              <a:lumOff val="40000"/>
            </a:schemeClr>
          </a:solidFill>
        </p:spPr>
        <p:txBody>
          <a:bodyPr wrap="square" rtlCol="0">
            <a:spAutoFit/>
          </a:bodyPr>
          <a:lstStyle/>
          <a:p>
            <a:r>
              <a:rPr lang="en-US" sz="4000" b="1" dirty="0" err="1" smtClean="0"/>
              <a:t>CHƯƠNG</a:t>
            </a:r>
            <a:r>
              <a:rPr lang="en-US" sz="4000" b="1" dirty="0" smtClean="0"/>
              <a:t> 1: VÌ SAO </a:t>
            </a:r>
            <a:r>
              <a:rPr lang="en-US" sz="4000" b="1" dirty="0" err="1" smtClean="0"/>
              <a:t>PHẢI</a:t>
            </a:r>
            <a:r>
              <a:rPr lang="en-US" sz="4000" b="1" dirty="0" smtClean="0"/>
              <a:t> </a:t>
            </a:r>
            <a:r>
              <a:rPr lang="en-US" sz="4000" b="1" dirty="0" err="1" smtClean="0"/>
              <a:t>HỌC</a:t>
            </a:r>
            <a:r>
              <a:rPr lang="en-US" sz="4000" b="1" dirty="0" smtClean="0"/>
              <a:t> </a:t>
            </a:r>
            <a:r>
              <a:rPr lang="en-US" sz="4000" b="1" dirty="0" err="1" smtClean="0"/>
              <a:t>LỊCH</a:t>
            </a:r>
            <a:r>
              <a:rPr lang="en-US" sz="4000" b="1" dirty="0" smtClean="0"/>
              <a:t> </a:t>
            </a:r>
            <a:r>
              <a:rPr lang="en-US" sz="4000" b="1" dirty="0" err="1" smtClean="0"/>
              <a:t>SƯ</a:t>
            </a:r>
            <a:r>
              <a:rPr lang="en-US" sz="4000" b="1" dirty="0" smtClean="0"/>
              <a:t>̉</a:t>
            </a:r>
            <a:endParaRPr lang="en-US" sz="4000" b="1" dirty="0"/>
          </a:p>
        </p:txBody>
      </p:sp>
      <p:pic>
        <p:nvPicPr>
          <p:cNvPr id="4" name="Picture 3"/>
          <p:cNvPicPr>
            <a:picLocks noChangeAspect="1"/>
          </p:cNvPicPr>
          <p:nvPr/>
        </p:nvPicPr>
        <p:blipFill>
          <a:blip r:embed="rId2"/>
          <a:stretch>
            <a:fillRect/>
          </a:stretch>
        </p:blipFill>
        <p:spPr>
          <a:xfrm>
            <a:off x="1016001" y="1469572"/>
            <a:ext cx="4834662" cy="3489647"/>
          </a:xfrm>
          <a:prstGeom prst="rect">
            <a:avLst/>
          </a:prstGeom>
        </p:spPr>
      </p:pic>
      <p:sp>
        <p:nvSpPr>
          <p:cNvPr id="5" name="TextBox 4"/>
          <p:cNvSpPr txBox="1"/>
          <p:nvPr/>
        </p:nvSpPr>
        <p:spPr>
          <a:xfrm>
            <a:off x="4731658" y="5738324"/>
            <a:ext cx="4383314" cy="461665"/>
          </a:xfrm>
          <a:prstGeom prst="rect">
            <a:avLst/>
          </a:prstGeom>
          <a:noFill/>
        </p:spPr>
        <p:txBody>
          <a:bodyPr wrap="square" rtlCol="0">
            <a:spAutoFit/>
          </a:bodyPr>
          <a:lstStyle/>
          <a:p>
            <a:r>
              <a:rPr lang="en-US" sz="2400" b="1" dirty="0" smtClean="0"/>
              <a:t>Di </a:t>
            </a:r>
            <a:r>
              <a:rPr lang="en-US" sz="2400" b="1" dirty="0" err="1" smtClean="0"/>
              <a:t>tích</a:t>
            </a:r>
            <a:r>
              <a:rPr lang="en-US" sz="2400" b="1" dirty="0" smtClean="0"/>
              <a:t> </a:t>
            </a:r>
            <a:r>
              <a:rPr lang="en-US" sz="2400" b="1" dirty="0" err="1" smtClean="0"/>
              <a:t>Đoan</a:t>
            </a:r>
            <a:r>
              <a:rPr lang="en-US" sz="2400" b="1" dirty="0" smtClean="0"/>
              <a:t> </a:t>
            </a:r>
            <a:r>
              <a:rPr lang="en-US" sz="2400" b="1" dirty="0" err="1" smtClean="0"/>
              <a:t>Môn</a:t>
            </a:r>
            <a:endParaRPr lang="en-US" sz="2400" b="1" dirty="0"/>
          </a:p>
        </p:txBody>
      </p:sp>
      <p:pic>
        <p:nvPicPr>
          <p:cNvPr id="2050" name="Picture 2" descr="kham pha doan mon cong thanh co kinh lon nhat hoang thanh thang long x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229" y="1469571"/>
            <a:ext cx="4884760" cy="3489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18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491" y="637310"/>
            <a:ext cx="11610109" cy="6247864"/>
          </a:xfrm>
          <a:prstGeom prst="rect">
            <a:avLst/>
          </a:prstGeom>
          <a:noFill/>
        </p:spPr>
        <p:txBody>
          <a:bodyPr wrap="square" rtlCol="0">
            <a:spAutoFit/>
          </a:bodyPr>
          <a:lstStyle/>
          <a:p>
            <a:r>
              <a:rPr lang="vi-VN" sz="2000" dirty="0"/>
              <a:t>Hỡi đồng bào toàn quốc!</a:t>
            </a:r>
            <a:r>
              <a:rPr lang="vi-VN" sz="2000" dirty="0"/>
              <a:t/>
            </a:r>
            <a:br>
              <a:rPr lang="vi-VN" sz="2000" dirty="0"/>
            </a:br>
            <a:r>
              <a:rPr lang="vi-VN" sz="2000" dirty="0"/>
              <a:t>Chúng ta muốn hoà bình, chúng ta đã nhân nhượng. Nhưng chúng ta càng nhân nhượng, thực dân Pháp càng lấn tới, vì chúng quyết tâm cướp nước ta một lần nữa!</a:t>
            </a:r>
            <a:r>
              <a:rPr lang="vi-VN" sz="2000" dirty="0"/>
              <a:t/>
            </a:r>
            <a:br>
              <a:rPr lang="vi-VN" sz="2000" dirty="0"/>
            </a:br>
            <a:r>
              <a:rPr lang="vi-VN" sz="2000" dirty="0"/>
              <a:t>Không! Chúng ta thà hy sinh tất cả, chứ nhất định không chịu mất nước, nhất định không chịu làm nô lệ.</a:t>
            </a:r>
            <a:r>
              <a:rPr lang="vi-VN" sz="2000" dirty="0"/>
              <a:t/>
            </a:r>
            <a:br>
              <a:rPr lang="vi-VN" sz="2000" dirty="0"/>
            </a:br>
            <a:r>
              <a:rPr lang="vi-VN" sz="2000" dirty="0"/>
              <a:t>Hỡi đồng bào!</a:t>
            </a:r>
            <a:r>
              <a:rPr lang="vi-VN" sz="2000" dirty="0"/>
              <a:t/>
            </a:r>
            <a:br>
              <a:rPr lang="vi-VN" sz="2000" dirty="0"/>
            </a:br>
            <a:r>
              <a:rPr lang="vi-VN" sz="2000" dirty="0"/>
              <a:t>Chúng ta phải đứng lên!</a:t>
            </a:r>
            <a:r>
              <a:rPr lang="vi-VN" sz="2000" dirty="0"/>
              <a:t/>
            </a:r>
            <a:br>
              <a:rPr lang="vi-VN" sz="2000" dirty="0"/>
            </a:br>
            <a:r>
              <a:rPr lang="vi-VN" sz="2000" dirty="0"/>
              <a:t>Bất kỳ đàn ông, đàn bà, bất kỳ người già, người trẻ, không chia tôn giáo, đảng phái, dân tộc. Hễ là người Việt Nam thì phải đứng lên đánh thực dân Pháp, cứu Tổ quốc. Ai có súng dùng súng. Ai có gươm dùng gươm, không có gươm thì dùng cuốc, thuổng, gậy gộc. Ai cũng phải ra sức chống thực dân Pháp cứu nước.</a:t>
            </a:r>
            <a:r>
              <a:rPr lang="vi-VN" sz="2000" dirty="0"/>
              <a:t/>
            </a:r>
            <a:br>
              <a:rPr lang="vi-VN" sz="2000" dirty="0"/>
            </a:br>
            <a:r>
              <a:rPr lang="vi-VN" sz="2000" dirty="0"/>
              <a:t>Hỡi anh em binh sĩ, tự vệ, dân quân!</a:t>
            </a:r>
            <a:r>
              <a:rPr lang="vi-VN" sz="2000" dirty="0"/>
              <a:t/>
            </a:r>
            <a:br>
              <a:rPr lang="vi-VN" sz="2000" dirty="0"/>
            </a:br>
            <a:r>
              <a:rPr lang="vi-VN" sz="2000" dirty="0"/>
              <a:t>Giờ cứu quốc đã đến. Ta phải hy sinh đến giọt máu cuối cùng, để giữ gìn đất nước.</a:t>
            </a:r>
            <a:r>
              <a:rPr lang="vi-VN" sz="2000" dirty="0"/>
              <a:t/>
            </a:r>
            <a:br>
              <a:rPr lang="vi-VN" sz="2000" dirty="0"/>
            </a:br>
            <a:r>
              <a:rPr lang="vi-VN" sz="2000" dirty="0"/>
              <a:t>Dù phải gian khổ kháng chiến, nhưng với một lòng kiên quyết hy sinh, thắng lợi nhất định về dân tộc ta!</a:t>
            </a:r>
            <a:r>
              <a:rPr lang="vi-VN" sz="2000" dirty="0"/>
              <a:t/>
            </a:r>
            <a:br>
              <a:rPr lang="vi-VN" sz="2000" dirty="0"/>
            </a:br>
            <a:r>
              <a:rPr lang="vi-VN" sz="2000" dirty="0"/>
              <a:t>Việt Nam độc lập và thống nhất muôn năm</a:t>
            </a:r>
            <a:r>
              <a:rPr lang="vi-VN" sz="2000" dirty="0"/>
              <a:t/>
            </a:r>
            <a:br>
              <a:rPr lang="vi-VN" sz="2000" dirty="0"/>
            </a:br>
            <a:r>
              <a:rPr lang="vi-VN" sz="2000" dirty="0"/>
              <a:t>Kháng chiến thắng lợi muôn năm</a:t>
            </a:r>
            <a:r>
              <a:rPr lang="vi-VN" sz="2000" dirty="0"/>
              <a:t/>
            </a:r>
            <a:br>
              <a:rPr lang="vi-VN" sz="2000" dirty="0"/>
            </a:br>
            <a:r>
              <a:rPr lang="vi-VN" sz="2000" dirty="0"/>
              <a:t/>
            </a:r>
            <a:br>
              <a:rPr lang="vi-VN" sz="2000" dirty="0"/>
            </a:br>
            <a:r>
              <a:rPr lang="vi-VN" sz="2000" dirty="0"/>
              <a:t>Hà Nội, ngày 19 tháng 12 năm 1946</a:t>
            </a:r>
            <a:r>
              <a:rPr lang="vi-VN" sz="2000" dirty="0"/>
              <a:t/>
            </a:r>
            <a:br>
              <a:rPr lang="vi-VN" sz="2000" dirty="0"/>
            </a:br>
            <a:r>
              <a:rPr lang="vi-VN" sz="2000" dirty="0"/>
              <a:t>Hồ Chí Minh</a:t>
            </a:r>
            <a:endParaRPr lang="en-US" sz="2000" dirty="0"/>
          </a:p>
        </p:txBody>
      </p:sp>
    </p:spTree>
    <p:extLst>
      <p:ext uri="{BB962C8B-B14F-4D97-AF65-F5344CB8AC3E}">
        <p14:creationId xmlns:p14="http://schemas.microsoft.com/office/powerpoint/2010/main" val="3931255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131" y="450375"/>
            <a:ext cx="7997588" cy="646331"/>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4</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Tư</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liệu</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gốc</a:t>
            </a:r>
            <a:endParaRPr lang="en-US" sz="36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32131" y="2112456"/>
            <a:ext cx="10586078" cy="1107996"/>
          </a:xfrm>
          <a:prstGeom prst="rect">
            <a:avLst/>
          </a:prstGeom>
          <a:noFill/>
        </p:spPr>
        <p:txBody>
          <a:bodyPr wrap="square" rtlCol="0">
            <a:spAutoFit/>
          </a:bodyPr>
          <a:lstStyle/>
          <a:p>
            <a:r>
              <a:rPr lang="en-US" sz="3300" b="1"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Cung</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cấp</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thông</a:t>
            </a:r>
            <a:r>
              <a:rPr lang="en-US" sz="3300" dirty="0" smtClean="0">
                <a:latin typeface="Times New Roman" panose="02020603050405020304" pitchFamily="18" charset="0"/>
                <a:cs typeface="Times New Roman" panose="02020603050405020304" pitchFamily="18" charset="0"/>
              </a:rPr>
              <a:t> tin </a:t>
            </a:r>
            <a:r>
              <a:rPr lang="en-US" sz="3300" dirty="0" err="1" smtClean="0">
                <a:latin typeface="Times New Roman" panose="02020603050405020304" pitchFamily="18" charset="0"/>
                <a:cs typeface="Times New Roman" panose="02020603050405020304" pitchFamily="18" charset="0"/>
              </a:rPr>
              <a:t>đầu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tiên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va</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trực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tiếp</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vê</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sư</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kiện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hoặc</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thời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ki</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lịch</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sư</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nào</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đo</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32131" y="3793405"/>
            <a:ext cx="10586078" cy="600164"/>
          </a:xfrm>
          <a:prstGeom prst="rect">
            <a:avLst/>
          </a:prstGeom>
          <a:noFill/>
        </p:spPr>
        <p:txBody>
          <a:bodyPr wrap="square" rtlCol="0">
            <a:spAutoFit/>
          </a:bodyPr>
          <a:lstStyle/>
          <a:p>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Đây</a:t>
            </a:r>
            <a:r>
              <a:rPr lang="en-US" sz="3300" dirty="0" smtClean="0">
                <a:latin typeface="Times New Roman" panose="02020603050405020304" pitchFamily="18" charset="0"/>
                <a:cs typeface="Times New Roman" panose="02020603050405020304" pitchFamily="18" charset="0"/>
              </a:rPr>
              <a:t> là </a:t>
            </a:r>
            <a:r>
              <a:rPr lang="en-US" sz="3300" dirty="0" err="1" smtClean="0">
                <a:latin typeface="Times New Roman" panose="02020603050405020304" pitchFamily="18" charset="0"/>
                <a:cs typeface="Times New Roman" panose="02020603050405020304" pitchFamily="18" charset="0"/>
              </a:rPr>
              <a:t>nguồn</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tư</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liệu</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đáng</a:t>
            </a:r>
            <a:r>
              <a:rPr lang="en-US" sz="3300" dirty="0" smtClean="0">
                <a:latin typeface="Times New Roman" panose="02020603050405020304" pitchFamily="18" charset="0"/>
                <a:cs typeface="Times New Roman" panose="02020603050405020304" pitchFamily="18" charset="0"/>
              </a:rPr>
              <a:t> tin </a:t>
            </a:r>
            <a:r>
              <a:rPr lang="en-US" sz="3300" dirty="0" err="1" smtClean="0">
                <a:latin typeface="Times New Roman" panose="02020603050405020304" pitchFamily="18" charset="0"/>
                <a:cs typeface="Times New Roman" panose="02020603050405020304" pitchFamily="18" charset="0"/>
              </a:rPr>
              <a:t>cậy</a:t>
            </a:r>
            <a:r>
              <a:rPr lang="en-US" sz="3300" dirty="0" smtClean="0">
                <a:latin typeface="Times New Roman" panose="02020603050405020304" pitchFamily="18" charset="0"/>
                <a:cs typeface="Times New Roman" panose="02020603050405020304" pitchFamily="18" charset="0"/>
              </a:rPr>
              <a:t> </a:t>
            </a:r>
            <a:r>
              <a:rPr lang="en-US" sz="3300" dirty="0" err="1" smtClean="0">
                <a:latin typeface="Times New Roman" panose="02020603050405020304" pitchFamily="18" charset="0"/>
                <a:cs typeface="Times New Roman" panose="02020603050405020304" pitchFamily="18" charset="0"/>
              </a:rPr>
              <a:t>nhất</a:t>
            </a:r>
            <a:r>
              <a:rPr lang="en-US" sz="3300" dirty="0" smtClean="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90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124691" y="34636"/>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pic>
        <p:nvPicPr>
          <p:cNvPr id="6" name="Picture 5">
            <a:extLst>
              <a:ext uri="{FF2B5EF4-FFF2-40B4-BE49-F238E27FC236}">
                <a16:creationId xmlns:a16="http://schemas.microsoft.com/office/drawing/2014/main" xmlns="" id="{CF7AC02A-F237-A14E-AB2D-848D4F964EAE}"/>
              </a:ext>
            </a:extLst>
          </p:cNvPr>
          <p:cNvPicPr>
            <a:picLocks noChangeAspect="1"/>
          </p:cNvPicPr>
          <p:nvPr/>
        </p:nvPicPr>
        <p:blipFill>
          <a:blip r:embed="rId3"/>
          <a:stretch>
            <a:fillRect/>
          </a:stretch>
        </p:blipFill>
        <p:spPr>
          <a:xfrm>
            <a:off x="471054" y="457200"/>
            <a:ext cx="4627419" cy="6012873"/>
          </a:xfrm>
          <a:prstGeom prst="rect">
            <a:avLst/>
          </a:prstGeom>
        </p:spPr>
      </p:pic>
      <p:sp>
        <p:nvSpPr>
          <p:cNvPr id="13" name="TextBox 12">
            <a:extLst>
              <a:ext uri="{FF2B5EF4-FFF2-40B4-BE49-F238E27FC236}">
                <a16:creationId xmlns:a16="http://schemas.microsoft.com/office/drawing/2014/main" xmlns="" id="{9DFD921B-945F-0A48-AEDF-8AE72CF7F459}"/>
              </a:ext>
            </a:extLst>
          </p:cNvPr>
          <p:cNvSpPr txBox="1"/>
          <p:nvPr/>
        </p:nvSpPr>
        <p:spPr>
          <a:xfrm>
            <a:off x="5709035" y="2105891"/>
            <a:ext cx="5997094" cy="2400657"/>
          </a:xfrm>
          <a:prstGeom prst="rect">
            <a:avLst/>
          </a:prstGeom>
          <a:noFill/>
        </p:spPr>
        <p:txBody>
          <a:bodyPr wrap="square" rtlCol="0">
            <a:spAutoFit/>
          </a:bodyPr>
          <a:lstStyle/>
          <a:p>
            <a:r>
              <a:rPr lang="x-none" sz="3000" dirty="0">
                <a:solidFill>
                  <a:schemeClr val="bg1"/>
                </a:solidFill>
                <a:latin typeface="Times New Roman" panose="02020603050405020304" pitchFamily="18" charset="0"/>
                <a:cs typeface="Times New Roman" panose="02020603050405020304" pitchFamily="18" charset="0"/>
              </a:rPr>
              <a:t> - Các nguồn tư liệu đóng vai trò quan trọng trong việc phục dựng lại lịch sử.</a:t>
            </a:r>
          </a:p>
          <a:p>
            <a:r>
              <a:rPr lang="x-none" sz="3000" dirty="0">
                <a:solidFill>
                  <a:schemeClr val="bg1"/>
                </a:solidFill>
                <a:latin typeface="Times New Roman" panose="02020603050405020304" pitchFamily="18" charset="0"/>
                <a:cs typeface="Times New Roman" panose="02020603050405020304" pitchFamily="18" charset="0"/>
              </a:rPr>
              <a:t>- Nguồn tư liệu gốc là nguồn tư liệu đáng tin cậy nhất.</a:t>
            </a:r>
          </a:p>
        </p:txBody>
      </p:sp>
    </p:spTree>
    <p:extLst>
      <p:ext uri="{BB962C8B-B14F-4D97-AF65-F5344CB8AC3E}">
        <p14:creationId xmlns:p14="http://schemas.microsoft.com/office/powerpoint/2010/main" val="71783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nodeType="clickEffect">
                                  <p:stCondLst>
                                    <p:cond delay="0"/>
                                  </p:stCondLst>
                                  <p:iterate type="lt">
                                    <p:tmPct val="10000"/>
                                  </p:iterate>
                                  <p:childTnLst>
                                    <p:set>
                                      <p:cBhvr>
                                        <p:cTn id="11" dur="1" fill="hold">
                                          <p:stCondLst>
                                            <p:cond delay="0"/>
                                          </p:stCondLst>
                                        </p:cTn>
                                        <p:tgtEl>
                                          <p:spTgt spid="13">
                                            <p:txEl>
                                              <p:pRg st="0" end="0"/>
                                            </p:txEl>
                                          </p:spTgt>
                                        </p:tgtEl>
                                        <p:attrNameLst>
                                          <p:attrName>style.visibility</p:attrName>
                                        </p:attrNameLst>
                                      </p:cBhvr>
                                      <p:to>
                                        <p:strVal val="visible"/>
                                      </p:to>
                                    </p:set>
                                    <p:anim by="(-#ppt_w*2)" calcmode="lin" valueType="num">
                                      <p:cBhvr rctx="PPT">
                                        <p:cTn id="12" dur="500" autoRev="1" fill="hold">
                                          <p:stCondLst>
                                            <p:cond delay="0"/>
                                          </p:stCondLst>
                                        </p:cTn>
                                        <p:tgtEl>
                                          <p:spTgt spid="13">
                                            <p:txEl>
                                              <p:pRg st="0" end="0"/>
                                            </p:txEl>
                                          </p:spTgt>
                                        </p:tgtEl>
                                        <p:attrNameLst>
                                          <p:attrName>ppt_w</p:attrName>
                                        </p:attrNameLst>
                                      </p:cBhvr>
                                    </p:anim>
                                    <p:anim by="(#ppt_w*0.50)" calcmode="lin" valueType="num">
                                      <p:cBhvr>
                                        <p:cTn id="13" dur="500" decel="50000" autoRev="1" fill="hold">
                                          <p:stCondLst>
                                            <p:cond delay="0"/>
                                          </p:stCondLst>
                                        </p:cTn>
                                        <p:tgtEl>
                                          <p:spTgt spid="13">
                                            <p:txEl>
                                              <p:pRg st="0" end="0"/>
                                            </p:txEl>
                                          </p:spTgt>
                                        </p:tgtEl>
                                        <p:attrNameLst>
                                          <p:attrName>ppt_x</p:attrName>
                                        </p:attrNameLst>
                                      </p:cBhvr>
                                    </p:anim>
                                    <p:anim from="(-#ppt_h/2)" to="(#ppt_y)" calcmode="lin" valueType="num">
                                      <p:cBhvr>
                                        <p:cTn id="14" dur="1000" fill="hold">
                                          <p:stCondLst>
                                            <p:cond delay="0"/>
                                          </p:stCondLst>
                                        </p:cTn>
                                        <p:tgtEl>
                                          <p:spTgt spid="13">
                                            <p:txEl>
                                              <p:pRg st="0" end="0"/>
                                            </p:txEl>
                                          </p:spTgt>
                                        </p:tgtEl>
                                        <p:attrNameLst>
                                          <p:attrName>ppt_y</p:attrName>
                                        </p:attrNameLst>
                                      </p:cBhvr>
                                    </p:anim>
                                    <p:animRot by="21600000">
                                      <p:cBhvr>
                                        <p:cTn id="15" dur="1000" fill="hold">
                                          <p:stCondLst>
                                            <p:cond delay="0"/>
                                          </p:stCondLst>
                                        </p:cTn>
                                        <p:tgtEl>
                                          <p:spTgt spid="13">
                                            <p:txEl>
                                              <p:pRg st="0" end="0"/>
                                            </p:txEl>
                                          </p:spTgt>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nodeType="clickEffect">
                                  <p:stCondLst>
                                    <p:cond delay="0"/>
                                  </p:stCondLst>
                                  <p:iterate type="lt">
                                    <p:tmPct val="10000"/>
                                  </p:iterate>
                                  <p:childTnLst>
                                    <p:set>
                                      <p:cBhvr>
                                        <p:cTn id="19" dur="1" fill="hold">
                                          <p:stCondLst>
                                            <p:cond delay="0"/>
                                          </p:stCondLst>
                                        </p:cTn>
                                        <p:tgtEl>
                                          <p:spTgt spid="13">
                                            <p:txEl>
                                              <p:pRg st="1" end="1"/>
                                            </p:txEl>
                                          </p:spTgt>
                                        </p:tgtEl>
                                        <p:attrNameLst>
                                          <p:attrName>style.visibility</p:attrName>
                                        </p:attrNameLst>
                                      </p:cBhvr>
                                      <p:to>
                                        <p:strVal val="visible"/>
                                      </p:to>
                                    </p:set>
                                    <p:anim by="(-#ppt_w*2)" calcmode="lin" valueType="num">
                                      <p:cBhvr rctx="PPT">
                                        <p:cTn id="20" dur="500" autoRev="1" fill="hold">
                                          <p:stCondLst>
                                            <p:cond delay="0"/>
                                          </p:stCondLst>
                                        </p:cTn>
                                        <p:tgtEl>
                                          <p:spTgt spid="13">
                                            <p:txEl>
                                              <p:pRg st="1" end="1"/>
                                            </p:txEl>
                                          </p:spTgt>
                                        </p:tgtEl>
                                        <p:attrNameLst>
                                          <p:attrName>ppt_w</p:attrName>
                                        </p:attrNameLst>
                                      </p:cBhvr>
                                    </p:anim>
                                    <p:anim by="(#ppt_w*0.50)" calcmode="lin" valueType="num">
                                      <p:cBhvr>
                                        <p:cTn id="21" dur="500" decel="50000" autoRev="1" fill="hold">
                                          <p:stCondLst>
                                            <p:cond delay="0"/>
                                          </p:stCondLst>
                                        </p:cTn>
                                        <p:tgtEl>
                                          <p:spTgt spid="13">
                                            <p:txEl>
                                              <p:pRg st="1" end="1"/>
                                            </p:txEl>
                                          </p:spTgt>
                                        </p:tgtEl>
                                        <p:attrNameLst>
                                          <p:attrName>ppt_x</p:attrName>
                                        </p:attrNameLst>
                                      </p:cBhvr>
                                    </p:anim>
                                    <p:anim from="(-#ppt_h/2)" to="(#ppt_y)" calcmode="lin" valueType="num">
                                      <p:cBhvr>
                                        <p:cTn id="22" dur="1000" fill="hold">
                                          <p:stCondLst>
                                            <p:cond delay="0"/>
                                          </p:stCondLst>
                                        </p:cTn>
                                        <p:tgtEl>
                                          <p:spTgt spid="13">
                                            <p:txEl>
                                              <p:pRg st="1" end="1"/>
                                            </p:txEl>
                                          </p:spTgt>
                                        </p:tgtEl>
                                        <p:attrNameLst>
                                          <p:attrName>ppt_y</p:attrName>
                                        </p:attrNameLst>
                                      </p:cBhvr>
                                    </p:anim>
                                    <p:animRot by="21600000">
                                      <p:cBhvr>
                                        <p:cTn id="23" dur="1000" fill="hold">
                                          <p:stCondLst>
                                            <p:cond delay="0"/>
                                          </p:stCondLst>
                                        </p:cTn>
                                        <p:tgtEl>
                                          <p:spTgt spid="1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0634" y="284188"/>
            <a:ext cx="4147890" cy="3158989"/>
          </a:xfrm>
          <a:prstGeom prst="rect">
            <a:avLst/>
          </a:prstGeom>
        </p:spPr>
      </p:pic>
      <p:pic>
        <p:nvPicPr>
          <p:cNvPr id="3" name="Picture 2"/>
          <p:cNvPicPr>
            <a:picLocks noChangeAspect="1"/>
          </p:cNvPicPr>
          <p:nvPr/>
        </p:nvPicPr>
        <p:blipFill>
          <a:blip r:embed="rId3"/>
          <a:stretch>
            <a:fillRect/>
          </a:stretch>
        </p:blipFill>
        <p:spPr>
          <a:xfrm>
            <a:off x="7647681" y="332280"/>
            <a:ext cx="3557346" cy="3110897"/>
          </a:xfrm>
          <a:prstGeom prst="rect">
            <a:avLst/>
          </a:prstGeom>
        </p:spPr>
      </p:pic>
      <p:pic>
        <p:nvPicPr>
          <p:cNvPr id="4" name="Picture 3"/>
          <p:cNvPicPr>
            <a:picLocks noChangeAspect="1"/>
          </p:cNvPicPr>
          <p:nvPr/>
        </p:nvPicPr>
        <p:blipFill>
          <a:blip r:embed="rId4"/>
          <a:stretch>
            <a:fillRect/>
          </a:stretch>
        </p:blipFill>
        <p:spPr>
          <a:xfrm>
            <a:off x="1215133" y="3659110"/>
            <a:ext cx="3958892" cy="3060345"/>
          </a:xfrm>
          <a:prstGeom prst="rect">
            <a:avLst/>
          </a:prstGeom>
        </p:spPr>
      </p:pic>
      <p:pic>
        <p:nvPicPr>
          <p:cNvPr id="5" name="Picture 4"/>
          <p:cNvPicPr>
            <a:picLocks noChangeAspect="1"/>
          </p:cNvPicPr>
          <p:nvPr/>
        </p:nvPicPr>
        <p:blipFill>
          <a:blip r:embed="rId5"/>
          <a:stretch>
            <a:fillRect/>
          </a:stretch>
        </p:blipFill>
        <p:spPr>
          <a:xfrm>
            <a:off x="7647681" y="3540592"/>
            <a:ext cx="3685309" cy="3241396"/>
          </a:xfrm>
          <a:prstGeom prst="rect">
            <a:avLst/>
          </a:prstGeom>
        </p:spPr>
      </p:pic>
    </p:spTree>
    <p:extLst>
      <p:ext uri="{BB962C8B-B14F-4D97-AF65-F5344CB8AC3E}">
        <p14:creationId xmlns:p14="http://schemas.microsoft.com/office/powerpoint/2010/main" val="75258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01" y="1"/>
            <a:ext cx="9143998"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VƯỢT CHƯỚNG</a:t>
            </a:r>
          </a:p>
          <a:p>
            <a:pPr algn="ctr"/>
            <a:r>
              <a:rPr lang="en-US" sz="5400" b="1">
                <a:ln w="9525">
                  <a:solidFill>
                    <a:prstClr val="white"/>
                  </a:solidFill>
                  <a:prstDash val="solid"/>
                </a:ln>
                <a:solidFill>
                  <a:srgbClr val="4472C4"/>
                </a:solidFill>
                <a:effectLst>
                  <a:outerShdw blurRad="12700" dist="38100" dir="2700000" algn="tl" rotWithShape="0">
                    <a:srgbClr val="4472C4">
                      <a:lumMod val="60000"/>
                      <a:lumOff val="40000"/>
                    </a:srgb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06292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2060"/>
                </a:solidFill>
                <a:latin typeface="Times New Roman" panose="02020603050405020304" pitchFamily="18" charset="0"/>
                <a:cs typeface="Times New Roman" panose="02020603050405020304" pitchFamily="18" charset="0"/>
              </a:rPr>
              <a:t>Có </a:t>
            </a:r>
            <a:r>
              <a:rPr lang="en-US" sz="3200" dirty="0" err="1" smtClean="0">
                <a:solidFill>
                  <a:srgbClr val="002060"/>
                </a:solidFill>
                <a:latin typeface="Times New Roman" panose="02020603050405020304" pitchFamily="18" charset="0"/>
                <a:cs typeface="Times New Roman" panose="02020603050405020304" pitchFamily="18" charset="0"/>
              </a:rPr>
              <a:t>bao</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nhiêu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cách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đê</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phục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dựng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lại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lịch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sư</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002060"/>
                </a:solidFill>
                <a:latin typeface="Times New Roman" panose="02020603050405020304" pitchFamily="18" charset="0"/>
                <a:cs typeface="Times New Roman" panose="02020603050405020304" pitchFamily="18" charset="0"/>
              </a:rPr>
              <a:t>4 </a:t>
            </a:r>
            <a:r>
              <a:rPr lang="en-US" sz="3200" dirty="0" err="1" smtClean="0">
                <a:solidFill>
                  <a:srgbClr val="002060"/>
                </a:solidFill>
                <a:latin typeface="Times New Roman" panose="02020603050405020304" pitchFamily="18" charset="0"/>
                <a:cs typeface="Times New Roman" panose="02020603050405020304" pitchFamily="18" charset="0"/>
              </a:rPr>
              <a:t>cách</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2 Chân</a:t>
            </a:r>
          </a:p>
        </p:txBody>
      </p:sp>
    </p:spTree>
    <p:extLst>
      <p:ext uri="{BB962C8B-B14F-4D97-AF65-F5344CB8AC3E}">
        <p14:creationId xmlns:p14="http://schemas.microsoft.com/office/powerpoint/2010/main" val="19995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Trống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đồng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Ngọc</a:t>
            </a:r>
            <a:r>
              <a:rPr lang="en-US" sz="3200" dirty="0" smtClean="0">
                <a:solidFill>
                  <a:srgbClr val="002060"/>
                </a:solidFill>
                <a:latin typeface="Times New Roman" panose="02020603050405020304" pitchFamily="18" charset="0"/>
                <a:cs typeface="Times New Roman" panose="02020603050405020304" pitchFamily="18" charset="0"/>
              </a:rPr>
              <a:t> Lũ là </a:t>
            </a:r>
            <a:r>
              <a:rPr lang="en-US" sz="3200" dirty="0" err="1" smtClean="0">
                <a:solidFill>
                  <a:srgbClr val="002060"/>
                </a:solidFill>
                <a:latin typeface="Times New Roman" panose="02020603050405020304" pitchFamily="18" charset="0"/>
                <a:cs typeface="Times New Roman" panose="02020603050405020304" pitchFamily="18" charset="0"/>
              </a:rPr>
              <a:t>nguồn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tư</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liệu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Tư</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liệu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hiện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vật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2</a:t>
            </a:r>
          </a:p>
        </p:txBody>
      </p:sp>
    </p:spTree>
    <p:extLst>
      <p:ext uri="{BB962C8B-B14F-4D97-AF65-F5344CB8AC3E}">
        <p14:creationId xmlns:p14="http://schemas.microsoft.com/office/powerpoint/2010/main" val="264834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Truyền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thuyết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Châu-Trọng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Thủy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xuất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hiện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vào</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thời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nào</a:t>
            </a:r>
            <a:r>
              <a:rPr lang="en-US" sz="3200" dirty="0" smtClean="0">
                <a:solidFill>
                  <a:srgbClr val="002060"/>
                </a:solidFill>
                <a:latin typeface="Times New Roman" panose="02020603050405020304" pitchFamily="18" charset="0"/>
                <a:cs typeface="Times New Roman" panose="02020603050405020304" pitchFamily="18" charset="0"/>
              </a:rPr>
              <a:t> ở </a:t>
            </a:r>
            <a:r>
              <a:rPr lang="en-US" sz="3200" dirty="0" err="1" smtClean="0">
                <a:solidFill>
                  <a:srgbClr val="002060"/>
                </a:solidFill>
                <a:latin typeface="Times New Roman" panose="02020603050405020304" pitchFamily="18" charset="0"/>
                <a:cs typeface="Times New Roman" panose="02020603050405020304" pitchFamily="18" charset="0"/>
              </a:rPr>
              <a:t>nước</a:t>
            </a:r>
            <a:r>
              <a:rPr lang="en-US" sz="3200" dirty="0" smtClean="0">
                <a:solidFill>
                  <a:srgbClr val="002060"/>
                </a:solidFill>
                <a:latin typeface="Times New Roman" panose="02020603050405020304" pitchFamily="18" charset="0"/>
                <a:cs typeface="Times New Roman" panose="02020603050405020304" pitchFamily="18" charset="0"/>
              </a:rPr>
              <a:t> ta?</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Nha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nước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Âu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Lạc</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3</a:t>
            </a:r>
          </a:p>
        </p:txBody>
      </p:sp>
    </p:spTree>
    <p:extLst>
      <p:ext uri="{BB962C8B-B14F-4D97-AF65-F5344CB8AC3E}">
        <p14:creationId xmlns:p14="http://schemas.microsoft.com/office/powerpoint/2010/main" val="195495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Bản</a:t>
            </a:r>
            <a:r>
              <a:rPr lang="en-US" sz="3200" dirty="0" smtClean="0">
                <a:solidFill>
                  <a:srgbClr val="002060"/>
                </a:solidFill>
                <a:latin typeface="Times New Roman" panose="02020603050405020304" pitchFamily="18" charset="0"/>
                <a:cs typeface="Times New Roman" panose="02020603050405020304" pitchFamily="18" charset="0"/>
              </a:rPr>
              <a:t> di </a:t>
            </a:r>
            <a:r>
              <a:rPr lang="en-US" sz="3200" dirty="0" err="1" smtClean="0">
                <a:solidFill>
                  <a:srgbClr val="002060"/>
                </a:solidFill>
                <a:latin typeface="Times New Roman" panose="02020603050405020304" pitchFamily="18" charset="0"/>
                <a:cs typeface="Times New Roman" panose="02020603050405020304" pitchFamily="18" charset="0"/>
              </a:rPr>
              <a:t>chúc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viết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tay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của</a:t>
            </a:r>
            <a:r>
              <a:rPr lang="en-US" sz="3200" dirty="0" smtClean="0">
                <a:solidFill>
                  <a:srgbClr val="002060"/>
                </a:solidFill>
                <a:latin typeface="Times New Roman" panose="02020603050405020304" pitchFamily="18" charset="0"/>
                <a:cs typeface="Times New Roman" panose="02020603050405020304" pitchFamily="18" charset="0"/>
              </a:rPr>
              <a:t> Chủ </a:t>
            </a:r>
            <a:r>
              <a:rPr lang="en-US" sz="3200" dirty="0" err="1" smtClean="0">
                <a:solidFill>
                  <a:srgbClr val="002060"/>
                </a:solidFill>
                <a:latin typeface="Times New Roman" panose="02020603050405020304" pitchFamily="18" charset="0"/>
                <a:cs typeface="Times New Roman" panose="02020603050405020304" pitchFamily="18" charset="0"/>
              </a:rPr>
              <a:t>tịch</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Hô</a:t>
            </a:r>
            <a:r>
              <a:rPr lang="en-US" sz="3200" dirty="0" smtClean="0">
                <a:solidFill>
                  <a:srgbClr val="002060"/>
                </a:solidFill>
                <a:latin typeface="Times New Roman" panose="02020603050405020304" pitchFamily="18" charset="0"/>
                <a:cs typeface="Times New Roman" panose="02020603050405020304" pitchFamily="18" charset="0"/>
              </a:rPr>
              <a:t>̀ Chí Minh là </a:t>
            </a:r>
            <a:r>
              <a:rPr lang="en-US" sz="3200" dirty="0" err="1" smtClean="0">
                <a:solidFill>
                  <a:srgbClr val="002060"/>
                </a:solidFill>
                <a:latin typeface="Times New Roman" panose="02020603050405020304" pitchFamily="18" charset="0"/>
                <a:cs typeface="Times New Roman" panose="02020603050405020304" pitchFamily="18" charset="0"/>
              </a:rPr>
              <a:t>nguồn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tư</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liệu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gi</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Tư</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liệu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gốc</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4</a:t>
            </a:r>
          </a:p>
        </p:txBody>
      </p:sp>
    </p:spTree>
    <p:extLst>
      <p:ext uri="{BB962C8B-B14F-4D97-AF65-F5344CB8AC3E}">
        <p14:creationId xmlns:p14="http://schemas.microsoft.com/office/powerpoint/2010/main" val="348814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1" y="1"/>
            <a:ext cx="9143999"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Trong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thời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ki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Bắc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thuộc</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người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Việt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đa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sáng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tạo</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ra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chư</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viết</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nào</a:t>
            </a:r>
            <a:r>
              <a:rPr lang="en-US" sz="3200" dirty="0" smtClean="0">
                <a:solidFill>
                  <a:srgbClr val="002060"/>
                </a:solidFill>
                <a:latin typeface="Times New Roman" panose="02020603050405020304" pitchFamily="18" charset="0"/>
                <a:cs typeface="Times New Roman" panose="02020603050405020304" pitchFamily="18" charset="0"/>
              </a:rPr>
              <a: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002060"/>
                </a:solidFill>
                <a:latin typeface="Times New Roman" panose="02020603050405020304" pitchFamily="18" charset="0"/>
                <a:cs typeface="Times New Roman" panose="02020603050405020304" pitchFamily="18" charset="0"/>
              </a:rPr>
              <a:t>Chưa</a:t>
            </a:r>
            <a:r>
              <a:rPr lang="en-US" sz="3200" dirty="0" smtClean="0">
                <a:solidFill>
                  <a:srgbClr val="002060"/>
                </a:solidFill>
                <a:latin typeface="Times New Roman" panose="02020603050405020304" pitchFamily="18" charset="0"/>
                <a:cs typeface="Times New Roman" panose="02020603050405020304" pitchFamily="18" charset="0"/>
              </a:rPr>
              <a:t> có </a:t>
            </a:r>
            <a:r>
              <a:rPr lang="en-US" sz="3200" dirty="0" err="1" smtClean="0">
                <a:solidFill>
                  <a:srgbClr val="002060"/>
                </a:solidFill>
                <a:latin typeface="Times New Roman" panose="02020603050405020304" pitchFamily="18" charset="0"/>
                <a:cs typeface="Times New Roman" panose="02020603050405020304" pitchFamily="18" charset="0"/>
              </a:rPr>
              <a:t>chư</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viết</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rPr>
              <a:t>Không trả lời được thì mình giúp cho để qua vòng nhé!</a:t>
            </a:r>
          </a:p>
        </p:txBody>
      </p:sp>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7030A0"/>
                </a:solidFill>
              </a:rPr>
              <a:t>Đáp án số 5</a:t>
            </a:r>
          </a:p>
        </p:txBody>
      </p:sp>
    </p:spTree>
    <p:extLst>
      <p:ext uri="{BB962C8B-B14F-4D97-AF65-F5344CB8AC3E}">
        <p14:creationId xmlns:p14="http://schemas.microsoft.com/office/powerpoint/2010/main" val="26386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87856" y="436726"/>
            <a:ext cx="8557146" cy="707886"/>
          </a:xfrm>
          <a:prstGeom prst="rect">
            <a:avLst/>
          </a:prstGeom>
          <a:solidFill>
            <a:schemeClr val="accent1">
              <a:lumMod val="60000"/>
              <a:lumOff val="40000"/>
            </a:schemeClr>
          </a:solid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BÀI</a:t>
            </a:r>
            <a:r>
              <a:rPr lang="en-US" sz="4000" b="1" dirty="0" smtClean="0">
                <a:latin typeface="Times New Roman" panose="02020603050405020304" pitchFamily="18" charset="0"/>
                <a:cs typeface="Times New Roman" panose="02020603050405020304" pitchFamily="18" charset="0"/>
              </a:rPr>
              <a:t> 1: </a:t>
            </a:r>
            <a:r>
              <a:rPr lang="en-US" sz="4000" b="1" dirty="0" err="1" smtClean="0">
                <a:latin typeface="Times New Roman" panose="02020603050405020304" pitchFamily="18" charset="0"/>
                <a:cs typeface="Times New Roman" panose="02020603050405020304" pitchFamily="18" charset="0"/>
              </a:rPr>
              <a:t>LỊCH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SƯ</a:t>
            </a:r>
            <a:r>
              <a:rPr lang="en-US" sz="4000" b="1" dirty="0" smtClean="0">
                <a:latin typeface="Times New Roman" panose="02020603050405020304" pitchFamily="18" charset="0"/>
                <a:cs typeface="Times New Roman" panose="02020603050405020304" pitchFamily="18" charset="0"/>
              </a:rPr>
              <a:t>̉ VÀ </a:t>
            </a:r>
            <a:r>
              <a:rPr lang="en-US" sz="4000" b="1" dirty="0" err="1" smtClean="0">
                <a:latin typeface="Times New Roman" panose="02020603050405020304" pitchFamily="18" charset="0"/>
                <a:cs typeface="Times New Roman" panose="02020603050405020304" pitchFamily="18" charset="0"/>
              </a:rPr>
              <a:t>CUỘC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SỐNG</a:t>
            </a:r>
            <a:endParaRPr lang="en-US" sz="40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59658" y="1877524"/>
            <a:ext cx="4992914" cy="3108543"/>
          </a:xfrm>
          <a:prstGeom prst="rect">
            <a:avLst/>
          </a:prstGeom>
          <a:noFill/>
        </p:spPr>
        <p:txBody>
          <a:bodyPr wrap="square" rtlCol="0">
            <a:spAutoFit/>
          </a:bodyPr>
          <a:lstStyle/>
          <a:p>
            <a:r>
              <a:rPr lang="en-US" sz="2800" b="1" dirty="0" err="1" smtClean="0"/>
              <a:t>Các</a:t>
            </a:r>
            <a:r>
              <a:rPr lang="en-US" sz="2800" b="1" dirty="0" smtClean="0"/>
              <a:t> </a:t>
            </a:r>
            <a:r>
              <a:rPr lang="en-US" sz="2800" b="1" dirty="0" err="1" smtClean="0"/>
              <a:t>em</a:t>
            </a:r>
            <a:r>
              <a:rPr lang="en-US" sz="2800" b="1" dirty="0" smtClean="0"/>
              <a:t> </a:t>
            </a:r>
            <a:r>
              <a:rPr lang="en-US" sz="2800" b="1" dirty="0" err="1" smtClean="0"/>
              <a:t>hãy</a:t>
            </a:r>
            <a:r>
              <a:rPr lang="en-US" sz="2800" b="1" dirty="0" smtClean="0"/>
              <a:t> </a:t>
            </a:r>
            <a:r>
              <a:rPr lang="en-US" sz="2800" b="1" dirty="0" err="1" smtClean="0"/>
              <a:t>quan</a:t>
            </a:r>
            <a:r>
              <a:rPr lang="en-US" sz="2800" b="1" dirty="0" smtClean="0"/>
              <a:t> </a:t>
            </a:r>
            <a:r>
              <a:rPr lang="en-US" sz="2800" b="1" dirty="0" err="1" smtClean="0"/>
              <a:t>sát</a:t>
            </a:r>
            <a:r>
              <a:rPr lang="en-US" sz="2800" b="1" dirty="0" smtClean="0"/>
              <a:t>:</a:t>
            </a:r>
          </a:p>
          <a:p>
            <a:r>
              <a:rPr lang="en-US" sz="2800" dirty="0" err="1" smtClean="0"/>
              <a:t>Hình</a:t>
            </a:r>
            <a:r>
              <a:rPr lang="en-US" sz="2800" dirty="0" smtClean="0"/>
              <a:t> 1: </a:t>
            </a:r>
            <a:r>
              <a:rPr lang="en-US" sz="2800" dirty="0" err="1" smtClean="0"/>
              <a:t>Máy</a:t>
            </a:r>
            <a:r>
              <a:rPr lang="en-US" sz="2800" dirty="0" smtClean="0"/>
              <a:t> </a:t>
            </a:r>
            <a:r>
              <a:rPr lang="en-US" sz="2800" dirty="0" err="1" smtClean="0"/>
              <a:t>tính</a:t>
            </a:r>
            <a:r>
              <a:rPr lang="en-US" sz="2800" dirty="0" smtClean="0"/>
              <a:t> </a:t>
            </a:r>
            <a:r>
              <a:rPr lang="en-US" sz="2800" dirty="0" err="1" smtClean="0"/>
              <a:t>điện</a:t>
            </a:r>
            <a:r>
              <a:rPr lang="en-US" sz="2800" dirty="0" smtClean="0"/>
              <a:t> </a:t>
            </a:r>
            <a:r>
              <a:rPr lang="en-US" sz="2800" dirty="0" err="1" smtClean="0"/>
              <a:t>tư</a:t>
            </a:r>
            <a:r>
              <a:rPr lang="en-US" sz="2800" dirty="0" smtClean="0"/>
              <a:t>̉ </a:t>
            </a:r>
            <a:r>
              <a:rPr lang="en-US" sz="2800" dirty="0" err="1" smtClean="0"/>
              <a:t>tư</a:t>
            </a:r>
            <a:r>
              <a:rPr lang="en-US" sz="2800" dirty="0" smtClean="0"/>
              <a:t>̀ </a:t>
            </a:r>
            <a:r>
              <a:rPr lang="en-US" sz="2800" dirty="0" err="1" smtClean="0"/>
              <a:t>khi</a:t>
            </a:r>
            <a:r>
              <a:rPr lang="en-US" sz="2800" dirty="0" smtClean="0"/>
              <a:t> </a:t>
            </a:r>
            <a:r>
              <a:rPr lang="en-US" sz="2800" dirty="0" err="1" smtClean="0"/>
              <a:t>xuất</a:t>
            </a:r>
            <a:r>
              <a:rPr lang="en-US" sz="2800" dirty="0" smtClean="0"/>
              <a:t> </a:t>
            </a:r>
            <a:r>
              <a:rPr lang="en-US" sz="2800" dirty="0" err="1" smtClean="0"/>
              <a:t>hiện</a:t>
            </a:r>
            <a:r>
              <a:rPr lang="en-US" sz="2800" dirty="0" smtClean="0"/>
              <a:t> </a:t>
            </a:r>
            <a:r>
              <a:rPr lang="en-US" sz="2800" dirty="0" err="1" smtClean="0"/>
              <a:t>đến</a:t>
            </a:r>
            <a:r>
              <a:rPr lang="en-US" sz="2800" dirty="0" smtClean="0"/>
              <a:t> nay.</a:t>
            </a:r>
          </a:p>
          <a:p>
            <a:pPr marL="457200" indent="-457200">
              <a:buFontTx/>
              <a:buChar char="-"/>
            </a:pPr>
            <a:r>
              <a:rPr lang="en-US" sz="2800" dirty="0" smtClean="0"/>
              <a:t>Chỉ </a:t>
            </a:r>
            <a:r>
              <a:rPr lang="en-US" sz="2800" dirty="0" err="1" smtClean="0"/>
              <a:t>ra</a:t>
            </a:r>
            <a:r>
              <a:rPr lang="en-US" sz="2800" dirty="0" smtClean="0"/>
              <a:t> </a:t>
            </a:r>
            <a:r>
              <a:rPr lang="en-US" sz="2800" dirty="0" err="1" smtClean="0"/>
              <a:t>những</a:t>
            </a:r>
            <a:r>
              <a:rPr lang="en-US" sz="2800" dirty="0" smtClean="0"/>
              <a:t> </a:t>
            </a:r>
            <a:r>
              <a:rPr lang="en-US" sz="2800" dirty="0" err="1" smtClean="0"/>
              <a:t>thay</a:t>
            </a:r>
            <a:r>
              <a:rPr lang="en-US" sz="2800" dirty="0" smtClean="0"/>
              <a:t> </a:t>
            </a:r>
            <a:r>
              <a:rPr lang="en-US" sz="2800" dirty="0" err="1" smtClean="0"/>
              <a:t>đổi</a:t>
            </a:r>
            <a:r>
              <a:rPr lang="en-US" sz="2800" dirty="0" smtClean="0"/>
              <a:t> </a:t>
            </a:r>
            <a:r>
              <a:rPr lang="en-US" sz="2800" dirty="0" err="1" smtClean="0"/>
              <a:t>theo</a:t>
            </a:r>
            <a:r>
              <a:rPr lang="en-US" sz="2800" dirty="0" smtClean="0"/>
              <a:t> </a:t>
            </a:r>
            <a:r>
              <a:rPr lang="en-US" sz="2800" dirty="0" err="1" smtClean="0"/>
              <a:t>thời</a:t>
            </a:r>
            <a:r>
              <a:rPr lang="en-US" sz="2800" dirty="0" smtClean="0"/>
              <a:t> </a:t>
            </a:r>
            <a:r>
              <a:rPr lang="en-US" sz="2800" dirty="0" err="1" smtClean="0"/>
              <a:t>gian</a:t>
            </a:r>
            <a:endParaRPr lang="en-US" sz="2800" dirty="0" smtClean="0"/>
          </a:p>
          <a:p>
            <a:pPr marL="457200" indent="-457200">
              <a:buFontTx/>
              <a:buChar char="-"/>
            </a:pPr>
            <a:r>
              <a:rPr lang="en-US" sz="2800" dirty="0" err="1" smtClean="0"/>
              <a:t>Sư</a:t>
            </a:r>
            <a:r>
              <a:rPr lang="en-US" sz="2800" dirty="0" smtClean="0"/>
              <a:t>̣ </a:t>
            </a:r>
            <a:r>
              <a:rPr lang="en-US" sz="2800" dirty="0" err="1" smtClean="0"/>
              <a:t>thay</a:t>
            </a:r>
            <a:r>
              <a:rPr lang="en-US" sz="2800" dirty="0" smtClean="0"/>
              <a:t> </a:t>
            </a:r>
            <a:r>
              <a:rPr lang="en-US" sz="2800" dirty="0" err="1" smtClean="0"/>
              <a:t>đổi</a:t>
            </a:r>
            <a:r>
              <a:rPr lang="en-US" sz="2800" dirty="0" smtClean="0"/>
              <a:t> </a:t>
            </a:r>
            <a:r>
              <a:rPr lang="en-US" sz="2800" dirty="0" err="1" smtClean="0"/>
              <a:t>như</a:t>
            </a:r>
            <a:r>
              <a:rPr lang="en-US" sz="2800" dirty="0" smtClean="0"/>
              <a:t> </a:t>
            </a:r>
            <a:r>
              <a:rPr lang="en-US" sz="2800" dirty="0" err="1" smtClean="0"/>
              <a:t>vậy</a:t>
            </a:r>
            <a:r>
              <a:rPr lang="en-US" sz="2800" dirty="0" smtClean="0"/>
              <a:t> </a:t>
            </a:r>
            <a:r>
              <a:rPr lang="en-US" sz="2800" dirty="0" err="1" smtClean="0"/>
              <a:t>được</a:t>
            </a:r>
            <a:r>
              <a:rPr lang="en-US" sz="2800" dirty="0" smtClean="0"/>
              <a:t> </a:t>
            </a:r>
            <a:r>
              <a:rPr lang="en-US" sz="2800" dirty="0" err="1" smtClean="0"/>
              <a:t>gọi</a:t>
            </a:r>
            <a:r>
              <a:rPr lang="en-US" sz="2800" dirty="0" smtClean="0"/>
              <a:t> là </a:t>
            </a:r>
            <a:r>
              <a:rPr lang="en-US" sz="2800" dirty="0" err="1" smtClean="0"/>
              <a:t>gi</a:t>
            </a:r>
            <a:r>
              <a:rPr lang="en-US" sz="2800" dirty="0" smtClean="0"/>
              <a:t>?</a:t>
            </a:r>
            <a:endParaRPr lang="en-US" sz="2800" dirty="0"/>
          </a:p>
        </p:txBody>
      </p:sp>
      <p:pic>
        <p:nvPicPr>
          <p:cNvPr id="3" name="Picture 2"/>
          <p:cNvPicPr>
            <a:picLocks noChangeAspect="1"/>
          </p:cNvPicPr>
          <p:nvPr/>
        </p:nvPicPr>
        <p:blipFill>
          <a:blip r:embed="rId2"/>
          <a:stretch>
            <a:fillRect/>
          </a:stretch>
        </p:blipFill>
        <p:spPr>
          <a:xfrm>
            <a:off x="4985114" y="2315069"/>
            <a:ext cx="2162629" cy="2490168"/>
          </a:xfrm>
          <a:prstGeom prst="rect">
            <a:avLst/>
          </a:prstGeom>
        </p:spPr>
      </p:pic>
      <p:pic>
        <p:nvPicPr>
          <p:cNvPr id="7" name="!!maytinh">
            <a:extLst>
              <a:ext uri="{FF2B5EF4-FFF2-40B4-BE49-F238E27FC236}">
                <a16:creationId xmlns:a16="http://schemas.microsoft.com/office/drawing/2014/main" xmlns="" id="{74946F10-331D-564A-9EF5-454EFF6B29EE}"/>
              </a:ext>
            </a:extLst>
          </p:cNvPr>
          <p:cNvPicPr/>
          <p:nvPr/>
        </p:nvPicPr>
        <p:blipFill rotWithShape="1">
          <a:blip r:embed="rId3" cstate="print">
            <a:extLst>
              <a:ext uri="{28A0092B-C50C-407E-A947-70E740481C1C}">
                <a14:useLocalDpi xmlns:a14="http://schemas.microsoft.com/office/drawing/2010/main" val="0"/>
              </a:ext>
            </a:extLst>
          </a:blip>
          <a:srcRect l="49144" t="7692" r="26910" b="39040"/>
          <a:stretch/>
        </p:blipFill>
        <p:spPr bwMode="auto">
          <a:xfrm>
            <a:off x="7388905" y="2315069"/>
            <a:ext cx="2103438" cy="2490168"/>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4"/>
          <a:stretch>
            <a:fillRect/>
          </a:stretch>
        </p:blipFill>
        <p:spPr>
          <a:xfrm>
            <a:off x="9740219" y="2315069"/>
            <a:ext cx="2127688" cy="2490167"/>
          </a:xfrm>
          <a:prstGeom prst="rect">
            <a:avLst/>
          </a:prstGeom>
        </p:spPr>
      </p:pic>
    </p:spTree>
    <p:extLst>
      <p:ext uri="{BB962C8B-B14F-4D97-AF65-F5344CB8AC3E}">
        <p14:creationId xmlns:p14="http://schemas.microsoft.com/office/powerpoint/2010/main" val="60080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Box 2">
            <a:extLst>
              <a:ext uri="{FF2B5EF4-FFF2-40B4-BE49-F238E27FC236}">
                <a16:creationId xmlns:a16="http://schemas.microsoft.com/office/drawing/2014/main" xmlns="" id="{58C39CCC-1777-0643-880D-86EB4F8E01C1}"/>
              </a:ext>
            </a:extLst>
          </p:cNvPr>
          <p:cNvSpPr txBox="1"/>
          <p:nvPr/>
        </p:nvSpPr>
        <p:spPr>
          <a:xfrm>
            <a:off x="3228988" y="104172"/>
            <a:ext cx="5521474" cy="523220"/>
          </a:xfrm>
          <a:prstGeom prst="rect">
            <a:avLst/>
          </a:prstGeom>
          <a:noFill/>
        </p:spPr>
        <p:txBody>
          <a:bodyPr wrap="square" rtlCol="0">
            <a:spAutoFit/>
          </a:bodyPr>
          <a:lstStyle/>
          <a:p>
            <a:pPr algn="ctr"/>
            <a:r>
              <a:rPr lang="x-none" sz="2800" b="1" dirty="0">
                <a:solidFill>
                  <a:srgbClr val="FFC000"/>
                </a:solidFill>
                <a:latin typeface="Times New Roman" panose="02020603050405020304" pitchFamily="18" charset="0"/>
                <a:cs typeface="Times New Roman" panose="02020603050405020304" pitchFamily="18" charset="0"/>
              </a:rPr>
              <a:t>Bài 1: LỊCH SỬ VÀ CUỘC SỐNG</a:t>
            </a:r>
          </a:p>
        </p:txBody>
      </p:sp>
      <p:sp>
        <p:nvSpPr>
          <p:cNvPr id="5" name="TextBox 4">
            <a:extLst>
              <a:ext uri="{FF2B5EF4-FFF2-40B4-BE49-F238E27FC236}">
                <a16:creationId xmlns:a16="http://schemas.microsoft.com/office/drawing/2014/main" xmlns="" id="{4053E44B-3F5C-F444-B48C-E2B8716E9E8C}"/>
              </a:ext>
            </a:extLst>
          </p:cNvPr>
          <p:cNvSpPr txBox="1"/>
          <p:nvPr/>
        </p:nvSpPr>
        <p:spPr>
          <a:xfrm>
            <a:off x="175549" y="766276"/>
            <a:ext cx="4780345" cy="461665"/>
          </a:xfrm>
          <a:prstGeom prst="rect">
            <a:avLst/>
          </a:prstGeom>
          <a:noFill/>
        </p:spPr>
        <p:txBody>
          <a:bodyPr wrap="square" rtlCol="0">
            <a:spAutoFit/>
          </a:bodyPr>
          <a:lstStyle/>
          <a:p>
            <a:r>
              <a:rPr lang="x-none" sz="2400" b="1" dirty="0">
                <a:solidFill>
                  <a:srgbClr val="FFFF00"/>
                </a:solidFill>
                <a:latin typeface="Times New Roman" panose="02020603050405020304" pitchFamily="18" charset="0"/>
                <a:cs typeface="Times New Roman" panose="02020603050405020304" pitchFamily="18" charset="0"/>
              </a:rPr>
              <a:t>1. Lịch sử là gì?</a:t>
            </a:r>
          </a:p>
        </p:txBody>
      </p:sp>
      <p:sp>
        <p:nvSpPr>
          <p:cNvPr id="6" name="TextBox 5">
            <a:extLst>
              <a:ext uri="{FF2B5EF4-FFF2-40B4-BE49-F238E27FC236}">
                <a16:creationId xmlns:a16="http://schemas.microsoft.com/office/drawing/2014/main" xmlns="" id="{73F2A21D-497D-3044-AAA8-46916FA407FC}"/>
              </a:ext>
            </a:extLst>
          </p:cNvPr>
          <p:cNvSpPr txBox="1"/>
          <p:nvPr/>
        </p:nvSpPr>
        <p:spPr>
          <a:xfrm>
            <a:off x="175548" y="1227941"/>
            <a:ext cx="5739473" cy="1384995"/>
          </a:xfrm>
          <a:prstGeom prst="rect">
            <a:avLst/>
          </a:prstGeom>
          <a:noFill/>
        </p:spPr>
        <p:txBody>
          <a:bodyPr wrap="square" rtlCol="0">
            <a:spAutoFit/>
          </a:bodyPr>
          <a:lstStyle/>
          <a:p>
            <a:r>
              <a:rPr lang="vi-VN" sz="2800" i="1" dirty="0">
                <a:solidFill>
                  <a:schemeClr val="bg1"/>
                </a:solidFill>
                <a:latin typeface="+mj-lt"/>
              </a:rPr>
              <a:t>- Lịch sử</a:t>
            </a:r>
            <a:r>
              <a:rPr lang="vi-VN" sz="2800" dirty="0">
                <a:solidFill>
                  <a:schemeClr val="bg1"/>
                </a:solidFill>
                <a:latin typeface="+mj-lt"/>
              </a:rPr>
              <a:t> là tất cả những gì đã xảy ra trong quá khứ, là một khoa học nghiên cứu và phục dựng lại quá khứ.</a:t>
            </a:r>
            <a:endParaRPr lang="x-none" sz="2800" dirty="0">
              <a:solidFill>
                <a:schemeClr val="bg1"/>
              </a:solidFill>
              <a:latin typeface="+mj-lt"/>
            </a:endParaRPr>
          </a:p>
        </p:txBody>
      </p:sp>
      <p:cxnSp>
        <p:nvCxnSpPr>
          <p:cNvPr id="7" name="Straight Connector 6">
            <a:extLst>
              <a:ext uri="{FF2B5EF4-FFF2-40B4-BE49-F238E27FC236}">
                <a16:creationId xmlns:a16="http://schemas.microsoft.com/office/drawing/2014/main" xmlns="" id="{F8C48C86-4A01-F24F-8519-DEC90A862EE4}"/>
              </a:ext>
            </a:extLst>
          </p:cNvPr>
          <p:cNvCxnSpPr>
            <a:cxnSpLocks/>
          </p:cNvCxnSpPr>
          <p:nvPr/>
        </p:nvCxnSpPr>
        <p:spPr>
          <a:xfrm>
            <a:off x="6047530" y="1227941"/>
            <a:ext cx="0" cy="5348288"/>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xmlns="" id="{FE6D2607-3A49-0E4A-A1F9-DDDB873258A4}"/>
              </a:ext>
            </a:extLst>
          </p:cNvPr>
          <p:cNvSpPr txBox="1"/>
          <p:nvPr/>
        </p:nvSpPr>
        <p:spPr>
          <a:xfrm>
            <a:off x="232699" y="2978427"/>
            <a:ext cx="5625169" cy="2246769"/>
          </a:xfrm>
          <a:prstGeom prst="rect">
            <a:avLst/>
          </a:prstGeom>
          <a:noFill/>
        </p:spPr>
        <p:txBody>
          <a:bodyPr wrap="square" rtlCol="0">
            <a:spAutoFit/>
          </a:bodyPr>
          <a:lstStyle/>
          <a:p>
            <a:r>
              <a:rPr lang="vi-VN" sz="2800" dirty="0">
                <a:solidFill>
                  <a:schemeClr val="bg1"/>
                </a:solidFill>
                <a:latin typeface="+mj-lt"/>
              </a:rPr>
              <a:t>- </a:t>
            </a:r>
            <a:r>
              <a:rPr lang="vi-VN" sz="2800" i="1" dirty="0">
                <a:solidFill>
                  <a:schemeClr val="bg1"/>
                </a:solidFill>
                <a:latin typeface="+mj-lt"/>
              </a:rPr>
              <a:t>Môn lịch sử</a:t>
            </a:r>
            <a:r>
              <a:rPr lang="vi-VN" sz="2800" dirty="0">
                <a:solidFill>
                  <a:schemeClr val="bg1"/>
                </a:solidFill>
                <a:latin typeface="+mj-lt"/>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môn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quá</a:t>
            </a:r>
            <a:r>
              <a:rPr lang="vi-VN" sz="2800" dirty="0">
                <a:solidFill>
                  <a:schemeClr val="bg1"/>
                </a:solidFill>
                <a:latin typeface="Times New Roman" panose="02020603050405020304" pitchFamily="18" charset="0"/>
                <a:cs typeface="Times New Roman" panose="02020603050405020304" pitchFamily="18" charset="0"/>
              </a:rPr>
              <a:t> trình hình thành và phát triển của xã hội loài người từ khi con người xuất hiện trên trái đất cho đến ngày nay.</a:t>
            </a:r>
            <a:endParaRPr lang="x-none" sz="2800" dirty="0">
              <a:solidFill>
                <a:schemeClr val="bg1"/>
              </a:solidFill>
              <a:latin typeface="Times New Roman" panose="02020603050405020304" pitchFamily="18" charset="0"/>
              <a:cs typeface="Times New Roman" panose="02020603050405020304" pitchFamily="18" charset="0"/>
            </a:endParaRPr>
          </a:p>
        </p:txBody>
      </p:sp>
      <p:sp>
        <p:nvSpPr>
          <p:cNvPr id="4" name="Double Wave 3"/>
          <p:cNvSpPr/>
          <p:nvPr/>
        </p:nvSpPr>
        <p:spPr>
          <a:xfrm>
            <a:off x="6638825" y="1311273"/>
            <a:ext cx="4847842" cy="2273755"/>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552446" y="1828105"/>
            <a:ext cx="5209421" cy="892552"/>
          </a:xfrm>
          <a:prstGeom prst="rect">
            <a:avLst/>
          </a:prstGeom>
          <a:noFill/>
        </p:spPr>
        <p:txBody>
          <a:bodyPr wrap="square" rtlCol="0">
            <a:spAutoFit/>
          </a:bodyPr>
          <a:lstStyle/>
          <a:p>
            <a:pPr marL="285750" indent="-285750">
              <a:buFontTx/>
              <a:buChar char="-"/>
            </a:pPr>
            <a:r>
              <a:rPr lang="en-US" sz="2600" dirty="0" smtClean="0">
                <a:latin typeface="Times New Roman" panose="02020603050405020304" pitchFamily="18" charset="0"/>
                <a:cs typeface="Times New Roman" panose="02020603050405020304" pitchFamily="18" charset="0"/>
              </a:rPr>
              <a:t>Theo </a:t>
            </a:r>
            <a:r>
              <a:rPr lang="en-US" sz="2600" dirty="0" err="1" smtClean="0">
                <a:latin typeface="Times New Roman" panose="02020603050405020304" pitchFamily="18" charset="0"/>
                <a:cs typeface="Times New Roman" panose="02020603050405020304" pitchFamily="18" charset="0"/>
              </a:rPr>
              <a:t>em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lịch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sư</a:t>
            </a:r>
            <a:r>
              <a:rPr lang="en-US" sz="2600" dirty="0" smtClean="0">
                <a:latin typeface="Times New Roman" panose="02020603050405020304" pitchFamily="18" charset="0"/>
                <a:cs typeface="Times New Roman" panose="02020603050405020304" pitchFamily="18" charset="0"/>
              </a:rPr>
              <a:t>̉ là </a:t>
            </a:r>
            <a:r>
              <a:rPr lang="en-US" sz="2600" dirty="0" err="1" smtClean="0">
                <a:latin typeface="Times New Roman" panose="02020603050405020304" pitchFamily="18" charset="0"/>
                <a:cs typeface="Times New Roman" panose="02020603050405020304" pitchFamily="18" charset="0"/>
              </a:rPr>
              <a:t>gi</a:t>
            </a:r>
            <a:r>
              <a:rPr lang="en-US" sz="2600" dirty="0" smtClean="0">
                <a:latin typeface="Times New Roman" panose="02020603050405020304" pitchFamily="18" charset="0"/>
                <a:cs typeface="Times New Roman" panose="02020603050405020304" pitchFamily="18" charset="0"/>
              </a:rPr>
              <a:t>̀?</a:t>
            </a:r>
          </a:p>
          <a:p>
            <a:pPr marL="285750" indent="-285750">
              <a:buFontTx/>
              <a:buChar char="-"/>
            </a:pPr>
            <a:r>
              <a:rPr lang="en-US" sz="2600" dirty="0" err="1" smtClean="0">
                <a:latin typeface="Times New Roman" panose="02020603050405020304" pitchFamily="18" charset="0"/>
                <a:cs typeface="Times New Roman" panose="02020603050405020304" pitchFamily="18" charset="0"/>
              </a:rPr>
              <a:t>Lấy</a:t>
            </a:r>
            <a:r>
              <a:rPr lang="en-US" sz="2600" dirty="0" smtClean="0">
                <a:latin typeface="Times New Roman" panose="02020603050405020304" pitchFamily="18" charset="0"/>
                <a:cs typeface="Times New Roman" panose="02020603050405020304" pitchFamily="18" charset="0"/>
              </a:rPr>
              <a:t> ví dụ cụ </a:t>
            </a:r>
            <a:r>
              <a:rPr lang="en-US" sz="2600" dirty="0" err="1" smtClean="0">
                <a:latin typeface="Times New Roman" panose="02020603050405020304" pitchFamily="18" charset="0"/>
                <a:cs typeface="Times New Roman" panose="02020603050405020304" pitchFamily="18" charset="0"/>
              </a:rPr>
              <a:t>thê</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xung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quanh</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em</a:t>
            </a:r>
            <a:r>
              <a:rPr lang="en-US" sz="2600" dirty="0" smtClean="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54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nodeType="clickEffect">
                                  <p:stCondLst>
                                    <p:cond delay="0"/>
                                  </p:stCondLst>
                                  <p:iterate type="lt">
                                    <p:tmPct val="10000"/>
                                  </p:iterate>
                                  <p:childTnLst>
                                    <p:set>
                                      <p:cBhvr>
                                        <p:cTn id="13" dur="1" fill="hold">
                                          <p:stCondLst>
                                            <p:cond delay="0"/>
                                          </p:stCondLst>
                                        </p:cTn>
                                        <p:tgtEl>
                                          <p:spTgt spid="5">
                                            <p:txEl>
                                              <p:pRg st="0" end="0"/>
                                            </p:txEl>
                                          </p:spTgt>
                                        </p:tgtEl>
                                        <p:attrNameLst>
                                          <p:attrName>style.visibility</p:attrName>
                                        </p:attrNameLst>
                                      </p:cBhvr>
                                      <p:to>
                                        <p:strVal val="visible"/>
                                      </p:to>
                                    </p:set>
                                    <p:anim by="(-#ppt_w*2)" calcmode="lin" valueType="num">
                                      <p:cBhvr rctx="PPT">
                                        <p:cTn id="14" dur="500" autoRev="1" fill="hold">
                                          <p:stCondLst>
                                            <p:cond delay="0"/>
                                          </p:stCondLst>
                                        </p:cTn>
                                        <p:tgtEl>
                                          <p:spTgt spid="5">
                                            <p:txEl>
                                              <p:pRg st="0" end="0"/>
                                            </p:txEl>
                                          </p:spTgt>
                                        </p:tgtEl>
                                        <p:attrNameLst>
                                          <p:attrName>ppt_w</p:attrName>
                                        </p:attrNameLst>
                                      </p:cBhvr>
                                    </p:anim>
                                    <p:anim by="(#ppt_w*0.50)" calcmode="lin" valueType="num">
                                      <p:cBhvr>
                                        <p:cTn id="15" dur="500" decel="50000" autoRev="1" fill="hold">
                                          <p:stCondLst>
                                            <p:cond delay="0"/>
                                          </p:stCondLst>
                                        </p:cTn>
                                        <p:tgtEl>
                                          <p:spTgt spid="5">
                                            <p:txEl>
                                              <p:pRg st="0" end="0"/>
                                            </p:txEl>
                                          </p:spTgt>
                                        </p:tgtEl>
                                        <p:attrNameLst>
                                          <p:attrName>ppt_x</p:attrName>
                                        </p:attrNameLst>
                                      </p:cBhvr>
                                    </p:anim>
                                    <p:anim from="(-#ppt_h/2)" to="(#ppt_y)" calcmode="lin" valueType="num">
                                      <p:cBhvr>
                                        <p:cTn id="16" dur="1000" fill="hold">
                                          <p:stCondLst>
                                            <p:cond delay="0"/>
                                          </p:stCondLst>
                                        </p:cTn>
                                        <p:tgtEl>
                                          <p:spTgt spid="5">
                                            <p:txEl>
                                              <p:pRg st="0" end="0"/>
                                            </p:txEl>
                                          </p:spTgt>
                                        </p:tgtEl>
                                        <p:attrNameLst>
                                          <p:attrName>ppt_y</p:attrName>
                                        </p:attrNameLst>
                                      </p:cBhvr>
                                    </p:anim>
                                    <p:animRot by="21600000">
                                      <p:cBhvr>
                                        <p:cTn id="17" dur="1000" fill="hold">
                                          <p:stCondLst>
                                            <p:cond delay="0"/>
                                          </p:stCondLst>
                                        </p:cTn>
                                        <p:tgtEl>
                                          <p:spTgt spid="5">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strips(down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animEffect transition="in" filter="strips(downLeft)">
                                      <p:cBhvr>
                                        <p:cTn id="3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xmlns="" id="{F677C678-8A30-2845-9513-5B37404D9410}"/>
              </a:ext>
            </a:extLst>
          </p:cNvPr>
          <p:cNvSpPr/>
          <p:nvPr/>
        </p:nvSpPr>
        <p:spPr>
          <a:xfrm>
            <a:off x="0" y="0"/>
            <a:ext cx="12192000" cy="6858000"/>
          </a:xfrm>
          <a:prstGeom prst="roundRect">
            <a:avLst/>
          </a:prstGeom>
          <a:solidFill>
            <a:schemeClr val="bg2">
              <a:lumMod val="10000"/>
              <a:alpha val="5993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 name="TextBox 2">
            <a:extLst>
              <a:ext uri="{FF2B5EF4-FFF2-40B4-BE49-F238E27FC236}">
                <a16:creationId xmlns:a16="http://schemas.microsoft.com/office/drawing/2014/main" xmlns="" id="{58C39CCC-1777-0643-880D-86EB4F8E01C1}"/>
              </a:ext>
            </a:extLst>
          </p:cNvPr>
          <p:cNvSpPr txBox="1"/>
          <p:nvPr/>
        </p:nvSpPr>
        <p:spPr>
          <a:xfrm>
            <a:off x="2760215" y="73778"/>
            <a:ext cx="7033532" cy="523220"/>
          </a:xfrm>
          <a:prstGeom prst="rect">
            <a:avLst/>
          </a:prstGeom>
          <a:noFill/>
        </p:spPr>
        <p:txBody>
          <a:bodyPr wrap="square" rtlCol="0">
            <a:spAutoFit/>
          </a:bodyPr>
          <a:lstStyle/>
          <a:p>
            <a:pPr algn="ctr"/>
            <a:r>
              <a:rPr lang="x-none" sz="2800" b="1" dirty="0">
                <a:solidFill>
                  <a:srgbClr val="FFC000"/>
                </a:solidFill>
                <a:latin typeface="Times New Roman" panose="02020603050405020304" pitchFamily="18" charset="0"/>
                <a:cs typeface="Times New Roman" panose="02020603050405020304" pitchFamily="18" charset="0"/>
              </a:rPr>
              <a:t>Bài 1: LỊCH SỬ VÀ CUỘC SỐNG</a:t>
            </a:r>
          </a:p>
        </p:txBody>
      </p:sp>
      <p:pic>
        <p:nvPicPr>
          <p:cNvPr id="9" name="Picture 8">
            <a:extLst>
              <a:ext uri="{FF2B5EF4-FFF2-40B4-BE49-F238E27FC236}">
                <a16:creationId xmlns:a16="http://schemas.microsoft.com/office/drawing/2014/main" xmlns="" id="{EE82ACD1-580D-3D4F-981A-1725373A7B91}"/>
              </a:ext>
            </a:extLst>
          </p:cNvPr>
          <p:cNvPicPr>
            <a:picLocks noChangeAspect="1"/>
          </p:cNvPicPr>
          <p:nvPr/>
        </p:nvPicPr>
        <p:blipFill>
          <a:blip r:embed="rId2"/>
          <a:stretch>
            <a:fillRect/>
          </a:stretch>
        </p:blipFill>
        <p:spPr>
          <a:xfrm>
            <a:off x="10395030" y="0"/>
            <a:ext cx="1366837" cy="1366837"/>
          </a:xfrm>
          <a:prstGeom prst="rect">
            <a:avLst/>
          </a:prstGeom>
        </p:spPr>
      </p:pic>
      <p:sp>
        <p:nvSpPr>
          <p:cNvPr id="5" name="TextBox 4">
            <a:extLst>
              <a:ext uri="{FF2B5EF4-FFF2-40B4-BE49-F238E27FC236}">
                <a16:creationId xmlns:a16="http://schemas.microsoft.com/office/drawing/2014/main" xmlns="" id="{4053E44B-3F5C-F444-B48C-E2B8716E9E8C}"/>
              </a:ext>
            </a:extLst>
          </p:cNvPr>
          <p:cNvSpPr txBox="1"/>
          <p:nvPr/>
        </p:nvSpPr>
        <p:spPr>
          <a:xfrm>
            <a:off x="175549" y="766276"/>
            <a:ext cx="4780345" cy="553998"/>
          </a:xfrm>
          <a:prstGeom prst="rect">
            <a:avLst/>
          </a:prstGeom>
          <a:noFill/>
        </p:spPr>
        <p:txBody>
          <a:bodyPr wrap="square" rtlCol="0">
            <a:spAutoFit/>
          </a:bodyPr>
          <a:lstStyle/>
          <a:p>
            <a:r>
              <a:rPr lang="x-none" sz="3000" b="1" dirty="0">
                <a:solidFill>
                  <a:srgbClr val="FFFF00"/>
                </a:solidFill>
                <a:latin typeface="Times New Roman" panose="02020603050405020304" pitchFamily="18" charset="0"/>
                <a:cs typeface="Times New Roman" panose="02020603050405020304" pitchFamily="18" charset="0"/>
              </a:rPr>
              <a:t>2. Vì sao phải học lịch sử?</a:t>
            </a:r>
          </a:p>
        </p:txBody>
      </p:sp>
      <p:sp>
        <p:nvSpPr>
          <p:cNvPr id="6" name="TextBox 5">
            <a:extLst>
              <a:ext uri="{FF2B5EF4-FFF2-40B4-BE49-F238E27FC236}">
                <a16:creationId xmlns:a16="http://schemas.microsoft.com/office/drawing/2014/main" xmlns="" id="{73F2A21D-497D-3044-AAA8-46916FA407FC}"/>
              </a:ext>
            </a:extLst>
          </p:cNvPr>
          <p:cNvSpPr txBox="1"/>
          <p:nvPr/>
        </p:nvSpPr>
        <p:spPr>
          <a:xfrm>
            <a:off x="175548" y="1227941"/>
            <a:ext cx="5739473" cy="2246769"/>
          </a:xfrm>
          <a:prstGeom prst="rect">
            <a:avLst/>
          </a:prstGeom>
          <a:noFill/>
        </p:spPr>
        <p:txBody>
          <a:bodyPr wrap="square" rtlCol="0">
            <a:spAutoFit/>
          </a:bodyPr>
          <a:lstStyle/>
          <a:p>
            <a:r>
              <a:rPr lang="vi-VN" sz="2800" dirty="0">
                <a:solidFill>
                  <a:schemeClr val="bg1"/>
                </a:solidFill>
                <a:latin typeface="+mj-lt"/>
              </a:rPr>
              <a:t>- Học lịch sử giúp chúng ta tìm hiểu quá khứ, tìm hiểu về cội nguồn của chính bản thân, gia đình, dòng họ… và mở rộng hơn là của cả dân tộc, nhân loại.</a:t>
            </a:r>
            <a:endParaRPr lang="x-none" sz="2800" dirty="0">
              <a:solidFill>
                <a:schemeClr val="bg1"/>
              </a:solidFill>
              <a:latin typeface="+mj-lt"/>
            </a:endParaRPr>
          </a:p>
        </p:txBody>
      </p:sp>
      <p:cxnSp>
        <p:nvCxnSpPr>
          <p:cNvPr id="7" name="Straight Connector 6">
            <a:extLst>
              <a:ext uri="{FF2B5EF4-FFF2-40B4-BE49-F238E27FC236}">
                <a16:creationId xmlns:a16="http://schemas.microsoft.com/office/drawing/2014/main" xmlns="" id="{F8C48C86-4A01-F24F-8519-DEC90A862EE4}"/>
              </a:ext>
            </a:extLst>
          </p:cNvPr>
          <p:cNvCxnSpPr>
            <a:cxnSpLocks/>
          </p:cNvCxnSpPr>
          <p:nvPr/>
        </p:nvCxnSpPr>
        <p:spPr>
          <a:xfrm>
            <a:off x="6047530" y="1227941"/>
            <a:ext cx="0" cy="5348288"/>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8" name="TextBox 7">
            <a:extLst>
              <a:ext uri="{FF2B5EF4-FFF2-40B4-BE49-F238E27FC236}">
                <a16:creationId xmlns:a16="http://schemas.microsoft.com/office/drawing/2014/main" xmlns="" id="{FE6D2607-3A49-0E4A-A1F9-DDDB873258A4}"/>
              </a:ext>
            </a:extLst>
          </p:cNvPr>
          <p:cNvSpPr txBox="1"/>
          <p:nvPr/>
        </p:nvSpPr>
        <p:spPr>
          <a:xfrm>
            <a:off x="201268" y="3700648"/>
            <a:ext cx="5625169" cy="2246769"/>
          </a:xfrm>
          <a:prstGeom prst="rect">
            <a:avLst/>
          </a:prstGeom>
          <a:noFill/>
        </p:spPr>
        <p:txBody>
          <a:bodyPr wrap="square" rtlCol="0">
            <a:spAutoFit/>
          </a:bodyPr>
          <a:lstStyle/>
          <a:p>
            <a:r>
              <a:rPr lang="vi-VN"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lịch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sử</a:t>
            </a:r>
            <a:r>
              <a:rPr lang="vi-VN" sz="2800" dirty="0">
                <a:solidFill>
                  <a:schemeClr val="bg1"/>
                </a:solidFill>
                <a:latin typeface="Times New Roman" panose="02020603050405020304" pitchFamily="18" charset="0"/>
                <a:cs typeface="Times New Roman" panose="02020603050405020304" pitchFamily="18" charset="0"/>
              </a:rPr>
              <a:t> 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học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nghiêm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khứ</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lai</a:t>
            </a:r>
            <a:r>
              <a:rPr lang="en-US" sz="2800" dirty="0">
                <a:solidFill>
                  <a:schemeClr val="bg1"/>
                </a:solidFill>
                <a:latin typeface="Times New Roman" panose="02020603050405020304" pitchFamily="18" charset="0"/>
                <a:cs typeface="Times New Roman" panose="02020603050405020304" pitchFamily="18" charset="0"/>
              </a:rPr>
              <a:t>.</a:t>
            </a:r>
            <a:r>
              <a:rPr lang="x-none" sz="2800" dirty="0">
                <a:solidFill>
                  <a:schemeClr val="bg1"/>
                </a:solidFill>
                <a:latin typeface="Times New Roman" panose="02020603050405020304" pitchFamily="18" charset="0"/>
                <a:cs typeface="Times New Roman" panose="02020603050405020304" pitchFamily="18" charset="0"/>
              </a:rPr>
              <a:t> </a:t>
            </a:r>
          </a:p>
        </p:txBody>
      </p:sp>
      <p:sp>
        <p:nvSpPr>
          <p:cNvPr id="10" name="Double Wave 9"/>
          <p:cNvSpPr/>
          <p:nvPr/>
        </p:nvSpPr>
        <p:spPr>
          <a:xfrm>
            <a:off x="6638825" y="1311273"/>
            <a:ext cx="4847842" cy="2273755"/>
          </a:xfrm>
          <a:prstGeom prst="double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638825" y="2081112"/>
            <a:ext cx="5209421" cy="492443"/>
          </a:xfrm>
          <a:prstGeom prst="rect">
            <a:avLst/>
          </a:prstGeom>
          <a:noFill/>
        </p:spPr>
        <p:txBody>
          <a:bodyPr wrap="square" rtlCol="0">
            <a:spAutoFit/>
          </a:bodyPr>
          <a:lstStyle/>
          <a:p>
            <a:pPr marL="285750" indent="-285750">
              <a:buFontTx/>
              <a:buChar char="-"/>
            </a:pPr>
            <a:r>
              <a:rPr lang="en-US" sz="2600" dirty="0" smtClean="0">
                <a:solidFill>
                  <a:schemeClr val="bg1"/>
                </a:solidFill>
                <a:latin typeface="Times New Roman" panose="02020603050405020304" pitchFamily="18" charset="0"/>
                <a:cs typeface="Times New Roman" panose="02020603050405020304" pitchFamily="18" charset="0"/>
              </a:rPr>
              <a:t>Vì </a:t>
            </a:r>
            <a:r>
              <a:rPr lang="en-US" sz="2600" dirty="0" err="1" smtClean="0">
                <a:solidFill>
                  <a:schemeClr val="bg1"/>
                </a:solidFill>
                <a:latin typeface="Times New Roman" panose="02020603050405020304" pitchFamily="18" charset="0"/>
                <a:cs typeface="Times New Roman" panose="02020603050405020304" pitchFamily="18" charset="0"/>
              </a:rPr>
              <a:t>sao</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chúng</a:t>
            </a:r>
            <a:r>
              <a:rPr lang="en-US" sz="2600" dirty="0" smtClean="0">
                <a:solidFill>
                  <a:schemeClr val="bg1"/>
                </a:solidFill>
                <a:latin typeface="Times New Roman" panose="02020603050405020304" pitchFamily="18" charset="0"/>
                <a:cs typeface="Times New Roman" panose="02020603050405020304" pitchFamily="18" charset="0"/>
              </a:rPr>
              <a:t> ta </a:t>
            </a:r>
            <a:r>
              <a:rPr lang="en-US" sz="2600" dirty="0" err="1" smtClean="0">
                <a:solidFill>
                  <a:schemeClr val="bg1"/>
                </a:solidFill>
                <a:latin typeface="Times New Roman" panose="02020603050405020304" pitchFamily="18" charset="0"/>
                <a:cs typeface="Times New Roman" panose="02020603050405020304" pitchFamily="18" charset="0"/>
              </a:rPr>
              <a:t>phải</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học</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lịch</a:t>
            </a:r>
            <a:r>
              <a:rPr lang="en-US" sz="2600" dirty="0" smtClean="0">
                <a:solidFill>
                  <a:schemeClr val="bg1"/>
                </a:solidFill>
                <a:latin typeface="Times New Roman" panose="02020603050405020304" pitchFamily="18" charset="0"/>
                <a:cs typeface="Times New Roman" panose="02020603050405020304" pitchFamily="18" charset="0"/>
              </a:rPr>
              <a:t> </a:t>
            </a:r>
            <a:r>
              <a:rPr lang="en-US" sz="2600" dirty="0" err="1" smtClean="0">
                <a:solidFill>
                  <a:schemeClr val="bg1"/>
                </a:solidFill>
                <a:latin typeface="Times New Roman" panose="02020603050405020304" pitchFamily="18" charset="0"/>
                <a:cs typeface="Times New Roman" panose="02020603050405020304" pitchFamily="18" charset="0"/>
              </a:rPr>
              <a:t>sư</a:t>
            </a:r>
            <a:r>
              <a:rPr lang="en-US" sz="2600" dirty="0" smtClean="0">
                <a:solidFill>
                  <a:schemeClr val="bg1"/>
                </a:solidFill>
                <a:latin typeface="Times New Roman" panose="02020603050405020304" pitchFamily="18" charset="0"/>
                <a:cs typeface="Times New Roman" panose="02020603050405020304" pitchFamily="18" charset="0"/>
              </a:rPr>
              <a:t>̉?</a:t>
            </a:r>
            <a:endParaRPr lang="en-US" sz="2600" dirty="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180040" y="3885313"/>
            <a:ext cx="6011960" cy="1384995"/>
          </a:xfrm>
          <a:prstGeom prst="rect">
            <a:avLst/>
          </a:prstGeom>
          <a:noFill/>
        </p:spPr>
        <p:txBody>
          <a:bodyPr wrap="square" rtlCol="0">
            <a:spAutoFit/>
          </a:bodyPr>
          <a:lstStyle/>
          <a:p>
            <a:r>
              <a:rPr lang="en-US" sz="2800" dirty="0" smtClean="0">
                <a:solidFill>
                  <a:schemeClr val="bg1"/>
                </a:solidFill>
              </a:rPr>
              <a:t>      </a:t>
            </a:r>
            <a:r>
              <a:rPr lang="en-US" sz="2800" dirty="0" err="1" smtClean="0">
                <a:solidFill>
                  <a:schemeClr val="bg1"/>
                </a:solidFill>
              </a:rPr>
              <a:t>Dân</a:t>
            </a:r>
            <a:r>
              <a:rPr lang="en-US" sz="2800" dirty="0" smtClean="0">
                <a:solidFill>
                  <a:schemeClr val="bg1"/>
                </a:solidFill>
              </a:rPr>
              <a:t> ta </a:t>
            </a:r>
            <a:r>
              <a:rPr lang="en-US" sz="2800" dirty="0" err="1" smtClean="0">
                <a:solidFill>
                  <a:schemeClr val="bg1"/>
                </a:solidFill>
              </a:rPr>
              <a:t>phải</a:t>
            </a:r>
            <a:r>
              <a:rPr lang="en-US" sz="2800" dirty="0" smtClean="0">
                <a:solidFill>
                  <a:schemeClr val="bg1"/>
                </a:solidFill>
              </a:rPr>
              <a:t> </a:t>
            </a:r>
            <a:r>
              <a:rPr lang="en-US" sz="2800" dirty="0" err="1" smtClean="0">
                <a:solidFill>
                  <a:schemeClr val="bg1"/>
                </a:solidFill>
              </a:rPr>
              <a:t>biết</a:t>
            </a:r>
            <a:r>
              <a:rPr lang="en-US" sz="2800" dirty="0" smtClean="0">
                <a:solidFill>
                  <a:schemeClr val="bg1"/>
                </a:solidFill>
              </a:rPr>
              <a:t> </a:t>
            </a:r>
            <a:r>
              <a:rPr lang="en-US" sz="2800" dirty="0" err="1" smtClean="0">
                <a:solidFill>
                  <a:schemeClr val="bg1"/>
                </a:solidFill>
              </a:rPr>
              <a:t>sư</a:t>
            </a:r>
            <a:r>
              <a:rPr lang="en-US" sz="2800" dirty="0" smtClean="0">
                <a:solidFill>
                  <a:schemeClr val="bg1"/>
                </a:solidFill>
              </a:rPr>
              <a:t>̉ ta</a:t>
            </a:r>
          </a:p>
          <a:p>
            <a:r>
              <a:rPr lang="en-US" sz="2800" dirty="0" smtClean="0">
                <a:solidFill>
                  <a:schemeClr val="bg1"/>
                </a:solidFill>
              </a:rPr>
              <a:t>Cho </a:t>
            </a:r>
            <a:r>
              <a:rPr lang="en-US" sz="2800" dirty="0" err="1" smtClean="0">
                <a:solidFill>
                  <a:schemeClr val="bg1"/>
                </a:solidFill>
              </a:rPr>
              <a:t>tường</a:t>
            </a:r>
            <a:r>
              <a:rPr lang="en-US" sz="2800" dirty="0" smtClean="0">
                <a:solidFill>
                  <a:schemeClr val="bg1"/>
                </a:solidFill>
              </a:rPr>
              <a:t> </a:t>
            </a:r>
            <a:r>
              <a:rPr lang="en-US" sz="2800" dirty="0" err="1" smtClean="0">
                <a:solidFill>
                  <a:schemeClr val="bg1"/>
                </a:solidFill>
              </a:rPr>
              <a:t>gốc</a:t>
            </a:r>
            <a:r>
              <a:rPr lang="en-US" sz="2800" dirty="0" smtClean="0">
                <a:solidFill>
                  <a:schemeClr val="bg1"/>
                </a:solidFill>
              </a:rPr>
              <a:t> </a:t>
            </a:r>
            <a:r>
              <a:rPr lang="en-US" sz="2800" dirty="0" err="1" smtClean="0">
                <a:solidFill>
                  <a:schemeClr val="bg1"/>
                </a:solidFill>
              </a:rPr>
              <a:t>tích</a:t>
            </a:r>
            <a:r>
              <a:rPr lang="en-US" sz="2800" dirty="0" smtClean="0">
                <a:solidFill>
                  <a:schemeClr val="bg1"/>
                </a:solidFill>
              </a:rPr>
              <a:t> </a:t>
            </a:r>
            <a:r>
              <a:rPr lang="en-US" sz="2800" dirty="0" err="1" smtClean="0">
                <a:solidFill>
                  <a:schemeClr val="bg1"/>
                </a:solidFill>
              </a:rPr>
              <a:t>nước</a:t>
            </a:r>
            <a:r>
              <a:rPr lang="en-US" sz="2800" dirty="0" smtClean="0">
                <a:solidFill>
                  <a:schemeClr val="bg1"/>
                </a:solidFill>
              </a:rPr>
              <a:t> </a:t>
            </a:r>
            <a:r>
              <a:rPr lang="en-US" sz="2800" dirty="0" err="1" smtClean="0">
                <a:solidFill>
                  <a:schemeClr val="bg1"/>
                </a:solidFill>
              </a:rPr>
              <a:t>nha</a:t>
            </a:r>
            <a:r>
              <a:rPr lang="en-US" sz="2800" dirty="0" smtClean="0">
                <a:solidFill>
                  <a:schemeClr val="bg1"/>
                </a:solidFill>
              </a:rPr>
              <a:t>̀ </a:t>
            </a:r>
            <a:r>
              <a:rPr lang="en-US" sz="2800" dirty="0" err="1" smtClean="0">
                <a:solidFill>
                  <a:schemeClr val="bg1"/>
                </a:solidFill>
              </a:rPr>
              <a:t>Việt</a:t>
            </a:r>
            <a:r>
              <a:rPr lang="en-US" sz="2800" dirty="0" smtClean="0">
                <a:solidFill>
                  <a:schemeClr val="bg1"/>
                </a:solidFill>
              </a:rPr>
              <a:t> Nam?</a:t>
            </a:r>
          </a:p>
          <a:p>
            <a:pPr algn="r"/>
            <a:r>
              <a:rPr lang="en-US" sz="2800" dirty="0" smtClean="0">
                <a:solidFill>
                  <a:schemeClr val="bg1"/>
                </a:solidFill>
              </a:rPr>
              <a:t>(</a:t>
            </a:r>
            <a:r>
              <a:rPr lang="en-US" sz="2800" dirty="0" err="1" smtClean="0">
                <a:solidFill>
                  <a:schemeClr val="bg1"/>
                </a:solidFill>
                <a:latin typeface="Times New Roman" panose="02020603050405020304" pitchFamily="18" charset="0"/>
                <a:cs typeface="Times New Roman" panose="02020603050405020304" pitchFamily="18" charset="0"/>
              </a:rPr>
              <a:t>Hô</a:t>
            </a:r>
            <a:r>
              <a:rPr lang="en-US" sz="2800" dirty="0" smtClean="0">
                <a:solidFill>
                  <a:schemeClr val="bg1"/>
                </a:solidFill>
                <a:latin typeface="Times New Roman" panose="02020603050405020304" pitchFamily="18" charset="0"/>
                <a:cs typeface="Times New Roman" panose="02020603050405020304" pitchFamily="18" charset="0"/>
              </a:rPr>
              <a:t>̀ Chí Minh</a:t>
            </a:r>
            <a:r>
              <a:rPr lang="en-US" sz="2800"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274788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strips(downLeft)">
                                      <p:cBhvr>
                                        <p:cTn id="26" dur="500"/>
                                        <p:tgtEl>
                                          <p:spTgt spid="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8">
                                            <p:txEl>
                                              <p:pRg st="0" end="0"/>
                                            </p:txEl>
                                          </p:spTgt>
                                        </p:tgtEl>
                                        <p:attrNameLst>
                                          <p:attrName>style.visibility</p:attrName>
                                        </p:attrNameLst>
                                      </p:cBhvr>
                                      <p:to>
                                        <p:strVal val="visible"/>
                                      </p:to>
                                    </p:set>
                                    <p:animEffect transition="in" filter="strips(downLeft)">
                                      <p:cBhvr>
                                        <p:cTn id="3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07772" y="265252"/>
            <a:ext cx="7982856" cy="6133170"/>
          </a:xfrm>
          <a:prstGeom prst="rect">
            <a:avLst/>
          </a:prstGeom>
        </p:spPr>
      </p:pic>
    </p:spTree>
    <p:extLst>
      <p:ext uri="{BB962C8B-B14F-4D97-AF65-F5344CB8AC3E}">
        <p14:creationId xmlns:p14="http://schemas.microsoft.com/office/powerpoint/2010/main" val="3315854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2458" y="2017486"/>
            <a:ext cx="10522857"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Mã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Xi-</a:t>
            </a:r>
            <a:r>
              <a:rPr lang="en-US" sz="2800" dirty="0" err="1">
                <a:latin typeface="Times New Roman" panose="02020603050405020304" pitchFamily="18" charset="0"/>
                <a:cs typeface="Times New Roman" panose="02020603050405020304" pitchFamily="18" charset="0"/>
              </a:rPr>
              <a:t>xê</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207657" y="290286"/>
            <a:ext cx="5704114"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LUYỆN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TẬP</a:t>
            </a:r>
            <a:r>
              <a:rPr lang="en-US" sz="3200" b="1" dirty="0" smtClean="0">
                <a:latin typeface="Times New Roman" panose="02020603050405020304" pitchFamily="18" charset="0"/>
                <a:cs typeface="Times New Roman" panose="02020603050405020304" pitchFamily="18" charset="0"/>
              </a:rPr>
              <a:t> VÀ </a:t>
            </a:r>
            <a:r>
              <a:rPr lang="en-US" sz="3200" b="1" dirty="0" err="1" smtClean="0">
                <a:latin typeface="Times New Roman" panose="02020603050405020304" pitchFamily="18" charset="0"/>
                <a:cs typeface="Times New Roman" panose="02020603050405020304" pitchFamily="18" charset="0"/>
              </a:rPr>
              <a:t>VẬN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DỤNG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77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8115" y="2414879"/>
            <a:ext cx="5181599" cy="2062103"/>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2. Các bạn trong hình bên đang làm gì? Theo em, việc làm đó có ý nghĩa như thế nào?</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207657" y="290286"/>
            <a:ext cx="5704114" cy="584775"/>
          </a:xfrm>
          <a:prstGeom prst="rect">
            <a:avLst/>
          </a:prstGeom>
          <a:noFill/>
        </p:spPr>
        <p:txBody>
          <a:bodyPr wrap="square" rtlCol="0">
            <a:spAutoFit/>
          </a:bodyPr>
          <a:lstStyle/>
          <a:p>
            <a:r>
              <a:rPr lang="en-US" sz="3200" b="1" dirty="0" err="1" smtClean="0">
                <a:latin typeface="Times New Roman" panose="02020603050405020304" pitchFamily="18" charset="0"/>
                <a:cs typeface="Times New Roman" panose="02020603050405020304" pitchFamily="18" charset="0"/>
              </a:rPr>
              <a:t>LUYỆN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TẬP</a:t>
            </a:r>
            <a:r>
              <a:rPr lang="en-US" sz="3200" b="1" dirty="0" smtClean="0">
                <a:latin typeface="Times New Roman" panose="02020603050405020304" pitchFamily="18" charset="0"/>
                <a:cs typeface="Times New Roman" panose="02020603050405020304" pitchFamily="18" charset="0"/>
              </a:rPr>
              <a:t> VÀ </a:t>
            </a:r>
            <a:r>
              <a:rPr lang="en-US" sz="3200" b="1" dirty="0" err="1" smtClean="0">
                <a:latin typeface="Times New Roman" panose="02020603050405020304" pitchFamily="18" charset="0"/>
                <a:cs typeface="Times New Roman" panose="02020603050405020304" pitchFamily="18" charset="0"/>
              </a:rPr>
              <a:t>VẬN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DỤNG</a:t>
            </a:r>
            <a:endParaRPr lang="en-US" sz="32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508069" y="1026205"/>
            <a:ext cx="4807404" cy="4839453"/>
          </a:xfrm>
          <a:prstGeom prst="rect">
            <a:avLst/>
          </a:prstGeom>
        </p:spPr>
      </p:pic>
    </p:spTree>
    <p:extLst>
      <p:ext uri="{BB962C8B-B14F-4D97-AF65-F5344CB8AC3E}">
        <p14:creationId xmlns:p14="http://schemas.microsoft.com/office/powerpoint/2010/main" val="42144764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450</TotalTime>
  <Words>1663</Words>
  <Application>Microsoft Office PowerPoint</Application>
  <PresentationFormat>Widescreen</PresentationFormat>
  <Paragraphs>136</Paragraphs>
  <Slides>39</Slides>
  <Notes>0</Notes>
  <HiddenSlides>0</HiddenSlides>
  <MMClips>25</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Calibri</vt:lpstr>
      <vt:lpstr>Calibri Light</vt:lpstr>
      <vt:lpstr>Tahoma</vt:lpstr>
      <vt:lpstr>Times New Roman</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Hoàng</dc:creator>
  <cp:lastModifiedBy>ADMIN</cp:lastModifiedBy>
  <cp:revision>44</cp:revision>
  <dcterms:created xsi:type="dcterms:W3CDTF">2021-07-16T02:46:11Z</dcterms:created>
  <dcterms:modified xsi:type="dcterms:W3CDTF">2022-09-12T02:05:51Z</dcterms:modified>
</cp:coreProperties>
</file>