
<file path=[Content_Types].xml><?xml version="1.0" encoding="utf-8"?>
<Types xmlns="http://schemas.openxmlformats.org/package/2006/content-types">
  <Default Extension="mp3" ContentType="audio/unknown"/>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9" r:id="rId22"/>
    <p:sldId id="268" r:id="rId23"/>
    <p:sldId id="270" r:id="rId24"/>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363977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4042416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041539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700349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320413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2895931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8616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3430717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184043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672141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524476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t>5/10/2022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t>‹#›</a:t>
            </a:fld>
            <a:endParaRPr lang="en-US"/>
          </a:p>
        </p:txBody>
      </p:sp>
    </p:spTree>
    <p:extLst>
      <p:ext uri="{BB962C8B-B14F-4D97-AF65-F5344CB8AC3E}">
        <p14:creationId xmlns:p14="http://schemas.microsoft.com/office/powerpoint/2010/main" val="383852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5/10/2022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06.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95.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microsoft.com/office/2007/relationships/hdphoto" Target="../media/hdphoto4.wdp"/><Relationship Id="rId18" Type="http://schemas.microsoft.com/office/2007/relationships/hdphoto" Target="../media/hdphoto2.wdp"/><Relationship Id="rId26" Type="http://schemas.openxmlformats.org/officeDocument/2006/relationships/image" Target="../media/image13.png"/><Relationship Id="rId3" Type="http://schemas.openxmlformats.org/officeDocument/2006/relationships/audio" Target="../media/media2.mp3"/><Relationship Id="rId21" Type="http://schemas.openxmlformats.org/officeDocument/2006/relationships/slide" Target="slide5.xml"/><Relationship Id="rId7" Type="http://schemas.openxmlformats.org/officeDocument/2006/relationships/image" Target="../media/image8.jpg"/><Relationship Id="rId12" Type="http://schemas.openxmlformats.org/officeDocument/2006/relationships/image" Target="../media/image10.png"/><Relationship Id="rId17" Type="http://schemas.openxmlformats.org/officeDocument/2006/relationships/image" Target="../media/image3.png"/><Relationship Id="rId25" Type="http://schemas.openxmlformats.org/officeDocument/2006/relationships/slide" Target="slide13.xml"/><Relationship Id="rId2" Type="http://schemas.microsoft.com/office/2007/relationships/media" Target="../media/media2.mp3"/><Relationship Id="rId16" Type="http://schemas.openxmlformats.org/officeDocument/2006/relationships/slide" Target="slide8.xml"/><Relationship Id="rId20" Type="http://schemas.openxmlformats.org/officeDocument/2006/relationships/slide" Target="slide7.xml"/><Relationship Id="rId29" Type="http://schemas.openxmlformats.org/officeDocument/2006/relationships/slide" Target="slide14.xml"/><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openxmlformats.org/officeDocument/2006/relationships/slide" Target="slide12.xml"/><Relationship Id="rId24" Type="http://schemas.openxmlformats.org/officeDocument/2006/relationships/image" Target="../media/image12.png"/><Relationship Id="rId5" Type="http://schemas.openxmlformats.org/officeDocument/2006/relationships/control" Target="../activeX/activeX2.xml"/><Relationship Id="rId15" Type="http://schemas.openxmlformats.org/officeDocument/2006/relationships/slide" Target="slide9.xml"/><Relationship Id="rId23" Type="http://schemas.openxmlformats.org/officeDocument/2006/relationships/image" Target="../media/image11.png"/><Relationship Id="rId28" Type="http://schemas.openxmlformats.org/officeDocument/2006/relationships/image" Target="../media/image4.png"/><Relationship Id="rId10" Type="http://schemas.microsoft.com/office/2007/relationships/hdphoto" Target="../media/hdphoto3.wdp"/><Relationship Id="rId19" Type="http://schemas.openxmlformats.org/officeDocument/2006/relationships/slide" Target="slide4.xml"/><Relationship Id="rId31" Type="http://schemas.openxmlformats.org/officeDocument/2006/relationships/image" Target="../media/image15.wmf"/><Relationship Id="rId4" Type="http://schemas.openxmlformats.org/officeDocument/2006/relationships/control" Target="../activeX/activeX1.xml"/><Relationship Id="rId9" Type="http://schemas.openxmlformats.org/officeDocument/2006/relationships/image" Target="../media/image9.png"/><Relationship Id="rId14" Type="http://schemas.openxmlformats.org/officeDocument/2006/relationships/slide" Target="slide10.xml"/><Relationship Id="rId22" Type="http://schemas.openxmlformats.org/officeDocument/2006/relationships/slide" Target="slide6.xml"/><Relationship Id="rId27" Type="http://schemas.microsoft.com/office/2007/relationships/hdphoto" Target="../media/hdphoto5.wdp"/><Relationship Id="rId30"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51.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slide" Target="slide3.xml"/><Relationship Id="rId5" Type="http://schemas.microsoft.com/office/2007/relationships/hdphoto" Target="../media/hdphoto5.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4572000" y="1695253"/>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165273" y="4953000"/>
            <a:ext cx="3114559" cy="1752745"/>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20782"/>
            <a:ext cx="609600" cy="609600"/>
          </a:xfrm>
          <a:prstGeom prst="rect">
            <a:avLst/>
          </a:prstGeom>
        </p:spPr>
      </p:pic>
    </p:spTree>
    <p:extLst>
      <p:ext uri="{BB962C8B-B14F-4D97-AF65-F5344CB8AC3E}">
        <p14:creationId xmlns:p14="http://schemas.microsoft.com/office/powerpoint/2010/main" val="37605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730836" y="-304800"/>
            <a:ext cx="1986841" cy="1828800"/>
          </a:xfrm>
          <a:prstGeom prst="rect">
            <a:avLst/>
          </a:prstGeom>
        </p:spPr>
      </p:pic>
      <p:sp>
        <p:nvSpPr>
          <p:cNvPr id="5" name="TextBox 4"/>
          <p:cNvSpPr txBox="1"/>
          <p:nvPr/>
        </p:nvSpPr>
        <p:spPr>
          <a:xfrm>
            <a:off x="1600200" y="896371"/>
            <a:ext cx="7239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7: </a:t>
            </a:r>
            <a:r>
              <a:rPr lang="vi-VN" sz="2400" b="1" dirty="0" smtClean="0">
                <a:latin typeface="Times New Roman" pitchFamily="18" charset="0"/>
                <a:cs typeface="Times New Roman" pitchFamily="18" charset="0"/>
              </a:rPr>
              <a:t>Trong </a:t>
            </a:r>
            <a:r>
              <a:rPr lang="vi-VN" sz="2400" b="1" dirty="0">
                <a:latin typeface="Times New Roman" pitchFamily="18" charset="0"/>
                <a:cs typeface="Times New Roman" pitchFamily="18" charset="0"/>
              </a:rPr>
              <a:t>hạt nhân nguyên tử lưu huỳnh (sulfur) có 16 proton. Số electron trong các lớp của vỏ nguyên tử sulfur, viết từ lớp trong ra lớp ngoài, lần lượt là</a:t>
            </a:r>
            <a:endParaRPr lang="en-US" sz="2400" b="1" dirty="0">
              <a:solidFill>
                <a:prstClr val="black"/>
              </a:solidFill>
              <a:latin typeface="Times New Roman" pitchFamily="18" charset="0"/>
              <a:cs typeface="Times New Roman" pitchFamily="18" charset="0"/>
            </a:endParaRPr>
          </a:p>
        </p:txBody>
      </p:sp>
      <p:sp>
        <p:nvSpPr>
          <p:cNvPr id="6" name="TextBox 5"/>
          <p:cNvSpPr txBox="1"/>
          <p:nvPr/>
        </p:nvSpPr>
        <p:spPr>
          <a:xfrm>
            <a:off x="1801091" y="244937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A. 2, 10, 6.</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400267"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4879"/>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22485"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842770" y="937612"/>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90183" y="1191259"/>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244458" y="975182"/>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528356" y="69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19" name="TextBox 18"/>
          <p:cNvSpPr txBox="1"/>
          <p:nvPr/>
        </p:nvSpPr>
        <p:spPr>
          <a:xfrm>
            <a:off x="1835727" y="33528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B. 2, 6, 8.</a:t>
            </a:r>
            <a:endParaRPr lang="en-US" sz="3200" dirty="0">
              <a:solidFill>
                <a:prstClr val="black"/>
              </a:solidFill>
              <a:latin typeface="Times New Roman" pitchFamily="18" charset="0"/>
              <a:cs typeface="Times New Roman" pitchFamily="18" charset="0"/>
            </a:endParaRPr>
          </a:p>
        </p:txBody>
      </p:sp>
      <p:sp>
        <p:nvSpPr>
          <p:cNvPr id="20" name="TextBox 19"/>
          <p:cNvSpPr txBox="1"/>
          <p:nvPr/>
        </p:nvSpPr>
        <p:spPr>
          <a:xfrm>
            <a:off x="1828800" y="4166175"/>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C. 2, 8, 6.</a:t>
            </a:r>
            <a:endParaRPr lang="en-US" sz="3200" dirty="0">
              <a:solidFill>
                <a:prstClr val="black"/>
              </a:solidFill>
              <a:latin typeface="Times New Roman" pitchFamily="18" charset="0"/>
              <a:cs typeface="Times New Roman" pitchFamily="18" charset="0"/>
            </a:endParaRPr>
          </a:p>
        </p:txBody>
      </p:sp>
      <p:sp>
        <p:nvSpPr>
          <p:cNvPr id="21" name="TextBox 20"/>
          <p:cNvSpPr txBox="1"/>
          <p:nvPr/>
        </p:nvSpPr>
        <p:spPr>
          <a:xfrm>
            <a:off x="1801091" y="5092987"/>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D. 2, 9, 5.</a:t>
            </a:r>
            <a:endParaRPr lang="en-US" sz="3200" dirty="0">
              <a:solidFill>
                <a:prstClr val="black"/>
              </a:solidFill>
              <a:latin typeface="Times New Roman" pitchFamily="18" charset="0"/>
              <a:cs typeface="Times New Roman" pitchFamily="18" charset="0"/>
            </a:endParaRPr>
          </a:p>
        </p:txBody>
      </p:sp>
      <p:sp>
        <p:nvSpPr>
          <p:cNvPr id="2" name="Oval 1"/>
          <p:cNvSpPr/>
          <p:nvPr/>
        </p:nvSpPr>
        <p:spPr>
          <a:xfrm>
            <a:off x="1835727" y="4166175"/>
            <a:ext cx="526473" cy="58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10000" fill="hold"/>
                                        <p:tgtEl>
                                          <p:spTgt spid="12"/>
                                        </p:tgtEl>
                                        <p:attrNameLst>
                                          <p:attrName>r</p:attrName>
                                        </p:attrNameLst>
                                      </p:cBhvr>
                                    </p:animRot>
                                  </p:childTnLst>
                                </p:cTn>
                              </p:par>
                            </p:childTnLst>
                          </p:cTn>
                        </p:par>
                        <p:par>
                          <p:cTn id="40" fill="hold">
                            <p:stCondLst>
                              <p:cond delay="10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fltVal val="0"/>
                                          </p:val>
                                        </p:tav>
                                        <p:tav tm="100000">
                                          <p:val>
                                            <p:strVal val="#ppt_w"/>
                                          </p:val>
                                        </p:tav>
                                      </p:tavLst>
                                    </p:anim>
                                    <p:anim calcmode="lin" valueType="num">
                                      <p:cBhvr>
                                        <p:cTn id="44" dur="3000" fill="hold"/>
                                        <p:tgtEl>
                                          <p:spTgt spid="7"/>
                                        </p:tgtEl>
                                        <p:attrNameLst>
                                          <p:attrName>ppt_h</p:attrName>
                                        </p:attrNameLst>
                                      </p:cBhvr>
                                      <p:tavLst>
                                        <p:tav tm="0">
                                          <p:val>
                                            <p:fltVal val="0"/>
                                          </p:val>
                                        </p:tav>
                                        <p:tav tm="100000">
                                          <p:val>
                                            <p:strVal val="#ppt_h"/>
                                          </p:val>
                                        </p:tav>
                                      </p:tavLst>
                                    </p:anim>
                                    <p:animEffect transition="in" filter="fade">
                                      <p:cBhvr>
                                        <p:cTn id="45" dur="3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857071"/>
            <a:ext cx="73152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smtClean="0">
                <a:solidFill>
                  <a:srgbClr val="7030A0"/>
                </a:solidFill>
                <a:latin typeface="Times New Roman" pitchFamily="18" charset="0"/>
                <a:cs typeface="Times New Roman" pitchFamily="18" charset="0"/>
              </a:rPr>
              <a:t>Câu</a:t>
            </a:r>
            <a:r>
              <a:rPr lang="en-US" sz="2400" b="1" dirty="0" smtClean="0">
                <a:solidFill>
                  <a:srgbClr val="7030A0"/>
                </a:solidFill>
                <a:latin typeface="Times New Roman" pitchFamily="18" charset="0"/>
                <a:cs typeface="Times New Roman" pitchFamily="18" charset="0"/>
              </a:rPr>
              <a:t> 8:</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Hạt </a:t>
            </a:r>
            <a:r>
              <a:rPr lang="vi-VN" sz="2400" dirty="0">
                <a:latin typeface="Times New Roman" pitchFamily="18" charset="0"/>
                <a:cs typeface="Times New Roman" pitchFamily="18" charset="0"/>
              </a:rPr>
              <a:t>nhân một nguyên tử fluorine có 9 proton và 10 neutron. Khối lượng của một nguyên tử flourine xấp xỉ bằng</a:t>
            </a:r>
            <a:endParaRPr lang="en-US" sz="2400" dirty="0">
              <a:solidFill>
                <a:prstClr val="black"/>
              </a:solidFill>
              <a:latin typeface="Times New Roman" pitchFamily="18" charset="0"/>
              <a:cs typeface="Times New Roman" pitchFamily="18" charset="0"/>
            </a:endParaRPr>
          </a:p>
        </p:txBody>
      </p:sp>
      <p:sp>
        <p:nvSpPr>
          <p:cNvPr id="6" name="TextBox 5"/>
          <p:cNvSpPr txBox="1"/>
          <p:nvPr/>
        </p:nvSpPr>
        <p:spPr>
          <a:xfrm>
            <a:off x="1981200" y="25146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A. 9 </a:t>
            </a:r>
            <a:r>
              <a:rPr lang="en-US" sz="3200" dirty="0" err="1">
                <a:latin typeface="Times New Roman" pitchFamily="18" charset="0"/>
                <a:cs typeface="Times New Roman" pitchFamily="18" charset="0"/>
              </a:rPr>
              <a:t>amu</a:t>
            </a:r>
            <a:r>
              <a:rPr lang="en-US" sz="3200" dirty="0">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4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319213"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54" y="314879"/>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41431"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761716" y="937612"/>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09129" y="1191259"/>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163404" y="975182"/>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447302" y="69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19" name="TextBox 18"/>
          <p:cNvSpPr txBox="1"/>
          <p:nvPr/>
        </p:nvSpPr>
        <p:spPr>
          <a:xfrm>
            <a:off x="1981198" y="3429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B. 10 </a:t>
            </a:r>
            <a:r>
              <a:rPr lang="en-US" sz="3200" dirty="0" err="1">
                <a:latin typeface="Times New Roman" pitchFamily="18" charset="0"/>
                <a:cs typeface="Times New Roman" pitchFamily="18" charset="0"/>
              </a:rPr>
              <a:t>amu</a:t>
            </a:r>
            <a:r>
              <a:rPr lang="en-US" sz="3200" dirty="0">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20" name="TextBox 19"/>
          <p:cNvSpPr txBox="1"/>
          <p:nvPr/>
        </p:nvSpPr>
        <p:spPr>
          <a:xfrm>
            <a:off x="1981200" y="44196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C. 19 </a:t>
            </a:r>
            <a:r>
              <a:rPr lang="en-US" sz="3200" dirty="0" err="1">
                <a:latin typeface="Times New Roman" pitchFamily="18" charset="0"/>
                <a:cs typeface="Times New Roman" pitchFamily="18" charset="0"/>
              </a:rPr>
              <a:t>amu</a:t>
            </a:r>
            <a:r>
              <a:rPr lang="en-US" sz="3200" dirty="0">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21" name="TextBox 20"/>
          <p:cNvSpPr txBox="1"/>
          <p:nvPr/>
        </p:nvSpPr>
        <p:spPr>
          <a:xfrm>
            <a:off x="1953491" y="5342873"/>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D. 28amu.</a:t>
            </a:r>
            <a:endParaRPr lang="en-US" sz="3200" dirty="0">
              <a:solidFill>
                <a:prstClr val="black"/>
              </a:solidFill>
              <a:latin typeface="Times New Roman" pitchFamily="18" charset="0"/>
              <a:cs typeface="Times New Roman" pitchFamily="18" charset="0"/>
            </a:endParaRPr>
          </a:p>
        </p:txBody>
      </p:sp>
      <p:sp>
        <p:nvSpPr>
          <p:cNvPr id="2" name="Oval 1"/>
          <p:cNvSpPr/>
          <p:nvPr/>
        </p:nvSpPr>
        <p:spPr>
          <a:xfrm>
            <a:off x="1981200" y="4419600"/>
            <a:ext cx="533400" cy="58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10000" fill="hold"/>
                                        <p:tgtEl>
                                          <p:spTgt spid="12"/>
                                        </p:tgtEl>
                                        <p:attrNameLst>
                                          <p:attrName>r</p:attrName>
                                        </p:attrNameLst>
                                      </p:cBhvr>
                                    </p:animRot>
                                  </p:childTnLst>
                                </p:cTn>
                              </p:par>
                            </p:childTnLst>
                          </p:cTn>
                        </p:par>
                        <p:par>
                          <p:cTn id="40" fill="hold">
                            <p:stCondLst>
                              <p:cond delay="10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fltVal val="0"/>
                                          </p:val>
                                        </p:tav>
                                        <p:tav tm="100000">
                                          <p:val>
                                            <p:strVal val="#ppt_w"/>
                                          </p:val>
                                        </p:tav>
                                      </p:tavLst>
                                    </p:anim>
                                    <p:anim calcmode="lin" valueType="num">
                                      <p:cBhvr>
                                        <p:cTn id="44" dur="3000" fill="hold"/>
                                        <p:tgtEl>
                                          <p:spTgt spid="7"/>
                                        </p:tgtEl>
                                        <p:attrNameLst>
                                          <p:attrName>ppt_h</p:attrName>
                                        </p:attrNameLst>
                                      </p:cBhvr>
                                      <p:tavLst>
                                        <p:tav tm="0">
                                          <p:val>
                                            <p:fltVal val="0"/>
                                          </p:val>
                                        </p:tav>
                                        <p:tav tm="100000">
                                          <p:val>
                                            <p:strVal val="#ppt_h"/>
                                          </p:val>
                                        </p:tav>
                                      </p:tavLst>
                                    </p:anim>
                                    <p:animEffect transition="in" filter="fade">
                                      <p:cBhvr>
                                        <p:cTn id="45" dur="3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950655"/>
            <a:ext cx="746760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err="1" smtClean="0">
                <a:solidFill>
                  <a:srgbClr val="002060"/>
                </a:solidFill>
                <a:latin typeface="Times New Roman" pitchFamily="18" charset="0"/>
                <a:cs typeface="Times New Roman" pitchFamily="18" charset="0"/>
              </a:rPr>
              <a:t>Câu</a:t>
            </a:r>
            <a:r>
              <a:rPr lang="en-US" sz="2000" b="1" dirty="0" smtClean="0">
                <a:solidFill>
                  <a:srgbClr val="002060"/>
                </a:solidFill>
                <a:latin typeface="Times New Roman" pitchFamily="18" charset="0"/>
                <a:cs typeface="Times New Roman" pitchFamily="18" charset="0"/>
              </a:rPr>
              <a:t> 9:</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Cho </a:t>
            </a:r>
            <a:r>
              <a:rPr lang="vi-VN" sz="2000" dirty="0">
                <a:latin typeface="Times New Roman" pitchFamily="18" charset="0"/>
                <a:cs typeface="Times New Roman" pitchFamily="18" charset="0"/>
              </a:rPr>
              <a:t>các phát biểu:</a:t>
            </a:r>
          </a:p>
          <a:p>
            <a:r>
              <a:rPr lang="vi-VN" sz="2000" dirty="0">
                <a:latin typeface="Times New Roman" pitchFamily="18" charset="0"/>
                <a:cs typeface="Times New Roman" pitchFamily="18" charset="0"/>
              </a:rPr>
              <a:t>(1) Nguyên tử trung hòa về điện.</a:t>
            </a:r>
          </a:p>
          <a:p>
            <a:r>
              <a:rPr lang="vi-VN" sz="2000" dirty="0">
                <a:latin typeface="Times New Roman" pitchFamily="18" charset="0"/>
                <a:cs typeface="Times New Roman" pitchFamily="18" charset="0"/>
              </a:rPr>
              <a:t>(2) Khối lượng nguyên tử tập trung chủ yếu ở hạt nhân.</a:t>
            </a:r>
          </a:p>
          <a:p>
            <a:r>
              <a:rPr lang="vi-VN" sz="2000" dirty="0">
                <a:latin typeface="Times New Roman" pitchFamily="18" charset="0"/>
                <a:cs typeface="Times New Roman" pitchFamily="18" charset="0"/>
              </a:rPr>
              <a:t>(3) Trong nguyên tử, số hạt mang điện tích dương bằng số hạt mang điện tích âm nên số hạt electron bằng số hạt neutron.</a:t>
            </a:r>
          </a:p>
          <a:p>
            <a:r>
              <a:rPr lang="vi-VN" sz="2000" dirty="0">
                <a:latin typeface="Times New Roman" pitchFamily="18" charset="0"/>
                <a:cs typeface="Times New Roman" pitchFamily="18" charset="0"/>
              </a:rPr>
              <a:t>(4) Vỏ nguyên tử, gồm các lớp electron có khoảng cách khác nhau đối với hạt nhân.</a:t>
            </a:r>
          </a:p>
          <a:p>
            <a:r>
              <a:rPr lang="vi-VN" sz="2000" dirty="0">
                <a:latin typeface="Times New Roman" pitchFamily="18" charset="0"/>
                <a:cs typeface="Times New Roman" pitchFamily="18" charset="0"/>
              </a:rPr>
              <a:t>Trong các phát biểu trên, số phát biểu đúng </a:t>
            </a:r>
          </a:p>
        </p:txBody>
      </p:sp>
      <p:sp>
        <p:nvSpPr>
          <p:cNvPr id="6" name="TextBox 5"/>
          <p:cNvSpPr txBox="1"/>
          <p:nvPr/>
        </p:nvSpPr>
        <p:spPr>
          <a:xfrm>
            <a:off x="1724891" y="36576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A. 1. </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2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337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11" y="287170"/>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60174" y="86454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780459" y="909903"/>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27872" y="1163550"/>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182147" y="947473"/>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466045" y="663682"/>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19" name="TextBox 18"/>
          <p:cNvSpPr txBox="1"/>
          <p:nvPr/>
        </p:nvSpPr>
        <p:spPr>
          <a:xfrm>
            <a:off x="1724891" y="4368225"/>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B. 2.</a:t>
            </a:r>
            <a:endParaRPr lang="en-US" sz="3200" dirty="0">
              <a:solidFill>
                <a:prstClr val="black"/>
              </a:solidFill>
              <a:latin typeface="Times New Roman" pitchFamily="18" charset="0"/>
              <a:cs typeface="Times New Roman" pitchFamily="18" charset="0"/>
            </a:endParaRPr>
          </a:p>
        </p:txBody>
      </p:sp>
      <p:sp>
        <p:nvSpPr>
          <p:cNvPr id="20" name="TextBox 19"/>
          <p:cNvSpPr txBox="1"/>
          <p:nvPr/>
        </p:nvSpPr>
        <p:spPr>
          <a:xfrm>
            <a:off x="1752600" y="5054025"/>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C. 3.</a:t>
            </a:r>
            <a:endParaRPr lang="en-US" sz="3200" dirty="0">
              <a:solidFill>
                <a:prstClr val="black"/>
              </a:solidFill>
              <a:latin typeface="Times New Roman" pitchFamily="18" charset="0"/>
              <a:cs typeface="Times New Roman" pitchFamily="18" charset="0"/>
            </a:endParaRPr>
          </a:p>
        </p:txBody>
      </p:sp>
      <p:sp>
        <p:nvSpPr>
          <p:cNvPr id="21" name="TextBox 20"/>
          <p:cNvSpPr txBox="1"/>
          <p:nvPr/>
        </p:nvSpPr>
        <p:spPr>
          <a:xfrm>
            <a:off x="1752600" y="5739825"/>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D. 4.</a:t>
            </a:r>
            <a:endParaRPr lang="en-US" sz="3200" dirty="0">
              <a:solidFill>
                <a:prstClr val="black"/>
              </a:solidFill>
              <a:latin typeface="Times New Roman" pitchFamily="18" charset="0"/>
              <a:cs typeface="Times New Roman" pitchFamily="18" charset="0"/>
            </a:endParaRPr>
          </a:p>
        </p:txBody>
      </p:sp>
      <p:sp>
        <p:nvSpPr>
          <p:cNvPr id="2" name="Oval 1"/>
          <p:cNvSpPr/>
          <p:nvPr/>
        </p:nvSpPr>
        <p:spPr>
          <a:xfrm>
            <a:off x="1752600" y="5130225"/>
            <a:ext cx="457200" cy="508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10000" fill="hold"/>
                                        <p:tgtEl>
                                          <p:spTgt spid="12"/>
                                        </p:tgtEl>
                                        <p:attrNameLst>
                                          <p:attrName>r</p:attrName>
                                        </p:attrNameLst>
                                      </p:cBhvr>
                                    </p:animRot>
                                  </p:childTnLst>
                                </p:cTn>
                              </p:par>
                            </p:childTnLst>
                          </p:cTn>
                        </p:par>
                        <p:par>
                          <p:cTn id="40" fill="hold">
                            <p:stCondLst>
                              <p:cond delay="10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fltVal val="0"/>
                                          </p:val>
                                        </p:tav>
                                        <p:tav tm="100000">
                                          <p:val>
                                            <p:strVal val="#ppt_w"/>
                                          </p:val>
                                        </p:tav>
                                      </p:tavLst>
                                    </p:anim>
                                    <p:anim calcmode="lin" valueType="num">
                                      <p:cBhvr>
                                        <p:cTn id="44" dur="3000" fill="hold"/>
                                        <p:tgtEl>
                                          <p:spTgt spid="7"/>
                                        </p:tgtEl>
                                        <p:attrNameLst>
                                          <p:attrName>ppt_h</p:attrName>
                                        </p:attrNameLst>
                                      </p:cBhvr>
                                      <p:tavLst>
                                        <p:tav tm="0">
                                          <p:val>
                                            <p:fltVal val="0"/>
                                          </p:val>
                                        </p:tav>
                                        <p:tav tm="100000">
                                          <p:val>
                                            <p:strVal val="#ppt_h"/>
                                          </p:val>
                                        </p:tav>
                                      </p:tavLst>
                                    </p:anim>
                                    <p:animEffect transition="in" filter="fade">
                                      <p:cBhvr>
                                        <p:cTn id="45" dur="3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801090" y="857071"/>
            <a:ext cx="681232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10: </a:t>
            </a:r>
            <a:r>
              <a:rPr lang="vi-VN" b="1" dirty="0" smtClean="0">
                <a:latin typeface="Times New Roman" pitchFamily="18" charset="0"/>
                <a:cs typeface="Times New Roman" pitchFamily="18" charset="0"/>
              </a:rPr>
              <a:t>Muối </a:t>
            </a:r>
            <a:r>
              <a:rPr lang="vi-VN" b="1" dirty="0">
                <a:latin typeface="Times New Roman" pitchFamily="18" charset="0"/>
                <a:cs typeface="Times New Roman" pitchFamily="18" charset="0"/>
              </a:rPr>
              <a:t>ăn chứa hai nguyên tố hóa học là natri (sodium) và chlorine. Trong hạt nhân nguyên tử của các nguyên tố natri và chlorine có lần lượt 11 và 17 proton. Số electron ở lớp ngoài cùng của vỏ nguyên tử natri và chlorine lần lượt là</a:t>
            </a:r>
            <a:endParaRPr lang="en-US" b="1" dirty="0">
              <a:latin typeface="Times New Roman" pitchFamily="18" charset="0"/>
              <a:cs typeface="Times New Roman" pitchFamily="18" charset="0"/>
            </a:endParaRPr>
          </a:p>
        </p:txBody>
      </p:sp>
      <p:sp>
        <p:nvSpPr>
          <p:cNvPr id="6" name="TextBox 5"/>
          <p:cNvSpPr txBox="1"/>
          <p:nvPr/>
        </p:nvSpPr>
        <p:spPr>
          <a:xfrm>
            <a:off x="1828800" y="25146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A. 1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7.</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65446"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38056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07" y="287170"/>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02778" y="86454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823063" y="909903"/>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70476" y="1163550"/>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224751" y="947473"/>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508649" y="663682"/>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20" name="TextBox 19"/>
          <p:cNvSpPr txBox="1"/>
          <p:nvPr/>
        </p:nvSpPr>
        <p:spPr>
          <a:xfrm>
            <a:off x="1877291" y="3453825"/>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B. 3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9.</a:t>
            </a:r>
            <a:endParaRPr lang="en-US" sz="3200" dirty="0">
              <a:solidFill>
                <a:prstClr val="black"/>
              </a:solidFill>
              <a:latin typeface="Times New Roman" pitchFamily="18" charset="0"/>
              <a:cs typeface="Times New Roman" pitchFamily="18" charset="0"/>
            </a:endParaRPr>
          </a:p>
        </p:txBody>
      </p:sp>
      <p:sp>
        <p:nvSpPr>
          <p:cNvPr id="21" name="TextBox 20"/>
          <p:cNvSpPr txBox="1"/>
          <p:nvPr/>
        </p:nvSpPr>
        <p:spPr>
          <a:xfrm>
            <a:off x="1905000" y="4368507"/>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C. 9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15.</a:t>
            </a:r>
            <a:endParaRPr lang="en-US" sz="3200" dirty="0">
              <a:solidFill>
                <a:prstClr val="black"/>
              </a:solidFill>
              <a:latin typeface="Times New Roman" pitchFamily="18" charset="0"/>
              <a:cs typeface="Times New Roman" pitchFamily="18" charset="0"/>
            </a:endParaRPr>
          </a:p>
        </p:txBody>
      </p:sp>
      <p:sp>
        <p:nvSpPr>
          <p:cNvPr id="22" name="TextBox 21"/>
          <p:cNvSpPr txBox="1"/>
          <p:nvPr/>
        </p:nvSpPr>
        <p:spPr>
          <a:xfrm>
            <a:off x="1905000" y="5276484"/>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D. 3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7.</a:t>
            </a:r>
            <a:endParaRPr lang="en-US" sz="3200" dirty="0">
              <a:solidFill>
                <a:prstClr val="black"/>
              </a:solidFill>
              <a:latin typeface="Times New Roman" pitchFamily="18" charset="0"/>
              <a:cs typeface="Times New Roman" pitchFamily="18" charset="0"/>
            </a:endParaRPr>
          </a:p>
        </p:txBody>
      </p:sp>
      <p:sp>
        <p:nvSpPr>
          <p:cNvPr id="23" name="Oval 22"/>
          <p:cNvSpPr/>
          <p:nvPr/>
        </p:nvSpPr>
        <p:spPr>
          <a:xfrm>
            <a:off x="1828800" y="2514600"/>
            <a:ext cx="533400" cy="58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1)">
                                      <p:cBhvr>
                                        <p:cTn id="3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10000" fill="hold"/>
                                        <p:tgtEl>
                                          <p:spTgt spid="12"/>
                                        </p:tgtEl>
                                        <p:attrNameLst>
                                          <p:attrName>r</p:attrName>
                                        </p:attrNameLst>
                                      </p:cBhvr>
                                    </p:animRot>
                                  </p:childTnLst>
                                </p:cTn>
                              </p:par>
                            </p:childTnLst>
                          </p:cTn>
                        </p:par>
                        <p:par>
                          <p:cTn id="40" fill="hold">
                            <p:stCondLst>
                              <p:cond delay="10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fltVal val="0"/>
                                          </p:val>
                                        </p:tav>
                                        <p:tav tm="100000">
                                          <p:val>
                                            <p:strVal val="#ppt_w"/>
                                          </p:val>
                                        </p:tav>
                                      </p:tavLst>
                                    </p:anim>
                                    <p:anim calcmode="lin" valueType="num">
                                      <p:cBhvr>
                                        <p:cTn id="44" dur="3000" fill="hold"/>
                                        <p:tgtEl>
                                          <p:spTgt spid="7"/>
                                        </p:tgtEl>
                                        <p:attrNameLst>
                                          <p:attrName>ppt_h</p:attrName>
                                        </p:attrNameLst>
                                      </p:cBhvr>
                                      <p:tavLst>
                                        <p:tav tm="0">
                                          <p:val>
                                            <p:fltVal val="0"/>
                                          </p:val>
                                        </p:tav>
                                        <p:tav tm="100000">
                                          <p:val>
                                            <p:strVal val="#ppt_h"/>
                                          </p:val>
                                        </p:tav>
                                      </p:tavLst>
                                    </p:anim>
                                    <p:animEffect transition="in" filter="fade">
                                      <p:cBhvr>
                                        <p:cTn id="45" dur="3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hlinkClick r:id="" action="ppaction://hlinkshowjump?jump=nextslide"/>
          </p:cNvPr>
          <p:cNvSpPr/>
          <p:nvPr/>
        </p:nvSpPr>
        <p:spPr>
          <a:xfrm>
            <a:off x="1548245" y="2133600"/>
            <a:ext cx="5462156" cy="25146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5400" smtClean="0">
                <a:solidFill>
                  <a:srgbClr val="FF0000"/>
                </a:solidFill>
                <a:latin typeface="Times New Roman" pitchFamily="18" charset="0"/>
                <a:cs typeface="Times New Roman" pitchFamily="18" charset="0"/>
              </a:rPr>
              <a:t>BÀI MỚI</a:t>
            </a:r>
            <a:endParaRPr lang="en-US" sz="5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846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2590800"/>
            <a:ext cx="5867400" cy="2554545"/>
          </a:xfrm>
          <a:prstGeom prst="rect">
            <a:avLst/>
          </a:prstGeom>
          <a:noFill/>
        </p:spPr>
        <p:txBody>
          <a:bodyPr wrap="square" rtlCol="0">
            <a:spAutoFit/>
          </a:bodyPr>
          <a:lstStyle/>
          <a:p>
            <a:r>
              <a:rPr lang="en-US" sz="8000" b="1" smtClean="0">
                <a:solidFill>
                  <a:srgbClr val="FFFF00"/>
                </a:solidFill>
                <a:latin typeface="Times New Roman" pitchFamily="18" charset="0"/>
                <a:cs typeface="Times New Roman" pitchFamily="18" charset="0"/>
              </a:rPr>
              <a:t>MỤC TIÊU</a:t>
            </a:r>
          </a:p>
          <a:p>
            <a:pPr algn="ctr"/>
            <a:r>
              <a:rPr lang="en-US" sz="8000" b="1" smtClean="0">
                <a:solidFill>
                  <a:srgbClr val="1BA53F"/>
                </a:solidFill>
                <a:latin typeface="Times New Roman" pitchFamily="18" charset="0"/>
                <a:cs typeface="Times New Roman" pitchFamily="18" charset="0"/>
              </a:rPr>
              <a:t>$ 1000 </a:t>
            </a:r>
            <a:endParaRPr lang="en-US" sz="8000" b="1">
              <a:solidFill>
                <a:srgbClr val="1BA53F"/>
              </a:solidFill>
              <a:latin typeface="Times New Roman" pitchFamily="18" charset="0"/>
              <a:cs typeface="Times New Roman" pitchFamily="18" charset="0"/>
            </a:endParaRPr>
          </a:p>
        </p:txBody>
      </p:sp>
    </p:spTree>
    <p:extLst>
      <p:ext uri="{BB962C8B-B14F-4D97-AF65-F5344CB8AC3E}">
        <p14:creationId xmlns:p14="http://schemas.microsoft.com/office/powerpoint/2010/main" val="700141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5719157" y="4744202"/>
            <a:ext cx="1088023" cy="680244"/>
          </a:xfrm>
          <a:prstGeom prst="rect">
            <a:avLst/>
          </a:prstGeom>
        </p:spPr>
      </p:pic>
      <p:pic>
        <p:nvPicPr>
          <p:cNvPr id="3" name="KC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0" y="3124200"/>
            <a:ext cx="1088023" cy="680244"/>
          </a:xfrm>
          <a:prstGeom prst="rect">
            <a:avLst/>
          </a:prstGeom>
        </p:spPr>
      </p:pic>
      <p:pic>
        <p:nvPicPr>
          <p:cNvPr id="4" name="KC2">
            <a:hlinkClick r:id="rId14"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524329" y="2825642"/>
            <a:ext cx="1088023" cy="680244"/>
          </a:xfrm>
          <a:prstGeom prst="rect">
            <a:avLst/>
          </a:prstGeom>
        </p:spPr>
      </p:pic>
      <p:pic>
        <p:nvPicPr>
          <p:cNvPr id="5" name="KC1">
            <a:hlinkClick r:id="rId15"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 y="5293841"/>
            <a:ext cx="1088023" cy="680244"/>
          </a:xfrm>
          <a:prstGeom prst="rect">
            <a:avLst/>
          </a:prstGeom>
        </p:spPr>
      </p:pic>
      <p:pic>
        <p:nvPicPr>
          <p:cNvPr id="6" name="vàng 5">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622930" y="5195501"/>
            <a:ext cx="2572684" cy="1447800"/>
          </a:xfrm>
          <a:prstGeom prst="rect">
            <a:avLst/>
          </a:prstGeom>
        </p:spPr>
      </p:pic>
      <p:pic>
        <p:nvPicPr>
          <p:cNvPr id="7" name="vàng 1">
            <a:hlinkClick r:id="rId19"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42221" y="2047986"/>
            <a:ext cx="1912390" cy="1076214"/>
          </a:xfrm>
          <a:prstGeom prst="rect">
            <a:avLst/>
          </a:prstGeom>
        </p:spPr>
      </p:pic>
      <p:pic>
        <p:nvPicPr>
          <p:cNvPr id="8" name="vàng 4">
            <a:hlinkClick r:id="rId20"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812898" y="3165764"/>
            <a:ext cx="1557279" cy="876372"/>
          </a:xfrm>
          <a:prstGeom prst="rect">
            <a:avLst/>
          </a:prstGeom>
        </p:spPr>
      </p:pic>
      <p:pic>
        <p:nvPicPr>
          <p:cNvPr id="9" name="vàng 2">
            <a:hlinkClick r:id="rId21"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884218" y="5413663"/>
            <a:ext cx="2019013" cy="1136217"/>
          </a:xfrm>
          <a:prstGeom prst="rect">
            <a:avLst/>
          </a:prstGeom>
        </p:spPr>
      </p:pic>
      <p:pic>
        <p:nvPicPr>
          <p:cNvPr id="10" name="vàng 3">
            <a:hlinkClick r:id="rId22"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505200" y="3447039"/>
            <a:ext cx="1231080" cy="692801"/>
          </a:xfrm>
          <a:prstGeom prst="rect">
            <a:avLst/>
          </a:prstGeom>
        </p:spPr>
      </p:pic>
      <p:pic>
        <p:nvPicPr>
          <p:cNvPr id="12" name="Picture 11"/>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5175540" y="5304808"/>
            <a:ext cx="1270559" cy="1147615"/>
          </a:xfrm>
          <a:prstGeom prst="rect">
            <a:avLst/>
          </a:prstGeom>
        </p:spPr>
      </p:pic>
      <p:pic>
        <p:nvPicPr>
          <p:cNvPr id="13" name="Picture 12"/>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032872" y="3376182"/>
            <a:ext cx="1474595" cy="1331908"/>
          </a:xfrm>
          <a:prstGeom prst="rect">
            <a:avLst/>
          </a:prstGeom>
        </p:spPr>
      </p:pic>
      <p:pic>
        <p:nvPicPr>
          <p:cNvPr id="14" name="Picture 13"/>
          <p:cNvPicPr>
            <a:picLocks noChangeAspect="1"/>
          </p:cNvPicPr>
          <p:nvPr/>
        </p:nvPicPr>
        <p:blipFill rotWithShape="1">
          <a:blip r:embed="rId24">
            <a:extLst>
              <a:ext uri="{BEBA8EAE-BF5A-486C-A8C5-ECC9F3942E4B}">
                <a14:imgProps xmlns:a14="http://schemas.microsoft.com/office/drawing/2010/main">
                  <a14:imgLayer r:embed="rId18">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5142981" y="1752600"/>
            <a:ext cx="2046337" cy="978802"/>
          </a:xfrm>
          <a:prstGeom prst="rect">
            <a:avLst/>
          </a:prstGeom>
        </p:spPr>
      </p:pic>
      <p:pic>
        <p:nvPicPr>
          <p:cNvPr id="15" name="Picture 14"/>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897867" y="5991605"/>
            <a:ext cx="870014" cy="785828"/>
          </a:xfrm>
          <a:prstGeom prst="rect">
            <a:avLst/>
          </a:prstGeom>
        </p:spPr>
      </p:pic>
      <p:sp>
        <p:nvSpPr>
          <p:cNvPr id="18" name="TextBox 17"/>
          <p:cNvSpPr txBox="1"/>
          <p:nvPr/>
        </p:nvSpPr>
        <p:spPr>
          <a:xfrm>
            <a:off x="474943" y="310963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250</a:t>
            </a:r>
            <a:endParaRPr lang="en-US" sz="3200"/>
          </a:p>
        </p:txBody>
      </p:sp>
      <p:sp>
        <p:nvSpPr>
          <p:cNvPr id="19" name="TextBox 18"/>
          <p:cNvSpPr txBox="1"/>
          <p:nvPr/>
        </p:nvSpPr>
        <p:spPr>
          <a:xfrm>
            <a:off x="6326558" y="397027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220</a:t>
            </a:r>
            <a:endParaRPr lang="en-US" sz="3200"/>
          </a:p>
        </p:txBody>
      </p:sp>
      <p:sp>
        <p:nvSpPr>
          <p:cNvPr id="20" name="TextBox 19"/>
          <p:cNvSpPr txBox="1"/>
          <p:nvPr/>
        </p:nvSpPr>
        <p:spPr>
          <a:xfrm>
            <a:off x="4320746" y="569921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3</a:t>
            </a:r>
            <a:r>
              <a:rPr lang="en-US" sz="3200" smtClean="0"/>
              <a:t>50</a:t>
            </a:r>
            <a:endParaRPr lang="en-US" sz="3200"/>
          </a:p>
        </p:txBody>
      </p:sp>
      <p:sp>
        <p:nvSpPr>
          <p:cNvPr id="21" name="TextBox 20"/>
          <p:cNvSpPr txBox="1"/>
          <p:nvPr/>
        </p:nvSpPr>
        <p:spPr>
          <a:xfrm>
            <a:off x="5976112" y="529384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50</a:t>
            </a:r>
            <a:endParaRPr lang="en-US" sz="3200"/>
          </a:p>
        </p:txBody>
      </p:sp>
      <p:sp>
        <p:nvSpPr>
          <p:cNvPr id="22" name="TextBox 21"/>
          <p:cNvSpPr txBox="1"/>
          <p:nvPr/>
        </p:nvSpPr>
        <p:spPr>
          <a:xfrm>
            <a:off x="874746" y="593688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50</a:t>
            </a:r>
            <a:endParaRPr lang="en-US" sz="3200"/>
          </a:p>
        </p:txBody>
      </p:sp>
      <p:sp>
        <p:nvSpPr>
          <p:cNvPr id="23" name="TextBox 22"/>
          <p:cNvSpPr txBox="1"/>
          <p:nvPr/>
        </p:nvSpPr>
        <p:spPr>
          <a:xfrm>
            <a:off x="2652806" y="34020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100</a:t>
            </a:r>
            <a:endParaRPr lang="en-US" sz="3200"/>
          </a:p>
        </p:txBody>
      </p:sp>
      <p:sp>
        <p:nvSpPr>
          <p:cNvPr id="24" name="TextBox 23"/>
          <p:cNvSpPr txBox="1"/>
          <p:nvPr/>
        </p:nvSpPr>
        <p:spPr>
          <a:xfrm>
            <a:off x="8164011" y="3694406"/>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5</a:t>
            </a:r>
            <a:r>
              <a:rPr lang="en-US" sz="3200" smtClean="0"/>
              <a:t>0</a:t>
            </a:r>
            <a:endParaRPr lang="en-US" sz="3200"/>
          </a:p>
        </p:txBody>
      </p:sp>
      <p:sp>
        <p:nvSpPr>
          <p:cNvPr id="25" name="TextBox 24"/>
          <p:cNvSpPr txBox="1"/>
          <p:nvPr/>
        </p:nvSpPr>
        <p:spPr>
          <a:xfrm>
            <a:off x="3705206" y="4123315"/>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230</a:t>
            </a:r>
            <a:endParaRPr lang="en-US" sz="3200"/>
          </a:p>
        </p:txBody>
      </p:sp>
      <p:sp>
        <p:nvSpPr>
          <p:cNvPr id="26" name="TextBox 25"/>
          <p:cNvSpPr txBox="1"/>
          <p:nvPr/>
        </p:nvSpPr>
        <p:spPr>
          <a:xfrm>
            <a:off x="3289672" y="621336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200</a:t>
            </a:r>
            <a:endParaRPr lang="en-US" sz="3200"/>
          </a:p>
        </p:txBody>
      </p:sp>
      <p:sp>
        <p:nvSpPr>
          <p:cNvPr id="27" name="TextBox 26"/>
          <p:cNvSpPr txBox="1"/>
          <p:nvPr/>
        </p:nvSpPr>
        <p:spPr>
          <a:xfrm>
            <a:off x="6742092" y="6235803"/>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t>250</a:t>
            </a:r>
            <a:endParaRPr lang="en-US" sz="3200"/>
          </a:p>
        </p:txBody>
      </p:sp>
      <p:pic>
        <p:nvPicPr>
          <p:cNvPr id="28" name="?">
            <a:hlinkClick r:id="rId25" action="ppaction://hlinksldjump"/>
          </p:cNvPr>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4320746" y="3853448"/>
            <a:ext cx="1588320" cy="1957692"/>
          </a:xfrm>
          <a:prstGeom prst="rect">
            <a:avLst/>
          </a:prstGeom>
        </p:spPr>
      </p:pic>
      <p:pic>
        <p:nvPicPr>
          <p:cNvPr id="30"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19110" y="0"/>
            <a:ext cx="304800" cy="304800"/>
          </a:xfrm>
          <a:prstGeom prst="rect">
            <a:avLst/>
          </a:prstGeom>
        </p:spPr>
      </p:pic>
      <p:pic>
        <p:nvPicPr>
          <p:cNvPr id="31"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175567" y="290286"/>
            <a:ext cx="304800" cy="304800"/>
          </a:xfrm>
          <a:prstGeom prst="rect">
            <a:avLst/>
          </a:prstGeom>
        </p:spPr>
      </p:pic>
      <p:pic>
        <p:nvPicPr>
          <p:cNvPr id="32"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28906" y="609600"/>
            <a:ext cx="304800" cy="304800"/>
          </a:xfrm>
          <a:prstGeom prst="rect">
            <a:avLst/>
          </a:prstGeom>
        </p:spPr>
      </p:pic>
      <p:pic>
        <p:nvPicPr>
          <p:cNvPr id="33"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45959" y="914400"/>
            <a:ext cx="304800" cy="304800"/>
          </a:xfrm>
          <a:prstGeom prst="rect">
            <a:avLst/>
          </a:prstGeom>
        </p:spPr>
      </p:pic>
      <p:pic>
        <p:nvPicPr>
          <p:cNvPr id="34"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70269" y="1240971"/>
            <a:ext cx="304800" cy="304800"/>
          </a:xfrm>
          <a:prstGeom prst="rect">
            <a:avLst/>
          </a:prstGeom>
        </p:spPr>
      </p:pic>
      <p:pic>
        <p:nvPicPr>
          <p:cNvPr id="35"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87321" y="1545771"/>
            <a:ext cx="304800" cy="304800"/>
          </a:xfrm>
          <a:prstGeom prst="rect">
            <a:avLst/>
          </a:prstGeom>
        </p:spPr>
      </p:pic>
      <p:pic>
        <p:nvPicPr>
          <p:cNvPr id="36"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65550" y="2242001"/>
            <a:ext cx="304800" cy="304800"/>
          </a:xfrm>
          <a:prstGeom prst="rect">
            <a:avLst/>
          </a:prstGeom>
        </p:spPr>
      </p:pic>
      <p:pic>
        <p:nvPicPr>
          <p:cNvPr id="37"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97475" y="2668804"/>
            <a:ext cx="304800" cy="304800"/>
          </a:xfrm>
          <a:prstGeom prst="rect">
            <a:avLst/>
          </a:prstGeom>
        </p:spPr>
      </p:pic>
      <p:pic>
        <p:nvPicPr>
          <p:cNvPr id="38"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60832" y="2973604"/>
            <a:ext cx="304800" cy="304800"/>
          </a:xfrm>
          <a:prstGeom prst="rect">
            <a:avLst/>
          </a:prstGeom>
        </p:spPr>
      </p:pic>
      <p:pic>
        <p:nvPicPr>
          <p:cNvPr id="39"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352277" y="1937201"/>
            <a:ext cx="304800" cy="304800"/>
          </a:xfrm>
          <a:prstGeom prst="rect">
            <a:avLst/>
          </a:prstGeom>
        </p:spPr>
      </p:pic>
      <p:pic>
        <p:nvPicPr>
          <p:cNvPr id="40"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330506" y="3402018"/>
            <a:ext cx="304800" cy="304800"/>
          </a:xfrm>
          <a:prstGeom prst="rect">
            <a:avLst/>
          </a:prstGeom>
        </p:spPr>
      </p:pic>
      <p:sp>
        <p:nvSpPr>
          <p:cNvPr id="41" name="Rounded Rectangle 40">
            <a:hlinkClick r:id="rId29" action="ppaction://hlinksldjump"/>
          </p:cNvPr>
          <p:cNvSpPr/>
          <p:nvPr/>
        </p:nvSpPr>
        <p:spPr>
          <a:xfrm>
            <a:off x="7658866" y="6384519"/>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solidFill>
                  <a:srgbClr val="FF0000"/>
                </a:solidFill>
                <a:latin typeface="Times New Roman" pitchFamily="18" charset="0"/>
                <a:cs typeface="Times New Roman" pitchFamily="18" charset="0"/>
              </a:rPr>
              <a:t>BÀI MỚI</a:t>
            </a:r>
            <a:endParaRPr lang="en-US">
              <a:solidFill>
                <a:srgbClr val="FF0000"/>
              </a:solidFill>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2062" name="TextBox1" r:id="rId4" imgW="1752480" imgH="838080"/>
        </mc:Choice>
        <mc:Fallback>
          <p:control name="TextBox1" r:id="rId4" imgW="1752480" imgH="838080">
            <p:pic>
              <p:nvPicPr>
                <p:cNvPr id="0" name="TextBox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63" name="TextBox2" r:id="rId5" imgW="1752480" imgH="838080"/>
        </mc:Choice>
        <mc:Fallback>
          <p:control name="TextBox2" r:id="rId5" imgW="1752480" imgH="838080">
            <p:pic>
              <p:nvPicPr>
                <p:cNvPr id="0" name="TextBox2"/>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391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33594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414076" y="938420"/>
            <a:ext cx="7359151"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1: </a:t>
            </a:r>
            <a:r>
              <a:rPr lang="vi-VN" sz="2400" b="1" dirty="0" smtClean="0">
                <a:latin typeface="Times New Roman" pitchFamily="18" charset="0"/>
                <a:cs typeface="Times New Roman" pitchFamily="18" charset="0"/>
              </a:rPr>
              <a:t>Phát </a:t>
            </a:r>
            <a:r>
              <a:rPr lang="vi-VN" sz="2400" b="1" dirty="0">
                <a:latin typeface="Times New Roman" pitchFamily="18" charset="0"/>
                <a:cs typeface="Times New Roman" pitchFamily="18" charset="0"/>
              </a:rPr>
              <a:t>biểu nào sau đây không mô tả đúng mô hình nguyên tử của Rơ – dơ – pho – </a:t>
            </a:r>
            <a:r>
              <a:rPr lang="vi-VN" sz="2400" b="1" dirty="0" smtClean="0">
                <a:latin typeface="Times New Roman" pitchFamily="18" charset="0"/>
                <a:cs typeface="Times New Roman" pitchFamily="18" charset="0"/>
              </a:rPr>
              <a:t>Bo?</a:t>
            </a:r>
            <a:endParaRPr lang="en-US" sz="2400" b="1" dirty="0">
              <a:latin typeface="Times New Roman" pitchFamily="18" charset="0"/>
              <a:cs typeface="Times New Roman" pitchFamily="18" charset="0"/>
            </a:endParaRPr>
          </a:p>
        </p:txBody>
      </p:sp>
      <p:sp>
        <p:nvSpPr>
          <p:cNvPr id="6" name="TextBox 5"/>
          <p:cNvSpPr txBox="1"/>
          <p:nvPr/>
        </p:nvSpPr>
        <p:spPr>
          <a:xfrm>
            <a:off x="1269100" y="2062201"/>
            <a:ext cx="74939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2000" b="1" dirty="0" smtClean="0">
                <a:latin typeface="+mj-lt"/>
              </a:rPr>
              <a:t>A</a:t>
            </a:r>
            <a:r>
              <a:rPr lang="vi-VN" sz="2000" dirty="0" smtClean="0">
                <a:latin typeface="+mj-lt"/>
              </a:rPr>
              <a:t>. Nguyên </a:t>
            </a:r>
            <a:r>
              <a:rPr lang="vi-VN" sz="2000" dirty="0">
                <a:latin typeface="+mj-lt"/>
              </a:rPr>
              <a:t>tử có cấu tạo rỗng, gồm hạt nhân ở tâm nguyên tử và các electron ở vỏ nguyên </a:t>
            </a:r>
            <a:r>
              <a:rPr lang="vi-VN" sz="2000" dirty="0" smtClean="0">
                <a:latin typeface="+mj-lt"/>
              </a:rPr>
              <a:t>tử.</a:t>
            </a:r>
          </a:p>
          <a:p>
            <a:r>
              <a:rPr lang="vi-VN" sz="2000" b="1" dirty="0" smtClean="0">
                <a:latin typeface="+mj-lt"/>
              </a:rPr>
              <a:t>B</a:t>
            </a:r>
            <a:r>
              <a:rPr lang="vi-VN" sz="2000" dirty="0" smtClean="0">
                <a:latin typeface="+mj-lt"/>
              </a:rPr>
              <a:t>. Nguyên tử có cấu tạo đặc khít, gồm hạt nhân nguyên tử và các electron.</a:t>
            </a:r>
          </a:p>
          <a:p>
            <a:r>
              <a:rPr lang="vi-VN" sz="2000" b="1" dirty="0" smtClean="0">
                <a:latin typeface="+mj-lt"/>
              </a:rPr>
              <a:t>C</a:t>
            </a:r>
            <a:r>
              <a:rPr lang="vi-VN" sz="2000" dirty="0">
                <a:latin typeface="+mj-lt"/>
              </a:rPr>
              <a:t>. Electron chuyển động xung quanh hạt nhân theo những quỹ đạo xác định tạo thành lớp electron.</a:t>
            </a:r>
          </a:p>
          <a:p>
            <a:r>
              <a:rPr lang="vi-VN" sz="2000" b="1" dirty="0">
                <a:latin typeface="+mj-lt"/>
              </a:rPr>
              <a:t>D</a:t>
            </a:r>
            <a:r>
              <a:rPr lang="vi-VN" sz="2000" dirty="0">
                <a:latin typeface="+mj-lt"/>
              </a:rPr>
              <a:t>. Hạt nhân nguyên tử mang điện tích dương, electron mang điện tích âm.</a:t>
            </a:r>
          </a:p>
        </p:txBody>
      </p:sp>
      <p:grpSp>
        <p:nvGrpSpPr>
          <p:cNvPr id="19" name="times up"/>
          <p:cNvGrpSpPr/>
          <p:nvPr/>
        </p:nvGrpSpPr>
        <p:grpSpPr>
          <a:xfrm>
            <a:off x="63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2" name="Rectangle 21"/>
          <p:cNvSpPr/>
          <p:nvPr/>
        </p:nvSpPr>
        <p:spPr>
          <a:xfrm>
            <a:off x="378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7" y="287170"/>
            <a:ext cx="1370670" cy="1366322"/>
          </a:xfrm>
          <a:prstGeom prst="rect">
            <a:avLst/>
          </a:prstGeom>
        </p:spPr>
      </p:pic>
      <p:grpSp>
        <p:nvGrpSpPr>
          <p:cNvPr id="24" name="Clock hand spin">
            <a:extLst>
              <a:ext uri="{FF2B5EF4-FFF2-40B4-BE49-F238E27FC236}">
                <a16:creationId xmlns:a16="http://schemas.microsoft.com/office/drawing/2014/main" xmlns="" id="{BB0445D5-A6E5-40E7-BBDD-5E3EFA13BDED}"/>
              </a:ext>
            </a:extLst>
          </p:cNvPr>
          <p:cNvGrpSpPr/>
          <p:nvPr/>
        </p:nvGrpSpPr>
        <p:grpSpPr>
          <a:xfrm rot="1786145">
            <a:off x="400808" y="864540"/>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7" name="TextBox 26"/>
          <p:cNvSpPr txBox="1"/>
          <p:nvPr/>
        </p:nvSpPr>
        <p:spPr>
          <a:xfrm>
            <a:off x="821093" y="909903"/>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28" name="TextBox 27"/>
          <p:cNvSpPr txBox="1"/>
          <p:nvPr/>
        </p:nvSpPr>
        <p:spPr>
          <a:xfrm>
            <a:off x="568506" y="1163550"/>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29" name="TextBox 28"/>
          <p:cNvSpPr txBox="1"/>
          <p:nvPr/>
        </p:nvSpPr>
        <p:spPr>
          <a:xfrm>
            <a:off x="222781" y="947473"/>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0" name="TextBox 29"/>
          <p:cNvSpPr txBox="1"/>
          <p:nvPr/>
        </p:nvSpPr>
        <p:spPr>
          <a:xfrm>
            <a:off x="506679" y="663682"/>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2" name="Oval 1"/>
          <p:cNvSpPr/>
          <p:nvPr/>
        </p:nvSpPr>
        <p:spPr>
          <a:xfrm>
            <a:off x="1295400" y="2667000"/>
            <a:ext cx="25120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204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8" presetClass="emph" presetSubtype="0" fill="hold" nodeType="clickEffect">
                                  <p:stCondLst>
                                    <p:cond delay="0"/>
                                  </p:stCondLst>
                                  <p:childTnLst>
                                    <p:animRot by="21600000">
                                      <p:cBhvr>
                                        <p:cTn id="24" dur="10000" fill="hold"/>
                                        <p:tgtEl>
                                          <p:spTgt spid="24"/>
                                        </p:tgtEl>
                                        <p:attrNameLst>
                                          <p:attrName>r</p:attrName>
                                        </p:attrNameLst>
                                      </p:cBhvr>
                                    </p:animRot>
                                  </p:childTnLst>
                                </p:cTn>
                              </p:par>
                            </p:childTnLst>
                          </p:cTn>
                        </p:par>
                        <p:par>
                          <p:cTn id="25" fill="hold">
                            <p:stCondLst>
                              <p:cond delay="10000"/>
                            </p:stCondLst>
                            <p:childTnLst>
                              <p:par>
                                <p:cTn id="26" presetID="5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3000" fill="hold"/>
                                        <p:tgtEl>
                                          <p:spTgt spid="19"/>
                                        </p:tgtEl>
                                        <p:attrNameLst>
                                          <p:attrName>ppt_w</p:attrName>
                                        </p:attrNameLst>
                                      </p:cBhvr>
                                      <p:tavLst>
                                        <p:tav tm="0">
                                          <p:val>
                                            <p:fltVal val="0"/>
                                          </p:val>
                                        </p:tav>
                                        <p:tav tm="100000">
                                          <p:val>
                                            <p:strVal val="#ppt_w"/>
                                          </p:val>
                                        </p:tav>
                                      </p:tavLst>
                                    </p:anim>
                                    <p:anim calcmode="lin" valueType="num">
                                      <p:cBhvr>
                                        <p:cTn id="29" dur="3000" fill="hold"/>
                                        <p:tgtEl>
                                          <p:spTgt spid="19"/>
                                        </p:tgtEl>
                                        <p:attrNameLst>
                                          <p:attrName>ppt_h</p:attrName>
                                        </p:attrNameLst>
                                      </p:cBhvr>
                                      <p:tavLst>
                                        <p:tav tm="0">
                                          <p:val>
                                            <p:fltVal val="0"/>
                                          </p:val>
                                        </p:tav>
                                        <p:tav tm="100000">
                                          <p:val>
                                            <p:strVal val="#ppt_h"/>
                                          </p:val>
                                        </p:tav>
                                      </p:tavLst>
                                    </p:anim>
                                    <p:animEffect transition="in" filter="fade">
                                      <p:cBhvr>
                                        <p:cTn id="30" dur="3000"/>
                                        <p:tgtEl>
                                          <p:spTgt spid="19"/>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1363743" y="3124200"/>
            <a:ext cx="672505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itchFamily="18" charset="0"/>
                <a:cs typeface="Times New Roman" pitchFamily="18" charset="0"/>
              </a:rPr>
              <a:t>A. 4 </a:t>
            </a:r>
          </a:p>
        </p:txBody>
      </p:sp>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09600"/>
            <a:ext cx="64770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2: </a:t>
            </a:r>
            <a:r>
              <a:rPr lang="en-US" sz="2000" b="1" dirty="0" err="1" smtClean="0">
                <a:latin typeface="Times New Roman" pitchFamily="18" charset="0"/>
                <a:cs typeface="Times New Roman" pitchFamily="18" charset="0"/>
              </a:rPr>
              <a:t>Nguyên</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tử</a:t>
            </a:r>
            <a:r>
              <a:rPr lang="en-US" sz="2000" b="1" dirty="0">
                <a:latin typeface="Times New Roman" pitchFamily="18" charset="0"/>
                <a:cs typeface="Times New Roman" pitchFamily="18" charset="0"/>
              </a:rPr>
              <a:t> lithium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3 proton</a:t>
            </a:r>
            <a:r>
              <a:rPr lang="en-US" sz="2000" b="1" dirty="0" smtClean="0">
                <a:latin typeface="Times New Roman" pitchFamily="18" charset="0"/>
                <a:cs typeface="Times New Roman" pitchFamily="18" charset="0"/>
              </a:rPr>
              <a:t>.</a:t>
            </a:r>
          </a:p>
          <a:p>
            <a:r>
              <a:rPr lang="vi-VN" sz="2000" b="1" dirty="0">
                <a:latin typeface="Times New Roman" pitchFamily="18" charset="0"/>
                <a:cs typeface="Times New Roman" pitchFamily="18" charset="0"/>
              </a:rPr>
              <a:t>a) Có bao nhiêu electron trong nguyên tử lithium?</a:t>
            </a:r>
          </a:p>
          <a:p>
            <a:r>
              <a:rPr lang="vi-VN" sz="2000" b="1" dirty="0">
                <a:latin typeface="Times New Roman" pitchFamily="18" charset="0"/>
                <a:cs typeface="Times New Roman" pitchFamily="18" charset="0"/>
              </a:rPr>
              <a:t>b) Biết hạt nhân nguyên tử lithium có 4 neutron, tính khối lượng nguyên tử của lithium theo đơn vị amu.</a:t>
            </a:r>
          </a:p>
          <a:p>
            <a:endParaRPr lang="en-US" sz="2000" b="1" dirty="0">
              <a:solidFill>
                <a:prstClr val="black"/>
              </a:solidFill>
              <a:latin typeface="Times New Roman" pitchFamily="18" charset="0"/>
              <a:cs typeface="Times New Roman" pitchFamily="18" charset="0"/>
            </a:endParaRPr>
          </a:p>
        </p:txBody>
      </p:sp>
      <p:sp>
        <p:nvSpPr>
          <p:cNvPr id="6" name="TextBox 5"/>
          <p:cNvSpPr txBox="1"/>
          <p:nvPr/>
        </p:nvSpPr>
        <p:spPr>
          <a:xfrm>
            <a:off x="1321516" y="3733800"/>
            <a:ext cx="676728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2400" dirty="0" smtClean="0">
                <a:latin typeface="+mj-lt"/>
              </a:rPr>
              <a:t>B.</a:t>
            </a:r>
            <a:r>
              <a:rPr lang="en-US" sz="2400" dirty="0" smtClean="0">
                <a:latin typeface="+mj-lt"/>
              </a:rPr>
              <a:t>7</a:t>
            </a:r>
            <a:endParaRPr lang="vi-VN" sz="2400" dirty="0">
              <a:latin typeface="+mj-lt"/>
            </a:endParaRPr>
          </a:p>
        </p:txBody>
      </p:sp>
      <p:grpSp>
        <p:nvGrpSpPr>
          <p:cNvPr id="7" name="times up"/>
          <p:cNvGrpSpPr/>
          <p:nvPr/>
        </p:nvGrpSpPr>
        <p:grpSpPr>
          <a:xfrm>
            <a:off x="85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400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1025"/>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22485" y="878395"/>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842770" y="923758"/>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90183" y="1177405"/>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244458" y="961328"/>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528356" y="677537"/>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20" name="Rectangle 19"/>
          <p:cNvSpPr/>
          <p:nvPr/>
        </p:nvSpPr>
        <p:spPr>
          <a:xfrm>
            <a:off x="1321515" y="4343400"/>
            <a:ext cx="6767281"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Times New Roman" pitchFamily="18" charset="0"/>
                <a:cs typeface="Times New Roman" pitchFamily="18" charset="0"/>
              </a:rPr>
              <a:t>C. 3 </a:t>
            </a:r>
            <a:endParaRPr lang="en-US" sz="2400" b="1" dirty="0">
              <a:solidFill>
                <a:schemeClr val="bg1"/>
              </a:solidFill>
              <a:latin typeface="Times New Roman" pitchFamily="18" charset="0"/>
              <a:cs typeface="Times New Roman" pitchFamily="18" charset="0"/>
            </a:endParaRPr>
          </a:p>
        </p:txBody>
      </p:sp>
      <p:sp>
        <p:nvSpPr>
          <p:cNvPr id="21" name="Oval 20"/>
          <p:cNvSpPr/>
          <p:nvPr/>
        </p:nvSpPr>
        <p:spPr>
          <a:xfrm>
            <a:off x="1295400" y="3733800"/>
            <a:ext cx="381000"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8" presetClass="emph" presetSubtype="0" fill="hold" nodeType="clickEffect">
                                  <p:stCondLst>
                                    <p:cond delay="0"/>
                                  </p:stCondLst>
                                  <p:childTnLst>
                                    <p:animRot by="21600000">
                                      <p:cBhvr>
                                        <p:cTn id="34" dur="10000" fill="hold"/>
                                        <p:tgtEl>
                                          <p:spTgt spid="12"/>
                                        </p:tgtEl>
                                        <p:attrNameLst>
                                          <p:attrName>r</p:attrName>
                                        </p:attrNameLst>
                                      </p:cBhvr>
                                    </p:animRot>
                                  </p:childTnLst>
                                </p:cTn>
                              </p:par>
                            </p:childTnLst>
                          </p:cTn>
                        </p:par>
                        <p:par>
                          <p:cTn id="35" fill="hold">
                            <p:stCondLst>
                              <p:cond delay="10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3000" fill="hold"/>
                                        <p:tgtEl>
                                          <p:spTgt spid="7"/>
                                        </p:tgtEl>
                                        <p:attrNameLst>
                                          <p:attrName>ppt_w</p:attrName>
                                        </p:attrNameLst>
                                      </p:cBhvr>
                                      <p:tavLst>
                                        <p:tav tm="0">
                                          <p:val>
                                            <p:fltVal val="0"/>
                                          </p:val>
                                        </p:tav>
                                        <p:tav tm="100000">
                                          <p:val>
                                            <p:strVal val="#ppt_w"/>
                                          </p:val>
                                        </p:tav>
                                      </p:tavLst>
                                    </p:anim>
                                    <p:anim calcmode="lin" valueType="num">
                                      <p:cBhvr>
                                        <p:cTn id="39" dur="3000" fill="hold"/>
                                        <p:tgtEl>
                                          <p:spTgt spid="7"/>
                                        </p:tgtEl>
                                        <p:attrNameLst>
                                          <p:attrName>ppt_h</p:attrName>
                                        </p:attrNameLst>
                                      </p:cBhvr>
                                      <p:tavLst>
                                        <p:tav tm="0">
                                          <p:val>
                                            <p:fltVal val="0"/>
                                          </p:val>
                                        </p:tav>
                                        <p:tav tm="100000">
                                          <p:val>
                                            <p:strVal val="#ppt_h"/>
                                          </p:val>
                                        </p:tav>
                                      </p:tavLst>
                                    </p:anim>
                                    <p:animEffect transition="in" filter="fade">
                                      <p:cBhvr>
                                        <p:cTn id="40" dur="3000"/>
                                        <p:tgtEl>
                                          <p:spTgt spid="7"/>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19" grpId="0" animBg="1"/>
      <p:bldP spid="5" grpId="0" animBg="1"/>
      <p:bldP spid="6"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09600"/>
            <a:ext cx="708942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3: </a:t>
            </a:r>
            <a:r>
              <a:rPr lang="vi-VN" sz="2000" b="1" dirty="0" smtClean="0">
                <a:latin typeface="Times New Roman" pitchFamily="18" charset="0"/>
                <a:cs typeface="Times New Roman" pitchFamily="18" charset="0"/>
              </a:rPr>
              <a:t>Phát </a:t>
            </a:r>
            <a:r>
              <a:rPr lang="vi-VN" sz="2000" b="1" dirty="0">
                <a:latin typeface="Times New Roman" pitchFamily="18" charset="0"/>
                <a:cs typeface="Times New Roman" pitchFamily="18" charset="0"/>
              </a:rPr>
              <a:t>biểu nào sau đây không mô tả đúng vỏ nguyên tử theo mô hình nguyên tử của Rơ – dơ – pho – Bo?</a:t>
            </a:r>
            <a:endParaRPr lang="en-US" sz="2000" b="1" dirty="0">
              <a:solidFill>
                <a:prstClr val="black"/>
              </a:solidFill>
              <a:latin typeface="Times New Roman" pitchFamily="18" charset="0"/>
              <a:cs typeface="Times New Roman" pitchFamily="18" charset="0"/>
            </a:endParaRPr>
          </a:p>
        </p:txBody>
      </p:sp>
      <p:sp>
        <p:nvSpPr>
          <p:cNvPr id="6" name="TextBox 5"/>
          <p:cNvSpPr txBox="1"/>
          <p:nvPr/>
        </p:nvSpPr>
        <p:spPr>
          <a:xfrm>
            <a:off x="1828800" y="1676400"/>
            <a:ext cx="654832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2400" dirty="0">
                <a:latin typeface="+mj-lt"/>
              </a:rPr>
              <a:t>A</a:t>
            </a:r>
            <a:r>
              <a:rPr lang="vi-VN" sz="2400" dirty="0" smtClean="0">
                <a:latin typeface="+mj-lt"/>
              </a:rPr>
              <a:t>.</a:t>
            </a:r>
            <a:r>
              <a:rPr lang="en-US" sz="2400" dirty="0" smtClean="0">
                <a:latin typeface="+mj-lt"/>
              </a:rPr>
              <a:t> </a:t>
            </a:r>
            <a:r>
              <a:rPr lang="vi-VN" sz="2400" dirty="0" smtClean="0">
                <a:latin typeface="+mj-lt"/>
              </a:rPr>
              <a:t> </a:t>
            </a:r>
            <a:r>
              <a:rPr lang="vi-VN" sz="2400" dirty="0">
                <a:latin typeface="+mj-lt"/>
              </a:rPr>
              <a:t>Electron chuyển động xung quanh hạt nhân theo từng lớp khác nhau tạo thành các lớp electron.</a:t>
            </a:r>
            <a:endParaRPr lang="en-US" sz="2400" dirty="0">
              <a:solidFill>
                <a:prstClr val="black"/>
              </a:solidFill>
              <a:latin typeface="+mj-lt"/>
              <a:cs typeface="Times New Roman" pitchFamily="18" charset="0"/>
            </a:endParaRPr>
          </a:p>
        </p:txBody>
      </p:sp>
      <p:grpSp>
        <p:nvGrpSpPr>
          <p:cNvPr id="7" name="times up"/>
          <p:cNvGrpSpPr/>
          <p:nvPr/>
        </p:nvGrpSpPr>
        <p:grpSpPr>
          <a:xfrm>
            <a:off x="73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389035" y="5206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2" y="356443"/>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11253" y="933813"/>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831538" y="979176"/>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78951" y="1232823"/>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233226" y="1016746"/>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517124" y="732955"/>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19" name="TextBox 18"/>
          <p:cNvSpPr txBox="1"/>
          <p:nvPr/>
        </p:nvSpPr>
        <p:spPr>
          <a:xfrm>
            <a:off x="1868310" y="3810000"/>
            <a:ext cx="658989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2000" dirty="0">
                <a:latin typeface="+mj-lt"/>
              </a:rPr>
              <a:t>C</a:t>
            </a:r>
            <a:r>
              <a:rPr lang="vi-VN" sz="2000" dirty="0" smtClean="0">
                <a:latin typeface="+mj-lt"/>
              </a:rPr>
              <a:t>.</a:t>
            </a:r>
            <a:r>
              <a:rPr lang="en-US" sz="2000" dirty="0" smtClean="0">
                <a:latin typeface="+mj-lt"/>
              </a:rPr>
              <a:t> </a:t>
            </a:r>
            <a:r>
              <a:rPr lang="vi-VN" sz="2000" dirty="0" smtClean="0">
                <a:latin typeface="+mj-lt"/>
              </a:rPr>
              <a:t> </a:t>
            </a:r>
            <a:r>
              <a:rPr lang="vi-VN" sz="2000" dirty="0">
                <a:latin typeface="+mj-lt"/>
              </a:rPr>
              <a:t>Lớp electron trong cùng gần hạt nhân nhất có tối đa 8 electron, các lớp electron khác có chứa tối đa nhiều hơn 8 electron.</a:t>
            </a:r>
            <a:endParaRPr lang="en-US" sz="2000" dirty="0">
              <a:solidFill>
                <a:prstClr val="black"/>
              </a:solidFill>
              <a:latin typeface="+mj-lt"/>
              <a:cs typeface="Times New Roman" pitchFamily="18" charset="0"/>
            </a:endParaRPr>
          </a:p>
        </p:txBody>
      </p:sp>
      <p:sp>
        <p:nvSpPr>
          <p:cNvPr id="20" name="TextBox 19"/>
          <p:cNvSpPr txBox="1"/>
          <p:nvPr/>
        </p:nvSpPr>
        <p:spPr>
          <a:xfrm>
            <a:off x="1875237" y="2641937"/>
            <a:ext cx="6582963"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2000" dirty="0">
                <a:latin typeface="+mj-lt"/>
              </a:rPr>
              <a:t>B</a:t>
            </a:r>
            <a:r>
              <a:rPr lang="vi-VN" sz="2000" dirty="0" smtClean="0">
                <a:latin typeface="+mj-lt"/>
              </a:rPr>
              <a:t>. </a:t>
            </a:r>
            <a:r>
              <a:rPr lang="en-US" sz="2000" dirty="0" smtClean="0">
                <a:latin typeface="+mj-lt"/>
              </a:rPr>
              <a:t> </a:t>
            </a:r>
            <a:r>
              <a:rPr lang="vi-VN" sz="2000" dirty="0" smtClean="0">
                <a:latin typeface="+mj-lt"/>
              </a:rPr>
              <a:t>Lớp </a:t>
            </a:r>
            <a:r>
              <a:rPr lang="vi-VN" sz="2000" dirty="0">
                <a:latin typeface="+mj-lt"/>
              </a:rPr>
              <a:t>electron trong cùng gần hạt nhân nhất có tối đa 2 electron, các lớp electron khác có chứa tối đa 8 electron hoặc nhiều hơn.</a:t>
            </a:r>
            <a:endParaRPr lang="en-US" sz="2000" dirty="0">
              <a:solidFill>
                <a:prstClr val="black"/>
              </a:solidFill>
              <a:latin typeface="+mj-lt"/>
              <a:cs typeface="Times New Roman" pitchFamily="18" charset="0"/>
            </a:endParaRPr>
          </a:p>
        </p:txBody>
      </p:sp>
      <p:sp>
        <p:nvSpPr>
          <p:cNvPr id="21" name="TextBox 20"/>
          <p:cNvSpPr txBox="1"/>
          <p:nvPr/>
        </p:nvSpPr>
        <p:spPr>
          <a:xfrm>
            <a:off x="1909873" y="5029200"/>
            <a:ext cx="654832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2400" dirty="0">
                <a:latin typeface="+mj-lt"/>
              </a:rPr>
              <a:t>D. </a:t>
            </a:r>
            <a:r>
              <a:rPr lang="en-US" sz="2400" dirty="0" smtClean="0">
                <a:latin typeface="+mj-lt"/>
              </a:rPr>
              <a:t> </a:t>
            </a:r>
            <a:r>
              <a:rPr lang="vi-VN" sz="2400" dirty="0" smtClean="0">
                <a:latin typeface="+mj-lt"/>
              </a:rPr>
              <a:t>Các </a:t>
            </a:r>
            <a:r>
              <a:rPr lang="vi-VN" sz="2400" dirty="0">
                <a:latin typeface="+mj-lt"/>
              </a:rPr>
              <a:t>electron sắp xếp vào từng lớp theo thứ tự từ trong ra ngoài cho đến hết.</a:t>
            </a:r>
            <a:endParaRPr lang="en-US" sz="2400" dirty="0">
              <a:solidFill>
                <a:prstClr val="black"/>
              </a:solidFill>
              <a:latin typeface="+mj-lt"/>
              <a:cs typeface="Times New Roman" pitchFamily="18" charset="0"/>
            </a:endParaRPr>
          </a:p>
        </p:txBody>
      </p:sp>
      <p:sp>
        <p:nvSpPr>
          <p:cNvPr id="2" name="Oval 1"/>
          <p:cNvSpPr/>
          <p:nvPr/>
        </p:nvSpPr>
        <p:spPr>
          <a:xfrm>
            <a:off x="1842655" y="3844635"/>
            <a:ext cx="37612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8" presetClass="emph" presetSubtype="0" fill="hold" nodeType="clickEffect">
                                  <p:stCondLst>
                                    <p:cond delay="0"/>
                                  </p:stCondLst>
                                  <p:childTnLst>
                                    <p:animRot by="21600000">
                                      <p:cBhvr>
                                        <p:cTn id="42" dur="10000" fill="hold"/>
                                        <p:tgtEl>
                                          <p:spTgt spid="12"/>
                                        </p:tgtEl>
                                        <p:attrNameLst>
                                          <p:attrName>r</p:attrName>
                                        </p:attrNameLst>
                                      </p:cBhvr>
                                    </p:animRot>
                                  </p:childTnLst>
                                </p:cTn>
                              </p:par>
                            </p:childTnLst>
                          </p:cTn>
                        </p:par>
                        <p:par>
                          <p:cTn id="43" fill="hold">
                            <p:stCondLst>
                              <p:cond delay="100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3000" fill="hold"/>
                                        <p:tgtEl>
                                          <p:spTgt spid="7"/>
                                        </p:tgtEl>
                                        <p:attrNameLst>
                                          <p:attrName>ppt_w</p:attrName>
                                        </p:attrNameLst>
                                      </p:cBhvr>
                                      <p:tavLst>
                                        <p:tav tm="0">
                                          <p:val>
                                            <p:fltVal val="0"/>
                                          </p:val>
                                        </p:tav>
                                        <p:tav tm="100000">
                                          <p:val>
                                            <p:strVal val="#ppt_w"/>
                                          </p:val>
                                        </p:tav>
                                      </p:tavLst>
                                    </p:anim>
                                    <p:anim calcmode="lin" valueType="num">
                                      <p:cBhvr>
                                        <p:cTn id="47" dur="3000" fill="hold"/>
                                        <p:tgtEl>
                                          <p:spTgt spid="7"/>
                                        </p:tgtEl>
                                        <p:attrNameLst>
                                          <p:attrName>ppt_h</p:attrName>
                                        </p:attrNameLst>
                                      </p:cBhvr>
                                      <p:tavLst>
                                        <p:tav tm="0">
                                          <p:val>
                                            <p:fltVal val="0"/>
                                          </p:val>
                                        </p:tav>
                                        <p:tav tm="100000">
                                          <p:val>
                                            <p:strVal val="#ppt_h"/>
                                          </p:val>
                                        </p:tav>
                                      </p:tavLst>
                                    </p:anim>
                                    <p:animEffect transition="in" filter="fade">
                                      <p:cBhvr>
                                        <p:cTn id="48" dur="3000"/>
                                        <p:tgtEl>
                                          <p:spTgt spid="7"/>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219200" y="845403"/>
            <a:ext cx="72390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4: </a:t>
            </a:r>
            <a:r>
              <a:rPr lang="vi-VN" sz="2400" b="1" dirty="0" smtClean="0">
                <a:latin typeface="Times New Roman" pitchFamily="18" charset="0"/>
                <a:cs typeface="Times New Roman" pitchFamily="18" charset="0"/>
              </a:rPr>
              <a:t>Trừ </a:t>
            </a:r>
            <a:r>
              <a:rPr lang="vi-VN" sz="2400" b="1" dirty="0">
                <a:latin typeface="Times New Roman" pitchFamily="18" charset="0"/>
                <a:cs typeface="Times New Roman" pitchFamily="18" charset="0"/>
              </a:rPr>
              <a:t>hạt nhân của nguyên tử hydrogen, hạt nhân của các nguyên tử còn lại được tạo thành từ </a:t>
            </a:r>
            <a:r>
              <a:rPr lang="vi-VN" sz="2400" b="1" dirty="0" smtClean="0">
                <a:latin typeface="Times New Roman" pitchFamily="18" charset="0"/>
                <a:cs typeface="Times New Roman" pitchFamily="18" charset="0"/>
              </a:rPr>
              <a:t>hạt</a:t>
            </a:r>
            <a:r>
              <a:rPr lang="en-US" sz="2400" b="1" dirty="0" smtClean="0">
                <a:latin typeface="Times New Roman" pitchFamily="18" charset="0"/>
                <a:cs typeface="Times New Roman" pitchFamily="18" charset="0"/>
              </a:rPr>
              <a:t>:</a:t>
            </a:r>
            <a:endParaRPr lang="en-US" sz="2400" b="1" dirty="0">
              <a:solidFill>
                <a:prstClr val="black"/>
              </a:solidFill>
              <a:latin typeface="Times New Roman" pitchFamily="18" charset="0"/>
              <a:cs typeface="Times New Roman" pitchFamily="18" charset="0"/>
            </a:endParaRPr>
          </a:p>
        </p:txBody>
      </p:sp>
      <p:sp>
        <p:nvSpPr>
          <p:cNvPr id="6" name="TextBox 5"/>
          <p:cNvSpPr txBox="1"/>
          <p:nvPr/>
        </p:nvSpPr>
        <p:spPr>
          <a:xfrm>
            <a:off x="1524000" y="2124546"/>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A. electron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proton.</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336374"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14879"/>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58592"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778877" y="937612"/>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26290" y="1191259"/>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180565" y="975182"/>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464463" y="691391"/>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19" name="TextBox 18"/>
          <p:cNvSpPr txBox="1"/>
          <p:nvPr/>
        </p:nvSpPr>
        <p:spPr>
          <a:xfrm>
            <a:off x="1523999" y="29718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B. electron, proton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neutron.</a:t>
            </a:r>
            <a:endParaRPr lang="en-US" sz="3200" dirty="0">
              <a:solidFill>
                <a:prstClr val="black"/>
              </a:solidFill>
              <a:latin typeface="Times New Roman" pitchFamily="18" charset="0"/>
              <a:cs typeface="Times New Roman" pitchFamily="18" charset="0"/>
            </a:endParaRPr>
          </a:p>
        </p:txBody>
      </p:sp>
      <p:sp>
        <p:nvSpPr>
          <p:cNvPr id="20" name="TextBox 19"/>
          <p:cNvSpPr txBox="1"/>
          <p:nvPr/>
        </p:nvSpPr>
        <p:spPr>
          <a:xfrm>
            <a:off x="1523999" y="4660895"/>
            <a:ext cx="609600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D. </a:t>
            </a:r>
            <a:r>
              <a:rPr lang="en-US" sz="3200" dirty="0">
                <a:latin typeface="Times New Roman" pitchFamily="18" charset="0"/>
                <a:cs typeface="Times New Roman" pitchFamily="18" charset="0"/>
              </a:rPr>
              <a:t>proton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neutron</a:t>
            </a:r>
            <a:r>
              <a:rPr lang="en-US" sz="3200" dirty="0" smtClean="0">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21" name="TextBox 20"/>
          <p:cNvSpPr txBox="1"/>
          <p:nvPr/>
        </p:nvSpPr>
        <p:spPr>
          <a:xfrm>
            <a:off x="1524001" y="3822412"/>
            <a:ext cx="603365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C. neutron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electron.</a:t>
            </a:r>
            <a:endParaRPr lang="en-US" sz="3200" dirty="0">
              <a:solidFill>
                <a:prstClr val="black"/>
              </a:solidFill>
              <a:latin typeface="Times New Roman" pitchFamily="18" charset="0"/>
              <a:cs typeface="Times New Roman" pitchFamily="18" charset="0"/>
            </a:endParaRPr>
          </a:p>
        </p:txBody>
      </p:sp>
      <p:sp>
        <p:nvSpPr>
          <p:cNvPr id="2" name="Oval 1"/>
          <p:cNvSpPr/>
          <p:nvPr/>
        </p:nvSpPr>
        <p:spPr>
          <a:xfrm>
            <a:off x="1579417" y="4724400"/>
            <a:ext cx="415636" cy="445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10000" fill="hold"/>
                                        <p:tgtEl>
                                          <p:spTgt spid="12"/>
                                        </p:tgtEl>
                                        <p:attrNameLst>
                                          <p:attrName>r</p:attrName>
                                        </p:attrNameLst>
                                      </p:cBhvr>
                                    </p:animRot>
                                  </p:childTnLst>
                                </p:cTn>
                              </p:par>
                            </p:childTnLst>
                          </p:cTn>
                        </p:par>
                        <p:par>
                          <p:cTn id="40" fill="hold">
                            <p:stCondLst>
                              <p:cond delay="10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fltVal val="0"/>
                                          </p:val>
                                        </p:tav>
                                        <p:tav tm="100000">
                                          <p:val>
                                            <p:strVal val="#ppt_w"/>
                                          </p:val>
                                        </p:tav>
                                      </p:tavLst>
                                    </p:anim>
                                    <p:anim calcmode="lin" valueType="num">
                                      <p:cBhvr>
                                        <p:cTn id="44" dur="3000" fill="hold"/>
                                        <p:tgtEl>
                                          <p:spTgt spid="7"/>
                                        </p:tgtEl>
                                        <p:attrNameLst>
                                          <p:attrName>ppt_h</p:attrName>
                                        </p:attrNameLst>
                                      </p:cBhvr>
                                      <p:tavLst>
                                        <p:tav tm="0">
                                          <p:val>
                                            <p:fltVal val="0"/>
                                          </p:val>
                                        </p:tav>
                                        <p:tav tm="100000">
                                          <p:val>
                                            <p:strVal val="#ppt_h"/>
                                          </p:val>
                                        </p:tav>
                                      </p:tavLst>
                                    </p:anim>
                                    <p:animEffect transition="in" filter="fade">
                                      <p:cBhvr>
                                        <p:cTn id="45" dur="3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772400" y="-363611"/>
            <a:ext cx="1986841" cy="1828800"/>
          </a:xfrm>
          <a:prstGeom prst="rect">
            <a:avLst/>
          </a:prstGeom>
        </p:spPr>
      </p:pic>
      <p:sp>
        <p:nvSpPr>
          <p:cNvPr id="5" name="TextBox 4"/>
          <p:cNvSpPr txBox="1"/>
          <p:nvPr/>
        </p:nvSpPr>
        <p:spPr>
          <a:xfrm>
            <a:off x="1343892" y="857071"/>
            <a:ext cx="749530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smtClean="0">
                <a:solidFill>
                  <a:srgbClr val="0070C0"/>
                </a:solidFill>
                <a:latin typeface="Times New Roman" pitchFamily="18" charset="0"/>
                <a:cs typeface="Times New Roman" pitchFamily="18" charset="0"/>
              </a:rPr>
              <a:t>Câu</a:t>
            </a:r>
            <a:r>
              <a:rPr lang="en-US" sz="2400" b="1" dirty="0" smtClean="0">
                <a:solidFill>
                  <a:srgbClr val="0070C0"/>
                </a:solidFill>
                <a:latin typeface="Times New Roman" pitchFamily="18" charset="0"/>
                <a:cs typeface="Times New Roman" pitchFamily="18" charset="0"/>
              </a:rPr>
              <a:t> 5</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Một </a:t>
            </a:r>
            <a:r>
              <a:rPr lang="vi-VN" sz="2400" dirty="0">
                <a:latin typeface="Times New Roman" pitchFamily="18" charset="0"/>
                <a:cs typeface="Times New Roman" pitchFamily="18" charset="0"/>
              </a:rPr>
              <a:t>nguyên tử có 10 proton trong hạt nhân. Theo mô hình nguyên tử của Rơ – dơ – pho – Bo, số lớp electron của nguyên tử đó là</a:t>
            </a:r>
            <a:endParaRPr lang="en-US" sz="2400" dirty="0">
              <a:solidFill>
                <a:prstClr val="black"/>
              </a:solidFill>
              <a:latin typeface="Times New Roman" pitchFamily="18" charset="0"/>
              <a:cs typeface="Times New Roman" pitchFamily="18" charset="0"/>
            </a:endParaRPr>
          </a:p>
        </p:txBody>
      </p:sp>
      <p:sp>
        <p:nvSpPr>
          <p:cNvPr id="6" name="TextBox 5"/>
          <p:cNvSpPr txBox="1"/>
          <p:nvPr/>
        </p:nvSpPr>
        <p:spPr>
          <a:xfrm>
            <a:off x="1676399" y="25146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A. 1.</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400267"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2588"/>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22485"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842770" y="965321"/>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90183" y="1218968"/>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244458" y="1002891"/>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528356" y="719100"/>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19" name="TextBox 18"/>
          <p:cNvSpPr txBox="1"/>
          <p:nvPr/>
        </p:nvSpPr>
        <p:spPr>
          <a:xfrm>
            <a:off x="1676400" y="3377625"/>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B. 2.</a:t>
            </a:r>
            <a:endParaRPr lang="en-US" sz="3200" dirty="0">
              <a:solidFill>
                <a:prstClr val="black"/>
              </a:solidFill>
              <a:latin typeface="Times New Roman" pitchFamily="18" charset="0"/>
              <a:cs typeface="Times New Roman" pitchFamily="18" charset="0"/>
            </a:endParaRPr>
          </a:p>
        </p:txBody>
      </p:sp>
      <p:sp>
        <p:nvSpPr>
          <p:cNvPr id="20" name="TextBox 19"/>
          <p:cNvSpPr txBox="1"/>
          <p:nvPr/>
        </p:nvSpPr>
        <p:spPr>
          <a:xfrm>
            <a:off x="1724891" y="41148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C. 3.</a:t>
            </a:r>
            <a:endParaRPr lang="en-US" sz="3200" dirty="0">
              <a:solidFill>
                <a:prstClr val="black"/>
              </a:solidFill>
              <a:latin typeface="Times New Roman" pitchFamily="18" charset="0"/>
              <a:cs typeface="Times New Roman" pitchFamily="18" charset="0"/>
            </a:endParaRPr>
          </a:p>
        </p:txBody>
      </p:sp>
      <p:sp>
        <p:nvSpPr>
          <p:cNvPr id="22" name="TextBox 21"/>
          <p:cNvSpPr txBox="1"/>
          <p:nvPr/>
        </p:nvSpPr>
        <p:spPr>
          <a:xfrm>
            <a:off x="1752600" y="4982434"/>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D. 4.</a:t>
            </a:r>
            <a:endParaRPr lang="en-US" sz="3200" dirty="0">
              <a:solidFill>
                <a:prstClr val="black"/>
              </a:solidFill>
              <a:latin typeface="Times New Roman" pitchFamily="18" charset="0"/>
              <a:cs typeface="Times New Roman" pitchFamily="18" charset="0"/>
            </a:endParaRPr>
          </a:p>
        </p:txBody>
      </p:sp>
      <p:sp>
        <p:nvSpPr>
          <p:cNvPr id="2" name="Oval 1"/>
          <p:cNvSpPr/>
          <p:nvPr/>
        </p:nvSpPr>
        <p:spPr>
          <a:xfrm>
            <a:off x="1676399" y="3377625"/>
            <a:ext cx="457201" cy="58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8" presetClass="emph" presetSubtype="0" fill="hold" nodeType="clickEffect">
                                  <p:stCondLst>
                                    <p:cond delay="0"/>
                                  </p:stCondLst>
                                  <p:childTnLst>
                                    <p:animRot by="21600000">
                                      <p:cBhvr>
                                        <p:cTn id="39" dur="10000" fill="hold"/>
                                        <p:tgtEl>
                                          <p:spTgt spid="12"/>
                                        </p:tgtEl>
                                        <p:attrNameLst>
                                          <p:attrName>r</p:attrName>
                                        </p:attrNameLst>
                                      </p:cBhvr>
                                    </p:animRot>
                                  </p:childTnLst>
                                </p:cTn>
                              </p:par>
                            </p:childTnLst>
                          </p:cTn>
                        </p:par>
                        <p:par>
                          <p:cTn id="40" fill="hold">
                            <p:stCondLst>
                              <p:cond delay="10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0" fill="hold"/>
                                        <p:tgtEl>
                                          <p:spTgt spid="7"/>
                                        </p:tgtEl>
                                        <p:attrNameLst>
                                          <p:attrName>ppt_w</p:attrName>
                                        </p:attrNameLst>
                                      </p:cBhvr>
                                      <p:tavLst>
                                        <p:tav tm="0">
                                          <p:val>
                                            <p:fltVal val="0"/>
                                          </p:val>
                                        </p:tav>
                                        <p:tav tm="100000">
                                          <p:val>
                                            <p:strVal val="#ppt_w"/>
                                          </p:val>
                                        </p:tav>
                                      </p:tavLst>
                                    </p:anim>
                                    <p:anim calcmode="lin" valueType="num">
                                      <p:cBhvr>
                                        <p:cTn id="44" dur="3000" fill="hold"/>
                                        <p:tgtEl>
                                          <p:spTgt spid="7"/>
                                        </p:tgtEl>
                                        <p:attrNameLst>
                                          <p:attrName>ppt_h</p:attrName>
                                        </p:attrNameLst>
                                      </p:cBhvr>
                                      <p:tavLst>
                                        <p:tav tm="0">
                                          <p:val>
                                            <p:fltVal val="0"/>
                                          </p:val>
                                        </p:tav>
                                        <p:tav tm="100000">
                                          <p:val>
                                            <p:strVal val="#ppt_h"/>
                                          </p:val>
                                        </p:tav>
                                      </p:tavLst>
                                    </p:anim>
                                    <p:animEffect transition="in" filter="fade">
                                      <p:cBhvr>
                                        <p:cTn id="45" dur="30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921603"/>
            <a:ext cx="76962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6: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hạt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fluorine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9 proton.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electron ở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fluorine </a:t>
            </a:r>
            <a:r>
              <a:rPr lang="en-US" sz="2400" b="1" dirty="0" err="1">
                <a:latin typeface="Times New Roman" pitchFamily="18" charset="0"/>
                <a:cs typeface="Times New Roman" pitchFamily="18" charset="0"/>
              </a:rPr>
              <a:t>là</a:t>
            </a:r>
            <a:endParaRPr lang="en-US" sz="2400" b="1" dirty="0">
              <a:solidFill>
                <a:prstClr val="black"/>
              </a:solidFill>
              <a:latin typeface="Times New Roman" pitchFamily="18" charset="0"/>
              <a:cs typeface="Times New Roman" pitchFamily="18" charset="0"/>
            </a:endParaRPr>
          </a:p>
        </p:txBody>
      </p:sp>
      <p:sp>
        <p:nvSpPr>
          <p:cNvPr id="6" name="TextBox 5"/>
          <p:cNvSpPr txBox="1"/>
          <p:nvPr/>
        </p:nvSpPr>
        <p:spPr>
          <a:xfrm>
            <a:off x="1828799" y="31242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B. 5.</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10" name="Rectangle 9"/>
          <p:cNvSpPr/>
          <p:nvPr/>
        </p:nvSpPr>
        <p:spPr>
          <a:xfrm>
            <a:off x="336374"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42588"/>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58592"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5" name="TextBox 14"/>
          <p:cNvSpPr txBox="1"/>
          <p:nvPr/>
        </p:nvSpPr>
        <p:spPr>
          <a:xfrm>
            <a:off x="778877" y="965321"/>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16" name="TextBox 15"/>
          <p:cNvSpPr txBox="1"/>
          <p:nvPr/>
        </p:nvSpPr>
        <p:spPr>
          <a:xfrm>
            <a:off x="526290" y="1218968"/>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17" name="TextBox 16"/>
          <p:cNvSpPr txBox="1"/>
          <p:nvPr/>
        </p:nvSpPr>
        <p:spPr>
          <a:xfrm>
            <a:off x="180565" y="1002891"/>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18" name="TextBox 17"/>
          <p:cNvSpPr txBox="1"/>
          <p:nvPr/>
        </p:nvSpPr>
        <p:spPr>
          <a:xfrm>
            <a:off x="464463" y="719100"/>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
        <p:nvSpPr>
          <p:cNvPr id="19" name="TextBox 18"/>
          <p:cNvSpPr txBox="1"/>
          <p:nvPr/>
        </p:nvSpPr>
        <p:spPr>
          <a:xfrm>
            <a:off x="1842655" y="4066157"/>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C. 7.</a:t>
            </a:r>
            <a:endParaRPr lang="en-US" sz="3200" dirty="0">
              <a:solidFill>
                <a:prstClr val="black"/>
              </a:solidFill>
              <a:latin typeface="Times New Roman" pitchFamily="18" charset="0"/>
              <a:cs typeface="Times New Roman" pitchFamily="18" charset="0"/>
            </a:endParaRPr>
          </a:p>
        </p:txBody>
      </p:sp>
      <p:sp>
        <p:nvSpPr>
          <p:cNvPr id="20" name="TextBox 19"/>
          <p:cNvSpPr txBox="1"/>
          <p:nvPr/>
        </p:nvSpPr>
        <p:spPr>
          <a:xfrm>
            <a:off x="1828800" y="2152255"/>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A. 2.</a:t>
            </a:r>
            <a:endParaRPr lang="en-US" sz="3200" dirty="0">
              <a:solidFill>
                <a:prstClr val="black"/>
              </a:solidFill>
              <a:latin typeface="Times New Roman" pitchFamily="18" charset="0"/>
              <a:cs typeface="Times New Roman" pitchFamily="18" charset="0"/>
            </a:endParaRPr>
          </a:p>
        </p:txBody>
      </p:sp>
      <p:sp>
        <p:nvSpPr>
          <p:cNvPr id="21" name="TextBox 20"/>
          <p:cNvSpPr txBox="1"/>
          <p:nvPr/>
        </p:nvSpPr>
        <p:spPr>
          <a:xfrm>
            <a:off x="1842655" y="5009708"/>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D. </a:t>
            </a:r>
            <a:r>
              <a:rPr lang="en-US" sz="3200" dirty="0" smtClean="0">
                <a:latin typeface="Times New Roman" pitchFamily="18" charset="0"/>
                <a:cs typeface="Times New Roman" pitchFamily="18" charset="0"/>
              </a:rPr>
              <a:t>8.</a:t>
            </a:r>
            <a:endParaRPr lang="en-US" sz="3200" dirty="0">
              <a:solidFill>
                <a:prstClr val="black"/>
              </a:solidFill>
              <a:latin typeface="Times New Roman" pitchFamily="18" charset="0"/>
              <a:cs typeface="Times New Roman" pitchFamily="18" charset="0"/>
            </a:endParaRPr>
          </a:p>
        </p:txBody>
      </p:sp>
      <p:sp>
        <p:nvSpPr>
          <p:cNvPr id="2" name="Oval 1"/>
          <p:cNvSpPr/>
          <p:nvPr/>
        </p:nvSpPr>
        <p:spPr>
          <a:xfrm>
            <a:off x="1905000" y="4114800"/>
            <a:ext cx="381000" cy="45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heel(1)">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8" presetClass="emph" presetSubtype="0" fill="hold" nodeType="clickEffect">
                                  <p:stCondLst>
                                    <p:cond delay="0"/>
                                  </p:stCondLst>
                                  <p:childTnLst>
                                    <p:animRot by="21600000">
                                      <p:cBhvr>
                                        <p:cTn id="41" dur="10000" fill="hold"/>
                                        <p:tgtEl>
                                          <p:spTgt spid="12"/>
                                        </p:tgtEl>
                                        <p:attrNameLst>
                                          <p:attrName>r</p:attrName>
                                        </p:attrNameLst>
                                      </p:cBhvr>
                                    </p:animRot>
                                  </p:childTnLst>
                                </p:cTn>
                              </p:par>
                            </p:childTnLst>
                          </p:cTn>
                        </p:par>
                        <p:par>
                          <p:cTn id="42" fill="hold">
                            <p:stCondLst>
                              <p:cond delay="10000"/>
                            </p:stCondLst>
                            <p:childTnLst>
                              <p:par>
                                <p:cTn id="43" presetID="5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3000" fill="hold"/>
                                        <p:tgtEl>
                                          <p:spTgt spid="7"/>
                                        </p:tgtEl>
                                        <p:attrNameLst>
                                          <p:attrName>ppt_w</p:attrName>
                                        </p:attrNameLst>
                                      </p:cBhvr>
                                      <p:tavLst>
                                        <p:tav tm="0">
                                          <p:val>
                                            <p:fltVal val="0"/>
                                          </p:val>
                                        </p:tav>
                                        <p:tav tm="100000">
                                          <p:val>
                                            <p:strVal val="#ppt_w"/>
                                          </p:val>
                                        </p:tav>
                                      </p:tavLst>
                                    </p:anim>
                                    <p:anim calcmode="lin" valueType="num">
                                      <p:cBhvr>
                                        <p:cTn id="46" dur="3000" fill="hold"/>
                                        <p:tgtEl>
                                          <p:spTgt spid="7"/>
                                        </p:tgtEl>
                                        <p:attrNameLst>
                                          <p:attrName>ppt_h</p:attrName>
                                        </p:attrNameLst>
                                      </p:cBhvr>
                                      <p:tavLst>
                                        <p:tav tm="0">
                                          <p:val>
                                            <p:fltVal val="0"/>
                                          </p:val>
                                        </p:tav>
                                        <p:tav tm="100000">
                                          <p:val>
                                            <p:strVal val="#ppt_h"/>
                                          </p:val>
                                        </p:tav>
                                      </p:tavLst>
                                    </p:anim>
                                    <p:animEffect transition="in" filter="fade">
                                      <p:cBhvr>
                                        <p:cTn id="47" dur="3000"/>
                                        <p:tgtEl>
                                          <p:spTgt spid="7"/>
                                        </p:tgtEl>
                                      </p:cBhvr>
                                    </p:animEffec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214&quot;&gt;&lt;/object&gt;&lt;object type=&quot;2&quot; unique_id=&quot;10215&quot;&gt;&lt;object type=&quot;3&quot; unique_id=&quot;10216&quot;&gt;&lt;property id=&quot;20148&quot; value=&quot;5&quot;/&gt;&lt;property id=&quot;20300&quot; value=&quot;Slide 1&quot;/&gt;&lt;property id=&quot;20307&quot; value=&quot;256&quot;/&gt;&lt;/object&gt;&lt;object type=&quot;3&quot; unique_id=&quot;10217&quot;&gt;&lt;property id=&quot;20148&quot; value=&quot;5&quot;/&gt;&lt;property id=&quot;20300&quot; value=&quot;Slide 2&quot;/&gt;&lt;property id=&quot;20307&quot; value=&quot;257&quot;/&gt;&lt;/object&gt;&lt;object type=&quot;3&quot; unique_id=&quot;10218&quot;&gt;&lt;property id=&quot;20148&quot; value=&quot;5&quot;/&gt;&lt;property id=&quot;20300&quot; value=&quot;Slide 3&quot;/&gt;&lt;property id=&quot;20307&quot; value=&quot;258&quot;/&gt;&lt;/object&gt;&lt;object type=&quot;3&quot; unique_id=&quot;10219&quot;&gt;&lt;property id=&quot;20148&quot; value=&quot;5&quot;/&gt;&lt;property id=&quot;20300&quot; value=&quot;Slide 4&quot;/&gt;&lt;property id=&quot;20307&quot; value=&quot;259&quot;/&gt;&lt;/object&gt;&lt;object type=&quot;3&quot; unique_id=&quot;10220&quot;&gt;&lt;property id=&quot;20148&quot; value=&quot;5&quot;/&gt;&lt;property id=&quot;20300&quot; value=&quot;Slide 5&quot;/&gt;&lt;property id=&quot;20307&quot; value=&quot;260&quot;/&gt;&lt;/object&gt;&lt;object type=&quot;3&quot; unique_id=&quot;10221&quot;&gt;&lt;property id=&quot;20148&quot; value=&quot;5&quot;/&gt;&lt;property id=&quot;20300&quot; value=&quot;Slide 6&quot;/&gt;&lt;property id=&quot;20307&quot; value=&quot;261&quot;/&gt;&lt;/object&gt;&lt;object type=&quot;3&quot; unique_id=&quot;10222&quot;&gt;&lt;property id=&quot;20148&quot; value=&quot;5&quot;/&gt;&lt;property id=&quot;20300&quot; value=&quot;Slide 7&quot;/&gt;&lt;property id=&quot;20307&quot; value=&quot;262&quot;/&gt;&lt;/object&gt;&lt;object type=&quot;3&quot; unique_id=&quot;10223&quot;&gt;&lt;property id=&quot;20148&quot; value=&quot;5&quot;/&gt;&lt;property id=&quot;20300&quot; value=&quot;Slide 8&quot;/&gt;&lt;property id=&quot;20307&quot; value=&quot;263&quot;/&gt;&lt;/object&gt;&lt;object type=&quot;3&quot; unique_id=&quot;10224&quot;&gt;&lt;property id=&quot;20148&quot; value=&quot;5&quot;/&gt;&lt;property id=&quot;20300&quot; value=&quot;Slide 9&quot;/&gt;&lt;property id=&quot;20307&quot; value=&quot;264&quot;/&gt;&lt;/object&gt;&lt;object type=&quot;3&quot; unique_id=&quot;10225&quot;&gt;&lt;property id=&quot;20148&quot; value=&quot;5&quot;/&gt;&lt;property id=&quot;20300&quot; value=&quot;Slide 10&quot;/&gt;&lt;property id=&quot;20307&quot; value=&quot;265&quot;/&gt;&lt;/object&gt;&lt;object type=&quot;3&quot; unique_id=&quot;10226&quot;&gt;&lt;property id=&quot;20148&quot; value=&quot;5&quot;/&gt;&lt;property id=&quot;20300&quot; value=&quot;Slide 11&quot;/&gt;&lt;property id=&quot;20307&quot; value=&quot;266&quot;/&gt;&lt;/object&gt;&lt;object type=&quot;3&quot; unique_id=&quot;10227&quot;&gt;&lt;property id=&quot;20148&quot; value=&quot;5&quot;/&gt;&lt;property id=&quot;20300&quot; value=&quot;Slide 12&quot;/&gt;&lt;property id=&quot;20307&quot; value=&quot;269&quot;/&gt;&lt;/object&gt;&lt;object type=&quot;3&quot; unique_id=&quot;10228&quot;&gt;&lt;property id=&quot;20148&quot; value=&quot;5&quot;/&gt;&lt;property id=&quot;20300&quot; value=&quot;Slide 13&quot;/&gt;&lt;property id=&quot;20307&quot; value=&quot;268&quot;/&gt;&lt;/object&gt;&lt;object type=&quot;3&quot; unique_id=&quot;10274&quot;&gt;&lt;property id=&quot;20148&quot; value=&quot;5&quot;/&gt;&lt;property id=&quot;20300&quot; value=&quot;Slide 14&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783</Words>
  <Application>Microsoft Office PowerPoint</Application>
  <PresentationFormat>On-screen Show (4:3)</PresentationFormat>
  <Paragraphs>130</Paragraphs>
  <Slides>14</Slides>
  <Notes>0</Notes>
  <HiddenSlides>0</HiddenSlides>
  <MMClips>12</MMClips>
  <ScaleCrop>false</ScaleCrop>
  <HeadingPairs>
    <vt:vector size="4" baseType="variant">
      <vt:variant>
        <vt:lpstr>Theme</vt:lpstr>
      </vt:variant>
      <vt:variant>
        <vt:i4>10</vt:i4>
      </vt:variant>
      <vt:variant>
        <vt:lpstr>Slide Titles</vt:lpstr>
      </vt:variant>
      <vt:variant>
        <vt:i4>14</vt:i4>
      </vt:variant>
    </vt:vector>
  </HeadingPairs>
  <TitlesOfParts>
    <vt:vector size="24" baseType="lpstr">
      <vt:lpstr>Office Theme</vt:lpstr>
      <vt:lpstr>1_Office Theme</vt:lpstr>
      <vt:lpstr>2_Office Theme</vt:lpstr>
      <vt:lpstr>3_Office Theme</vt:lpstr>
      <vt:lpstr>4_Office Theme</vt:lpstr>
      <vt:lpstr>5_Office Theme</vt:lpstr>
      <vt:lpstr>6_Office Theme</vt:lpstr>
      <vt:lpstr>7_Office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24H</cp:lastModifiedBy>
  <cp:revision>29</cp:revision>
  <dcterms:created xsi:type="dcterms:W3CDTF">2020-08-25T18:06:52Z</dcterms:created>
  <dcterms:modified xsi:type="dcterms:W3CDTF">2022-10-05T02:53:09Z</dcterms:modified>
</cp:coreProperties>
</file>