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4" r:id="rId2"/>
    <p:sldId id="266" r:id="rId3"/>
    <p:sldId id="277" r:id="rId4"/>
    <p:sldId id="272" r:id="rId5"/>
    <p:sldId id="275" r:id="rId6"/>
    <p:sldId id="276" r:id="rId7"/>
    <p:sldId id="265" r:id="rId8"/>
    <p:sldId id="278" r:id="rId9"/>
    <p:sldId id="279" r:id="rId10"/>
    <p:sldId id="280" r:id="rId11"/>
    <p:sldId id="271" r:id="rId12"/>
    <p:sldId id="273"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ECDB04"/>
    <a:srgbClr val="484848"/>
    <a:srgbClr val="91919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13" autoAdjust="0"/>
    <p:restoredTop sz="96807" autoAdjust="0"/>
  </p:normalViewPr>
  <p:slideViewPr>
    <p:cSldViewPr snapToGrid="0">
      <p:cViewPr varScale="1">
        <p:scale>
          <a:sx n="67" d="100"/>
          <a:sy n="67" d="100"/>
        </p:scale>
        <p:origin x="-132" y="-18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507E8-A618-4267-A945-DE0FEED60CE5}" type="datetimeFigureOut">
              <a:rPr lang="en-US" smtClean="0"/>
              <a:pPr/>
              <a:t>10/3/2021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11C18-449A-4070-AB4C-C250BFC58591}" type="slidenum">
              <a:rPr lang="en-US" smtClean="0"/>
              <a:pPr/>
              <a:t>‹#›</a:t>
            </a:fld>
            <a:endParaRPr lang="en-US"/>
          </a:p>
        </p:txBody>
      </p:sp>
    </p:spTree>
    <p:extLst>
      <p:ext uri="{BB962C8B-B14F-4D97-AF65-F5344CB8AC3E}">
        <p14:creationId xmlns:p14="http://schemas.microsoft.com/office/powerpoint/2010/main" xmlns="" val="372863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BB9E1F-9F7A-4A68-9C29-5DF5B72C9D6E}" type="datetime1">
              <a:rPr lang="en-US" smtClean="0"/>
              <a:pPr/>
              <a:t>10/3/2021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41152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B5F3A7-4D76-4532-A571-B4B2F70A0FA9}" type="datetime1">
              <a:rPr lang="en-US" smtClean="0"/>
              <a:pPr/>
              <a:t>10/3/2021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57027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5474C4-E5BB-4718-B2E8-07BC1417A1E5}" type="datetime1">
              <a:rPr lang="en-US" smtClean="0"/>
              <a:pPr/>
              <a:t>10/3/2021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10441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A6BA6-3FE5-4DAC-A26F-4AC50A9364B5}" type="datetime1">
              <a:rPr lang="en-US" smtClean="0"/>
              <a:pPr/>
              <a:t>10/3/2021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258845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3252F-8F8D-458A-9D5A-F089BAAA9500}" type="datetime1">
              <a:rPr lang="en-US" smtClean="0"/>
              <a:pPr/>
              <a:t>10/3/2021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3520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0C96B-5380-4A66-A8BB-690D0805E7D0}" type="datetime1">
              <a:rPr lang="en-US" smtClean="0"/>
              <a:pPr/>
              <a:t>10/3/2021</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176936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5B528-CC35-46FD-B8CD-FE8BD9A1B123}" type="datetime1">
              <a:rPr lang="en-US" smtClean="0"/>
              <a:pPr/>
              <a:t>10/3/2021</a:t>
            </a:fld>
            <a:endParaRPr lang="en-US"/>
          </a:p>
        </p:txBody>
      </p:sp>
      <p:sp>
        <p:nvSpPr>
          <p:cNvPr id="8" name="Footer Placeholder 7"/>
          <p:cNvSpPr>
            <a:spLocks noGrp="1"/>
          </p:cNvSpPr>
          <p:nvPr>
            <p:ph type="ftr" sz="quarter" idx="11"/>
          </p:nvPr>
        </p:nvSpPr>
        <p:spPr/>
        <p:txBody>
          <a:bodyPr/>
          <a:lstStyle/>
          <a:p>
            <a:r>
              <a:rPr lang="en-US"/>
              <a:t>Designed by PoweredTemplate</a:t>
            </a:r>
          </a:p>
        </p:txBody>
      </p:sp>
      <p:sp>
        <p:nvSpPr>
          <p:cNvPr id="9" name="Slide Number Placeholder 8"/>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216081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7F2A4F-DE68-415A-BD22-7AA29F4EB158}" type="datetime1">
              <a:rPr lang="en-US" smtClean="0"/>
              <a:pPr/>
              <a:t>10/3/2021</a:t>
            </a:fld>
            <a:endParaRPr lang="en-US"/>
          </a:p>
        </p:txBody>
      </p:sp>
      <p:sp>
        <p:nvSpPr>
          <p:cNvPr id="4" name="Footer Placeholder 3"/>
          <p:cNvSpPr>
            <a:spLocks noGrp="1"/>
          </p:cNvSpPr>
          <p:nvPr>
            <p:ph type="ftr" sz="quarter" idx="11"/>
          </p:nvPr>
        </p:nvSpPr>
        <p:spPr/>
        <p:txBody>
          <a:bodyPr/>
          <a:lstStyle/>
          <a:p>
            <a:r>
              <a:rPr lang="en-US"/>
              <a:t>Designed by PoweredTemplate</a:t>
            </a:r>
          </a:p>
        </p:txBody>
      </p:sp>
      <p:sp>
        <p:nvSpPr>
          <p:cNvPr id="5" name="Slide Number Placeholder 4"/>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360590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0E873-7582-4913-90C0-232F405C7646}" type="datetime1">
              <a:rPr lang="en-US" smtClean="0"/>
              <a:pPr/>
              <a:t>10/3/2021</a:t>
            </a:fld>
            <a:endParaRPr lang="en-US"/>
          </a:p>
        </p:txBody>
      </p:sp>
      <p:sp>
        <p:nvSpPr>
          <p:cNvPr id="3" name="Footer Placeholder 2"/>
          <p:cNvSpPr>
            <a:spLocks noGrp="1"/>
          </p:cNvSpPr>
          <p:nvPr>
            <p:ph type="ftr" sz="quarter" idx="11"/>
          </p:nvPr>
        </p:nvSpPr>
        <p:spPr/>
        <p:txBody>
          <a:bodyPr/>
          <a:lstStyle/>
          <a:p>
            <a:r>
              <a:rPr lang="en-US"/>
              <a:t>Designed by PoweredTemplate</a:t>
            </a:r>
          </a:p>
        </p:txBody>
      </p:sp>
      <p:sp>
        <p:nvSpPr>
          <p:cNvPr id="4" name="Slide Number Placeholder 3"/>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328032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44A54-76C5-4C9A-B8BC-64D712630B04}" type="datetime1">
              <a:rPr lang="en-US" smtClean="0"/>
              <a:pPr/>
              <a:t>10/3/2021</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3522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D3386-871B-4E96-B530-CD58259A960D}" type="datetime1">
              <a:rPr lang="en-US" smtClean="0"/>
              <a:pPr/>
              <a:t>10/3/2021</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389752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4732C-4258-4EA3-A892-3540C7D3BC31}" type="datetime1">
              <a:rPr lang="en-US" smtClean="0"/>
              <a:pPr/>
              <a:t>10/3/2021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Designed by PoweredTemplate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0F1F6-DF4A-4C07-AEF8-94A35E9DFA4C}" type="slidenum">
              <a:rPr lang="en-US" smtClean="0"/>
              <a:pPr/>
              <a:t>‹#›</a:t>
            </a:fld>
            <a:endParaRPr lang="en-US"/>
          </a:p>
        </p:txBody>
      </p:sp>
    </p:spTree>
    <p:extLst>
      <p:ext uri="{BB962C8B-B14F-4D97-AF65-F5344CB8AC3E}">
        <p14:creationId xmlns:p14="http://schemas.microsoft.com/office/powerpoint/2010/main" xmlns="" val="261536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extLst>
              <a:ext uri="{BEBA8EAE-BF5A-486C-A8C5-ECC9F3942E4B}">
                <a14:imgProps xmlns:a14="http://schemas.microsoft.com/office/drawing/2010/main" xmlns="">
                  <a14:imgLayer r:embed="rId3">
                    <a14:imgEffect>
                      <a14:sharpenSoften amount="-36000"/>
                    </a14:imgEffect>
                    <a14:imgEffect>
                      <a14:brightnessContrast bright="28000" contrast="1000"/>
                    </a14:imgEffect>
                  </a14:imgLayer>
                </a14:imgProps>
              </a:ext>
            </a:extLst>
          </a:blip>
          <a:srcRect/>
          <a:stretch>
            <a:fillRect t="-14000" b="-14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6763" y="1201738"/>
            <a:ext cx="9144000" cy="712787"/>
          </a:xfrm>
        </p:spPr>
        <p:txBody>
          <a:bodyPr>
            <a:normAutofit/>
          </a:bodyPr>
          <a:lstStyle/>
          <a:p>
            <a:r>
              <a:rPr lang="en-US" sz="3200" b="1" dirty="0" smtClean="0">
                <a:solidFill>
                  <a:srgbClr val="0000CC"/>
                </a:solidFill>
                <a:latin typeface="Times New Roman" pitchFamily="18" charset="0"/>
                <a:cs typeface="Times New Roman" pitchFamily="18" charset="0"/>
              </a:rPr>
              <a:t>PHẦN 2: CHẤT VÀ SỰ BIẾN ĐỔI CỦA CHẤT</a:t>
            </a:r>
            <a:endParaRPr lang="en-US" sz="3200" b="1" dirty="0">
              <a:solidFill>
                <a:srgbClr val="0000CC"/>
              </a:solidFill>
              <a:latin typeface="Times New Roman" pitchFamily="18" charset="0"/>
              <a:cs typeface="Times New Roman" pitchFamily="18" charset="0"/>
            </a:endParaRPr>
          </a:p>
        </p:txBody>
      </p:sp>
      <p:sp>
        <p:nvSpPr>
          <p:cNvPr id="4" name="Hình chữ nhật 4">
            <a:extLst>
              <a:ext uri="{FF2B5EF4-FFF2-40B4-BE49-F238E27FC236}">
                <a16:creationId xmlns:a16="http://schemas.microsoft.com/office/drawing/2014/main" xmlns="" id="{A626F770-86B3-4288-AA3D-595765705194}"/>
              </a:ext>
            </a:extLst>
          </p:cNvPr>
          <p:cNvSpPr/>
          <p:nvPr/>
        </p:nvSpPr>
        <p:spPr>
          <a:xfrm>
            <a:off x="1396007" y="1863832"/>
            <a:ext cx="6225999" cy="1446550"/>
          </a:xfrm>
          <a:prstGeom prst="rect">
            <a:avLst/>
          </a:prstGeom>
          <a:noFill/>
          <a:effectLst>
            <a:glow rad="228600">
              <a:schemeClr val="accent5">
                <a:satMod val="175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en-US" sz="2800" b="1" dirty="0" smtClean="0">
              <a:ln/>
              <a:solidFill>
                <a:srgbClr val="C00000"/>
              </a:solidFill>
              <a:latin typeface="Times New Roman" pitchFamily="18" charset="0"/>
              <a:cs typeface="Times New Roman" pitchFamily="18" charset="0"/>
            </a:endParaRPr>
          </a:p>
          <a:p>
            <a:pPr algn="ctr"/>
            <a:r>
              <a:rPr lang="en-US" sz="2800" b="1" dirty="0" smtClean="0">
                <a:ln/>
                <a:solidFill>
                  <a:srgbClr val="C00000"/>
                </a:solidFill>
                <a:latin typeface="Times New Roman" pitchFamily="18" charset="0"/>
                <a:cs typeface="Times New Roman" pitchFamily="18" charset="0"/>
              </a:rPr>
              <a:t>CHỦ ĐỀ 3: CÁC THỂ CỦA CHẤT</a:t>
            </a:r>
          </a:p>
          <a:p>
            <a:pPr algn="ctr"/>
            <a:r>
              <a:rPr lang="en-US" sz="3200" b="1" dirty="0" smtClean="0">
                <a:ln/>
                <a:solidFill>
                  <a:srgbClr val="0000CC"/>
                </a:solidFill>
                <a:latin typeface="Times New Roman" pitchFamily="18" charset="0"/>
                <a:cs typeface="Times New Roman" pitchFamily="18" charset="0"/>
              </a:rPr>
              <a:t>BÀI </a:t>
            </a:r>
            <a:r>
              <a:rPr lang="en-US" sz="3200" b="1" dirty="0">
                <a:ln/>
                <a:solidFill>
                  <a:srgbClr val="0000CC"/>
                </a:solidFill>
                <a:latin typeface="Times New Roman" pitchFamily="18" charset="0"/>
                <a:cs typeface="Times New Roman" pitchFamily="18" charset="0"/>
              </a:rPr>
              <a:t>5. SỰ ĐA DẠNG CỦA CHẤT</a:t>
            </a:r>
            <a:endParaRPr lang="vi-VN" sz="3200" b="1" dirty="0">
              <a:ln/>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023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6E2F22-97D3-4D6A-A5AF-E3000BEBC2E3}"/>
              </a:ext>
            </a:extLst>
          </p:cNvPr>
          <p:cNvSpPr>
            <a:spLocks noGrp="1"/>
          </p:cNvSpPr>
          <p:nvPr>
            <p:ph type="title"/>
          </p:nvPr>
        </p:nvSpPr>
        <p:spPr>
          <a:xfrm>
            <a:off x="847144" y="1843064"/>
            <a:ext cx="6653802" cy="646263"/>
          </a:xfrm>
        </p:spPr>
        <p:txBody>
          <a:bodyPr>
            <a:normAutofit/>
          </a:bodyPr>
          <a:lstStyle/>
          <a:p>
            <a:r>
              <a:rPr lang="en-US" sz="2400" b="1" dirty="0" smtClean="0">
                <a:latin typeface="Times New Roman" pitchFamily="18" charset="0"/>
                <a:cs typeface="Times New Roman" pitchFamily="18" charset="0"/>
              </a:rPr>
              <a:t>II. </a:t>
            </a:r>
            <a:r>
              <a:rPr lang="en-US" sz="2400" b="1" u="sng" dirty="0" err="1" smtClean="0">
                <a:latin typeface="Times New Roman" pitchFamily="18" charset="0"/>
                <a:cs typeface="Times New Roman" pitchFamily="18" charset="0"/>
              </a:rPr>
              <a:t>Ba</a:t>
            </a:r>
            <a:r>
              <a:rPr lang="en-US" sz="2400" b="1" u="sng" dirty="0" smtClean="0">
                <a:latin typeface="Times New Roman" pitchFamily="18" charset="0"/>
                <a:cs typeface="Times New Roman" pitchFamily="18" charset="0"/>
              </a:rPr>
              <a:t> </a:t>
            </a:r>
            <a:r>
              <a:rPr lang="en-US" sz="2400" b="1" u="sng" dirty="0" err="1">
                <a:latin typeface="Times New Roman" pitchFamily="18" charset="0"/>
                <a:cs typeface="Times New Roman" pitchFamily="18" charset="0"/>
              </a:rPr>
              <a:t>thể</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của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chất</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và</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đặc</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điểm</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của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chúng</a:t>
            </a:r>
            <a:endParaRPr lang="vi-VN" sz="2400" b="1" u="sng" dirty="0">
              <a:latin typeface="Times New Roman" pitchFamily="18" charset="0"/>
              <a:cs typeface="Times New Roman" pitchFamily="18" charset="0"/>
            </a:endParaRPr>
          </a:p>
        </p:txBody>
      </p:sp>
      <p:sp>
        <p:nvSpPr>
          <p:cNvPr id="4" name="Chỗ dành sẵn cho Chân trang 3">
            <a:extLst>
              <a:ext uri="{FF2B5EF4-FFF2-40B4-BE49-F238E27FC236}">
                <a16:creationId xmlns:a16="http://schemas.microsoft.com/office/drawing/2014/main" xmlns="" id="{89A3BDC5-BF0E-4636-A043-7E073479DB75}"/>
              </a:ext>
            </a:extLst>
          </p:cNvPr>
          <p:cNvSpPr>
            <a:spLocks noGrp="1"/>
          </p:cNvSpPr>
          <p:nvPr>
            <p:ph type="ftr" sz="quarter" idx="11"/>
          </p:nvPr>
        </p:nvSpPr>
        <p:spPr/>
        <p:txBody>
          <a:bodyPr/>
          <a:lstStyle/>
          <a:p>
            <a:r>
              <a:rPr lang="en-US"/>
              <a:t>Designed by PoweredTemplate</a:t>
            </a:r>
          </a:p>
        </p:txBody>
      </p:sp>
      <p:sp>
        <p:nvSpPr>
          <p:cNvPr id="6" name="Hình chữ nhật 4">
            <a:extLst>
              <a:ext uri="{FF2B5EF4-FFF2-40B4-BE49-F238E27FC236}">
                <a16:creationId xmlns:a16="http://schemas.microsoft.com/office/drawing/2014/main" xmlns="" id="{A626F770-86B3-4288-AA3D-595765705194}"/>
              </a:ext>
            </a:extLst>
          </p:cNvPr>
          <p:cNvSpPr/>
          <p:nvPr/>
        </p:nvSpPr>
        <p:spPr>
          <a:xfrm>
            <a:off x="910233" y="220775"/>
            <a:ext cx="4868512" cy="830997"/>
          </a:xfrm>
          <a:prstGeom prst="rect">
            <a:avLst/>
          </a:prstGeom>
          <a:noFill/>
          <a:effectLst>
            <a:glow rad="228600">
              <a:schemeClr val="accent5">
                <a:satMod val="175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smtClean="0">
                <a:ln/>
                <a:solidFill>
                  <a:srgbClr val="C00000"/>
                </a:solidFill>
                <a:latin typeface="Times New Roman" pitchFamily="18" charset="0"/>
                <a:cs typeface="Times New Roman" pitchFamily="18" charset="0"/>
              </a:rPr>
              <a:t>CHỦ ĐỀ 3: CÁC THỂ CỦA CHẤT</a:t>
            </a:r>
          </a:p>
          <a:p>
            <a:pPr algn="ctr"/>
            <a:r>
              <a:rPr lang="en-US" sz="2400" b="1" dirty="0" smtClean="0">
                <a:ln/>
                <a:solidFill>
                  <a:srgbClr val="0000CC"/>
                </a:solidFill>
                <a:latin typeface="Times New Roman" pitchFamily="18" charset="0"/>
                <a:cs typeface="Times New Roman" pitchFamily="18" charset="0"/>
              </a:rPr>
              <a:t>BÀI </a:t>
            </a:r>
            <a:r>
              <a:rPr lang="en-US" sz="2400" b="1" dirty="0">
                <a:ln/>
                <a:solidFill>
                  <a:srgbClr val="0000CC"/>
                </a:solidFill>
                <a:latin typeface="Times New Roman" pitchFamily="18" charset="0"/>
                <a:cs typeface="Times New Roman" pitchFamily="18" charset="0"/>
              </a:rPr>
              <a:t>5. SỰ ĐA DẠNG CỦA CHẤT</a:t>
            </a:r>
            <a:endParaRPr lang="vi-VN" sz="2400" b="1" dirty="0">
              <a:ln/>
              <a:solidFill>
                <a:srgbClr val="0000CC"/>
              </a:solidFill>
              <a:latin typeface="Times New Roman" pitchFamily="18" charset="0"/>
              <a:cs typeface="Times New Roman" pitchFamily="18" charset="0"/>
            </a:endParaRPr>
          </a:p>
        </p:txBody>
      </p:sp>
      <p:sp>
        <p:nvSpPr>
          <p:cNvPr id="8" name="Content Placeholder 2"/>
          <p:cNvSpPr txBox="1">
            <a:spLocks/>
          </p:cNvSpPr>
          <p:nvPr/>
        </p:nvSpPr>
        <p:spPr>
          <a:xfrm>
            <a:off x="838200" y="1382697"/>
            <a:ext cx="10515600" cy="588963"/>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24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Chất</a:t>
            </a:r>
            <a:r>
              <a:rPr kumimoji="0" lang="en-US" sz="24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ở </a:t>
            </a:r>
            <a:r>
              <a:rPr kumimoji="0" lang="en-US" sz="24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xung</a:t>
            </a:r>
            <a:r>
              <a:rPr kumimoji="0" lang="en-US" sz="24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quanh</a:t>
            </a:r>
            <a:r>
              <a:rPr kumimoji="0" lang="en-US" sz="24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ta</a:t>
            </a:r>
            <a:endParaRPr kumimoji="0" lang="en-US" sz="24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endParaRPr kumimoji="0" lang="en-US" sz="2400" b="1" i="0" u="sng"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TextBox 8"/>
          <p:cNvSpPr txBox="1"/>
          <p:nvPr/>
        </p:nvSpPr>
        <p:spPr>
          <a:xfrm>
            <a:off x="1343024" y="2443152"/>
            <a:ext cx="9091894" cy="707886"/>
          </a:xfrm>
          <a:prstGeom prst="rect">
            <a:avLst/>
          </a:prstGeom>
          <a:noFill/>
        </p:spPr>
        <p:txBody>
          <a:bodyPr wrap="square" rtlCol="0">
            <a:spAutoFit/>
          </a:bodyPr>
          <a:lstStyle/>
          <a:p>
            <a:pPr marL="457200" indent="-457200"/>
            <a:r>
              <a:rPr lang="en-US" sz="2000" b="1" dirty="0" smtClean="0">
                <a:latin typeface="Times New Roman" pitchFamily="18" charset="0"/>
                <a:cs typeface="Times New Roman" pitchFamily="18" charset="0"/>
              </a:rPr>
              <a:t>1. </a:t>
            </a:r>
            <a:r>
              <a:rPr lang="en-US" sz="2000" b="1" u="sng" dirty="0" err="1" smtClean="0">
                <a:latin typeface="Times New Roman" pitchFamily="18" charset="0"/>
                <a:cs typeface="Times New Roman" pitchFamily="18" charset="0"/>
              </a:rPr>
              <a:t>Chất</a:t>
            </a:r>
            <a:r>
              <a:rPr lang="en-US" sz="2000" b="1" u="sng" dirty="0" smtClean="0">
                <a:latin typeface="Times New Roman" pitchFamily="18" charset="0"/>
                <a:cs typeface="Times New Roman" pitchFamily="18" charset="0"/>
              </a:rPr>
              <a:t> </a:t>
            </a:r>
            <a:r>
              <a:rPr lang="en-US" sz="2000" b="1" u="sng" dirty="0" err="1" smtClean="0">
                <a:latin typeface="Times New Roman" pitchFamily="18" charset="0"/>
                <a:cs typeface="Times New Roman" pitchFamily="18" charset="0"/>
              </a:rPr>
              <a:t>rắn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lượng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định</a:t>
            </a:r>
            <a:r>
              <a:rPr lang="en-US" sz="2000" dirty="0" smtClean="0">
                <a:latin typeface="Times New Roman" pitchFamily="18" charset="0"/>
                <a:cs typeface="Times New Roman" pitchFamily="18" charset="0"/>
              </a:rPr>
              <a:t> ( VD: </a:t>
            </a:r>
            <a:r>
              <a:rPr lang="en-US" sz="2000" dirty="0" err="1" smtClean="0">
                <a:latin typeface="Times New Roman" pitchFamily="18" charset="0"/>
                <a:cs typeface="Times New Roman" pitchFamily="18" charset="0"/>
              </a:rPr>
              <a:t>vàng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bạc</a:t>
            </a:r>
            <a:r>
              <a:rPr lang="en-US" sz="2000" dirty="0" smtClean="0">
                <a:latin typeface="Times New Roman" pitchFamily="18" charset="0"/>
                <a:cs typeface="Times New Roman" pitchFamily="18" charset="0"/>
              </a:rPr>
              <a:t>)</a:t>
            </a:r>
          </a:p>
          <a:p>
            <a:pPr marL="457200" indent="-457200">
              <a:buAutoNum type="arabicPeriod"/>
            </a:pPr>
            <a:endParaRPr lang="en-US" sz="2000" b="1" u="sng" dirty="0">
              <a:latin typeface="Times New Roman" pitchFamily="18" charset="0"/>
              <a:cs typeface="Times New Roman" pitchFamily="18" charset="0"/>
            </a:endParaRPr>
          </a:p>
        </p:txBody>
      </p:sp>
      <p:sp>
        <p:nvSpPr>
          <p:cNvPr id="10" name="TextBox 9"/>
          <p:cNvSpPr txBox="1"/>
          <p:nvPr/>
        </p:nvSpPr>
        <p:spPr>
          <a:xfrm>
            <a:off x="1355631" y="2966758"/>
            <a:ext cx="937512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2. </a:t>
            </a:r>
            <a:r>
              <a:rPr lang="en-US" b="1" u="sng" dirty="0" err="1" smtClean="0">
                <a:latin typeface="Times New Roman" pitchFamily="18" charset="0"/>
                <a:cs typeface="Times New Roman" pitchFamily="18" charset="0"/>
              </a:rPr>
              <a:t>Chất</a:t>
            </a:r>
            <a:r>
              <a:rPr lang="en-US" b="1" u="sng" dirty="0" smtClean="0">
                <a:latin typeface="Times New Roman" pitchFamily="18" charset="0"/>
                <a:cs typeface="Times New Roman" pitchFamily="18" charset="0"/>
              </a:rPr>
              <a:t> </a:t>
            </a:r>
            <a:r>
              <a:rPr lang="en-US" b="1" u="sng" dirty="0" err="1" smtClean="0">
                <a:latin typeface="Times New Roman" pitchFamily="18" charset="0"/>
                <a:cs typeface="Times New Roman" pitchFamily="18" charset="0"/>
              </a:rPr>
              <a:t>lỏng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 VD: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2" name="TextBox 11"/>
          <p:cNvSpPr txBox="1"/>
          <p:nvPr/>
        </p:nvSpPr>
        <p:spPr>
          <a:xfrm>
            <a:off x="1383358" y="3438229"/>
            <a:ext cx="10315582"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3. </a:t>
            </a:r>
            <a:r>
              <a:rPr lang="en-US" b="1" u="sng" dirty="0" err="1" smtClean="0">
                <a:latin typeface="Times New Roman" pitchFamily="18" charset="0"/>
                <a:cs typeface="Times New Roman" pitchFamily="18" charset="0"/>
              </a:rPr>
              <a:t>Chất</a:t>
            </a:r>
            <a:r>
              <a:rPr lang="en-US" b="1" u="sng" dirty="0" smtClean="0">
                <a:latin typeface="Times New Roman" pitchFamily="18" charset="0"/>
                <a:cs typeface="Times New Roman" pitchFamily="18" charset="0"/>
              </a:rPr>
              <a:t> </a:t>
            </a:r>
            <a:r>
              <a:rPr lang="en-US" b="1" u="sng"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Dễ</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tỏa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nhưng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ôxygen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42803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2"/>
                                        </p:tgtEl>
                                        <p:attrNameLst>
                                          <p:attrName>style.visibility</p:attrName>
                                        </p:attrNameLst>
                                      </p:cBhvr>
                                      <p:to>
                                        <p:strVal val="visible"/>
                                      </p:to>
                                    </p:set>
                                    <p:anim calcmode="discrete" valueType="clr">
                                      <p:cBhvr override="childStyle">
                                        <p:cTn id="2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
                                        </p:tgtEl>
                                        <p:attrNameLst>
                                          <p:attrName>fillcolor</p:attrName>
                                        </p:attrNameLst>
                                      </p:cBhvr>
                                      <p:tavLst>
                                        <p:tav tm="0">
                                          <p:val>
                                            <p:clrVal>
                                              <a:schemeClr val="accent2"/>
                                            </p:clrVal>
                                          </p:val>
                                        </p:tav>
                                        <p:tav tm="50000">
                                          <p:val>
                                            <p:clrVal>
                                              <a:schemeClr val="hlink"/>
                                            </p:clrVal>
                                          </p:val>
                                        </p:tav>
                                      </p:tavLst>
                                    </p:anim>
                                    <p:set>
                                      <p:cBhvr>
                                        <p:cTn id="28"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6E2F22-97D3-4D6A-A5AF-E3000BEBC2E3}"/>
              </a:ext>
            </a:extLst>
          </p:cNvPr>
          <p:cNvSpPr>
            <a:spLocks noGrp="1"/>
          </p:cNvSpPr>
          <p:nvPr>
            <p:ph type="title"/>
          </p:nvPr>
        </p:nvSpPr>
        <p:spPr>
          <a:xfrm>
            <a:off x="4475480" y="0"/>
            <a:ext cx="3239770" cy="1325563"/>
          </a:xfrm>
        </p:spPr>
        <p:txBody>
          <a:bodyPr>
            <a:normAutofit/>
          </a:bodyPr>
          <a:lstStyle/>
          <a:p>
            <a:r>
              <a:rPr lang="en-US" sz="3200" dirty="0">
                <a:solidFill>
                  <a:srgbClr val="FF0000"/>
                </a:solidFill>
                <a:latin typeface="Times New Roman" pitchFamily="18" charset="0"/>
                <a:cs typeface="Times New Roman" pitchFamily="18" charset="0"/>
              </a:rPr>
              <a:t>LUYỆN TẬP</a:t>
            </a:r>
            <a:endParaRPr lang="vi-VN" sz="3200" dirty="0">
              <a:solidFill>
                <a:srgbClr val="FF0000"/>
              </a:solidFill>
              <a:latin typeface="Times New Roman" pitchFamily="18" charset="0"/>
              <a:cs typeface="Times New Roman" pitchFamily="18" charset="0"/>
            </a:endParaRPr>
          </a:p>
        </p:txBody>
      </p:sp>
      <p:sp>
        <p:nvSpPr>
          <p:cNvPr id="3" name="Chỗ dành sẵn cho Nội dung 2">
            <a:extLst>
              <a:ext uri="{FF2B5EF4-FFF2-40B4-BE49-F238E27FC236}">
                <a16:creationId xmlns:a16="http://schemas.microsoft.com/office/drawing/2014/main" xmlns="" id="{CB866978-A0D8-4925-B5CC-B5FFBC76631D}"/>
              </a:ext>
            </a:extLst>
          </p:cNvPr>
          <p:cNvSpPr>
            <a:spLocks noGrp="1"/>
          </p:cNvSpPr>
          <p:nvPr>
            <p:ph idx="1"/>
          </p:nvPr>
        </p:nvSpPr>
        <p:spPr>
          <a:xfrm>
            <a:off x="802640" y="1409699"/>
            <a:ext cx="10789920" cy="2305051"/>
          </a:xfrm>
        </p:spPr>
        <p:txBody>
          <a:bodyPr>
            <a:normAutofit/>
          </a:bodyPr>
          <a:lstStyle/>
          <a:p>
            <a:r>
              <a:rPr lang="en-US" sz="3200" dirty="0" err="1">
                <a:solidFill>
                  <a:srgbClr val="0000CC"/>
                </a:solidFill>
                <a:latin typeface="Times New Roman" pitchFamily="18" charset="0"/>
                <a:cs typeface="Times New Roman" pitchFamily="18" charset="0"/>
              </a:rPr>
              <a:t>Hoạt</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động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cá</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nhân</a:t>
            </a:r>
            <a:endParaRPr lang="en-US" sz="3200" dirty="0">
              <a:solidFill>
                <a:srgbClr val="0000CC"/>
              </a:solidFill>
              <a:latin typeface="Times New Roman" pitchFamily="18" charset="0"/>
              <a:cs typeface="Times New Roman" pitchFamily="18" charset="0"/>
            </a:endParaRPr>
          </a:p>
          <a:p>
            <a:r>
              <a:rPr lang="en-US" sz="3200" dirty="0" err="1">
                <a:solidFill>
                  <a:srgbClr val="0000CC"/>
                </a:solidFill>
                <a:latin typeface="Times New Roman" pitchFamily="18" charset="0"/>
                <a:cs typeface="Times New Roman" pitchFamily="18" charset="0"/>
              </a:rPr>
              <a:t>Thời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gian</a:t>
            </a:r>
            <a:r>
              <a:rPr lang="en-US" sz="3200" dirty="0">
                <a:solidFill>
                  <a:srgbClr val="0000CC"/>
                </a:solidFill>
                <a:latin typeface="Times New Roman" pitchFamily="18" charset="0"/>
                <a:cs typeface="Times New Roman" pitchFamily="18" charset="0"/>
              </a:rPr>
              <a:t>: 5 </a:t>
            </a:r>
            <a:r>
              <a:rPr lang="en-US" sz="3200" dirty="0" err="1">
                <a:solidFill>
                  <a:srgbClr val="0000CC"/>
                </a:solidFill>
                <a:latin typeface="Times New Roman" pitchFamily="18" charset="0"/>
                <a:cs typeface="Times New Roman" pitchFamily="18" charset="0"/>
              </a:rPr>
              <a:t>phút</a:t>
            </a:r>
            <a:endParaRPr lang="en-US" sz="3200" dirty="0">
              <a:solidFill>
                <a:srgbClr val="0000CC"/>
              </a:solidFill>
              <a:latin typeface="Times New Roman" pitchFamily="18" charset="0"/>
              <a:cs typeface="Times New Roman" pitchFamily="18" charset="0"/>
            </a:endParaRPr>
          </a:p>
          <a:p>
            <a:r>
              <a:rPr lang="en-US" sz="3200" dirty="0" err="1">
                <a:solidFill>
                  <a:srgbClr val="0000CC"/>
                </a:solidFill>
                <a:latin typeface="Times New Roman" pitchFamily="18" charset="0"/>
                <a:cs typeface="Times New Roman" pitchFamily="18" charset="0"/>
              </a:rPr>
              <a:t>Nhiệm</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vụ</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Hoàn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thành</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phần</a:t>
            </a:r>
            <a:r>
              <a:rPr lang="en-US" sz="3200" dirty="0">
                <a:solidFill>
                  <a:srgbClr val="0000CC"/>
                </a:solidFill>
                <a:latin typeface="Times New Roman" pitchFamily="18" charset="0"/>
                <a:cs typeface="Times New Roman" pitchFamily="18" charset="0"/>
              </a:rPr>
              <a:t> II </a:t>
            </a:r>
            <a:r>
              <a:rPr lang="en-US" sz="3200" dirty="0" err="1">
                <a:solidFill>
                  <a:srgbClr val="0000CC"/>
                </a:solidFill>
                <a:latin typeface="Times New Roman" pitchFamily="18" charset="0"/>
                <a:cs typeface="Times New Roman" pitchFamily="18" charset="0"/>
              </a:rPr>
              <a:t>trong</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phiếu</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học</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tập</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và</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hai</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câu</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phần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luyện</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tập</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trang</a:t>
            </a:r>
            <a:r>
              <a:rPr lang="en-US" sz="3200" dirty="0">
                <a:solidFill>
                  <a:srgbClr val="0000CC"/>
                </a:solidFill>
                <a:latin typeface="Times New Roman" pitchFamily="18" charset="0"/>
                <a:cs typeface="Times New Roman" pitchFamily="18" charset="0"/>
              </a:rPr>
              <a:t> 36.</a:t>
            </a:r>
            <a:endParaRPr lang="vi-VN" sz="3200" dirty="0">
              <a:solidFill>
                <a:srgbClr val="0000CC"/>
              </a:solidFill>
              <a:latin typeface="Times New Roman" pitchFamily="18" charset="0"/>
              <a:cs typeface="Times New Roman" pitchFamily="18" charset="0"/>
            </a:endParaRPr>
          </a:p>
        </p:txBody>
      </p:sp>
      <p:sp>
        <p:nvSpPr>
          <p:cNvPr id="4" name="Chỗ dành sẵn cho Chân trang 3">
            <a:extLst>
              <a:ext uri="{FF2B5EF4-FFF2-40B4-BE49-F238E27FC236}">
                <a16:creationId xmlns:a16="http://schemas.microsoft.com/office/drawing/2014/main" xmlns="" id="{89A3BDC5-BF0E-4636-A043-7E073479DB75}"/>
              </a:ext>
            </a:extLst>
          </p:cNvPr>
          <p:cNvSpPr>
            <a:spLocks noGrp="1"/>
          </p:cNvSpPr>
          <p:nvPr>
            <p:ph type="ftr" sz="quarter" idx="11"/>
          </p:nvPr>
        </p:nvSpPr>
        <p:spPr/>
        <p:txBody>
          <a:bodyPr/>
          <a:lstStyle/>
          <a:p>
            <a:r>
              <a:rPr lang="en-US"/>
              <a:t>Designed by PoweredTemplate</a:t>
            </a:r>
          </a:p>
        </p:txBody>
      </p:sp>
    </p:spTree>
    <p:extLst>
      <p:ext uri="{BB962C8B-B14F-4D97-AF65-F5344CB8AC3E}">
        <p14:creationId xmlns:p14="http://schemas.microsoft.com/office/powerpoint/2010/main" xmlns="" val="3678447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Chân trang 3">
            <a:extLst>
              <a:ext uri="{FF2B5EF4-FFF2-40B4-BE49-F238E27FC236}">
                <a16:creationId xmlns:a16="http://schemas.microsoft.com/office/drawing/2014/main" xmlns="" id="{BC0F389B-AA32-4FE4-A51C-EAF8F5E27C53}"/>
              </a:ext>
            </a:extLst>
          </p:cNvPr>
          <p:cNvSpPr>
            <a:spLocks noGrp="1"/>
          </p:cNvSpPr>
          <p:nvPr>
            <p:ph type="ftr" sz="quarter" idx="11"/>
          </p:nvPr>
        </p:nvSpPr>
        <p:spPr/>
        <p:txBody>
          <a:bodyPr/>
          <a:lstStyle/>
          <a:p>
            <a:r>
              <a:rPr lang="en-US" dirty="0"/>
              <a:t>Designed by </a:t>
            </a:r>
            <a:r>
              <a:rPr lang="en-US" dirty="0" err="1"/>
              <a:t>PoweredTemplate</a:t>
            </a:r>
            <a:endParaRPr lang="en-US" dirty="0"/>
          </a:p>
        </p:txBody>
      </p:sp>
      <p:pic>
        <p:nvPicPr>
          <p:cNvPr id="1026" name="Picture 2" descr="Cách tính chọn dây dẫn cho thiết bị điện - Quang Phat Company">
            <a:extLst>
              <a:ext uri="{FF2B5EF4-FFF2-40B4-BE49-F238E27FC236}">
                <a16:creationId xmlns:a16="http://schemas.microsoft.com/office/drawing/2014/main" xmlns="" id="{268D537D-A203-49DA-A39F-CCE2CC7AF73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5544" y="340406"/>
            <a:ext cx="57150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Ấm nhôm 5Lít | Shopee Việt Nam">
            <a:extLst>
              <a:ext uri="{FF2B5EF4-FFF2-40B4-BE49-F238E27FC236}">
                <a16:creationId xmlns:a16="http://schemas.microsoft.com/office/drawing/2014/main" xmlns="" id="{9EE8FEB8-AF74-4FBC-BE92-7881D04C95B1}"/>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bwMode="auto">
          <a:xfrm>
            <a:off x="-197983" y="3339874"/>
            <a:ext cx="3790269" cy="3790269"/>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ây bạch đàn và tác dụng của cây bạch đàn với cách dùng để chữa bệnh">
            <a:extLst>
              <a:ext uri="{FF2B5EF4-FFF2-40B4-BE49-F238E27FC236}">
                <a16:creationId xmlns:a16="http://schemas.microsoft.com/office/drawing/2014/main" xmlns="" id="{577A599C-ACB0-4DE4-A9E3-BCE4B079693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68181" y="1597706"/>
            <a:ext cx="5754070" cy="385522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Hình ảnh 4">
            <a:extLst>
              <a:ext uri="{FF2B5EF4-FFF2-40B4-BE49-F238E27FC236}">
                <a16:creationId xmlns:a16="http://schemas.microsoft.com/office/drawing/2014/main" xmlns="" id="{43F8236C-327F-425B-A915-7DF336F5F9C8}"/>
              </a:ext>
            </a:extLst>
          </p:cNvPr>
          <p:cNvPicPr>
            <a:picLocks noChangeAspect="1"/>
          </p:cNvPicPr>
          <p:nvPr/>
        </p:nvPicPr>
        <p:blipFill>
          <a:blip r:embed="rId6"/>
          <a:stretch>
            <a:fillRect/>
          </a:stretch>
        </p:blipFill>
        <p:spPr>
          <a:xfrm>
            <a:off x="4135497" y="1726182"/>
            <a:ext cx="1289473" cy="3790269"/>
          </a:xfrm>
          <a:prstGeom prst="rect">
            <a:avLst/>
          </a:prstGeom>
        </p:spPr>
      </p:pic>
      <p:pic>
        <p:nvPicPr>
          <p:cNvPr id="11" name="Đồng hồ đếm ngược 5 phút có âm thanh">
            <a:hlinkClick r:id="" action="ppaction://media"/>
            <a:extLst>
              <a:ext uri="{FF2B5EF4-FFF2-40B4-BE49-F238E27FC236}">
                <a16:creationId xmlns:a16="http://schemas.microsoft.com/office/drawing/2014/main" xmlns="" id="{A3A6A6D8-338D-451D-A602-AB847ED7764A}"/>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9988731" y="5592762"/>
            <a:ext cx="2006600" cy="1128713"/>
          </a:xfrm>
          <a:prstGeom prst="rect">
            <a:avLst/>
          </a:prstGeom>
        </p:spPr>
      </p:pic>
    </p:spTree>
    <p:extLst>
      <p:ext uri="{BB962C8B-B14F-4D97-AF65-F5344CB8AC3E}">
        <p14:creationId xmlns:p14="http://schemas.microsoft.com/office/powerpoint/2010/main" xmlns="" val="134315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625DEAA-0934-4F03-973A-08F8945EDF28}"/>
              </a:ext>
            </a:extLst>
          </p:cNvPr>
          <p:cNvSpPr>
            <a:spLocks noGrp="1"/>
          </p:cNvSpPr>
          <p:nvPr>
            <p:ph type="title"/>
          </p:nvPr>
        </p:nvSpPr>
        <p:spPr>
          <a:xfrm>
            <a:off x="4827814" y="410368"/>
            <a:ext cx="4230461" cy="1325563"/>
          </a:xfrm>
        </p:spPr>
        <p:txBody>
          <a:bodyPr>
            <a:normAutofit/>
          </a:bodyPr>
          <a:lstStyle/>
          <a:p>
            <a:r>
              <a:rPr lang="en-US" sz="3600" dirty="0" err="1">
                <a:solidFill>
                  <a:srgbClr val="FF0000"/>
                </a:solidFill>
                <a:latin typeface="Times New Roman" pitchFamily="18" charset="0"/>
                <a:cs typeface="Times New Roman" pitchFamily="18" charset="0"/>
              </a:rPr>
              <a:t>Vận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dụng</a:t>
            </a:r>
            <a:endParaRPr lang="vi-VN" sz="3600" dirty="0">
              <a:solidFill>
                <a:srgbClr val="FF0000"/>
              </a:solidFill>
              <a:latin typeface="Times New Roman" pitchFamily="18" charset="0"/>
              <a:cs typeface="Times New Roman" pitchFamily="18" charset="0"/>
            </a:endParaRPr>
          </a:p>
        </p:txBody>
      </p:sp>
      <p:sp>
        <p:nvSpPr>
          <p:cNvPr id="3" name="Chỗ dành sẵn cho Nội dung 2">
            <a:extLst>
              <a:ext uri="{FF2B5EF4-FFF2-40B4-BE49-F238E27FC236}">
                <a16:creationId xmlns:a16="http://schemas.microsoft.com/office/drawing/2014/main" xmlns="" id="{906AC95E-B19A-4C6B-B9C9-C9E4A2B36051}"/>
              </a:ext>
            </a:extLst>
          </p:cNvPr>
          <p:cNvSpPr>
            <a:spLocks noGrp="1"/>
          </p:cNvSpPr>
          <p:nvPr>
            <p:ph idx="1"/>
          </p:nvPr>
        </p:nvSpPr>
        <p:spPr>
          <a:xfrm>
            <a:off x="838200" y="1825625"/>
            <a:ext cx="10515600" cy="1703388"/>
          </a:xfrm>
        </p:spPr>
        <p:txBody>
          <a:bodyPr>
            <a:normAutofit/>
          </a:bodyPr>
          <a:lstStyle/>
          <a:p>
            <a:r>
              <a:rPr lang="en-US" sz="2000" dirty="0" err="1">
                <a:solidFill>
                  <a:srgbClr val="0000CC"/>
                </a:solidFill>
                <a:latin typeface="Times New Roman" pitchFamily="18" charset="0"/>
                <a:cs typeface="Times New Roman" pitchFamily="18" charset="0"/>
              </a:rPr>
              <a:t>Hoạt</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động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cá</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nhân</a:t>
            </a:r>
            <a:endParaRPr lang="en-US" sz="2000" dirty="0">
              <a:solidFill>
                <a:srgbClr val="0000CC"/>
              </a:solidFill>
              <a:latin typeface="Times New Roman" pitchFamily="18" charset="0"/>
              <a:cs typeface="Times New Roman" pitchFamily="18" charset="0"/>
            </a:endParaRPr>
          </a:p>
          <a:p>
            <a:r>
              <a:rPr lang="en-US" sz="2000" dirty="0" err="1">
                <a:solidFill>
                  <a:srgbClr val="0000CC"/>
                </a:solidFill>
                <a:latin typeface="Times New Roman" pitchFamily="18" charset="0"/>
                <a:cs typeface="Times New Roman" pitchFamily="18" charset="0"/>
              </a:rPr>
              <a:t>Nhiệm</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vụ</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hoàn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thành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phần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Vận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dụng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trong</a:t>
            </a:r>
            <a:r>
              <a:rPr lang="en-US" sz="2000" dirty="0">
                <a:solidFill>
                  <a:srgbClr val="0000CC"/>
                </a:solidFill>
                <a:latin typeface="Times New Roman" pitchFamily="18" charset="0"/>
                <a:cs typeface="Times New Roman" pitchFamily="18" charset="0"/>
              </a:rPr>
              <a:t> SGK </a:t>
            </a:r>
            <a:r>
              <a:rPr lang="en-US" sz="2000" dirty="0" err="1">
                <a:solidFill>
                  <a:srgbClr val="0000CC"/>
                </a:solidFill>
                <a:latin typeface="Times New Roman" pitchFamily="18" charset="0"/>
                <a:cs typeface="Times New Roman" pitchFamily="18" charset="0"/>
              </a:rPr>
              <a:t>trang</a:t>
            </a:r>
            <a:r>
              <a:rPr lang="en-US" sz="2000" dirty="0">
                <a:solidFill>
                  <a:srgbClr val="0000CC"/>
                </a:solidFill>
                <a:latin typeface="Times New Roman" pitchFamily="18" charset="0"/>
                <a:cs typeface="Times New Roman" pitchFamily="18" charset="0"/>
              </a:rPr>
              <a:t> 36,37</a:t>
            </a:r>
          </a:p>
          <a:p>
            <a:r>
              <a:rPr lang="en-US" sz="2000" dirty="0" err="1">
                <a:solidFill>
                  <a:srgbClr val="0000CC"/>
                </a:solidFill>
                <a:latin typeface="Times New Roman" pitchFamily="18" charset="0"/>
                <a:cs typeface="Times New Roman" pitchFamily="18" charset="0"/>
              </a:rPr>
              <a:t>Thời</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hạn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báo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cáo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kết</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quả</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tiết</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học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tới</a:t>
            </a:r>
            <a:r>
              <a:rPr lang="en-US" sz="2000" dirty="0">
                <a:solidFill>
                  <a:srgbClr val="0000CC"/>
                </a:solidFill>
                <a:latin typeface="Times New Roman" pitchFamily="18" charset="0"/>
                <a:cs typeface="Times New Roman" pitchFamily="18" charset="0"/>
              </a:rPr>
              <a:t>.</a:t>
            </a:r>
            <a:endParaRPr lang="vi-VN" sz="2000" dirty="0">
              <a:solidFill>
                <a:srgbClr val="0000CC"/>
              </a:solidFill>
              <a:latin typeface="Times New Roman" pitchFamily="18" charset="0"/>
              <a:cs typeface="Times New Roman" pitchFamily="18" charset="0"/>
            </a:endParaRPr>
          </a:p>
        </p:txBody>
      </p:sp>
      <p:sp>
        <p:nvSpPr>
          <p:cNvPr id="4" name="Chỗ dành sẵn cho Chân trang 3">
            <a:extLst>
              <a:ext uri="{FF2B5EF4-FFF2-40B4-BE49-F238E27FC236}">
                <a16:creationId xmlns:a16="http://schemas.microsoft.com/office/drawing/2014/main" xmlns="" id="{8A616872-2301-4321-8A5A-49D8B1BDFBC3}"/>
              </a:ext>
            </a:extLst>
          </p:cNvPr>
          <p:cNvSpPr>
            <a:spLocks noGrp="1"/>
          </p:cNvSpPr>
          <p:nvPr>
            <p:ph type="ftr" sz="quarter" idx="11"/>
          </p:nvPr>
        </p:nvSpPr>
        <p:spPr/>
        <p:txBody>
          <a:bodyPr/>
          <a:lstStyle/>
          <a:p>
            <a:r>
              <a:rPr lang="en-US"/>
              <a:t>Designed by PoweredTemplate</a:t>
            </a:r>
          </a:p>
        </p:txBody>
      </p:sp>
    </p:spTree>
    <p:extLst>
      <p:ext uri="{BB962C8B-B14F-4D97-AF65-F5344CB8AC3E}">
        <p14:creationId xmlns:p14="http://schemas.microsoft.com/office/powerpoint/2010/main" xmlns="" val="500074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6090FB-2260-4218-80E0-ABE20B4EBEB8}"/>
              </a:ext>
            </a:extLst>
          </p:cNvPr>
          <p:cNvSpPr>
            <a:spLocks noGrp="1"/>
          </p:cNvSpPr>
          <p:nvPr>
            <p:ph type="title"/>
          </p:nvPr>
        </p:nvSpPr>
        <p:spPr>
          <a:xfrm>
            <a:off x="4994367" y="6250983"/>
            <a:ext cx="10515600" cy="539115"/>
          </a:xfrm>
        </p:spPr>
        <p:txBody>
          <a:bodyPr>
            <a:noAutofit/>
          </a:bodyPr>
          <a:lstStyle/>
          <a:p>
            <a:r>
              <a:rPr lang="en-US" sz="3600" b="1" dirty="0" err="1">
                <a:solidFill>
                  <a:srgbClr val="FF0000"/>
                </a:solidFill>
              </a:rPr>
              <a:t>Hình</a:t>
            </a:r>
            <a:r>
              <a:rPr lang="en-US" sz="3600" b="1" dirty="0">
                <a:solidFill>
                  <a:srgbClr val="FF0000"/>
                </a:solidFill>
              </a:rPr>
              <a:t> 5.1</a:t>
            </a:r>
            <a:endParaRPr lang="vi-VN" sz="3600" b="1" dirty="0">
              <a:solidFill>
                <a:srgbClr val="FF0000"/>
              </a:solidFill>
            </a:endParaRPr>
          </a:p>
        </p:txBody>
      </p:sp>
      <p:pic>
        <p:nvPicPr>
          <p:cNvPr id="9" name="Hình ảnh 8">
            <a:extLst>
              <a:ext uri="{FF2B5EF4-FFF2-40B4-BE49-F238E27FC236}">
                <a16:creationId xmlns:a16="http://schemas.microsoft.com/office/drawing/2014/main" xmlns="" id="{0533AF42-B486-4316-AFAE-C178980552C9}"/>
              </a:ext>
            </a:extLst>
          </p:cNvPr>
          <p:cNvPicPr>
            <a:picLocks noChangeAspect="1"/>
          </p:cNvPicPr>
          <p:nvPr/>
        </p:nvPicPr>
        <p:blipFill>
          <a:blip r:embed="rId2"/>
          <a:stretch>
            <a:fillRect/>
          </a:stretch>
        </p:blipFill>
        <p:spPr>
          <a:xfrm>
            <a:off x="8235970" y="3722913"/>
            <a:ext cx="3219955" cy="2503716"/>
          </a:xfrm>
          <a:prstGeom prst="rect">
            <a:avLst/>
          </a:prstGeom>
        </p:spPr>
      </p:pic>
      <p:pic>
        <p:nvPicPr>
          <p:cNvPr id="11" name="Hình ảnh 10">
            <a:extLst>
              <a:ext uri="{FF2B5EF4-FFF2-40B4-BE49-F238E27FC236}">
                <a16:creationId xmlns:a16="http://schemas.microsoft.com/office/drawing/2014/main" xmlns="" id="{2615162D-8F44-4A15-89CA-FDCF11E5A5C6}"/>
              </a:ext>
            </a:extLst>
          </p:cNvPr>
          <p:cNvPicPr>
            <a:picLocks noChangeAspect="1"/>
          </p:cNvPicPr>
          <p:nvPr/>
        </p:nvPicPr>
        <p:blipFill>
          <a:blip r:embed="rId3"/>
          <a:stretch>
            <a:fillRect/>
          </a:stretch>
        </p:blipFill>
        <p:spPr>
          <a:xfrm>
            <a:off x="4389710" y="702861"/>
            <a:ext cx="2326776" cy="2556458"/>
          </a:xfrm>
          <a:prstGeom prst="rect">
            <a:avLst/>
          </a:prstGeom>
        </p:spPr>
      </p:pic>
      <p:pic>
        <p:nvPicPr>
          <p:cNvPr id="12" name="Hình ảnh 11">
            <a:extLst>
              <a:ext uri="{FF2B5EF4-FFF2-40B4-BE49-F238E27FC236}">
                <a16:creationId xmlns:a16="http://schemas.microsoft.com/office/drawing/2014/main" xmlns="" id="{CA0D0911-D73D-485C-B9E6-512DA1128FD7}"/>
              </a:ext>
            </a:extLst>
          </p:cNvPr>
          <p:cNvPicPr>
            <a:picLocks noChangeAspect="1"/>
          </p:cNvPicPr>
          <p:nvPr/>
        </p:nvPicPr>
        <p:blipFill>
          <a:blip r:embed="rId4"/>
          <a:stretch>
            <a:fillRect/>
          </a:stretch>
        </p:blipFill>
        <p:spPr>
          <a:xfrm>
            <a:off x="591910" y="3722914"/>
            <a:ext cx="3101248" cy="2503715"/>
          </a:xfrm>
          <a:prstGeom prst="rect">
            <a:avLst/>
          </a:prstGeom>
        </p:spPr>
      </p:pic>
      <p:pic>
        <p:nvPicPr>
          <p:cNvPr id="13" name="Hình ảnh 12">
            <a:extLst>
              <a:ext uri="{FF2B5EF4-FFF2-40B4-BE49-F238E27FC236}">
                <a16:creationId xmlns:a16="http://schemas.microsoft.com/office/drawing/2014/main" xmlns="" id="{2E938CA6-A163-4585-B553-D7E2F8D463C9}"/>
              </a:ext>
            </a:extLst>
          </p:cNvPr>
          <p:cNvPicPr>
            <a:picLocks noChangeAspect="1"/>
          </p:cNvPicPr>
          <p:nvPr/>
        </p:nvPicPr>
        <p:blipFill>
          <a:blip r:embed="rId5"/>
          <a:stretch>
            <a:fillRect/>
          </a:stretch>
        </p:blipFill>
        <p:spPr>
          <a:xfrm>
            <a:off x="3992335" y="3722913"/>
            <a:ext cx="3769179" cy="2503716"/>
          </a:xfrm>
          <a:prstGeom prst="rect">
            <a:avLst/>
          </a:prstGeom>
        </p:spPr>
      </p:pic>
      <p:pic>
        <p:nvPicPr>
          <p:cNvPr id="14" name="Hình ảnh 13">
            <a:extLst>
              <a:ext uri="{FF2B5EF4-FFF2-40B4-BE49-F238E27FC236}">
                <a16:creationId xmlns:a16="http://schemas.microsoft.com/office/drawing/2014/main" xmlns="" id="{8C652A70-39F8-4F3D-BC76-0DF57B1EB231}"/>
              </a:ext>
            </a:extLst>
          </p:cNvPr>
          <p:cNvPicPr>
            <a:picLocks noChangeAspect="1"/>
          </p:cNvPicPr>
          <p:nvPr/>
        </p:nvPicPr>
        <p:blipFill>
          <a:blip r:embed="rId6"/>
          <a:stretch>
            <a:fillRect/>
          </a:stretch>
        </p:blipFill>
        <p:spPr>
          <a:xfrm>
            <a:off x="7543800" y="243183"/>
            <a:ext cx="3912125" cy="3185818"/>
          </a:xfrm>
          <a:prstGeom prst="rect">
            <a:avLst/>
          </a:prstGeom>
        </p:spPr>
      </p:pic>
      <p:pic>
        <p:nvPicPr>
          <p:cNvPr id="18" name="Hình ảnh 17">
            <a:extLst>
              <a:ext uri="{FF2B5EF4-FFF2-40B4-BE49-F238E27FC236}">
                <a16:creationId xmlns:a16="http://schemas.microsoft.com/office/drawing/2014/main" xmlns="" id="{1B3ADE80-30EE-4D37-A813-AEEF2CBBB200}"/>
              </a:ext>
            </a:extLst>
          </p:cNvPr>
          <p:cNvPicPr>
            <a:picLocks noChangeAspect="1"/>
          </p:cNvPicPr>
          <p:nvPr/>
        </p:nvPicPr>
        <p:blipFill>
          <a:blip r:embed="rId7"/>
          <a:stretch>
            <a:fillRect/>
          </a:stretch>
        </p:blipFill>
        <p:spPr>
          <a:xfrm>
            <a:off x="778312" y="-23382"/>
            <a:ext cx="2325502" cy="3598682"/>
          </a:xfrm>
          <a:prstGeom prst="rect">
            <a:avLst/>
          </a:prstGeom>
        </p:spPr>
      </p:pic>
    </p:spTree>
    <p:extLst>
      <p:ext uri="{BB962C8B-B14F-4D97-AF65-F5344CB8AC3E}">
        <p14:creationId xmlns:p14="http://schemas.microsoft.com/office/powerpoint/2010/main" xmlns="" val="1554662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790"/>
            <a:ext cx="6319838" cy="592138"/>
          </a:xfrm>
        </p:spPr>
        <p:txBody>
          <a:bodyPr>
            <a:normAutofit/>
          </a:bodyPr>
          <a:lstStyle/>
          <a:p>
            <a:r>
              <a:rPr lang="en-US" sz="2400" b="1" dirty="0" err="1" smtClean="0">
                <a:solidFill>
                  <a:srgbClr val="FF0000"/>
                </a:solidFill>
                <a:latin typeface="Times New Roman" pitchFamily="18" charset="0"/>
                <a:cs typeface="Times New Roman" pitchFamily="18" charset="0"/>
              </a:rPr>
              <a:t>Sắp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xếp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thể</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hình</a:t>
            </a:r>
            <a:r>
              <a:rPr lang="en-US" sz="2400" b="1" dirty="0" smtClean="0">
                <a:solidFill>
                  <a:srgbClr val="FF0000"/>
                </a:solidFill>
                <a:latin typeface="Times New Roman" pitchFamily="18" charset="0"/>
                <a:cs typeface="Times New Roman" pitchFamily="18" charset="0"/>
              </a:rPr>
              <a:t> 5.1 </a:t>
            </a:r>
            <a:r>
              <a:rPr lang="en-US" sz="2400" b="1" dirty="0" err="1" smtClean="0">
                <a:solidFill>
                  <a:srgbClr val="FF0000"/>
                </a:solidFill>
                <a:latin typeface="Times New Roman" pitchFamily="18" charset="0"/>
                <a:cs typeface="Times New Roman" pitchFamily="18" charset="0"/>
              </a:rPr>
              <a:t>theo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nhóm</a:t>
            </a:r>
            <a:endParaRPr lang="en-US" sz="2400" b="1" dirty="0">
              <a:solidFill>
                <a:srgbClr val="FF0000"/>
              </a:solidFill>
            </a:endParaRPr>
          </a:p>
        </p:txBody>
      </p:sp>
      <p:graphicFrame>
        <p:nvGraphicFramePr>
          <p:cNvPr id="5" name="Content Placeholder 4"/>
          <p:cNvGraphicFramePr>
            <a:graphicFrameLocks noGrp="1"/>
          </p:cNvGraphicFramePr>
          <p:nvPr>
            <p:ph idx="1"/>
          </p:nvPr>
        </p:nvGraphicFramePr>
        <p:xfrm>
          <a:off x="752475" y="754049"/>
          <a:ext cx="11054043" cy="5525727"/>
        </p:xfrm>
        <a:graphic>
          <a:graphicData uri="http://schemas.openxmlformats.org/drawingml/2006/table">
            <a:tbl>
              <a:tblPr firstRow="1" bandRow="1">
                <a:tableStyleId>{5C22544A-7EE6-4342-B048-85BDC9FD1C3A}</a:tableStyleId>
              </a:tblPr>
              <a:tblGrid>
                <a:gridCol w="1290638"/>
                <a:gridCol w="1042987"/>
                <a:gridCol w="1471613"/>
                <a:gridCol w="1443037"/>
                <a:gridCol w="1301003"/>
                <a:gridCol w="4504765"/>
              </a:tblGrid>
              <a:tr h="370840">
                <a:tc>
                  <a:txBody>
                    <a:bodyPr/>
                    <a:lstStyle/>
                    <a:p>
                      <a:r>
                        <a:rPr lang="en-US" dirty="0" err="1" smtClean="0">
                          <a:solidFill>
                            <a:schemeClr val="tx1"/>
                          </a:solidFill>
                          <a:latin typeface="Times New Roman" pitchFamily="18" charset="0"/>
                          <a:cs typeface="Times New Roman" pitchFamily="18" charset="0"/>
                        </a:rPr>
                        <a:t>Tên</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hình</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dirty="0" err="1" smtClean="0">
                          <a:solidFill>
                            <a:schemeClr val="tx1"/>
                          </a:solidFill>
                          <a:latin typeface="Times New Roman" pitchFamily="18" charset="0"/>
                          <a:cs typeface="Times New Roman" pitchFamily="18" charset="0"/>
                        </a:rPr>
                        <a:t>Vật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thể</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tự</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nhiên</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dirty="0" err="1" smtClean="0">
                          <a:solidFill>
                            <a:schemeClr val="tx1"/>
                          </a:solidFill>
                          <a:latin typeface="Times New Roman" pitchFamily="18" charset="0"/>
                          <a:cs typeface="Times New Roman" pitchFamily="18" charset="0"/>
                        </a:rPr>
                        <a:t>Vật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thể</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nhân</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tạo</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dirty="0" err="1" smtClean="0">
                          <a:solidFill>
                            <a:schemeClr val="tx1"/>
                          </a:solidFill>
                          <a:latin typeface="Times New Roman" pitchFamily="18" charset="0"/>
                          <a:cs typeface="Times New Roman" pitchFamily="18" charset="0"/>
                        </a:rPr>
                        <a:t>Vật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sống</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dirty="0" err="1" smtClean="0">
                          <a:solidFill>
                            <a:schemeClr val="tx1"/>
                          </a:solidFill>
                          <a:latin typeface="Times New Roman" pitchFamily="18" charset="0"/>
                          <a:cs typeface="Times New Roman" pitchFamily="18" charset="0"/>
                        </a:rPr>
                        <a:t>Vật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không</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sống</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a:txBody>
                    <a:bodyPr/>
                    <a:lstStyle/>
                    <a:p>
                      <a:r>
                        <a:rPr lang="en-US" dirty="0" err="1" smtClean="0">
                          <a:solidFill>
                            <a:schemeClr val="tx1"/>
                          </a:solidFill>
                          <a:latin typeface="Times New Roman" pitchFamily="18" charset="0"/>
                          <a:cs typeface="Times New Roman" pitchFamily="18" charset="0"/>
                        </a:rPr>
                        <a:t>Vật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được</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làm</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từ</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tạo</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bởi</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chất</a:t>
                      </a:r>
                      <a:r>
                        <a:rPr lang="en-US" baseline="0" dirty="0" smtClean="0">
                          <a:solidFill>
                            <a:schemeClr val="tx1"/>
                          </a:solidFill>
                          <a:latin typeface="Times New Roman" pitchFamily="18" charset="0"/>
                          <a:cs typeface="Times New Roman" pitchFamily="18" charset="0"/>
                        </a:rPr>
                        <a:t> </a:t>
                      </a:r>
                      <a:r>
                        <a:rPr lang="en-US" baseline="0" dirty="0" err="1" smtClean="0">
                          <a:solidFill>
                            <a:schemeClr val="tx1"/>
                          </a:solidFill>
                          <a:latin typeface="Times New Roman" pitchFamily="18" charset="0"/>
                          <a:cs typeface="Times New Roman" pitchFamily="18" charset="0"/>
                        </a:rPr>
                        <a:t>nào</a:t>
                      </a:r>
                      <a:r>
                        <a:rPr lang="en-US" baseline="0"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r>
              <a:tr h="370840">
                <a:tc>
                  <a:txBody>
                    <a:bodyPr/>
                    <a:lstStyle/>
                    <a:p>
                      <a:r>
                        <a:rPr lang="en-US" dirty="0" smtClean="0">
                          <a:latin typeface="Times New Roman" pitchFamily="18" charset="0"/>
                          <a:cs typeface="Times New Roman" pitchFamily="18" charset="0"/>
                        </a:rPr>
                        <a:t>5.1 a</a:t>
                      </a:r>
                    </a:p>
                    <a:p>
                      <a:r>
                        <a:rPr lang="en-US" dirty="0" err="1" smtClean="0">
                          <a:solidFill>
                            <a:srgbClr val="0000CC"/>
                          </a:solidFill>
                          <a:latin typeface="Times New Roman" pitchFamily="18" charset="0"/>
                          <a:cs typeface="Times New Roman" pitchFamily="18" charset="0"/>
                        </a:rPr>
                        <a:t>Bình</a:t>
                      </a:r>
                      <a:r>
                        <a:rPr lang="en-US" baseline="0" dirty="0" smtClean="0">
                          <a:solidFill>
                            <a:srgbClr val="0000CC"/>
                          </a:solidFill>
                          <a:latin typeface="Times New Roman" pitchFamily="18" charset="0"/>
                          <a:cs typeface="Times New Roman" pitchFamily="18" charset="0"/>
                        </a:rPr>
                        <a:t> </a:t>
                      </a:r>
                      <a:r>
                        <a:rPr lang="en-US" baseline="0" dirty="0" err="1" smtClean="0">
                          <a:solidFill>
                            <a:srgbClr val="0000CC"/>
                          </a:solidFill>
                          <a:latin typeface="Times New Roman" pitchFamily="18" charset="0"/>
                          <a:cs typeface="Times New Roman" pitchFamily="18" charset="0"/>
                        </a:rPr>
                        <a:t>chứa</a:t>
                      </a:r>
                      <a:r>
                        <a:rPr lang="en-US" baseline="0" dirty="0" smtClean="0">
                          <a:solidFill>
                            <a:srgbClr val="0000CC"/>
                          </a:solidFill>
                          <a:latin typeface="Times New Roman" pitchFamily="18" charset="0"/>
                          <a:cs typeface="Times New Roman" pitchFamily="18" charset="0"/>
                        </a:rPr>
                        <a:t> </a:t>
                      </a:r>
                      <a:r>
                        <a:rPr lang="en-US" baseline="0" dirty="0" err="1" smtClean="0">
                          <a:solidFill>
                            <a:srgbClr val="0000CC"/>
                          </a:solidFill>
                          <a:latin typeface="Times New Roman" pitchFamily="18" charset="0"/>
                          <a:cs typeface="Times New Roman" pitchFamily="18" charset="0"/>
                        </a:rPr>
                        <a:t>khí</a:t>
                      </a:r>
                      <a:r>
                        <a:rPr lang="en-US" baseline="0" dirty="0" smtClean="0">
                          <a:solidFill>
                            <a:srgbClr val="0000CC"/>
                          </a:solidFill>
                          <a:latin typeface="Times New Roman" pitchFamily="18" charset="0"/>
                          <a:cs typeface="Times New Roman" pitchFamily="18" charset="0"/>
                        </a:rPr>
                        <a:t> oxygen</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r>
              <a:tr h="945659">
                <a:tc>
                  <a:txBody>
                    <a:bodyPr/>
                    <a:lstStyle/>
                    <a:p>
                      <a:r>
                        <a:rPr lang="en-US" dirty="0" smtClean="0">
                          <a:latin typeface="Times New Roman" pitchFamily="18" charset="0"/>
                          <a:cs typeface="Times New Roman" pitchFamily="18" charset="0"/>
                        </a:rPr>
                        <a:t>5.1 b</a:t>
                      </a:r>
                    </a:p>
                    <a:p>
                      <a:r>
                        <a:rPr lang="en-US" dirty="0" err="1" smtClean="0">
                          <a:solidFill>
                            <a:srgbClr val="0000CC"/>
                          </a:solidFill>
                          <a:latin typeface="Times New Roman" pitchFamily="18" charset="0"/>
                          <a:cs typeface="Times New Roman" pitchFamily="18" charset="0"/>
                        </a:rPr>
                        <a:t>Bút</a:t>
                      </a:r>
                      <a:r>
                        <a:rPr lang="en-US" baseline="0" dirty="0" smtClean="0">
                          <a:solidFill>
                            <a:srgbClr val="0000CC"/>
                          </a:solidFill>
                          <a:latin typeface="Times New Roman" pitchFamily="18" charset="0"/>
                          <a:cs typeface="Times New Roman" pitchFamily="18" charset="0"/>
                        </a:rPr>
                        <a:t> </a:t>
                      </a:r>
                      <a:r>
                        <a:rPr lang="en-US" baseline="0" dirty="0" err="1" smtClean="0">
                          <a:solidFill>
                            <a:srgbClr val="0000CC"/>
                          </a:solidFill>
                          <a:latin typeface="Times New Roman" pitchFamily="18" charset="0"/>
                          <a:cs typeface="Times New Roman" pitchFamily="18" charset="0"/>
                        </a:rPr>
                        <a:t>chì</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r>
              <a:tr h="370840">
                <a:tc>
                  <a:txBody>
                    <a:bodyPr/>
                    <a:lstStyle/>
                    <a:p>
                      <a:r>
                        <a:rPr lang="en-US" dirty="0" smtClean="0">
                          <a:latin typeface="Times New Roman" pitchFamily="18" charset="0"/>
                          <a:cs typeface="Times New Roman" pitchFamily="18" charset="0"/>
                        </a:rPr>
                        <a:t>5.1 c</a:t>
                      </a:r>
                    </a:p>
                    <a:p>
                      <a:r>
                        <a:rPr lang="en-US" dirty="0" smtClean="0">
                          <a:solidFill>
                            <a:srgbClr val="0000CC"/>
                          </a:solidFill>
                          <a:latin typeface="Times New Roman" pitchFamily="18" charset="0"/>
                          <a:cs typeface="Times New Roman" pitchFamily="18" charset="0"/>
                        </a:rPr>
                        <a:t>Con </a:t>
                      </a:r>
                      <a:r>
                        <a:rPr lang="en-US" dirty="0" err="1" smtClean="0">
                          <a:solidFill>
                            <a:srgbClr val="0000CC"/>
                          </a:solidFill>
                          <a:latin typeface="Times New Roman" pitchFamily="18" charset="0"/>
                          <a:cs typeface="Times New Roman" pitchFamily="18" charset="0"/>
                        </a:rPr>
                        <a:t>gà</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b="1" dirty="0">
                        <a:latin typeface="Times New Roman" pitchFamily="18" charset="0"/>
                        <a:cs typeface="Times New Roman" pitchFamily="18" charset="0"/>
                      </a:endParaRPr>
                    </a:p>
                  </a:txBody>
                  <a:tcPr>
                    <a:solidFill>
                      <a:schemeClr val="accent6">
                        <a:lumMod val="20000"/>
                        <a:lumOff val="80000"/>
                      </a:schemeClr>
                    </a:solidFill>
                  </a:tcPr>
                </a:tc>
              </a:tr>
              <a:tr h="370840">
                <a:tc>
                  <a:txBody>
                    <a:bodyPr/>
                    <a:lstStyle/>
                    <a:p>
                      <a:r>
                        <a:rPr lang="en-US" dirty="0" smtClean="0">
                          <a:latin typeface="Times New Roman" pitchFamily="18" charset="0"/>
                          <a:cs typeface="Times New Roman" pitchFamily="18" charset="0"/>
                        </a:rPr>
                        <a:t>5.1 d</a:t>
                      </a:r>
                    </a:p>
                    <a:p>
                      <a:r>
                        <a:rPr lang="en-US" dirty="0" smtClean="0">
                          <a:solidFill>
                            <a:srgbClr val="0000CC"/>
                          </a:solidFill>
                          <a:latin typeface="Times New Roman" pitchFamily="18" charset="0"/>
                          <a:cs typeface="Times New Roman" pitchFamily="18" charset="0"/>
                        </a:rPr>
                        <a:t>Vi </a:t>
                      </a:r>
                      <a:r>
                        <a:rPr lang="en-US" dirty="0" err="1" smtClean="0">
                          <a:solidFill>
                            <a:srgbClr val="0000CC"/>
                          </a:solidFill>
                          <a:latin typeface="Times New Roman" pitchFamily="18" charset="0"/>
                          <a:cs typeface="Times New Roman" pitchFamily="18" charset="0"/>
                        </a:rPr>
                        <a:t>khuẩn</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r>
              <a:tr h="370840">
                <a:tc>
                  <a:txBody>
                    <a:bodyPr/>
                    <a:lstStyle/>
                    <a:p>
                      <a:r>
                        <a:rPr lang="en-US" dirty="0" smtClean="0">
                          <a:latin typeface="Times New Roman" pitchFamily="18" charset="0"/>
                          <a:cs typeface="Times New Roman" pitchFamily="18" charset="0"/>
                        </a:rPr>
                        <a:t>5.1 e</a:t>
                      </a:r>
                    </a:p>
                    <a:p>
                      <a:r>
                        <a:rPr lang="en-US" dirty="0" err="1" smtClean="0">
                          <a:solidFill>
                            <a:srgbClr val="0000CC"/>
                          </a:solidFill>
                          <a:latin typeface="Times New Roman" pitchFamily="18" charset="0"/>
                          <a:cs typeface="Times New Roman" pitchFamily="18" charset="0"/>
                        </a:rPr>
                        <a:t>Nước</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r>
              <a:tr h="1105348">
                <a:tc>
                  <a:txBody>
                    <a:bodyPr/>
                    <a:lstStyle/>
                    <a:p>
                      <a:r>
                        <a:rPr lang="en-US" dirty="0" smtClean="0">
                          <a:latin typeface="Times New Roman" pitchFamily="18" charset="0"/>
                          <a:cs typeface="Times New Roman" pitchFamily="18" charset="0"/>
                        </a:rPr>
                        <a:t>5.1 g</a:t>
                      </a:r>
                    </a:p>
                    <a:p>
                      <a:r>
                        <a:rPr lang="en-US" dirty="0" err="1" smtClean="0">
                          <a:solidFill>
                            <a:srgbClr val="0000CC"/>
                          </a:solidFill>
                          <a:latin typeface="Times New Roman" pitchFamily="18" charset="0"/>
                          <a:cs typeface="Times New Roman" pitchFamily="18" charset="0"/>
                        </a:rPr>
                        <a:t>Bắp</a:t>
                      </a:r>
                      <a:r>
                        <a:rPr lang="en-US" baseline="0" dirty="0" smtClean="0">
                          <a:solidFill>
                            <a:srgbClr val="0000CC"/>
                          </a:solidFill>
                          <a:latin typeface="Times New Roman" pitchFamily="18" charset="0"/>
                          <a:cs typeface="Times New Roman" pitchFamily="18" charset="0"/>
                        </a:rPr>
                        <a:t> </a:t>
                      </a:r>
                      <a:r>
                        <a:rPr lang="en-US" baseline="0" dirty="0" err="1" smtClean="0">
                          <a:solidFill>
                            <a:srgbClr val="0000CC"/>
                          </a:solidFill>
                          <a:latin typeface="Times New Roman" pitchFamily="18" charset="0"/>
                          <a:cs typeface="Times New Roman" pitchFamily="18" charset="0"/>
                        </a:rPr>
                        <a:t>ngô</a:t>
                      </a:r>
                      <a:endParaRPr lang="en-US" dirty="0">
                        <a:solidFill>
                          <a:srgbClr val="0000CC"/>
                        </a:solidFill>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dirty="0">
                        <a:latin typeface="Times New Roman" pitchFamily="18" charset="0"/>
                        <a:cs typeface="Times New Roman" pitchFamily="18" charset="0"/>
                      </a:endParaRPr>
                    </a:p>
                  </a:txBody>
                  <a:tcPr>
                    <a:solidFill>
                      <a:schemeClr val="accent6">
                        <a:lumMod val="20000"/>
                        <a:lumOff val="80000"/>
                      </a:schemeClr>
                    </a:solidFill>
                  </a:tcPr>
                </a:tc>
              </a:tr>
            </a:tbl>
          </a:graphicData>
        </a:graphic>
      </p:graphicFrame>
      <p:sp>
        <p:nvSpPr>
          <p:cNvPr id="4" name="Footer Placeholder 3"/>
          <p:cNvSpPr>
            <a:spLocks noGrp="1"/>
          </p:cNvSpPr>
          <p:nvPr>
            <p:ph type="ftr" sz="quarter" idx="11"/>
          </p:nvPr>
        </p:nvSpPr>
        <p:spPr/>
        <p:txBody>
          <a:bodyPr/>
          <a:lstStyle/>
          <a:p>
            <a:r>
              <a:rPr lang="en-US" smtClean="0"/>
              <a:t>Designed by PoweredTemplate</a:t>
            </a:r>
            <a:endParaRPr lang="en-US"/>
          </a:p>
        </p:txBody>
      </p:sp>
      <p:sp>
        <p:nvSpPr>
          <p:cNvPr id="6" name="TextBox 5"/>
          <p:cNvSpPr txBox="1"/>
          <p:nvPr/>
        </p:nvSpPr>
        <p:spPr>
          <a:xfrm>
            <a:off x="3600457" y="1671624"/>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7" name="TextBox 6"/>
          <p:cNvSpPr txBox="1"/>
          <p:nvPr/>
        </p:nvSpPr>
        <p:spPr>
          <a:xfrm>
            <a:off x="6367463" y="2738437"/>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8" name="TextBox 7"/>
          <p:cNvSpPr txBox="1"/>
          <p:nvPr/>
        </p:nvSpPr>
        <p:spPr>
          <a:xfrm>
            <a:off x="6376988" y="1647813"/>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9" name="TextBox 8"/>
          <p:cNvSpPr txBox="1"/>
          <p:nvPr/>
        </p:nvSpPr>
        <p:spPr>
          <a:xfrm>
            <a:off x="3600454" y="2614612"/>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0" name="TextBox 9"/>
          <p:cNvSpPr txBox="1"/>
          <p:nvPr/>
        </p:nvSpPr>
        <p:spPr>
          <a:xfrm>
            <a:off x="5038725" y="3462893"/>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1" name="TextBox 10"/>
          <p:cNvSpPr txBox="1"/>
          <p:nvPr/>
        </p:nvSpPr>
        <p:spPr>
          <a:xfrm>
            <a:off x="2262189" y="3388373"/>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2" name="TextBox 11"/>
          <p:cNvSpPr txBox="1"/>
          <p:nvPr/>
        </p:nvSpPr>
        <p:spPr>
          <a:xfrm>
            <a:off x="5057780" y="4028237"/>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3" name="TextBox 12"/>
          <p:cNvSpPr txBox="1"/>
          <p:nvPr/>
        </p:nvSpPr>
        <p:spPr>
          <a:xfrm>
            <a:off x="2281241" y="4007224"/>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4" name="TextBox 13"/>
          <p:cNvSpPr txBox="1"/>
          <p:nvPr/>
        </p:nvSpPr>
        <p:spPr>
          <a:xfrm>
            <a:off x="2276476" y="4715443"/>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7" name="TextBox 16"/>
          <p:cNvSpPr txBox="1"/>
          <p:nvPr/>
        </p:nvSpPr>
        <p:spPr>
          <a:xfrm>
            <a:off x="6487085" y="5437388"/>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8" name="TextBox 17"/>
          <p:cNvSpPr txBox="1"/>
          <p:nvPr/>
        </p:nvSpPr>
        <p:spPr>
          <a:xfrm>
            <a:off x="2281233" y="5553938"/>
            <a:ext cx="500063"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6" name="TextBox 15"/>
          <p:cNvSpPr txBox="1"/>
          <p:nvPr/>
        </p:nvSpPr>
        <p:spPr>
          <a:xfrm>
            <a:off x="7395882" y="1506069"/>
            <a:ext cx="3818966" cy="584775"/>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Bình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chứa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khí</a:t>
            </a:r>
            <a:r>
              <a:rPr lang="en-US" sz="1600" dirty="0" smtClean="0">
                <a:latin typeface="Times New Roman" pitchFamily="18" charset="0"/>
                <a:cs typeface="Times New Roman" pitchFamily="18" charset="0"/>
              </a:rPr>
              <a:t> oxygen </a:t>
            </a:r>
            <a:r>
              <a:rPr lang="en-US" sz="1600" dirty="0" err="1" smtClean="0">
                <a:latin typeface="Times New Roman" pitchFamily="18" charset="0"/>
                <a:cs typeface="Times New Roman" pitchFamily="18" charset="0"/>
              </a:rPr>
              <a:t>được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từ</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thép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trong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đó</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có</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sắt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TP </a:t>
            </a:r>
            <a:r>
              <a:rPr lang="en-US" sz="1600" dirty="0" err="1" smtClean="0">
                <a:latin typeface="Times New Roman" pitchFamily="18" charset="0"/>
                <a:cs typeface="Times New Roman" pitchFamily="18" charset="0"/>
              </a:rPr>
              <a:t>chính</a:t>
            </a:r>
            <a:endParaRPr lang="en-US" sz="1600" dirty="0"/>
          </a:p>
        </p:txBody>
      </p:sp>
      <p:sp>
        <p:nvSpPr>
          <p:cNvPr id="19" name="TextBox 18"/>
          <p:cNvSpPr txBox="1"/>
          <p:nvPr/>
        </p:nvSpPr>
        <p:spPr>
          <a:xfrm>
            <a:off x="7449671" y="2353234"/>
            <a:ext cx="3993776" cy="830997"/>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Cây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bút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có</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Thân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bút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được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từ</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gỗ</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chứa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chất</a:t>
            </a:r>
            <a:r>
              <a:rPr lang="en-US" sz="1600" dirty="0" smtClean="0">
                <a:latin typeface="Times New Roman" pitchFamily="18" charset="0"/>
                <a:cs typeface="Times New Roman" pitchFamily="18" charset="0"/>
              </a:rPr>
              <a:t> cellulose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chính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Ruột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bút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được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từ</a:t>
            </a:r>
            <a:r>
              <a:rPr lang="en-US" sz="1600" dirty="0" smtClean="0">
                <a:latin typeface="Times New Roman" pitchFamily="18" charset="0"/>
                <a:cs typeface="Times New Roman" pitchFamily="18" charset="0"/>
              </a:rPr>
              <a:t> than </a:t>
            </a:r>
            <a:r>
              <a:rPr lang="en-US" sz="1600" dirty="0" err="1" smtClean="0">
                <a:latin typeface="Times New Roman" pitchFamily="18" charset="0"/>
                <a:cs typeface="Times New Roman" pitchFamily="18" charset="0"/>
              </a:rPr>
              <a:t>chì</a:t>
            </a:r>
            <a:r>
              <a:rPr lang="en-US" sz="1600" dirty="0" smtClean="0">
                <a:latin typeface="Times New Roman" pitchFamily="18" charset="0"/>
                <a:cs typeface="Times New Roman" pitchFamily="18" charset="0"/>
              </a:rPr>
              <a:t> ( carbon).</a:t>
            </a:r>
            <a:endParaRPr lang="en-US" sz="1600" dirty="0">
              <a:latin typeface="Times New Roman" pitchFamily="18" charset="0"/>
              <a:cs typeface="Times New Roman" pitchFamily="18" charset="0"/>
            </a:endParaRPr>
          </a:p>
        </p:txBody>
      </p:sp>
      <p:sp>
        <p:nvSpPr>
          <p:cNvPr id="20" name="TextBox 19"/>
          <p:cNvSpPr txBox="1"/>
          <p:nvPr/>
        </p:nvSpPr>
        <p:spPr>
          <a:xfrm>
            <a:off x="7490012" y="3227294"/>
            <a:ext cx="3644154" cy="646331"/>
          </a:xfrm>
          <a:prstGeom prst="rect">
            <a:avLst/>
          </a:prstGeom>
          <a:noFill/>
        </p:spPr>
        <p:txBody>
          <a:bodyPr wrap="square" rtlCol="0">
            <a:spAutoFit/>
          </a:bodyPr>
          <a:lstStyle/>
          <a:p>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gà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nhiều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như</a:t>
            </a:r>
            <a:r>
              <a:rPr lang="en-US" dirty="0" smtClean="0">
                <a:latin typeface="Times New Roman" pitchFamily="18" charset="0"/>
                <a:cs typeface="Times New Roman" pitchFamily="18" charset="0"/>
              </a:rPr>
              <a:t> protein,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1" name="TextBox 20"/>
          <p:cNvSpPr txBox="1"/>
          <p:nvPr/>
        </p:nvSpPr>
        <p:spPr>
          <a:xfrm>
            <a:off x="7503460" y="4047564"/>
            <a:ext cx="334831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Vi </a:t>
            </a:r>
            <a:r>
              <a:rPr lang="en-US" dirty="0" err="1" smtClean="0">
                <a:latin typeface="Times New Roman" pitchFamily="18" charset="0"/>
                <a:cs typeface="Times New Roman" pitchFamily="18" charset="0"/>
              </a:rPr>
              <a:t>khuẩn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protein</a:t>
            </a:r>
            <a:endParaRPr lang="en-US" dirty="0"/>
          </a:p>
        </p:txBody>
      </p:sp>
      <p:sp>
        <p:nvSpPr>
          <p:cNvPr id="22" name="TextBox 21"/>
          <p:cNvSpPr txBox="1"/>
          <p:nvPr/>
        </p:nvSpPr>
        <p:spPr>
          <a:xfrm>
            <a:off x="7664828" y="4639235"/>
            <a:ext cx="860612"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Nước</a:t>
            </a:r>
            <a:endParaRPr lang="en-US" dirty="0"/>
          </a:p>
        </p:txBody>
      </p:sp>
      <p:sp>
        <p:nvSpPr>
          <p:cNvPr id="23" name="TextBox 22"/>
          <p:cNvSpPr txBox="1"/>
          <p:nvPr/>
        </p:nvSpPr>
        <p:spPr>
          <a:xfrm>
            <a:off x="7301752" y="5257800"/>
            <a:ext cx="4356847" cy="830997"/>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Thân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được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tạo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từ</a:t>
            </a:r>
            <a:r>
              <a:rPr lang="en-US" sz="1600" dirty="0" smtClean="0">
                <a:latin typeface="Times New Roman" pitchFamily="18" charset="0"/>
                <a:cs typeface="Times New Roman" pitchFamily="18" charset="0"/>
              </a:rPr>
              <a:t> cellulose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chính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ngoài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còn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có</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nước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Hạt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ngô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được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tạo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từ</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tinh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bột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chính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ngoài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còn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có</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nước</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1"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8" presetClass="entr" presetSubtype="16"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diamond(in)">
                                      <p:cBhvr>
                                        <p:cTn id="91" dur="20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ppt_x"/>
                                          </p:val>
                                        </p:tav>
                                        <p:tav tm="100000">
                                          <p:val>
                                            <p:strVal val="#ppt_x"/>
                                          </p:val>
                                        </p:tav>
                                      </p:tavLst>
                                    </p:anim>
                                    <p:anim calcmode="lin" valueType="num">
                                      <p:cBhvr additive="base">
                                        <p:cTn id="9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additive="base">
                                        <p:cTn id="102" dur="500" fill="hold"/>
                                        <p:tgtEl>
                                          <p:spTgt spid="20"/>
                                        </p:tgtEl>
                                        <p:attrNameLst>
                                          <p:attrName>ppt_x</p:attrName>
                                        </p:attrNameLst>
                                      </p:cBhvr>
                                      <p:tavLst>
                                        <p:tav tm="0">
                                          <p:val>
                                            <p:strVal val="#ppt_x"/>
                                          </p:val>
                                        </p:tav>
                                        <p:tav tm="100000">
                                          <p:val>
                                            <p:strVal val="#ppt_x"/>
                                          </p:val>
                                        </p:tav>
                                      </p:tavLst>
                                    </p:anim>
                                    <p:anim calcmode="lin" valueType="num">
                                      <p:cBhvr additive="base">
                                        <p:cTn id="10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8" presetClass="entr" presetSubtype="16"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diamond(in)">
                                      <p:cBhvr>
                                        <p:cTn id="108" dur="2000"/>
                                        <p:tgtEl>
                                          <p:spTgt spid="21"/>
                                        </p:tgtEl>
                                      </p:cBhvr>
                                    </p:animEffect>
                                  </p:childTnLst>
                                </p:cTn>
                              </p:par>
                            </p:childTnLst>
                          </p:cTn>
                        </p:par>
                      </p:childTnLst>
                    </p:cTn>
                  </p:par>
                  <p:par>
                    <p:cTn id="109" fill="hold">
                      <p:stCondLst>
                        <p:cond delay="indefinite"/>
                      </p:stCondLst>
                      <p:childTnLst>
                        <p:par>
                          <p:cTn id="110" fill="hold">
                            <p:stCondLst>
                              <p:cond delay="0"/>
                            </p:stCondLst>
                            <p:childTnLst>
                              <p:par>
                                <p:cTn id="111" presetID="27" presetClass="entr" presetSubtype="0" fill="hold" grpId="0" nodeType="clickEffect">
                                  <p:stCondLst>
                                    <p:cond delay="0"/>
                                  </p:stCondLst>
                                  <p:iterate type="lt">
                                    <p:tmPct val="50000"/>
                                  </p:iterate>
                                  <p:childTnLst>
                                    <p:set>
                                      <p:cBhvr>
                                        <p:cTn id="112" dur="1" fill="hold">
                                          <p:stCondLst>
                                            <p:cond delay="0"/>
                                          </p:stCondLst>
                                        </p:cTn>
                                        <p:tgtEl>
                                          <p:spTgt spid="22"/>
                                        </p:tgtEl>
                                        <p:attrNameLst>
                                          <p:attrName>style.visibility</p:attrName>
                                        </p:attrNameLst>
                                      </p:cBhvr>
                                      <p:to>
                                        <p:strVal val="visible"/>
                                      </p:to>
                                    </p:set>
                                    <p:anim calcmode="discrete" valueType="clr">
                                      <p:cBhvr override="childStyle">
                                        <p:cTn id="113"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14" dur="80"/>
                                        <p:tgtEl>
                                          <p:spTgt spid="22"/>
                                        </p:tgtEl>
                                        <p:attrNameLst>
                                          <p:attrName>fillcolor</p:attrName>
                                        </p:attrNameLst>
                                      </p:cBhvr>
                                      <p:tavLst>
                                        <p:tav tm="0">
                                          <p:val>
                                            <p:clrVal>
                                              <a:schemeClr val="accent2"/>
                                            </p:clrVal>
                                          </p:val>
                                        </p:tav>
                                        <p:tav tm="50000">
                                          <p:val>
                                            <p:clrVal>
                                              <a:schemeClr val="hlink"/>
                                            </p:clrVal>
                                          </p:val>
                                        </p:tav>
                                      </p:tavLst>
                                    </p:anim>
                                    <p:set>
                                      <p:cBhvr>
                                        <p:cTn id="115" dur="80"/>
                                        <p:tgtEl>
                                          <p:spTgt spid="22"/>
                                        </p:tgtEl>
                                        <p:attrNameLst>
                                          <p:attrName>fill.type</p:attrName>
                                        </p:attrNameLst>
                                      </p:cBhvr>
                                      <p:to>
                                        <p:strVal val="solid"/>
                                      </p:to>
                                    </p:set>
                                  </p:childTnLst>
                                </p:cTn>
                              </p:par>
                            </p:childTnLst>
                          </p:cTn>
                        </p:par>
                      </p:childTnLst>
                    </p:cTn>
                  </p:par>
                  <p:par>
                    <p:cTn id="116" fill="hold">
                      <p:stCondLst>
                        <p:cond delay="indefinite"/>
                      </p:stCondLst>
                      <p:childTnLst>
                        <p:par>
                          <p:cTn id="117" fill="hold">
                            <p:stCondLst>
                              <p:cond delay="0"/>
                            </p:stCondLst>
                            <p:childTnLst>
                              <p:par>
                                <p:cTn id="118" presetID="27" presetClass="entr" presetSubtype="0" fill="hold" grpId="0" nodeType="clickEffect">
                                  <p:stCondLst>
                                    <p:cond delay="0"/>
                                  </p:stCondLst>
                                  <p:iterate type="lt">
                                    <p:tmPct val="50000"/>
                                  </p:iterate>
                                  <p:childTnLst>
                                    <p:set>
                                      <p:cBhvr>
                                        <p:cTn id="119" dur="1" fill="hold">
                                          <p:stCondLst>
                                            <p:cond delay="0"/>
                                          </p:stCondLst>
                                        </p:cTn>
                                        <p:tgtEl>
                                          <p:spTgt spid="23"/>
                                        </p:tgtEl>
                                        <p:attrNameLst>
                                          <p:attrName>style.visibility</p:attrName>
                                        </p:attrNameLst>
                                      </p:cBhvr>
                                      <p:to>
                                        <p:strVal val="visible"/>
                                      </p:to>
                                    </p:set>
                                    <p:anim calcmode="discrete" valueType="clr">
                                      <p:cBhvr override="childStyle">
                                        <p:cTn id="120"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21" dur="80"/>
                                        <p:tgtEl>
                                          <p:spTgt spid="23"/>
                                        </p:tgtEl>
                                        <p:attrNameLst>
                                          <p:attrName>fillcolor</p:attrName>
                                        </p:attrNameLst>
                                      </p:cBhvr>
                                      <p:tavLst>
                                        <p:tav tm="0">
                                          <p:val>
                                            <p:clrVal>
                                              <a:schemeClr val="accent2"/>
                                            </p:clrVal>
                                          </p:val>
                                        </p:tav>
                                        <p:tav tm="50000">
                                          <p:val>
                                            <p:clrVal>
                                              <a:schemeClr val="hlink"/>
                                            </p:clrVal>
                                          </p:val>
                                        </p:tav>
                                      </p:tavLst>
                                    </p:anim>
                                    <p:set>
                                      <p:cBhvr>
                                        <p:cTn id="122"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0" grpId="1"/>
      <p:bldP spid="11" grpId="0"/>
      <p:bldP spid="12" grpId="0"/>
      <p:bldP spid="12" grpId="1"/>
      <p:bldP spid="13" grpId="0"/>
      <p:bldP spid="13" grpId="1"/>
      <p:bldP spid="14" grpId="0"/>
      <p:bldP spid="17" grpId="0"/>
      <p:bldP spid="18" grpId="0"/>
      <p:bldP spid="16"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3C58DF-A0C3-4F7A-B1CD-778D945DAB11}"/>
              </a:ext>
            </a:extLst>
          </p:cNvPr>
          <p:cNvSpPr>
            <a:spLocks noGrp="1"/>
          </p:cNvSpPr>
          <p:nvPr>
            <p:ph type="title"/>
          </p:nvPr>
        </p:nvSpPr>
        <p:spPr>
          <a:xfrm>
            <a:off x="838200" y="365125"/>
            <a:ext cx="11075894" cy="1325563"/>
          </a:xfrm>
        </p:spPr>
        <p:txBody>
          <a:bodyPr>
            <a:normAutofit/>
          </a:bodyPr>
          <a:lstStyle/>
          <a:p>
            <a:r>
              <a:rPr lang="vi-VN" sz="2800" dirty="0" err="1">
                <a:solidFill>
                  <a:srgbClr val="FF0000"/>
                </a:solidFill>
              </a:rPr>
              <a:t>Chọn</a:t>
            </a:r>
            <a:r>
              <a:rPr lang="vi-VN" sz="2800" dirty="0">
                <a:solidFill>
                  <a:srgbClr val="FF0000"/>
                </a:solidFill>
              </a:rPr>
              <a:t> </a:t>
            </a:r>
            <a:r>
              <a:rPr lang="vi-VN" sz="2800" dirty="0" err="1">
                <a:solidFill>
                  <a:srgbClr val="FF0000"/>
                </a:solidFill>
              </a:rPr>
              <a:t>từ</a:t>
            </a:r>
            <a:r>
              <a:rPr lang="vi-VN" sz="2800" dirty="0">
                <a:solidFill>
                  <a:srgbClr val="FF0000"/>
                </a:solidFill>
              </a:rPr>
              <a:t> </a:t>
            </a:r>
            <a:r>
              <a:rPr lang="vi-VN" sz="2800" dirty="0" err="1">
                <a:solidFill>
                  <a:srgbClr val="FF0000"/>
                </a:solidFill>
              </a:rPr>
              <a:t>thích</a:t>
            </a:r>
            <a:r>
              <a:rPr lang="vi-VN" sz="2800" dirty="0">
                <a:solidFill>
                  <a:srgbClr val="FF0000"/>
                </a:solidFill>
              </a:rPr>
              <a:t> </a:t>
            </a:r>
            <a:r>
              <a:rPr lang="vi-VN" sz="2800" dirty="0" err="1">
                <a:solidFill>
                  <a:srgbClr val="FF0000"/>
                </a:solidFill>
              </a:rPr>
              <a:t>hợp</a:t>
            </a:r>
            <a:r>
              <a:rPr lang="vi-VN" sz="2800" dirty="0">
                <a:solidFill>
                  <a:srgbClr val="FF0000"/>
                </a:solidFill>
              </a:rPr>
              <a:t> trong </a:t>
            </a:r>
            <a:r>
              <a:rPr lang="vi-VN" sz="2800" dirty="0" err="1">
                <a:solidFill>
                  <a:srgbClr val="FF0000"/>
                </a:solidFill>
              </a:rPr>
              <a:t>các</a:t>
            </a:r>
            <a:r>
              <a:rPr lang="vi-VN" sz="2800" dirty="0">
                <a:solidFill>
                  <a:srgbClr val="FF0000"/>
                </a:solidFill>
              </a:rPr>
              <a:t> </a:t>
            </a:r>
            <a:r>
              <a:rPr lang="vi-VN" sz="2800" dirty="0" err="1">
                <a:solidFill>
                  <a:srgbClr val="FF0000"/>
                </a:solidFill>
              </a:rPr>
              <a:t>từ</a:t>
            </a:r>
            <a:r>
              <a:rPr lang="vi-VN" sz="2800" dirty="0">
                <a:solidFill>
                  <a:srgbClr val="FF0000"/>
                </a:solidFill>
              </a:rPr>
              <a:t> cho </a:t>
            </a:r>
            <a:r>
              <a:rPr lang="vi-VN" sz="2800" dirty="0" err="1">
                <a:solidFill>
                  <a:srgbClr val="FF0000"/>
                </a:solidFill>
              </a:rPr>
              <a:t>dưới</a:t>
            </a:r>
            <a:r>
              <a:rPr lang="vi-VN" sz="2800" dirty="0">
                <a:solidFill>
                  <a:srgbClr val="FF0000"/>
                </a:solidFill>
              </a:rPr>
              <a:t> đây </a:t>
            </a:r>
            <a:r>
              <a:rPr lang="vi-VN" sz="2800" dirty="0" err="1">
                <a:solidFill>
                  <a:srgbClr val="FF0000"/>
                </a:solidFill>
              </a:rPr>
              <a:t>để</a:t>
            </a:r>
            <a:r>
              <a:rPr lang="vi-VN" sz="2800" dirty="0">
                <a:solidFill>
                  <a:srgbClr val="FF0000"/>
                </a:solidFill>
              </a:rPr>
              <a:t> </a:t>
            </a:r>
            <a:r>
              <a:rPr lang="vi-VN" sz="2800" dirty="0" err="1">
                <a:solidFill>
                  <a:srgbClr val="FF0000"/>
                </a:solidFill>
              </a:rPr>
              <a:t>hoàn</a:t>
            </a:r>
            <a:r>
              <a:rPr lang="vi-VN" sz="2800" dirty="0">
                <a:solidFill>
                  <a:srgbClr val="FF0000"/>
                </a:solidFill>
              </a:rPr>
              <a:t> </a:t>
            </a:r>
            <a:r>
              <a:rPr lang="vi-VN" sz="2800" dirty="0" err="1">
                <a:solidFill>
                  <a:srgbClr val="FF0000"/>
                </a:solidFill>
              </a:rPr>
              <a:t>thành</a:t>
            </a:r>
            <a:r>
              <a:rPr lang="vi-VN" sz="2800" dirty="0">
                <a:solidFill>
                  <a:srgbClr val="FF0000"/>
                </a:solidFill>
              </a:rPr>
              <a:t> câu bên </a:t>
            </a:r>
            <a:r>
              <a:rPr lang="vi-VN" sz="2800" dirty="0" err="1">
                <a:solidFill>
                  <a:srgbClr val="FF0000"/>
                </a:solidFill>
              </a:rPr>
              <a:t>dưới</a:t>
            </a:r>
            <a:r>
              <a:rPr lang="vi-VN" sz="2800" dirty="0">
                <a:solidFill>
                  <a:srgbClr val="FF0000"/>
                </a:solidFill>
              </a:rPr>
              <a:t>:</a:t>
            </a:r>
          </a:p>
        </p:txBody>
      </p:sp>
      <p:sp>
        <p:nvSpPr>
          <p:cNvPr id="4" name="Chỗ dành sẵn cho Chân trang 3">
            <a:extLst>
              <a:ext uri="{FF2B5EF4-FFF2-40B4-BE49-F238E27FC236}">
                <a16:creationId xmlns:a16="http://schemas.microsoft.com/office/drawing/2014/main" xmlns="" id="{B4F3FDA7-93AE-4102-A163-327F8A2B79D2}"/>
              </a:ext>
            </a:extLst>
          </p:cNvPr>
          <p:cNvSpPr>
            <a:spLocks noGrp="1"/>
          </p:cNvSpPr>
          <p:nvPr>
            <p:ph type="ftr" sz="quarter" idx="11"/>
          </p:nvPr>
        </p:nvSpPr>
        <p:spPr/>
        <p:txBody>
          <a:bodyPr/>
          <a:lstStyle/>
          <a:p>
            <a:r>
              <a:rPr lang="en-US"/>
              <a:t>Designed by PoweredTemplate</a:t>
            </a:r>
          </a:p>
        </p:txBody>
      </p:sp>
      <p:sp>
        <p:nvSpPr>
          <p:cNvPr id="13" name="Chỗ dành sẵn cho Nội dung 10">
            <a:extLst>
              <a:ext uri="{FF2B5EF4-FFF2-40B4-BE49-F238E27FC236}">
                <a16:creationId xmlns:a16="http://schemas.microsoft.com/office/drawing/2014/main" xmlns="" id="{6AFA2C8F-2A83-4299-B32E-B8769A8CA0CA}"/>
              </a:ext>
            </a:extLst>
          </p:cNvPr>
          <p:cNvSpPr txBox="1">
            <a:spLocks/>
          </p:cNvSpPr>
          <p:nvPr/>
        </p:nvSpPr>
        <p:spPr>
          <a:xfrm>
            <a:off x="1273629" y="2769738"/>
            <a:ext cx="10515600" cy="2681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dirty="0">
                <a:solidFill>
                  <a:srgbClr val="0000CC"/>
                </a:solidFill>
              </a:rPr>
              <a:t>a. ……………. </a:t>
            </a:r>
            <a:r>
              <a:rPr lang="vi-VN" dirty="0" err="1">
                <a:solidFill>
                  <a:srgbClr val="0000CC"/>
                </a:solidFill>
              </a:rPr>
              <a:t>tạo</a:t>
            </a:r>
            <a:r>
              <a:rPr lang="vi-VN" dirty="0">
                <a:solidFill>
                  <a:srgbClr val="0000CC"/>
                </a:solidFill>
              </a:rPr>
              <a:t> nên ………………... </a:t>
            </a:r>
          </a:p>
          <a:p>
            <a:pPr marL="0" indent="0">
              <a:buFont typeface="Arial" panose="020B0604020202020204" pitchFamily="34" charset="0"/>
              <a:buNone/>
            </a:pPr>
            <a:r>
              <a:rPr lang="vi-VN" dirty="0">
                <a:solidFill>
                  <a:srgbClr val="0000CC"/>
                </a:solidFill>
              </a:rPr>
              <a:t>    Ở đâu </a:t>
            </a:r>
            <a:r>
              <a:rPr lang="vi-VN" dirty="0" err="1">
                <a:solidFill>
                  <a:srgbClr val="0000CC"/>
                </a:solidFill>
              </a:rPr>
              <a:t>có</a:t>
            </a:r>
            <a:r>
              <a:rPr lang="vi-VN" dirty="0">
                <a:solidFill>
                  <a:srgbClr val="0000CC"/>
                </a:solidFill>
              </a:rPr>
              <a:t> </a:t>
            </a:r>
            <a:r>
              <a:rPr lang="vi-VN" dirty="0" err="1">
                <a:solidFill>
                  <a:srgbClr val="0000CC"/>
                </a:solidFill>
              </a:rPr>
              <a:t>vật</a:t>
            </a:r>
            <a:r>
              <a:rPr lang="vi-VN" dirty="0">
                <a:solidFill>
                  <a:srgbClr val="0000CC"/>
                </a:solidFill>
              </a:rPr>
              <a:t> </a:t>
            </a:r>
            <a:r>
              <a:rPr lang="vi-VN" dirty="0" err="1">
                <a:solidFill>
                  <a:srgbClr val="0000CC"/>
                </a:solidFill>
              </a:rPr>
              <a:t>thể</a:t>
            </a:r>
            <a:r>
              <a:rPr lang="vi-VN" dirty="0">
                <a:solidFill>
                  <a:srgbClr val="0000CC"/>
                </a:solidFill>
              </a:rPr>
              <a:t>, ở </a:t>
            </a:r>
            <a:r>
              <a:rPr lang="vi-VN" dirty="0" err="1">
                <a:solidFill>
                  <a:srgbClr val="0000CC"/>
                </a:solidFill>
              </a:rPr>
              <a:t>đó</a:t>
            </a:r>
            <a:r>
              <a:rPr lang="vi-VN" dirty="0">
                <a:solidFill>
                  <a:srgbClr val="0000CC"/>
                </a:solidFill>
              </a:rPr>
              <a:t> </a:t>
            </a:r>
            <a:r>
              <a:rPr lang="vi-VN" dirty="0" err="1">
                <a:solidFill>
                  <a:srgbClr val="0000CC"/>
                </a:solidFill>
              </a:rPr>
              <a:t>có</a:t>
            </a:r>
            <a:r>
              <a:rPr lang="vi-VN" dirty="0">
                <a:solidFill>
                  <a:srgbClr val="0000CC"/>
                </a:solidFill>
              </a:rPr>
              <a:t> ………………………….…</a:t>
            </a:r>
          </a:p>
          <a:p>
            <a:pPr marL="0" indent="0">
              <a:buFont typeface="Arial" panose="020B0604020202020204" pitchFamily="34" charset="0"/>
              <a:buNone/>
            </a:pPr>
            <a:r>
              <a:rPr lang="vi-VN" dirty="0">
                <a:solidFill>
                  <a:srgbClr val="0000CC"/>
                </a:solidFill>
              </a:rPr>
              <a:t>b. </a:t>
            </a:r>
            <a:r>
              <a:rPr lang="vi-VN" dirty="0" err="1">
                <a:solidFill>
                  <a:srgbClr val="0000CC"/>
                </a:solidFill>
              </a:rPr>
              <a:t>Một</a:t>
            </a:r>
            <a:r>
              <a:rPr lang="vi-VN" dirty="0">
                <a:solidFill>
                  <a:srgbClr val="0000CC"/>
                </a:solidFill>
              </a:rPr>
              <a:t> </a:t>
            </a:r>
            <a:r>
              <a:rPr lang="vi-VN" dirty="0" err="1">
                <a:solidFill>
                  <a:srgbClr val="0000CC"/>
                </a:solidFill>
              </a:rPr>
              <a:t>vật</a:t>
            </a:r>
            <a:r>
              <a:rPr lang="vi-VN" dirty="0">
                <a:solidFill>
                  <a:srgbClr val="0000CC"/>
                </a:solidFill>
              </a:rPr>
              <a:t> </a:t>
            </a:r>
            <a:r>
              <a:rPr lang="vi-VN" dirty="0" err="1">
                <a:solidFill>
                  <a:srgbClr val="0000CC"/>
                </a:solidFill>
              </a:rPr>
              <a:t>thể</a:t>
            </a:r>
            <a:r>
              <a:rPr lang="vi-VN" dirty="0">
                <a:solidFill>
                  <a:srgbClr val="0000CC"/>
                </a:solidFill>
              </a:rPr>
              <a:t> </a:t>
            </a:r>
            <a:r>
              <a:rPr lang="vi-VN" dirty="0" err="1">
                <a:solidFill>
                  <a:srgbClr val="0000CC"/>
                </a:solidFill>
              </a:rPr>
              <a:t>có</a:t>
            </a:r>
            <a:r>
              <a:rPr lang="vi-VN" dirty="0">
                <a:solidFill>
                  <a:srgbClr val="0000CC"/>
                </a:solidFill>
              </a:rPr>
              <a:t> </a:t>
            </a:r>
            <a:r>
              <a:rPr lang="vi-VN" dirty="0" err="1">
                <a:solidFill>
                  <a:srgbClr val="0000CC"/>
                </a:solidFill>
              </a:rPr>
              <a:t>thể</a:t>
            </a:r>
            <a:r>
              <a:rPr lang="vi-VN" dirty="0">
                <a:solidFill>
                  <a:srgbClr val="0000CC"/>
                </a:solidFill>
              </a:rPr>
              <a:t> do ……… </a:t>
            </a:r>
            <a:r>
              <a:rPr lang="vi-VN" dirty="0" err="1">
                <a:solidFill>
                  <a:srgbClr val="0000CC"/>
                </a:solidFill>
              </a:rPr>
              <a:t>hoặc</a:t>
            </a:r>
            <a:r>
              <a:rPr lang="vi-VN" dirty="0">
                <a:solidFill>
                  <a:srgbClr val="0000CC"/>
                </a:solidFill>
              </a:rPr>
              <a:t> ……………… </a:t>
            </a:r>
            <a:r>
              <a:rPr lang="vi-VN" dirty="0" err="1">
                <a:solidFill>
                  <a:srgbClr val="0000CC"/>
                </a:solidFill>
              </a:rPr>
              <a:t>chất</a:t>
            </a:r>
            <a:r>
              <a:rPr lang="vi-VN" dirty="0">
                <a:solidFill>
                  <a:srgbClr val="0000CC"/>
                </a:solidFill>
              </a:rPr>
              <a:t> </a:t>
            </a:r>
            <a:r>
              <a:rPr lang="vi-VN" dirty="0" err="1">
                <a:solidFill>
                  <a:srgbClr val="0000CC"/>
                </a:solidFill>
              </a:rPr>
              <a:t>tạo</a:t>
            </a:r>
            <a:r>
              <a:rPr lang="vi-VN" dirty="0">
                <a:solidFill>
                  <a:srgbClr val="0000CC"/>
                </a:solidFill>
              </a:rPr>
              <a:t> nên. </a:t>
            </a:r>
          </a:p>
          <a:p>
            <a:pPr marL="0" indent="0">
              <a:buFont typeface="Arial" panose="020B0604020202020204" pitchFamily="34" charset="0"/>
              <a:buNone/>
            </a:pPr>
            <a:r>
              <a:rPr lang="vi-VN" dirty="0">
                <a:solidFill>
                  <a:srgbClr val="0000CC"/>
                </a:solidFill>
              </a:rPr>
              <a:t>    </a:t>
            </a:r>
            <a:r>
              <a:rPr lang="vi-VN" dirty="0" err="1">
                <a:solidFill>
                  <a:srgbClr val="0000CC"/>
                </a:solidFill>
              </a:rPr>
              <a:t>Một</a:t>
            </a:r>
            <a:r>
              <a:rPr lang="vi-VN" dirty="0">
                <a:solidFill>
                  <a:srgbClr val="0000CC"/>
                </a:solidFill>
              </a:rPr>
              <a:t> </a:t>
            </a:r>
            <a:r>
              <a:rPr lang="vi-VN" dirty="0" err="1">
                <a:solidFill>
                  <a:srgbClr val="0000CC"/>
                </a:solidFill>
              </a:rPr>
              <a:t>chất</a:t>
            </a:r>
            <a:r>
              <a:rPr lang="vi-VN" dirty="0">
                <a:solidFill>
                  <a:srgbClr val="0000CC"/>
                </a:solidFill>
              </a:rPr>
              <a:t> </a:t>
            </a:r>
            <a:r>
              <a:rPr lang="vi-VN" dirty="0" err="1">
                <a:solidFill>
                  <a:srgbClr val="0000CC"/>
                </a:solidFill>
              </a:rPr>
              <a:t>có</a:t>
            </a:r>
            <a:r>
              <a:rPr lang="vi-VN" dirty="0">
                <a:solidFill>
                  <a:srgbClr val="0000CC"/>
                </a:solidFill>
              </a:rPr>
              <a:t> </a:t>
            </a:r>
            <a:r>
              <a:rPr lang="vi-VN" dirty="0" err="1">
                <a:solidFill>
                  <a:srgbClr val="0000CC"/>
                </a:solidFill>
              </a:rPr>
              <a:t>thể</a:t>
            </a:r>
            <a:r>
              <a:rPr lang="vi-VN" dirty="0">
                <a:solidFill>
                  <a:srgbClr val="0000CC"/>
                </a:solidFill>
              </a:rPr>
              <a:t> </a:t>
            </a:r>
            <a:r>
              <a:rPr lang="vi-VN" dirty="0" err="1">
                <a:solidFill>
                  <a:srgbClr val="0000CC"/>
                </a:solidFill>
              </a:rPr>
              <a:t>có</a:t>
            </a:r>
            <a:r>
              <a:rPr lang="vi-VN" dirty="0">
                <a:solidFill>
                  <a:srgbClr val="0000CC"/>
                </a:solidFill>
              </a:rPr>
              <a:t> trong ………………….… </a:t>
            </a:r>
            <a:r>
              <a:rPr lang="vi-VN" dirty="0" err="1">
                <a:solidFill>
                  <a:srgbClr val="0000CC"/>
                </a:solidFill>
              </a:rPr>
              <a:t>vật</a:t>
            </a:r>
            <a:r>
              <a:rPr lang="vi-VN" dirty="0">
                <a:solidFill>
                  <a:srgbClr val="0000CC"/>
                </a:solidFill>
              </a:rPr>
              <a:t> </a:t>
            </a:r>
            <a:r>
              <a:rPr lang="vi-VN" dirty="0" err="1">
                <a:solidFill>
                  <a:srgbClr val="0000CC"/>
                </a:solidFill>
              </a:rPr>
              <a:t>thể</a:t>
            </a:r>
            <a:r>
              <a:rPr lang="vi-VN" dirty="0">
                <a:solidFill>
                  <a:srgbClr val="0000CC"/>
                </a:solidFill>
              </a:rPr>
              <a:t>.</a:t>
            </a:r>
          </a:p>
          <a:p>
            <a:endParaRPr lang="vi-VN" dirty="0">
              <a:solidFill>
                <a:srgbClr val="0000CC"/>
              </a:solidFill>
            </a:endParaRPr>
          </a:p>
        </p:txBody>
      </p:sp>
      <p:sp>
        <p:nvSpPr>
          <p:cNvPr id="14" name="Tiêu đề 1">
            <a:extLst>
              <a:ext uri="{FF2B5EF4-FFF2-40B4-BE49-F238E27FC236}">
                <a16:creationId xmlns:a16="http://schemas.microsoft.com/office/drawing/2014/main" xmlns="" id="{6C4EE7AF-D487-4155-94D9-000537AB745A}"/>
              </a:ext>
            </a:extLst>
          </p:cNvPr>
          <p:cNvSpPr txBox="1">
            <a:spLocks/>
          </p:cNvSpPr>
          <p:nvPr/>
        </p:nvSpPr>
        <p:spPr>
          <a:xfrm>
            <a:off x="838200" y="1495994"/>
            <a:ext cx="1524000"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vật</a:t>
            </a:r>
            <a:r>
              <a:rPr lang="vi-VN" sz="2800" i="1" dirty="0">
                <a:solidFill>
                  <a:srgbClr val="FF0000"/>
                </a:solidFill>
                <a:latin typeface="+mn-lt"/>
              </a:rPr>
              <a:t> </a:t>
            </a:r>
            <a:r>
              <a:rPr lang="vi-VN" sz="2800" i="1" dirty="0" err="1">
                <a:solidFill>
                  <a:srgbClr val="FF0000"/>
                </a:solidFill>
                <a:latin typeface="+mn-lt"/>
              </a:rPr>
              <a:t>thể</a:t>
            </a:r>
            <a:endParaRPr lang="vi-VN" sz="2800" i="1" dirty="0">
              <a:solidFill>
                <a:srgbClr val="FF0000"/>
              </a:solidFill>
              <a:latin typeface="+mn-lt"/>
            </a:endParaRPr>
          </a:p>
        </p:txBody>
      </p:sp>
      <p:sp>
        <p:nvSpPr>
          <p:cNvPr id="15" name="Tiêu đề 1">
            <a:extLst>
              <a:ext uri="{FF2B5EF4-FFF2-40B4-BE49-F238E27FC236}">
                <a16:creationId xmlns:a16="http://schemas.microsoft.com/office/drawing/2014/main" xmlns="" id="{7B4B3E71-7762-463C-A235-C481DC0B5431}"/>
              </a:ext>
            </a:extLst>
          </p:cNvPr>
          <p:cNvSpPr txBox="1">
            <a:spLocks/>
          </p:cNvSpPr>
          <p:nvPr/>
        </p:nvSpPr>
        <p:spPr>
          <a:xfrm>
            <a:off x="3053443" y="1495994"/>
            <a:ext cx="1524000"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Chất</a:t>
            </a:r>
            <a:endParaRPr lang="vi-VN" sz="2800" i="1" dirty="0">
              <a:solidFill>
                <a:srgbClr val="FF0000"/>
              </a:solidFill>
              <a:latin typeface="+mn-lt"/>
            </a:endParaRPr>
          </a:p>
        </p:txBody>
      </p:sp>
      <p:sp>
        <p:nvSpPr>
          <p:cNvPr id="17" name="Tiêu đề 1">
            <a:extLst>
              <a:ext uri="{FF2B5EF4-FFF2-40B4-BE49-F238E27FC236}">
                <a16:creationId xmlns:a16="http://schemas.microsoft.com/office/drawing/2014/main" xmlns="" id="{BECAD59F-D743-4A23-AC8A-0E260E09449B}"/>
              </a:ext>
            </a:extLst>
          </p:cNvPr>
          <p:cNvSpPr txBox="1">
            <a:spLocks/>
          </p:cNvSpPr>
          <p:nvPr/>
        </p:nvSpPr>
        <p:spPr>
          <a:xfrm>
            <a:off x="6792686" y="1495994"/>
            <a:ext cx="947057"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một</a:t>
            </a:r>
            <a:endParaRPr lang="vi-VN" sz="2800" i="1" dirty="0">
              <a:solidFill>
                <a:srgbClr val="FF0000"/>
              </a:solidFill>
              <a:latin typeface="+mn-lt"/>
            </a:endParaRPr>
          </a:p>
        </p:txBody>
      </p:sp>
      <p:sp>
        <p:nvSpPr>
          <p:cNvPr id="18" name="Tiêu đề 1">
            <a:extLst>
              <a:ext uri="{FF2B5EF4-FFF2-40B4-BE49-F238E27FC236}">
                <a16:creationId xmlns:a16="http://schemas.microsoft.com/office/drawing/2014/main" xmlns="" id="{16FFA666-7969-46C6-9033-A591A8B01FD8}"/>
              </a:ext>
            </a:extLst>
          </p:cNvPr>
          <p:cNvSpPr txBox="1">
            <a:spLocks/>
          </p:cNvSpPr>
          <p:nvPr/>
        </p:nvSpPr>
        <p:spPr>
          <a:xfrm>
            <a:off x="8708572" y="1511530"/>
            <a:ext cx="1524000"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nhiều</a:t>
            </a:r>
            <a:endParaRPr lang="vi-VN" sz="2800" i="1" dirty="0">
              <a:solidFill>
                <a:srgbClr val="FF0000"/>
              </a:solidFill>
              <a:latin typeface="+mn-lt"/>
            </a:endParaRPr>
          </a:p>
        </p:txBody>
      </p:sp>
      <p:sp>
        <p:nvSpPr>
          <p:cNvPr id="19" name="Tiêu đề 1">
            <a:extLst>
              <a:ext uri="{FF2B5EF4-FFF2-40B4-BE49-F238E27FC236}">
                <a16:creationId xmlns:a16="http://schemas.microsoft.com/office/drawing/2014/main" xmlns="" id="{DAA10629-D003-4C35-924C-63ADAEB714A0}"/>
              </a:ext>
            </a:extLst>
          </p:cNvPr>
          <p:cNvSpPr txBox="1">
            <a:spLocks/>
          </p:cNvSpPr>
          <p:nvPr/>
        </p:nvSpPr>
        <p:spPr>
          <a:xfrm>
            <a:off x="6215743" y="3058265"/>
            <a:ext cx="1524000"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chất</a:t>
            </a:r>
            <a:endParaRPr lang="vi-VN" sz="2800" i="1" dirty="0">
              <a:solidFill>
                <a:srgbClr val="FF0000"/>
              </a:solidFill>
              <a:latin typeface="+mn-lt"/>
            </a:endParaRPr>
          </a:p>
        </p:txBody>
      </p:sp>
      <p:sp>
        <p:nvSpPr>
          <p:cNvPr id="20" name="Tiêu đề 1">
            <a:extLst>
              <a:ext uri="{FF2B5EF4-FFF2-40B4-BE49-F238E27FC236}">
                <a16:creationId xmlns:a16="http://schemas.microsoft.com/office/drawing/2014/main" xmlns="" id="{561DAB48-57F5-40C0-87EF-265768A9551B}"/>
              </a:ext>
            </a:extLst>
          </p:cNvPr>
          <p:cNvSpPr txBox="1">
            <a:spLocks/>
          </p:cNvSpPr>
          <p:nvPr/>
        </p:nvSpPr>
        <p:spPr>
          <a:xfrm>
            <a:off x="6389913" y="4097175"/>
            <a:ext cx="1523999" cy="86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i="1" dirty="0" err="1">
                <a:solidFill>
                  <a:srgbClr val="FF0000"/>
                </a:solidFill>
                <a:latin typeface="+mn-lt"/>
              </a:rPr>
              <a:t>nhiều</a:t>
            </a:r>
            <a:endParaRPr lang="vi-VN" sz="2800" i="1" dirty="0">
              <a:solidFill>
                <a:srgbClr val="FF0000"/>
              </a:solidFill>
              <a:latin typeface="+mn-lt"/>
            </a:endParaRPr>
          </a:p>
        </p:txBody>
      </p:sp>
    </p:spTree>
    <p:extLst>
      <p:ext uri="{BB962C8B-B14F-4D97-AF65-F5344CB8AC3E}">
        <p14:creationId xmlns:p14="http://schemas.microsoft.com/office/powerpoint/2010/main" xmlns="" val="129360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5E-6 -3.7037E-7 L -0.07774 0.14607 " pathEditMode="relative" rAng="0" ptsTypes="AA">
                                      <p:cBhvr>
                                        <p:cTn id="6" dur="2000" fill="hold"/>
                                        <p:tgtEl>
                                          <p:spTgt spid="15"/>
                                        </p:tgtEl>
                                        <p:attrNameLst>
                                          <p:attrName>ppt_x</p:attrName>
                                          <p:attrName>ppt_y</p:attrName>
                                        </p:attrNameLst>
                                      </p:cBhvr>
                                      <p:rCtr x="-3893" y="7292"/>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0.08216 0.01435 L 0.40352 0.15393 " pathEditMode="relative" rAng="0" ptsTypes="AA">
                                      <p:cBhvr>
                                        <p:cTn id="10" dur="2000" fill="hold"/>
                                        <p:tgtEl>
                                          <p:spTgt spid="14"/>
                                        </p:tgtEl>
                                        <p:attrNameLst>
                                          <p:attrName>ppt_x</p:attrName>
                                          <p:attrName>ppt_y</p:attrName>
                                        </p:attrNameLst>
                                      </p:cBhvr>
                                      <p:rCtr x="24284" y="6968"/>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54167E-6 1.48148E-6 L -0.125 0.30463 " pathEditMode="relative" rAng="0" ptsTypes="AA">
                                      <p:cBhvr>
                                        <p:cTn id="18" dur="2000" fill="hold"/>
                                        <p:tgtEl>
                                          <p:spTgt spid="17"/>
                                        </p:tgtEl>
                                        <p:attrNameLst>
                                          <p:attrName>ppt_x</p:attrName>
                                          <p:attrName>ppt_y</p:attrName>
                                        </p:attrNameLst>
                                      </p:cBhvr>
                                      <p:rCtr x="-6250" y="15231"/>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91667E-6 -3.33333E-6 L -0.09205 0.3007 " pathEditMode="relative" rAng="0" ptsTypes="AA">
                                      <p:cBhvr>
                                        <p:cTn id="22" dur="2000" fill="hold"/>
                                        <p:tgtEl>
                                          <p:spTgt spid="18"/>
                                        </p:tgtEl>
                                        <p:attrNameLst>
                                          <p:attrName>ppt_x</p:attrName>
                                          <p:attrName>ppt_y</p:attrName>
                                        </p:attrNameLst>
                                      </p:cBhvr>
                                      <p:rCtr x="-4609" y="15023"/>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82697"/>
            <a:ext cx="10515600" cy="588963"/>
          </a:xfrm>
        </p:spPr>
        <p:txBody>
          <a:bodyPr>
            <a:normAutofit/>
          </a:bodyPr>
          <a:lstStyle/>
          <a:p>
            <a:pPr marL="514350" indent="-514350">
              <a:buAutoNum type="romanUcPeriod"/>
            </a:pPr>
            <a:r>
              <a:rPr lang="en-US" sz="2400" b="1" u="sng" dirty="0" err="1" smtClean="0">
                <a:latin typeface="Times New Roman" pitchFamily="18" charset="0"/>
                <a:cs typeface="Times New Roman" pitchFamily="18" charset="0"/>
              </a:rPr>
              <a:t>Chất</a:t>
            </a:r>
            <a:r>
              <a:rPr lang="en-US" sz="2400" b="1" u="sng" dirty="0" smtClean="0">
                <a:latin typeface="Times New Roman" pitchFamily="18" charset="0"/>
                <a:cs typeface="Times New Roman" pitchFamily="18" charset="0"/>
              </a:rPr>
              <a:t> ở </a:t>
            </a:r>
            <a:r>
              <a:rPr lang="en-US" sz="2400" b="1" u="sng" dirty="0" err="1" smtClean="0">
                <a:latin typeface="Times New Roman" pitchFamily="18" charset="0"/>
                <a:cs typeface="Times New Roman" pitchFamily="18" charset="0"/>
              </a:rPr>
              <a:t>xung</a:t>
            </a:r>
            <a:r>
              <a:rPr lang="en-US" sz="2400" b="1" u="sng" dirty="0" smtClean="0">
                <a:latin typeface="Times New Roman" pitchFamily="18" charset="0"/>
                <a:cs typeface="Times New Roman" pitchFamily="18" charset="0"/>
              </a:rPr>
              <a:t> </a:t>
            </a:r>
            <a:r>
              <a:rPr lang="en-US" sz="2400" b="1" u="sng" dirty="0" err="1" smtClean="0">
                <a:latin typeface="Times New Roman" pitchFamily="18" charset="0"/>
                <a:cs typeface="Times New Roman" pitchFamily="18" charset="0"/>
              </a:rPr>
              <a:t>quanh</a:t>
            </a:r>
            <a:r>
              <a:rPr lang="en-US" sz="2400" b="1" u="sng" dirty="0" smtClean="0">
                <a:latin typeface="Times New Roman" pitchFamily="18" charset="0"/>
                <a:cs typeface="Times New Roman" pitchFamily="18" charset="0"/>
              </a:rPr>
              <a:t> </a:t>
            </a:r>
            <a:r>
              <a:rPr lang="en-US" sz="2400" b="1" u="sng" dirty="0" err="1" smtClean="0">
                <a:latin typeface="Times New Roman" pitchFamily="18" charset="0"/>
                <a:cs typeface="Times New Roman" pitchFamily="18" charset="0"/>
              </a:rPr>
              <a:t>ta</a:t>
            </a:r>
            <a:endParaRPr lang="en-US" sz="2400" b="1" u="sng" dirty="0" smtClean="0">
              <a:latin typeface="Times New Roman" pitchFamily="18" charset="0"/>
              <a:cs typeface="Times New Roman" pitchFamily="18" charset="0"/>
            </a:endParaRPr>
          </a:p>
          <a:p>
            <a:pPr marL="514350" indent="-514350">
              <a:buAutoNum type="romanUcPeriod"/>
            </a:pPr>
            <a:endParaRPr lang="en-US" sz="2400" b="1" u="sng" dirty="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US" smtClean="0"/>
              <a:t>Designed by PoweredTemplate</a:t>
            </a:r>
            <a:endParaRPr lang="en-US"/>
          </a:p>
        </p:txBody>
      </p:sp>
      <p:sp>
        <p:nvSpPr>
          <p:cNvPr id="5" name="Hình chữ nhật 4">
            <a:extLst>
              <a:ext uri="{FF2B5EF4-FFF2-40B4-BE49-F238E27FC236}">
                <a16:creationId xmlns:a16="http://schemas.microsoft.com/office/drawing/2014/main" xmlns="" id="{A626F770-86B3-4288-AA3D-595765705194}"/>
              </a:ext>
            </a:extLst>
          </p:cNvPr>
          <p:cNvSpPr/>
          <p:nvPr/>
        </p:nvSpPr>
        <p:spPr>
          <a:xfrm>
            <a:off x="1167408" y="263637"/>
            <a:ext cx="6225999" cy="1015663"/>
          </a:xfrm>
          <a:prstGeom prst="rect">
            <a:avLst/>
          </a:prstGeom>
          <a:noFill/>
          <a:effectLst>
            <a:glow rad="228600">
              <a:schemeClr val="accent5">
                <a:satMod val="175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smtClean="0">
                <a:ln/>
                <a:solidFill>
                  <a:srgbClr val="C00000"/>
                </a:solidFill>
                <a:latin typeface="Times New Roman" pitchFamily="18" charset="0"/>
                <a:cs typeface="Times New Roman" pitchFamily="18" charset="0"/>
              </a:rPr>
              <a:t>CHỦ ĐỀ 3: CÁC THỂ CỦA CHẤT</a:t>
            </a:r>
          </a:p>
          <a:p>
            <a:pPr algn="ctr"/>
            <a:r>
              <a:rPr lang="en-US" sz="3200" b="1" dirty="0" smtClean="0">
                <a:ln/>
                <a:solidFill>
                  <a:srgbClr val="0000CC"/>
                </a:solidFill>
                <a:latin typeface="Times New Roman" pitchFamily="18" charset="0"/>
                <a:cs typeface="Times New Roman" pitchFamily="18" charset="0"/>
              </a:rPr>
              <a:t>BÀI </a:t>
            </a:r>
            <a:r>
              <a:rPr lang="en-US" sz="3200" b="1" dirty="0">
                <a:ln/>
                <a:solidFill>
                  <a:srgbClr val="0000CC"/>
                </a:solidFill>
                <a:latin typeface="Times New Roman" pitchFamily="18" charset="0"/>
                <a:cs typeface="Times New Roman" pitchFamily="18" charset="0"/>
              </a:rPr>
              <a:t>5. SỰ ĐA DẠNG CỦA CHẤT</a:t>
            </a:r>
            <a:endParaRPr lang="vi-VN" sz="3200" b="1" dirty="0">
              <a:ln/>
              <a:solidFill>
                <a:srgbClr val="0000CC"/>
              </a:solidFill>
              <a:latin typeface="Times New Roman" pitchFamily="18" charset="0"/>
              <a:cs typeface="Times New Roman" pitchFamily="18" charset="0"/>
            </a:endParaRPr>
          </a:p>
        </p:txBody>
      </p:sp>
      <p:sp>
        <p:nvSpPr>
          <p:cNvPr id="8" name="TextBox 7"/>
          <p:cNvSpPr txBox="1"/>
          <p:nvPr/>
        </p:nvSpPr>
        <p:spPr>
          <a:xfrm>
            <a:off x="1328737" y="1814491"/>
            <a:ext cx="8143876" cy="2677656"/>
          </a:xfrm>
          <a:prstGeom prst="rect">
            <a:avLst/>
          </a:prstGeom>
          <a:noFill/>
        </p:spPr>
        <p:txBody>
          <a:bodyPr wrap="square" rtlCol="0">
            <a:spAutoFit/>
          </a:bodyPr>
          <a:lstStyle/>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xung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đâu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mọi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đều</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nên</a:t>
            </a:r>
            <a:r>
              <a:rPr lang="en-US" sz="2400" dirty="0" smtClean="0">
                <a:latin typeface="Times New Roman" pitchFamily="18" charset="0"/>
                <a:cs typeface="Times New Roman" pitchFamily="18" charset="0"/>
              </a:rPr>
              <a:t>.</a:t>
            </a: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nên</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 VD: </a:t>
            </a:r>
            <a:r>
              <a:rPr lang="en-US" sz="2400" dirty="0" err="1" smtClean="0">
                <a:latin typeface="Times New Roman" pitchFamily="18" charset="0"/>
                <a:cs typeface="Times New Roman" pitchFamily="18" charset="0"/>
              </a:rPr>
              <a:t>Xe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nhôm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a:t>
            </a:r>
            <a:r>
              <a:rPr lang="en-US" sz="2400" dirty="0" smtClean="0">
                <a:latin typeface="Times New Roman" pitchFamily="18" charset="0"/>
                <a:cs typeface="Times New Roman" pitchFamily="18" charset="0"/>
              </a:rPr>
              <a:t>…</a:t>
            </a:r>
          </a:p>
          <a:p>
            <a:pPr>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 VD: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mía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ĐV…</a:t>
            </a:r>
          </a:p>
          <a:p>
            <a:endParaRPr lang="en-US" sz="2400" dirty="0">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65098" y="4427204"/>
            <a:ext cx="2606777" cy="1916445"/>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051697" y="4274070"/>
            <a:ext cx="3435453" cy="2583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5" y="107578"/>
            <a:ext cx="10515600" cy="1761564"/>
          </a:xfrm>
        </p:spPr>
        <p:txBody>
          <a:bodyPr>
            <a:noAutofit/>
          </a:bodyPr>
          <a:lstStyle/>
          <a:p>
            <a:r>
              <a:rPr lang="en-US" sz="1800" dirty="0" smtClean="0">
                <a:solidFill>
                  <a:srgbClr val="FF0000"/>
                </a:solidFill>
                <a:latin typeface="Times New Roman" pitchFamily="18" charset="0"/>
                <a:cs typeface="Times New Roman" pitchFamily="18" charset="0"/>
              </a:rPr>
              <a:t>2. </a:t>
            </a:r>
            <a:r>
              <a:rPr lang="en-US" sz="1800" dirty="0" err="1" smtClean="0">
                <a:solidFill>
                  <a:srgbClr val="FF0000"/>
                </a:solidFill>
                <a:latin typeface="Times New Roman" pitchFamily="18" charset="0"/>
                <a:cs typeface="Times New Roman" pitchFamily="18" charset="0"/>
              </a:rPr>
              <a:t>Trong</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các</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câu</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sau</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từ</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cụm</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từ</a:t>
            </a:r>
            <a:r>
              <a:rPr lang="en-US" sz="1800" dirty="0" smtClean="0">
                <a:solidFill>
                  <a:srgbClr val="FF0000"/>
                </a:solidFill>
                <a:latin typeface="Times New Roman" pitchFamily="18" charset="0"/>
                <a:cs typeface="Times New Roman" pitchFamily="18" charset="0"/>
              </a:rPr>
              <a:t>) in </a:t>
            </a:r>
            <a:r>
              <a:rPr lang="en-US" sz="1800" dirty="0" err="1" smtClean="0">
                <a:solidFill>
                  <a:srgbClr val="FF0000"/>
                </a:solidFill>
                <a:latin typeface="Times New Roman" pitchFamily="18" charset="0"/>
                <a:cs typeface="Times New Roman" pitchFamily="18" charset="0"/>
              </a:rPr>
              <a:t>nghiêng</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nào</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chỉ</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vật</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thể</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tự</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nhiện</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vật</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thể</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nhân</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tạo</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vật</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sống</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vật</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không</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sống</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chất</a:t>
            </a:r>
            <a:r>
              <a:rPr lang="en-US" sz="1800" dirty="0" smtClean="0">
                <a:solidFill>
                  <a:srgbClr val="FF0000"/>
                </a:solidFill>
                <a:latin typeface="Times New Roman" pitchFamily="18" charset="0"/>
                <a:cs typeface="Times New Roman" pitchFamily="18" charset="0"/>
              </a:rPr>
              <a:t>?</a:t>
            </a:r>
            <a:r>
              <a:rPr lang="en-US" sz="1800" dirty="0" smtClean="0">
                <a:solidFill>
                  <a:srgbClr val="002060"/>
                </a:solidFill>
                <a:latin typeface="Times New Roman" pitchFamily="18" charset="0"/>
                <a:cs typeface="Times New Roman" pitchFamily="18" charset="0"/>
              </a:rPr>
              <a:t/>
            </a:r>
            <a:br>
              <a:rPr lang="en-US" sz="1800" dirty="0" smtClean="0">
                <a:solidFill>
                  <a:srgbClr val="002060"/>
                </a:solidFill>
                <a:latin typeface="Times New Roman" pitchFamily="18" charset="0"/>
                <a:cs typeface="Times New Roman" pitchFamily="18" charset="0"/>
              </a:rPr>
            </a:br>
            <a:r>
              <a:rPr lang="en-US" sz="1800" dirty="0" smtClean="0">
                <a:latin typeface="Times New Roman" pitchFamily="18" charset="0"/>
                <a:cs typeface="Times New Roman" pitchFamily="18" charset="0"/>
              </a:rPr>
              <a:t>1. </a:t>
            </a:r>
            <a:r>
              <a:rPr lang="en-US" sz="1800" i="1" dirty="0" err="1" smtClean="0">
                <a:latin typeface="Times New Roman" pitchFamily="18" charset="0"/>
                <a:cs typeface="Times New Roman" pitchFamily="18" charset="0"/>
              </a:rPr>
              <a:t>Dây</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dẫn</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điện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bằng</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hoặc</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nhôm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chất</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dẻo</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nhựa</a:t>
            </a:r>
            <a:r>
              <a:rPr lang="en-US" sz="1800" i="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2. </a:t>
            </a:r>
            <a:r>
              <a:rPr lang="en-US" sz="1800" i="1" dirty="0" err="1" smtClean="0">
                <a:latin typeface="Times New Roman" pitchFamily="18" charset="0"/>
                <a:cs typeface="Times New Roman" pitchFamily="18" charset="0"/>
              </a:rPr>
              <a:t>Chiếc</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ấm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bằng</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nhôm</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3. </a:t>
            </a:r>
            <a:r>
              <a:rPr lang="en-US" sz="1800" i="1" dirty="0" err="1" smtClean="0">
                <a:latin typeface="Times New Roman" pitchFamily="18" charset="0"/>
                <a:cs typeface="Times New Roman" pitchFamily="18" charset="0"/>
              </a:rPr>
              <a:t>Giấm</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ăn</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giấm</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gạo</a:t>
            </a:r>
            <a:r>
              <a:rPr lang="en-US" sz="1800" i="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thành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chủ</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yếu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a:t>
            </a:r>
            <a:r>
              <a:rPr lang="en-US" sz="1800" dirty="0" smtClean="0">
                <a:latin typeface="Times New Roman" pitchFamily="18" charset="0"/>
                <a:cs typeface="Times New Roman" pitchFamily="18" charset="0"/>
              </a:rPr>
              <a:t> </a:t>
            </a:r>
            <a:r>
              <a:rPr lang="en-US" sz="1800" i="1" dirty="0" smtClean="0">
                <a:latin typeface="Times New Roman" pitchFamily="18" charset="0"/>
                <a:cs typeface="Times New Roman" pitchFamily="18" charset="0"/>
              </a:rPr>
              <a:t>acetic acid</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nước</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4. </a:t>
            </a:r>
            <a:r>
              <a:rPr lang="en-US" sz="1800" dirty="0" err="1" smtClean="0">
                <a:latin typeface="Times New Roman" pitchFamily="18" charset="0"/>
                <a:cs typeface="Times New Roman" pitchFamily="18" charset="0"/>
              </a:rPr>
              <a:t>Thân</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cây</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bạch</a:t>
            </a:r>
            <a:r>
              <a:rPr lang="en-US" sz="1800" i="1"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đàn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nhiều</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cenllulose</a:t>
            </a:r>
            <a:r>
              <a:rPr lang="en-US" sz="1800" i="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dùng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sản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xuất</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giấy</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endParaRPr lang="en-US" sz="1800" dirty="0"/>
          </a:p>
        </p:txBody>
      </p:sp>
      <p:graphicFrame>
        <p:nvGraphicFramePr>
          <p:cNvPr id="5" name="Content Placeholder 4"/>
          <p:cNvGraphicFramePr>
            <a:graphicFrameLocks noGrp="1"/>
          </p:cNvGraphicFramePr>
          <p:nvPr>
            <p:ph idx="1"/>
          </p:nvPr>
        </p:nvGraphicFramePr>
        <p:xfrm>
          <a:off x="1160926" y="1719262"/>
          <a:ext cx="10000130" cy="4977350"/>
        </p:xfrm>
        <a:graphic>
          <a:graphicData uri="http://schemas.openxmlformats.org/drawingml/2006/table">
            <a:tbl>
              <a:tblPr firstRow="1" bandRow="1">
                <a:tableStyleId>{5C22544A-7EE6-4342-B048-85BDC9FD1C3A}</a:tableStyleId>
              </a:tblPr>
              <a:tblGrid>
                <a:gridCol w="694768"/>
                <a:gridCol w="1562854"/>
                <a:gridCol w="1510543"/>
                <a:gridCol w="1541088"/>
                <a:gridCol w="1383113"/>
                <a:gridCol w="1747908"/>
                <a:gridCol w="1559856"/>
              </a:tblGrid>
              <a:tr h="633972">
                <a:tc>
                  <a:txBody>
                    <a:bodyPr/>
                    <a:lstStyle/>
                    <a:p>
                      <a:pPr algn="ctr"/>
                      <a:r>
                        <a:rPr lang="en-US" sz="1600" b="1" kern="1200" dirty="0" err="1" smtClean="0">
                          <a:solidFill>
                            <a:schemeClr val="tx1"/>
                          </a:solidFill>
                          <a:latin typeface="Times New Roman" pitchFamily="18" charset="0"/>
                          <a:ea typeface="+mn-ea"/>
                          <a:cs typeface="Times New Roman" pitchFamily="18" charset="0"/>
                        </a:rPr>
                        <a:t>Câu</a:t>
                      </a:r>
                      <a:r>
                        <a:rPr lang="en-US" sz="1600" b="1" kern="1200" baseline="0" dirty="0" smtClean="0">
                          <a:solidFill>
                            <a:schemeClr val="tx1"/>
                          </a:solidFill>
                          <a:latin typeface="Times New Roman" pitchFamily="18" charset="0"/>
                          <a:ea typeface="+mn-ea"/>
                          <a:cs typeface="Times New Roman" pitchFamily="18" charset="0"/>
                        </a:rPr>
                        <a:t> </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1600" dirty="0" err="1" smtClean="0">
                          <a:solidFill>
                            <a:schemeClr val="tx1"/>
                          </a:solidFill>
                          <a:latin typeface="Times New Roman" pitchFamily="18" charset="0"/>
                          <a:cs typeface="Times New Roman" pitchFamily="18" charset="0"/>
                        </a:rPr>
                        <a:t>Cụm</a:t>
                      </a:r>
                      <a:r>
                        <a:rPr lang="en-US" sz="1600" baseline="0" dirty="0" smtClean="0">
                          <a:solidFill>
                            <a:schemeClr val="tx1"/>
                          </a:solidFill>
                          <a:latin typeface="Times New Roman" pitchFamily="18" charset="0"/>
                          <a:cs typeface="Times New Roman" pitchFamily="18" charset="0"/>
                        </a:rPr>
                        <a:t> </a:t>
                      </a:r>
                      <a:r>
                        <a:rPr lang="en-US" sz="1600" baseline="0" dirty="0" err="1" smtClean="0">
                          <a:solidFill>
                            <a:schemeClr val="tx1"/>
                          </a:solidFill>
                          <a:latin typeface="Times New Roman" pitchFamily="18" charset="0"/>
                          <a:cs typeface="Times New Roman" pitchFamily="18" charset="0"/>
                        </a:rPr>
                        <a:t>từ</a:t>
                      </a:r>
                      <a:r>
                        <a:rPr lang="en-US" sz="1600" baseline="0" dirty="0" smtClean="0">
                          <a:solidFill>
                            <a:schemeClr val="tx1"/>
                          </a:solidFill>
                          <a:latin typeface="Times New Roman" pitchFamily="18" charset="0"/>
                          <a:cs typeface="Times New Roman" pitchFamily="18" charset="0"/>
                        </a:rPr>
                        <a:t> in </a:t>
                      </a:r>
                      <a:r>
                        <a:rPr lang="en-US" sz="1600" baseline="0" dirty="0" err="1" smtClean="0">
                          <a:solidFill>
                            <a:schemeClr val="tx1"/>
                          </a:solidFill>
                          <a:latin typeface="Times New Roman" pitchFamily="18" charset="0"/>
                          <a:cs typeface="Times New Roman" pitchFamily="18" charset="0"/>
                        </a:rPr>
                        <a:t>nghiêng</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err="1" smtClean="0">
                          <a:solidFill>
                            <a:schemeClr val="tx1"/>
                          </a:solidFill>
                          <a:latin typeface="Times New Roman" pitchFamily="18" charset="0"/>
                          <a:ea typeface="+mn-ea"/>
                          <a:cs typeface="Times New Roman" pitchFamily="18" charset="0"/>
                        </a:rPr>
                        <a:t>Vật</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thể</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tự</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nhiên</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1600" b="1" kern="1200" dirty="0" err="1" smtClean="0">
                          <a:solidFill>
                            <a:schemeClr val="tx1"/>
                          </a:solidFill>
                          <a:latin typeface="Times New Roman" pitchFamily="18" charset="0"/>
                          <a:ea typeface="+mn-ea"/>
                          <a:cs typeface="Times New Roman" pitchFamily="18" charset="0"/>
                        </a:rPr>
                        <a:t>Vật</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thể</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nhân</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tạo</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1600" b="1" kern="1200" dirty="0" err="1" smtClean="0">
                          <a:solidFill>
                            <a:schemeClr val="tx1"/>
                          </a:solidFill>
                          <a:latin typeface="Times New Roman" pitchFamily="18" charset="0"/>
                          <a:ea typeface="+mn-ea"/>
                          <a:cs typeface="Times New Roman" pitchFamily="18" charset="0"/>
                        </a:rPr>
                        <a:t>Vật</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sống</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1600" b="1" kern="1200" dirty="0" err="1" smtClean="0">
                          <a:solidFill>
                            <a:schemeClr val="tx1"/>
                          </a:solidFill>
                          <a:latin typeface="Times New Roman" pitchFamily="18" charset="0"/>
                          <a:ea typeface="+mn-ea"/>
                          <a:cs typeface="Times New Roman" pitchFamily="18" charset="0"/>
                        </a:rPr>
                        <a:t>Vật</a:t>
                      </a:r>
                      <a:endParaRPr lang="en-US" sz="1600" b="1" kern="1200" dirty="0" smtClean="0">
                        <a:solidFill>
                          <a:schemeClr val="tx1"/>
                        </a:solidFill>
                        <a:latin typeface="Times New Roman" pitchFamily="18" charset="0"/>
                        <a:ea typeface="+mn-ea"/>
                        <a:cs typeface="Times New Roman" pitchFamily="18" charset="0"/>
                      </a:endParaRPr>
                    </a:p>
                    <a:p>
                      <a:pPr algn="ctr"/>
                      <a:r>
                        <a:rPr lang="en-US" sz="1600" b="1" kern="1200" dirty="0" err="1" smtClean="0">
                          <a:solidFill>
                            <a:schemeClr val="tx1"/>
                          </a:solidFill>
                          <a:latin typeface="Times New Roman" pitchFamily="18" charset="0"/>
                          <a:ea typeface="+mn-ea"/>
                          <a:cs typeface="Times New Roman" pitchFamily="18" charset="0"/>
                        </a:rPr>
                        <a:t>không</a:t>
                      </a:r>
                      <a:r>
                        <a:rPr lang="en-US" sz="1600" b="1" kern="1200" dirty="0" smtClean="0">
                          <a:solidFill>
                            <a:schemeClr val="tx1"/>
                          </a:solidFill>
                          <a:latin typeface="Times New Roman" pitchFamily="18" charset="0"/>
                          <a:ea typeface="+mn-ea"/>
                          <a:cs typeface="Times New Roman" pitchFamily="18" charset="0"/>
                        </a:rPr>
                        <a:t> </a:t>
                      </a:r>
                      <a:r>
                        <a:rPr lang="en-US" sz="1600" b="1" kern="1200" dirty="0" err="1" smtClean="0">
                          <a:solidFill>
                            <a:schemeClr val="tx1"/>
                          </a:solidFill>
                          <a:latin typeface="Times New Roman" pitchFamily="18" charset="0"/>
                          <a:ea typeface="+mn-ea"/>
                          <a:cs typeface="Times New Roman" pitchFamily="18" charset="0"/>
                        </a:rPr>
                        <a:t>sống</a:t>
                      </a:r>
                      <a:endParaRPr lang="en-US" sz="1600"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lnSpc>
                          <a:spcPct val="150000"/>
                        </a:lnSpc>
                        <a:spcAft>
                          <a:spcPts val="0"/>
                        </a:spcAft>
                        <a:tabLst>
                          <a:tab pos="540385" algn="l"/>
                        </a:tabLst>
                      </a:pPr>
                      <a:r>
                        <a:rPr lang="en-US" sz="1600" b="1" dirty="0" err="1">
                          <a:solidFill>
                            <a:schemeClr val="tx1"/>
                          </a:solidFill>
                          <a:latin typeface="Times New Roman" pitchFamily="18" charset="0"/>
                          <a:ea typeface="Arial"/>
                          <a:cs typeface="Times New Roman" pitchFamily="18" charset="0"/>
                        </a:rPr>
                        <a:t>Chất</a:t>
                      </a:r>
                      <a:endParaRPr lang="en-US" sz="1600" dirty="0">
                        <a:solidFill>
                          <a:schemeClr val="tx1"/>
                        </a:solidFill>
                        <a:latin typeface="Times New Roman" pitchFamily="18" charset="0"/>
                        <a:ea typeface="Calibri"/>
                        <a:cs typeface="Times New Roman" pitchFamily="18" charset="0"/>
                      </a:endParaRPr>
                    </a:p>
                  </a:txBody>
                  <a:tcPr marL="68580" marR="68580" marT="0" marB="0" anchor="ctr">
                    <a:solidFill>
                      <a:schemeClr val="accent6">
                        <a:lumMod val="40000"/>
                        <a:lumOff val="60000"/>
                      </a:schemeClr>
                    </a:solidFill>
                  </a:tcPr>
                </a:tc>
              </a:tr>
              <a:tr h="320727">
                <a:tc rowSpan="3">
                  <a:txBody>
                    <a:bodyPr/>
                    <a:lstStyle/>
                    <a:p>
                      <a:pPr algn="ctr"/>
                      <a:r>
                        <a:rPr lang="en-US" sz="1600" b="1" i="0" dirty="0" smtClean="0">
                          <a:solidFill>
                            <a:srgbClr val="002060"/>
                          </a:solidFill>
                          <a:latin typeface="Times New Roman" pitchFamily="18" charset="0"/>
                          <a:cs typeface="Times New Roman" pitchFamily="18" charset="0"/>
                        </a:rPr>
                        <a:t>1</a:t>
                      </a:r>
                      <a:endParaRPr lang="en-US" sz="1600" b="1" i="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Dây</a:t>
                      </a:r>
                      <a:r>
                        <a:rPr lang="en-US" sz="1600" b="1" i="1" baseline="0" dirty="0" smtClean="0">
                          <a:solidFill>
                            <a:srgbClr val="002060"/>
                          </a:solidFill>
                          <a:latin typeface="Times New Roman" pitchFamily="18" charset="0"/>
                          <a:cs typeface="Times New Roman" pitchFamily="18" charset="0"/>
                        </a:rPr>
                        <a:t> </a:t>
                      </a:r>
                      <a:r>
                        <a:rPr lang="en-US" sz="1600" b="1" i="1" baseline="0" dirty="0" err="1" smtClean="0">
                          <a:solidFill>
                            <a:srgbClr val="002060"/>
                          </a:solidFill>
                          <a:latin typeface="Times New Roman" pitchFamily="18" charset="0"/>
                          <a:cs typeface="Times New Roman" pitchFamily="18" charset="0"/>
                        </a:rPr>
                        <a:t>dẫn</a:t>
                      </a:r>
                      <a:r>
                        <a:rPr lang="en-US" sz="1600" b="1" i="1" baseline="0" dirty="0" smtClean="0">
                          <a:solidFill>
                            <a:srgbClr val="002060"/>
                          </a:solidFill>
                          <a:latin typeface="Times New Roman" pitchFamily="18" charset="0"/>
                          <a:cs typeface="Times New Roman" pitchFamily="18" charset="0"/>
                        </a:rPr>
                        <a:t> </a:t>
                      </a:r>
                      <a:r>
                        <a:rPr lang="en-US" sz="1600" b="1" i="1" baseline="0" dirty="0" err="1" smtClean="0">
                          <a:solidFill>
                            <a:srgbClr val="002060"/>
                          </a:solidFill>
                          <a:latin typeface="Times New Roman" pitchFamily="18" charset="0"/>
                          <a:cs typeface="Times New Roman" pitchFamily="18" charset="0"/>
                        </a:rPr>
                        <a:t>điện</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vMerge="1">
                  <a:txBody>
                    <a:bodyPr/>
                    <a:lstStyle/>
                    <a:p>
                      <a:endParaRPr lang="en-US" b="1" i="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1600" b="1" i="1" dirty="0" err="1" smtClean="0">
                          <a:solidFill>
                            <a:srgbClr val="002060"/>
                          </a:solidFill>
                          <a:latin typeface="Times New Roman" pitchFamily="18" charset="0"/>
                          <a:cs typeface="Times New Roman" pitchFamily="18" charset="0"/>
                        </a:rPr>
                        <a:t>Đồng</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nhôm</a:t>
                      </a:r>
                      <a:r>
                        <a:rPr lang="en-US" sz="1600" b="1" i="1" dirty="0" smtClean="0">
                          <a:solidFill>
                            <a:srgbClr val="002060"/>
                          </a:solidFill>
                          <a:latin typeface="Times New Roman" pitchFamily="18" charset="0"/>
                          <a:cs typeface="Times New Roman" pitchFamily="18" charset="0"/>
                        </a:rPr>
                        <a:t>, </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vMerge="1">
                  <a:txBody>
                    <a:bodyPr/>
                    <a:lstStyle/>
                    <a:p>
                      <a:endParaRPr lang="en-US" b="1" i="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1600" b="1" i="1" dirty="0" err="1" smtClean="0">
                          <a:solidFill>
                            <a:srgbClr val="002060"/>
                          </a:solidFill>
                          <a:latin typeface="Times New Roman" pitchFamily="18" charset="0"/>
                          <a:cs typeface="Times New Roman" pitchFamily="18" charset="0"/>
                        </a:rPr>
                        <a:t>chất</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dẻo</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rowSpan="2">
                  <a:txBody>
                    <a:bodyPr/>
                    <a:lstStyle/>
                    <a:p>
                      <a:pPr algn="ctr"/>
                      <a:r>
                        <a:rPr lang="en-US" sz="1600" b="1" i="0" dirty="0" smtClean="0">
                          <a:solidFill>
                            <a:srgbClr val="002060"/>
                          </a:solidFill>
                          <a:latin typeface="Times New Roman" pitchFamily="18" charset="0"/>
                          <a:cs typeface="Times New Roman" pitchFamily="18" charset="0"/>
                        </a:rPr>
                        <a:t>2</a:t>
                      </a:r>
                      <a:endParaRPr lang="en-US" sz="1600" b="1" i="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Chiếc</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ấm</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vMerge="1">
                  <a:txBody>
                    <a:bodyPr/>
                    <a:lstStyle/>
                    <a:p>
                      <a:endParaRPr lang="en-US" b="1" i="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nhôm</a:t>
                      </a:r>
                      <a:endParaRPr lang="en-US" sz="1600" b="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i="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rowSpan="3">
                  <a:txBody>
                    <a:bodyPr/>
                    <a:lstStyle/>
                    <a:p>
                      <a:pPr algn="ctr"/>
                      <a:r>
                        <a:rPr lang="en-US" sz="1600" b="1" i="0" dirty="0" smtClean="0">
                          <a:solidFill>
                            <a:srgbClr val="002060"/>
                          </a:solidFill>
                          <a:latin typeface="Times New Roman" pitchFamily="18" charset="0"/>
                          <a:cs typeface="Times New Roman" pitchFamily="18" charset="0"/>
                        </a:rPr>
                        <a:t>3</a:t>
                      </a:r>
                      <a:endParaRPr lang="en-US" sz="1600" b="1" i="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Giấm</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ăn</a:t>
                      </a:r>
                      <a:r>
                        <a:rPr lang="en-US" sz="1600" b="1" i="1" dirty="0" smtClean="0">
                          <a:solidFill>
                            <a:srgbClr val="002060"/>
                          </a:solidFill>
                          <a:latin typeface="Times New Roman" pitchFamily="18" charset="0"/>
                          <a:cs typeface="Times New Roman" pitchFamily="18" charset="0"/>
                        </a:rPr>
                        <a:t> </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vMerge="1">
                  <a:txBody>
                    <a:bodyPr/>
                    <a:lstStyle/>
                    <a:p>
                      <a:endParaRPr lang="en-US" b="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1600" b="1" i="1" dirty="0" smtClean="0">
                          <a:solidFill>
                            <a:srgbClr val="002060"/>
                          </a:solidFill>
                          <a:latin typeface="Times New Roman" pitchFamily="18" charset="0"/>
                          <a:cs typeface="Times New Roman" pitchFamily="18" charset="0"/>
                        </a:rPr>
                        <a:t>acetic acid</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320727">
                <a:tc vMerge="1">
                  <a:txBody>
                    <a:bodyPr/>
                    <a:lstStyle/>
                    <a:p>
                      <a:endParaRPr lang="en-US" b="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1600" b="1" i="1" dirty="0" err="1" smtClean="0">
                          <a:solidFill>
                            <a:srgbClr val="002060"/>
                          </a:solidFill>
                          <a:latin typeface="Times New Roman" pitchFamily="18" charset="0"/>
                          <a:cs typeface="Times New Roman" pitchFamily="18" charset="0"/>
                        </a:rPr>
                        <a:t>Nước</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502898">
                <a:tc rowSpan="3">
                  <a:txBody>
                    <a:bodyPr/>
                    <a:lstStyle/>
                    <a:p>
                      <a:pPr algn="ctr"/>
                      <a:r>
                        <a:rPr lang="en-US" sz="1600" b="1" i="0" dirty="0" smtClean="0">
                          <a:solidFill>
                            <a:srgbClr val="002060"/>
                          </a:solidFill>
                          <a:latin typeface="Times New Roman" pitchFamily="18" charset="0"/>
                          <a:cs typeface="Times New Roman" pitchFamily="18" charset="0"/>
                        </a:rPr>
                        <a:t>4</a:t>
                      </a:r>
                      <a:endParaRPr lang="en-US" sz="1600" b="1" i="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cây</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bạch</a:t>
                      </a:r>
                      <a:r>
                        <a:rPr lang="en-US" sz="1600" b="1" i="1" dirty="0" smtClean="0">
                          <a:solidFill>
                            <a:srgbClr val="002060"/>
                          </a:solidFill>
                          <a:latin typeface="Times New Roman" pitchFamily="18" charset="0"/>
                          <a:cs typeface="Times New Roman" pitchFamily="18" charset="0"/>
                        </a:rPr>
                        <a:t> </a:t>
                      </a:r>
                      <a:r>
                        <a:rPr lang="en-US" sz="1600" b="1" i="1" dirty="0" err="1" smtClean="0">
                          <a:solidFill>
                            <a:srgbClr val="002060"/>
                          </a:solidFill>
                          <a:latin typeface="Times New Roman" pitchFamily="18" charset="0"/>
                          <a:cs typeface="Times New Roman" pitchFamily="18" charset="0"/>
                        </a:rPr>
                        <a:t>đàn</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553984">
                <a:tc vMerge="1">
                  <a:txBody>
                    <a:bodyPr/>
                    <a:lstStyle/>
                    <a:p>
                      <a:endParaRPr lang="en-US" b="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r>
                        <a:rPr lang="en-US" sz="1600" b="1" i="1" dirty="0" err="1" smtClean="0">
                          <a:solidFill>
                            <a:srgbClr val="002060"/>
                          </a:solidFill>
                          <a:latin typeface="Times New Roman" pitchFamily="18" charset="0"/>
                          <a:cs typeface="Times New Roman" pitchFamily="18" charset="0"/>
                        </a:rPr>
                        <a:t>cenllulose</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FF0000"/>
                        </a:solidFill>
                        <a:latin typeface="Times New Roman" pitchFamily="18" charset="0"/>
                        <a:cs typeface="Times New Roman" pitchFamily="18" charset="0"/>
                      </a:endParaRPr>
                    </a:p>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r h="553984">
                <a:tc vMerge="1">
                  <a:txBody>
                    <a:bodyPr/>
                    <a:lstStyle/>
                    <a:p>
                      <a:endParaRPr lang="en-US" b="1"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smtClean="0">
                          <a:solidFill>
                            <a:srgbClr val="002060"/>
                          </a:solidFill>
                          <a:latin typeface="Times New Roman" pitchFamily="18" charset="0"/>
                          <a:cs typeface="Times New Roman" pitchFamily="18" charset="0"/>
                        </a:rPr>
                        <a:t>giấy</a:t>
                      </a:r>
                      <a:endParaRPr lang="en-US" sz="1600" dirty="0">
                        <a:solidFill>
                          <a:srgbClr val="00206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FF0000"/>
                        </a:solidFill>
                        <a:latin typeface="Times New Roman" pitchFamily="18" charset="0"/>
                        <a:cs typeface="Times New Roman" pitchFamily="18" charset="0"/>
                      </a:endParaRPr>
                    </a:p>
                    <a:p>
                      <a:endParaRPr lang="en-US" sz="16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r>
            </a:tbl>
          </a:graphicData>
        </a:graphic>
      </p:graphicFrame>
      <p:sp>
        <p:nvSpPr>
          <p:cNvPr id="7" name="TextBox 6"/>
          <p:cNvSpPr txBox="1"/>
          <p:nvPr/>
        </p:nvSpPr>
        <p:spPr>
          <a:xfrm>
            <a:off x="5543550" y="2343144"/>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8" name="TextBox 7"/>
          <p:cNvSpPr txBox="1"/>
          <p:nvPr/>
        </p:nvSpPr>
        <p:spPr>
          <a:xfrm>
            <a:off x="8453437" y="2352670"/>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9" name="TextBox 8"/>
          <p:cNvSpPr txBox="1"/>
          <p:nvPr/>
        </p:nvSpPr>
        <p:spPr>
          <a:xfrm>
            <a:off x="10196508" y="4767257"/>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0" name="TextBox 9"/>
          <p:cNvSpPr txBox="1"/>
          <p:nvPr/>
        </p:nvSpPr>
        <p:spPr>
          <a:xfrm>
            <a:off x="10163168" y="4362444"/>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1" name="TextBox 10"/>
          <p:cNvSpPr txBox="1"/>
          <p:nvPr/>
        </p:nvSpPr>
        <p:spPr>
          <a:xfrm>
            <a:off x="5472112" y="3414706"/>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2" name="TextBox 11"/>
          <p:cNvSpPr txBox="1"/>
          <p:nvPr/>
        </p:nvSpPr>
        <p:spPr>
          <a:xfrm>
            <a:off x="10153644" y="3709982"/>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3" name="TextBox 12"/>
          <p:cNvSpPr txBox="1"/>
          <p:nvPr/>
        </p:nvSpPr>
        <p:spPr>
          <a:xfrm>
            <a:off x="10148887" y="3005132"/>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4" name="TextBox 13"/>
          <p:cNvSpPr txBox="1"/>
          <p:nvPr/>
        </p:nvSpPr>
        <p:spPr>
          <a:xfrm>
            <a:off x="5457825" y="4043357"/>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5" name="TextBox 14"/>
          <p:cNvSpPr txBox="1"/>
          <p:nvPr/>
        </p:nvSpPr>
        <p:spPr>
          <a:xfrm>
            <a:off x="10153650" y="2709857"/>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6" name="TextBox 15"/>
          <p:cNvSpPr txBox="1"/>
          <p:nvPr/>
        </p:nvSpPr>
        <p:spPr>
          <a:xfrm>
            <a:off x="6862762" y="5076819"/>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7" name="TextBox 16"/>
          <p:cNvSpPr txBox="1"/>
          <p:nvPr/>
        </p:nvSpPr>
        <p:spPr>
          <a:xfrm>
            <a:off x="8501060" y="3386131"/>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8" name="TextBox 17"/>
          <p:cNvSpPr txBox="1"/>
          <p:nvPr/>
        </p:nvSpPr>
        <p:spPr>
          <a:xfrm>
            <a:off x="8496306" y="3981444"/>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19" name="TextBox 18"/>
          <p:cNvSpPr txBox="1"/>
          <p:nvPr/>
        </p:nvSpPr>
        <p:spPr>
          <a:xfrm>
            <a:off x="8477250" y="6148382"/>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20" name="TextBox 19"/>
          <p:cNvSpPr txBox="1"/>
          <p:nvPr/>
        </p:nvSpPr>
        <p:spPr>
          <a:xfrm>
            <a:off x="10229848" y="5500682"/>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21" name="TextBox 20"/>
          <p:cNvSpPr txBox="1"/>
          <p:nvPr/>
        </p:nvSpPr>
        <p:spPr>
          <a:xfrm>
            <a:off x="3952875" y="5053006"/>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
        <p:nvSpPr>
          <p:cNvPr id="22" name="TextBox 21"/>
          <p:cNvSpPr txBox="1"/>
          <p:nvPr/>
        </p:nvSpPr>
        <p:spPr>
          <a:xfrm>
            <a:off x="5419725" y="6148381"/>
            <a:ext cx="428625"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X</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3"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3"/>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6E2F22-97D3-4D6A-A5AF-E3000BEBC2E3}"/>
              </a:ext>
            </a:extLst>
          </p:cNvPr>
          <p:cNvSpPr>
            <a:spLocks noGrp="1"/>
          </p:cNvSpPr>
          <p:nvPr>
            <p:ph type="title"/>
          </p:nvPr>
        </p:nvSpPr>
        <p:spPr>
          <a:xfrm>
            <a:off x="847144" y="1843064"/>
            <a:ext cx="6653802" cy="646263"/>
          </a:xfrm>
        </p:spPr>
        <p:txBody>
          <a:bodyPr>
            <a:normAutofit/>
          </a:bodyPr>
          <a:lstStyle/>
          <a:p>
            <a:r>
              <a:rPr lang="en-US" sz="2800" b="1" dirty="0" smtClean="0">
                <a:latin typeface="Times New Roman" pitchFamily="18" charset="0"/>
                <a:cs typeface="Times New Roman" pitchFamily="18" charset="0"/>
              </a:rPr>
              <a:t>II. </a:t>
            </a:r>
            <a:r>
              <a:rPr lang="en-US" sz="2800" b="1" u="sng" dirty="0" err="1" smtClean="0">
                <a:latin typeface="Times New Roman" pitchFamily="18" charset="0"/>
                <a:cs typeface="Times New Roman" pitchFamily="18" charset="0"/>
              </a:rPr>
              <a:t>Ba</a:t>
            </a:r>
            <a:r>
              <a:rPr lang="en-US" sz="2800" b="1" u="sng" dirty="0" smtClean="0">
                <a:latin typeface="Times New Roman" pitchFamily="18" charset="0"/>
                <a:cs typeface="Times New Roman" pitchFamily="18" charset="0"/>
              </a:rPr>
              <a:t> </a:t>
            </a:r>
            <a:r>
              <a:rPr lang="en-US" sz="2800" b="1" u="sng" dirty="0" err="1">
                <a:latin typeface="Times New Roman" pitchFamily="18" charset="0"/>
                <a:cs typeface="Times New Roman" pitchFamily="18" charset="0"/>
              </a:rPr>
              <a:t>thể</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của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chất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và</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đặc</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điểm</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của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chúng</a:t>
            </a:r>
            <a:endParaRPr lang="vi-VN" sz="2800" b="1" u="sng" dirty="0">
              <a:latin typeface="Times New Roman" pitchFamily="18" charset="0"/>
              <a:cs typeface="Times New Roman" pitchFamily="18" charset="0"/>
            </a:endParaRPr>
          </a:p>
        </p:txBody>
      </p:sp>
      <p:sp>
        <p:nvSpPr>
          <p:cNvPr id="4" name="Chỗ dành sẵn cho Chân trang 3">
            <a:extLst>
              <a:ext uri="{FF2B5EF4-FFF2-40B4-BE49-F238E27FC236}">
                <a16:creationId xmlns:a16="http://schemas.microsoft.com/office/drawing/2014/main" xmlns="" id="{89A3BDC5-BF0E-4636-A043-7E073479DB75}"/>
              </a:ext>
            </a:extLst>
          </p:cNvPr>
          <p:cNvSpPr>
            <a:spLocks noGrp="1"/>
          </p:cNvSpPr>
          <p:nvPr>
            <p:ph type="ftr" sz="quarter" idx="11"/>
          </p:nvPr>
        </p:nvSpPr>
        <p:spPr/>
        <p:txBody>
          <a:bodyPr/>
          <a:lstStyle/>
          <a:p>
            <a:r>
              <a:rPr lang="en-US"/>
              <a:t>Designed by PoweredTemplate</a:t>
            </a:r>
          </a:p>
        </p:txBody>
      </p:sp>
      <p:sp>
        <p:nvSpPr>
          <p:cNvPr id="6" name="Hình chữ nhật 4">
            <a:extLst>
              <a:ext uri="{FF2B5EF4-FFF2-40B4-BE49-F238E27FC236}">
                <a16:creationId xmlns:a16="http://schemas.microsoft.com/office/drawing/2014/main" xmlns="" id="{A626F770-86B3-4288-AA3D-595765705194}"/>
              </a:ext>
            </a:extLst>
          </p:cNvPr>
          <p:cNvSpPr/>
          <p:nvPr/>
        </p:nvSpPr>
        <p:spPr>
          <a:xfrm>
            <a:off x="910233" y="220775"/>
            <a:ext cx="6225999" cy="1015663"/>
          </a:xfrm>
          <a:prstGeom prst="rect">
            <a:avLst/>
          </a:prstGeom>
          <a:noFill/>
          <a:effectLst>
            <a:glow rad="228600">
              <a:schemeClr val="accent5">
                <a:satMod val="175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smtClean="0">
                <a:ln/>
                <a:solidFill>
                  <a:srgbClr val="C00000"/>
                </a:solidFill>
                <a:latin typeface="Times New Roman" pitchFamily="18" charset="0"/>
                <a:cs typeface="Times New Roman" pitchFamily="18" charset="0"/>
              </a:rPr>
              <a:t>CHỦ ĐỀ 3: CÁC THỂ CỦA CHẤT</a:t>
            </a:r>
          </a:p>
          <a:p>
            <a:pPr algn="ctr"/>
            <a:r>
              <a:rPr lang="en-US" sz="3200" b="1" dirty="0" smtClean="0">
                <a:ln/>
                <a:solidFill>
                  <a:srgbClr val="0000CC"/>
                </a:solidFill>
                <a:latin typeface="Times New Roman" pitchFamily="18" charset="0"/>
                <a:cs typeface="Times New Roman" pitchFamily="18" charset="0"/>
              </a:rPr>
              <a:t>BÀI </a:t>
            </a:r>
            <a:r>
              <a:rPr lang="en-US" sz="3200" b="1" dirty="0">
                <a:ln/>
                <a:solidFill>
                  <a:srgbClr val="0000CC"/>
                </a:solidFill>
                <a:latin typeface="Times New Roman" pitchFamily="18" charset="0"/>
                <a:cs typeface="Times New Roman" pitchFamily="18" charset="0"/>
              </a:rPr>
              <a:t>5. SỰ ĐA DẠNG CỦA CHẤT</a:t>
            </a:r>
            <a:endParaRPr lang="vi-VN" sz="3200" b="1" dirty="0">
              <a:ln/>
              <a:solidFill>
                <a:srgbClr val="0000CC"/>
              </a:solidFill>
              <a:latin typeface="Times New Roman" pitchFamily="18" charset="0"/>
              <a:cs typeface="Times New Roman" pitchFamily="18" charset="0"/>
            </a:endParaRPr>
          </a:p>
        </p:txBody>
      </p:sp>
      <p:sp>
        <p:nvSpPr>
          <p:cNvPr id="8" name="Content Placeholder 2"/>
          <p:cNvSpPr txBox="1">
            <a:spLocks/>
          </p:cNvSpPr>
          <p:nvPr/>
        </p:nvSpPr>
        <p:spPr>
          <a:xfrm>
            <a:off x="838200" y="1382697"/>
            <a:ext cx="10515600" cy="588963"/>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28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Chất</a:t>
            </a:r>
            <a:r>
              <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ở </a:t>
            </a:r>
            <a:r>
              <a:rPr kumimoji="0" lang="en-US" sz="28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xung</a:t>
            </a:r>
            <a:r>
              <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quanh</a:t>
            </a:r>
            <a:r>
              <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ta</a:t>
            </a:r>
            <a:endParaRPr kumimoji="0" lang="en-US" sz="28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endParaRPr kumimoji="0" lang="en-US" sz="2800" b="1" i="0" u="sng"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11" name="Picture 10"/>
          <p:cNvPicPr/>
          <p:nvPr/>
        </p:nvPicPr>
        <p:blipFill>
          <a:blip r:embed="rId2">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114782" y="3086098"/>
            <a:ext cx="3671888" cy="2986088"/>
          </a:xfrm>
          <a:prstGeom prst="rect">
            <a:avLst/>
          </a:prstGeom>
        </p:spPr>
      </p:pic>
      <p:pic>
        <p:nvPicPr>
          <p:cNvPr id="12" name="Picture 11"/>
          <p:cNvPicPr/>
          <p:nvPr/>
        </p:nvPicPr>
        <p:blipFill>
          <a:blip r:embed="rId3">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14338" y="3186112"/>
            <a:ext cx="3143249" cy="2728913"/>
          </a:xfrm>
          <a:prstGeom prst="rect">
            <a:avLst/>
          </a:prstGeom>
        </p:spPr>
      </p:pic>
      <p:pic>
        <p:nvPicPr>
          <p:cNvPr id="13" name="Picture 12"/>
          <p:cNvPicPr/>
          <p:nvPr/>
        </p:nvPicPr>
        <p:blipFill>
          <a:blip r:embed="rId4">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8301038" y="3057515"/>
            <a:ext cx="3471862" cy="3028950"/>
          </a:xfrm>
          <a:prstGeom prst="rect">
            <a:avLst/>
          </a:prstGeom>
        </p:spPr>
      </p:pic>
    </p:spTree>
    <p:extLst>
      <p:ext uri="{BB962C8B-B14F-4D97-AF65-F5344CB8AC3E}">
        <p14:creationId xmlns:p14="http://schemas.microsoft.com/office/powerpoint/2010/main" xmlns="" val="42803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4)">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4)">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plus(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Designed by PoweredTemplate</a:t>
            </a:r>
            <a:endParaRPr lang="en-US"/>
          </a:p>
        </p:txBody>
      </p:sp>
      <p:pic>
        <p:nvPicPr>
          <p:cNvPr id="1026" name="Picture 2" descr="C:\Users\Kevinl\Desktop\bơi lội.jpg"/>
          <p:cNvPicPr>
            <a:picLocks noGrp="1" noChangeAspect="1" noChangeArrowheads="1"/>
          </p:cNvPicPr>
          <p:nvPr>
            <p:ph idx="1"/>
          </p:nvPr>
        </p:nvPicPr>
        <p:blipFill>
          <a:blip r:embed="rId2"/>
          <a:srcRect/>
          <a:stretch>
            <a:fillRect/>
          </a:stretch>
        </p:blipFill>
        <p:spPr bwMode="auto">
          <a:xfrm>
            <a:off x="3348803" y="545814"/>
            <a:ext cx="3337751" cy="2225167"/>
          </a:xfrm>
          <a:prstGeom prst="rect">
            <a:avLst/>
          </a:prstGeom>
          <a:noFill/>
        </p:spPr>
      </p:pic>
      <p:pic>
        <p:nvPicPr>
          <p:cNvPr id="1027" name="Picture 3" descr="C:\Users\Kevinl\Desktop\bơi.jpg"/>
          <p:cNvPicPr>
            <a:picLocks noChangeAspect="1" noChangeArrowheads="1"/>
          </p:cNvPicPr>
          <p:nvPr/>
        </p:nvPicPr>
        <p:blipFill>
          <a:blip r:embed="rId3"/>
          <a:srcRect/>
          <a:stretch>
            <a:fillRect/>
          </a:stretch>
        </p:blipFill>
        <p:spPr bwMode="auto">
          <a:xfrm>
            <a:off x="100016" y="617630"/>
            <a:ext cx="2980564" cy="2074706"/>
          </a:xfrm>
          <a:prstGeom prst="rect">
            <a:avLst/>
          </a:prstGeom>
          <a:noFill/>
        </p:spPr>
      </p:pic>
      <p:pic>
        <p:nvPicPr>
          <p:cNvPr id="1028" name="Picture 4" descr="C:\Users\Kevinl\Desktop\đi học.jpg"/>
          <p:cNvPicPr>
            <a:picLocks noChangeAspect="1" noChangeArrowheads="1"/>
          </p:cNvPicPr>
          <p:nvPr/>
        </p:nvPicPr>
        <p:blipFill>
          <a:blip r:embed="rId4"/>
          <a:srcRect/>
          <a:stretch>
            <a:fillRect/>
          </a:stretch>
        </p:blipFill>
        <p:spPr bwMode="auto">
          <a:xfrm>
            <a:off x="7105650" y="450368"/>
            <a:ext cx="4110038" cy="2735744"/>
          </a:xfrm>
          <a:prstGeom prst="rect">
            <a:avLst/>
          </a:prstGeom>
          <a:noFill/>
        </p:spPr>
      </p:pic>
      <p:pic>
        <p:nvPicPr>
          <p:cNvPr id="1029" name="Picture 5" descr="C:\Users\Kevinl\Desktop\leo núi.jpg"/>
          <p:cNvPicPr>
            <a:picLocks noChangeAspect="1" noChangeArrowheads="1"/>
          </p:cNvPicPr>
          <p:nvPr/>
        </p:nvPicPr>
        <p:blipFill>
          <a:blip r:embed="rId5"/>
          <a:srcRect/>
          <a:stretch>
            <a:fillRect/>
          </a:stretch>
        </p:blipFill>
        <p:spPr bwMode="auto">
          <a:xfrm>
            <a:off x="766762" y="3605911"/>
            <a:ext cx="4533901" cy="2561526"/>
          </a:xfrm>
          <a:prstGeom prst="rect">
            <a:avLst/>
          </a:prstGeom>
          <a:noFill/>
        </p:spPr>
      </p:pic>
      <p:pic>
        <p:nvPicPr>
          <p:cNvPr id="1030" name="Picture 6" descr="C:\Users\Kevinl\Desktop\1_.jpg"/>
          <p:cNvPicPr>
            <a:picLocks noChangeAspect="1" noChangeArrowheads="1"/>
          </p:cNvPicPr>
          <p:nvPr/>
        </p:nvPicPr>
        <p:blipFill>
          <a:blip r:embed="rId6"/>
          <a:srcRect/>
          <a:stretch>
            <a:fillRect/>
          </a:stretch>
        </p:blipFill>
        <p:spPr bwMode="auto">
          <a:xfrm>
            <a:off x="6072188" y="3468758"/>
            <a:ext cx="4786313" cy="31892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plus(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plus(in)">
                                      <p:cBhvr>
                                        <p:cTn id="22" dur="20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heel(4)">
                                      <p:cBhvr>
                                        <p:cTn id="2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Designed by PoweredTemplate</a:t>
            </a:r>
            <a:endParaRPr lang="en-US"/>
          </a:p>
        </p:txBody>
      </p:sp>
      <p:sp>
        <p:nvSpPr>
          <p:cNvPr id="5" name="Hình chữ nhật 4">
            <a:extLst>
              <a:ext uri="{FF2B5EF4-FFF2-40B4-BE49-F238E27FC236}">
                <a16:creationId xmlns:a16="http://schemas.microsoft.com/office/drawing/2014/main" xmlns="" id="{A626F770-86B3-4288-AA3D-595765705194}"/>
              </a:ext>
            </a:extLst>
          </p:cNvPr>
          <p:cNvSpPr>
            <a:spLocks noGrp="1"/>
          </p:cNvSpPr>
          <p:nvPr>
            <p:ph type="title"/>
          </p:nvPr>
        </p:nvSpPr>
        <p:spPr>
          <a:xfrm>
            <a:off x="838200" y="82737"/>
            <a:ext cx="4868512" cy="757130"/>
          </a:xfrm>
          <a:prstGeom prst="rect">
            <a:avLst/>
          </a:prstGeom>
          <a:noFill/>
          <a:effectLst>
            <a:glow rad="228600">
              <a:schemeClr val="accent5">
                <a:satMod val="175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smtClean="0">
                <a:ln/>
                <a:solidFill>
                  <a:srgbClr val="C00000"/>
                </a:solidFill>
                <a:latin typeface="Times New Roman" pitchFamily="18" charset="0"/>
                <a:cs typeface="Times New Roman" pitchFamily="18" charset="0"/>
              </a:rPr>
              <a:t>CHỦ ĐỀ 3: CÁC THỂ CỦA CHẤT</a:t>
            </a:r>
          </a:p>
          <a:p>
            <a:pPr algn="ctr"/>
            <a:r>
              <a:rPr lang="en-US" sz="2400" b="1" dirty="0" smtClean="0">
                <a:ln/>
                <a:solidFill>
                  <a:srgbClr val="0000CC"/>
                </a:solidFill>
                <a:latin typeface="Times New Roman" pitchFamily="18" charset="0"/>
                <a:cs typeface="Times New Roman" pitchFamily="18" charset="0"/>
              </a:rPr>
              <a:t>BÀI </a:t>
            </a:r>
            <a:r>
              <a:rPr lang="en-US" sz="2400" b="1" dirty="0">
                <a:ln/>
                <a:solidFill>
                  <a:srgbClr val="0000CC"/>
                </a:solidFill>
                <a:latin typeface="Times New Roman" pitchFamily="18" charset="0"/>
                <a:cs typeface="Times New Roman" pitchFamily="18" charset="0"/>
              </a:rPr>
              <a:t>5. SỰ ĐA DẠNG CỦA CHẤT</a:t>
            </a:r>
            <a:endParaRPr lang="vi-VN" sz="2400" b="1" dirty="0">
              <a:ln/>
              <a:solidFill>
                <a:srgbClr val="0000CC"/>
              </a:solidFill>
              <a:latin typeface="Times New Roman" pitchFamily="18" charset="0"/>
              <a:cs typeface="Times New Roman" pitchFamily="18" charset="0"/>
            </a:endParaRPr>
          </a:p>
        </p:txBody>
      </p:sp>
      <p:sp>
        <p:nvSpPr>
          <p:cNvPr id="6" name="Content Placeholder 2"/>
          <p:cNvSpPr txBox="1">
            <a:spLocks noGrp="1"/>
          </p:cNvSpPr>
          <p:nvPr>
            <p:ph idx="1"/>
          </p:nvPr>
        </p:nvSpPr>
        <p:spPr>
          <a:xfrm>
            <a:off x="824753" y="884333"/>
            <a:ext cx="3733800" cy="567951"/>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90000"/>
              </a:lnSpc>
              <a:spcBef>
                <a:spcPts val="1000"/>
              </a:spcBef>
              <a:spcAft>
                <a:spcPts val="0"/>
              </a:spcAft>
              <a:buClrTx/>
              <a:buSzTx/>
              <a:buNone/>
              <a:tabLst/>
              <a:defRPr/>
            </a:pP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Chất</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ở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xung</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quanh</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ta</a:t>
            </a:r>
            <a:endParaRPr kumimoji="0" lang="en-US" sz="2000" b="1" i="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endParaRPr kumimoji="0" lang="en-US" sz="2000" b="1" i="0" u="sng"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iêu đề 1">
            <a:extLst>
              <a:ext uri="{FF2B5EF4-FFF2-40B4-BE49-F238E27FC236}">
                <a16:creationId xmlns:a16="http://schemas.microsoft.com/office/drawing/2014/main" xmlns="" id="{046E2F22-97D3-4D6A-A5AF-E3000BEBC2E3}"/>
              </a:ext>
            </a:extLst>
          </p:cNvPr>
          <p:cNvSpPr txBox="1">
            <a:spLocks/>
          </p:cNvSpPr>
          <p:nvPr/>
        </p:nvSpPr>
        <p:spPr>
          <a:xfrm>
            <a:off x="820249" y="1184159"/>
            <a:ext cx="6653802" cy="6462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II.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Ba</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thể</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của</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chất</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và</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đặc</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điểm</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của</a:t>
            </a:r>
            <a:r>
              <a:rPr kumimoji="0" lang="en-US" sz="2000" b="1"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2000" b="1"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chúng</a:t>
            </a:r>
            <a:endParaRPr kumimoji="0" lang="vi-VN" sz="2000" b="1" i="0" u="sng"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graphicFrame>
        <p:nvGraphicFramePr>
          <p:cNvPr id="8" name="Table 7"/>
          <p:cNvGraphicFramePr>
            <a:graphicFrameLocks noGrp="1"/>
          </p:cNvGraphicFramePr>
          <p:nvPr/>
        </p:nvGraphicFramePr>
        <p:xfrm>
          <a:off x="1023471" y="1828800"/>
          <a:ext cx="10460317" cy="4247931"/>
        </p:xfrm>
        <a:graphic>
          <a:graphicData uri="http://schemas.openxmlformats.org/drawingml/2006/table">
            <a:tbl>
              <a:tblPr firstRow="1" bandRow="1">
                <a:tableStyleId>{5C22544A-7EE6-4342-B048-85BDC9FD1C3A}</a:tableStyleId>
              </a:tblPr>
              <a:tblGrid>
                <a:gridCol w="2228477"/>
                <a:gridCol w="2516841"/>
                <a:gridCol w="2837329"/>
                <a:gridCol w="2877670"/>
              </a:tblGrid>
              <a:tr h="497541">
                <a:tc>
                  <a:txBody>
                    <a:bodyPr/>
                    <a:lstStyle/>
                    <a:p>
                      <a:endParaRPr lang="en-US" dirty="0">
                        <a:latin typeface="Times New Roman" pitchFamily="18" charset="0"/>
                        <a:cs typeface="Times New Roman" pitchFamily="18" charset="0"/>
                      </a:endParaRPr>
                    </a:p>
                  </a:txBody>
                  <a:tcPr/>
                </a:tc>
                <a:tc>
                  <a:txBody>
                    <a:bodyPr/>
                    <a:lstStyle/>
                    <a:p>
                      <a:r>
                        <a:rPr lang="en-US" dirty="0" err="1" smtClean="0">
                          <a:latin typeface="Times New Roman" pitchFamily="18" charset="0"/>
                          <a:cs typeface="Times New Roman" pitchFamily="18" charset="0"/>
                        </a:rPr>
                        <a:t>Chất</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rắn</a:t>
                      </a:r>
                      <a:endParaRPr lang="en-US" dirty="0">
                        <a:latin typeface="Times New Roman" pitchFamily="18" charset="0"/>
                        <a:cs typeface="Times New Roman" pitchFamily="18" charset="0"/>
                      </a:endParaRPr>
                    </a:p>
                  </a:txBody>
                  <a:tcPr/>
                </a:tc>
                <a:tc>
                  <a:txBody>
                    <a:bodyPr/>
                    <a:lstStyle/>
                    <a:p>
                      <a:r>
                        <a:rPr lang="en-US" dirty="0" err="1" smtClean="0">
                          <a:latin typeface="Times New Roman" pitchFamily="18" charset="0"/>
                          <a:cs typeface="Times New Roman" pitchFamily="18" charset="0"/>
                        </a:rPr>
                        <a:t>Chất</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lỏng</a:t>
                      </a:r>
                      <a:endParaRPr lang="en-US" dirty="0">
                        <a:latin typeface="Times New Roman" pitchFamily="18" charset="0"/>
                        <a:cs typeface="Times New Roman" pitchFamily="18" charset="0"/>
                      </a:endParaRPr>
                    </a:p>
                  </a:txBody>
                  <a:tcPr/>
                </a:tc>
                <a:tc>
                  <a:txBody>
                    <a:bodyPr/>
                    <a:lstStyle/>
                    <a:p>
                      <a:r>
                        <a:rPr lang="en-US" dirty="0" err="1" smtClean="0">
                          <a:latin typeface="Times New Roman" pitchFamily="18" charset="0"/>
                          <a:cs typeface="Times New Roman" pitchFamily="18" charset="0"/>
                        </a:rPr>
                        <a:t>Chất</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khí</a:t>
                      </a:r>
                      <a:endParaRPr lang="en-US" dirty="0">
                        <a:latin typeface="Times New Roman" pitchFamily="18" charset="0"/>
                        <a:cs typeface="Times New Roman" pitchFamily="18" charset="0"/>
                      </a:endParaRPr>
                    </a:p>
                  </a:txBody>
                  <a:tcPr/>
                </a:tc>
              </a:tr>
              <a:tr h="553444">
                <a:tc>
                  <a:txBody>
                    <a:bodyPr/>
                    <a:lstStyle/>
                    <a:p>
                      <a:r>
                        <a:rPr lang="en-US" dirty="0" err="1" smtClean="0">
                          <a:latin typeface="Times New Roman" pitchFamily="18" charset="0"/>
                          <a:cs typeface="Times New Roman" pitchFamily="18" charset="0"/>
                        </a:rPr>
                        <a:t>Ví</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dụ</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r h="935661">
                <a:tc>
                  <a:txBody>
                    <a:bodyPr/>
                    <a:lstStyle/>
                    <a:p>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Khối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lượng</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r h="935661">
                <a:tc>
                  <a:txBody>
                    <a:bodyPr/>
                    <a:lstStyle/>
                    <a:p>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Hình</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dạng</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r h="1325624">
                <a:tc>
                  <a:txBody>
                    <a:bodyPr/>
                    <a:lstStyle/>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Thể</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tích</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bl>
          </a:graphicData>
        </a:graphic>
      </p:graphicFrame>
      <p:sp>
        <p:nvSpPr>
          <p:cNvPr id="9" name="TextBox 8"/>
          <p:cNvSpPr txBox="1"/>
          <p:nvPr/>
        </p:nvSpPr>
        <p:spPr>
          <a:xfrm>
            <a:off x="3294531" y="3200400"/>
            <a:ext cx="242047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0" name="TextBox 9"/>
          <p:cNvSpPr txBox="1"/>
          <p:nvPr/>
        </p:nvSpPr>
        <p:spPr>
          <a:xfrm>
            <a:off x="3379694" y="4173072"/>
            <a:ext cx="2496672"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1" name="TextBox 10"/>
          <p:cNvSpPr txBox="1"/>
          <p:nvPr/>
        </p:nvSpPr>
        <p:spPr>
          <a:xfrm>
            <a:off x="8749552" y="3101787"/>
            <a:ext cx="2626659" cy="646331"/>
          </a:xfrm>
          <a:prstGeom prst="rect">
            <a:avLst/>
          </a:prstGeom>
          <a:noFill/>
        </p:spPr>
        <p:txBody>
          <a:bodyPr wrap="square" rtlCol="0">
            <a:spAutoFit/>
          </a:bodyPr>
          <a:lstStyle/>
          <a:p>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TextBox 11"/>
          <p:cNvSpPr txBox="1"/>
          <p:nvPr/>
        </p:nvSpPr>
        <p:spPr>
          <a:xfrm>
            <a:off x="5862919" y="3025588"/>
            <a:ext cx="2864223"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3" name="TextBox 12"/>
          <p:cNvSpPr txBox="1"/>
          <p:nvPr/>
        </p:nvSpPr>
        <p:spPr>
          <a:xfrm>
            <a:off x="6109449" y="5087470"/>
            <a:ext cx="2200834"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4" name="TextBox 13"/>
          <p:cNvSpPr txBox="1"/>
          <p:nvPr/>
        </p:nvSpPr>
        <p:spPr>
          <a:xfrm>
            <a:off x="3451412" y="5159190"/>
            <a:ext cx="225014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5" name="TextBox 14"/>
          <p:cNvSpPr txBox="1"/>
          <p:nvPr/>
        </p:nvSpPr>
        <p:spPr>
          <a:xfrm>
            <a:off x="8789895" y="4110319"/>
            <a:ext cx="24384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endParaRPr lang="en-US" dirty="0">
              <a:latin typeface="Times New Roman" pitchFamily="18" charset="0"/>
              <a:cs typeface="Times New Roman" pitchFamily="18" charset="0"/>
            </a:endParaRPr>
          </a:p>
        </p:txBody>
      </p:sp>
      <p:sp>
        <p:nvSpPr>
          <p:cNvPr id="16" name="TextBox 15"/>
          <p:cNvSpPr txBox="1"/>
          <p:nvPr/>
        </p:nvSpPr>
        <p:spPr>
          <a:xfrm>
            <a:off x="5849471" y="3926542"/>
            <a:ext cx="2864223" cy="923330"/>
          </a:xfrm>
          <a:prstGeom prst="rect">
            <a:avLst/>
          </a:prstGeom>
          <a:noFill/>
        </p:spPr>
        <p:txBody>
          <a:bodyPr wrap="square" rtlCol="0">
            <a:spAutoFit/>
          </a:bodyPr>
          <a:lstStyle/>
          <a:p>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chứa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endParaRPr lang="en-US" dirty="0">
              <a:latin typeface="Times New Roman" pitchFamily="18" charset="0"/>
              <a:cs typeface="Times New Roman" pitchFamily="18" charset="0"/>
            </a:endParaRPr>
          </a:p>
        </p:txBody>
      </p:sp>
      <p:sp>
        <p:nvSpPr>
          <p:cNvPr id="17" name="TextBox 16"/>
          <p:cNvSpPr txBox="1"/>
          <p:nvPr/>
        </p:nvSpPr>
        <p:spPr>
          <a:xfrm>
            <a:off x="8650942" y="4885764"/>
            <a:ext cx="2864223" cy="1200329"/>
          </a:xfrm>
          <a:prstGeom prst="rect">
            <a:avLst/>
          </a:prstGeom>
          <a:noFill/>
        </p:spPr>
        <p:txBody>
          <a:bodyPr wrap="square" rtlCol="0">
            <a:spAutoFit/>
          </a:bodyPr>
          <a:lstStyle/>
          <a:p>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tỏa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theo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mọi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hướng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chứa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endParaRPr lang="en-US" dirty="0">
              <a:latin typeface="Times New Roman" pitchFamily="18" charset="0"/>
              <a:cs typeface="Times New Roman" pitchFamily="18" charset="0"/>
            </a:endParaRPr>
          </a:p>
        </p:txBody>
      </p:sp>
      <p:sp>
        <p:nvSpPr>
          <p:cNvPr id="18" name="TextBox 17"/>
          <p:cNvSpPr txBox="1"/>
          <p:nvPr/>
        </p:nvSpPr>
        <p:spPr>
          <a:xfrm>
            <a:off x="5889812" y="2433917"/>
            <a:ext cx="1976717"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rượu</a:t>
            </a:r>
            <a:endParaRPr lang="en-US" dirty="0"/>
          </a:p>
        </p:txBody>
      </p:sp>
      <p:sp>
        <p:nvSpPr>
          <p:cNvPr id="19" name="TextBox 18"/>
          <p:cNvSpPr txBox="1"/>
          <p:nvPr/>
        </p:nvSpPr>
        <p:spPr>
          <a:xfrm>
            <a:off x="3285565" y="2398060"/>
            <a:ext cx="1313329"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Vàng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bạc</a:t>
            </a:r>
            <a:endParaRPr lang="en-US" dirty="0"/>
          </a:p>
        </p:txBody>
      </p:sp>
      <p:sp>
        <p:nvSpPr>
          <p:cNvPr id="20" name="TextBox 19"/>
          <p:cNvSpPr txBox="1"/>
          <p:nvPr/>
        </p:nvSpPr>
        <p:spPr>
          <a:xfrm>
            <a:off x="8722660" y="2415988"/>
            <a:ext cx="2492188"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ôxigen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amond(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plus(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plus(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3"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plus(in)">
                                      <p:cBhvr>
                                        <p:cTn id="66" dur="2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3" presetClass="entr" presetSubtype="16"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plus(in)">
                                      <p:cBhvr>
                                        <p:cTn id="7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7358B1"/>
      </a:dk2>
      <a:lt2>
        <a:srgbClr val="E7E6E6"/>
      </a:lt2>
      <a:accent1>
        <a:srgbClr val="CD3333"/>
      </a:accent1>
      <a:accent2>
        <a:srgbClr val="FE6D4B"/>
      </a:accent2>
      <a:accent3>
        <a:srgbClr val="A5A5A5"/>
      </a:accent3>
      <a:accent4>
        <a:srgbClr val="EEBA4A"/>
      </a:accent4>
      <a:accent5>
        <a:srgbClr val="4ABDEC"/>
      </a:accent5>
      <a:accent6>
        <a:srgbClr val="90C14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1355</TotalTime>
  <Words>793</Words>
  <Application>Microsoft Office PowerPoint</Application>
  <PresentationFormat>Custom</PresentationFormat>
  <Paragraphs>156</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Hình 5.1</vt:lpstr>
      <vt:lpstr>Sắp xếp các vật thể trong hình 5.1 theo nhóm</vt:lpstr>
      <vt:lpstr>Chọn từ thích hợp trong các từ cho dưới đây để hoàn thành câu bên dưới:</vt:lpstr>
      <vt:lpstr>Slide 5</vt:lpstr>
      <vt:lpstr>2. Trong các câu sau, từ (cụm từ) in nghiêng nào chỉ vật thể tự nhiện, vật thể nhân tạo, vật sống, vật không sống, chất? 1. Dây dẫn điện làm bằng đồng hoặc nhôm, được bọc trong chất dẻo (nhựa) 2. Chiếc ấm được làm bằng nhôm 3. Giấm ăn (giấm gạo) có thành phần chủ yếu là acetic acid và nước 4. Thân cây bạch đàn có nhiều cenllulose, dùng để sản xuất giấy </vt:lpstr>
      <vt:lpstr>II. Ba thể của chất và đặc điểm của chúng</vt:lpstr>
      <vt:lpstr>Slide 8</vt:lpstr>
      <vt:lpstr>CHỦ ĐỀ 3: CÁC THỂ CỦA CHẤT BÀI 5. SỰ ĐA DẠNG CỦA CHẤT</vt:lpstr>
      <vt:lpstr>II. Ba thể của chất và đặc điểm của chúng</vt:lpstr>
      <vt:lpstr>LUYỆN TẬP</vt:lpstr>
      <vt:lpstr>Slide 12</vt:lpstr>
      <vt:lpstr>Vận dụng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SWOT Infographic</dc:title>
  <dc:creator>Iryna Siletska</dc:creator>
  <cp:lastModifiedBy>Kevinl</cp:lastModifiedBy>
  <cp:revision>100</cp:revision>
  <dcterms:created xsi:type="dcterms:W3CDTF">2020-10-01T12:29:27Z</dcterms:created>
  <dcterms:modified xsi:type="dcterms:W3CDTF">2021-10-03T13:11:20Z</dcterms:modified>
</cp:coreProperties>
</file>