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77" r:id="rId11"/>
    <p:sldId id="265" r:id="rId12"/>
    <p:sldId id="264" r:id="rId13"/>
    <p:sldId id="266" r:id="rId14"/>
    <p:sldId id="278" r:id="rId15"/>
    <p:sldId id="275" r:id="rId16"/>
    <p:sldId id="276" r:id="rId17"/>
    <p:sldId id="268" r:id="rId18"/>
    <p:sldId id="269" r:id="rId19"/>
    <p:sldId id="270" r:id="rId20"/>
    <p:sldId id="271" r:id="rId21"/>
    <p:sldId id="272" r:id="rId22"/>
    <p:sldId id="273" r:id="rId23"/>
    <p:sldId id="274" r:id="rId24"/>
  </p:sldIdLst>
  <p:sldSz cx="12061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10" y="12"/>
      </p:cViewPr>
      <p:guideLst>
        <p:guide orient="horz" pos="2160"/>
        <p:guide pos="3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638" y="2130428"/>
            <a:ext cx="1025255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09275" y="3886200"/>
            <a:ext cx="84432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7711F2-18AF-414C-8B7C-267B977C1ECD}"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73179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711F2-18AF-414C-8B7C-267B977C1ECD}"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1777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0345" y="274641"/>
            <a:ext cx="282070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6129" y="274641"/>
            <a:ext cx="82631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711F2-18AF-414C-8B7C-267B977C1ECD}"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184236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711F2-18AF-414C-8B7C-267B977C1ECD}"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416535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2802" y="4406903"/>
            <a:ext cx="1025255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52802" y="2906713"/>
            <a:ext cx="102525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711F2-18AF-414C-8B7C-267B977C1ECD}"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6578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6128" y="1600203"/>
            <a:ext cx="55409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68058" y="1600203"/>
            <a:ext cx="55429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7711F2-18AF-414C-8B7C-267B977C1ECD}"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166435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3092" y="274638"/>
            <a:ext cx="108556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3092" y="1535113"/>
            <a:ext cx="53294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3092" y="2174875"/>
            <a:ext cx="53294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27241" y="1535113"/>
            <a:ext cx="53314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27241" y="2174875"/>
            <a:ext cx="53314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7711F2-18AF-414C-8B7C-267B977C1ECD}" type="datetimeFigureOut">
              <a:rPr lang="en-US" smtClean="0"/>
              <a:t>18/9/2022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11604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711F2-18AF-414C-8B7C-267B977C1ECD}" type="datetimeFigureOut">
              <a:rPr lang="en-US" smtClean="0"/>
              <a:t>18/9/2022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408747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711F2-18AF-414C-8B7C-267B977C1ECD}" type="datetimeFigureOut">
              <a:rPr lang="en-US" smtClean="0"/>
              <a:t>18/9/2022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408467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092" y="273050"/>
            <a:ext cx="396825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15839" y="273053"/>
            <a:ext cx="674289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3092" y="1435103"/>
            <a:ext cx="39682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711F2-18AF-414C-8B7C-267B977C1ECD}"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14132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4203" y="4800600"/>
            <a:ext cx="72370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4203" y="612775"/>
            <a:ext cx="72370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64203" y="5367338"/>
            <a:ext cx="72370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711F2-18AF-414C-8B7C-267B977C1ECD}"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796FC-58FA-4569-8B29-473CD3D6935C}" type="slidenum">
              <a:rPr lang="en-US" smtClean="0"/>
              <a:t>‹#›</a:t>
            </a:fld>
            <a:endParaRPr lang="en-US"/>
          </a:p>
        </p:txBody>
      </p:sp>
    </p:spTree>
    <p:extLst>
      <p:ext uri="{BB962C8B-B14F-4D97-AF65-F5344CB8AC3E}">
        <p14:creationId xmlns:p14="http://schemas.microsoft.com/office/powerpoint/2010/main" val="66104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092" y="274638"/>
            <a:ext cx="108556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3092" y="1600203"/>
            <a:ext cx="108556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3092" y="6356353"/>
            <a:ext cx="28144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711F2-18AF-414C-8B7C-267B977C1ECD}" type="datetimeFigureOut">
              <a:rPr lang="en-US" smtClean="0"/>
              <a:t>18/9/2022</a:t>
            </a:fld>
            <a:endParaRPr lang="en-US"/>
          </a:p>
        </p:txBody>
      </p:sp>
      <p:sp>
        <p:nvSpPr>
          <p:cNvPr id="5" name="Footer Placeholder 4"/>
          <p:cNvSpPr>
            <a:spLocks noGrp="1"/>
          </p:cNvSpPr>
          <p:nvPr>
            <p:ph type="ftr" sz="quarter" idx="3"/>
          </p:nvPr>
        </p:nvSpPr>
        <p:spPr>
          <a:xfrm>
            <a:off x="4121125" y="6356353"/>
            <a:ext cx="381957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44309" y="6356353"/>
            <a:ext cx="28144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96FC-58FA-4569-8B29-473CD3D6935C}" type="slidenum">
              <a:rPr lang="en-US" smtClean="0"/>
              <a:t>‹#›</a:t>
            </a:fld>
            <a:endParaRPr lang="en-US"/>
          </a:p>
        </p:txBody>
      </p:sp>
    </p:spTree>
    <p:extLst>
      <p:ext uri="{BB962C8B-B14F-4D97-AF65-F5344CB8AC3E}">
        <p14:creationId xmlns:p14="http://schemas.microsoft.com/office/powerpoint/2010/main" val="306177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89612" l="0" r="100000"/>
                    </a14:imgEffect>
                  </a14:imgLayer>
                </a14:imgProps>
              </a:ext>
              <a:ext uri="{28A0092B-C50C-407E-A947-70E740481C1C}">
                <a14:useLocalDpi xmlns:a14="http://schemas.microsoft.com/office/drawing/2010/main" val="0"/>
              </a:ext>
            </a:extLst>
          </a:blip>
          <a:stretch>
            <a:fillRect/>
          </a:stretch>
        </p:blipFill>
        <p:spPr>
          <a:xfrm>
            <a:off x="-3789" y="0"/>
            <a:ext cx="12061823" cy="7677472"/>
          </a:xfrm>
          <a:prstGeom prst="rect">
            <a:avLst/>
          </a:prstGeom>
          <a:ln>
            <a:solidFill>
              <a:schemeClr val="bg1"/>
            </a:solidFill>
          </a:ln>
        </p:spPr>
      </p:pic>
      <p:sp>
        <p:nvSpPr>
          <p:cNvPr id="5" name="TextBox 4"/>
          <p:cNvSpPr txBox="1"/>
          <p:nvPr/>
        </p:nvSpPr>
        <p:spPr>
          <a:xfrm>
            <a:off x="1350392" y="1124744"/>
            <a:ext cx="9289032" cy="2554545"/>
          </a:xfrm>
          <a:prstGeom prst="rect">
            <a:avLst/>
          </a:prstGeom>
          <a:noFill/>
        </p:spPr>
        <p:txBody>
          <a:bodyPr wrap="square" rtlCol="0">
            <a:spAutoFit/>
          </a:bodyPr>
          <a:lstStyle/>
          <a:p>
            <a:pPr algn="ctr"/>
            <a:r>
              <a:rPr lang="en-US" sz="4400" dirty="0" smtClean="0">
                <a:solidFill>
                  <a:srgbClr val="FF0000"/>
                </a:solidFill>
                <a:latin typeface="Times New Roman" pitchFamily="18" charset="0"/>
                <a:cs typeface="Times New Roman" pitchFamily="18" charset="0"/>
              </a:rPr>
              <a:t>KHOA HỌC TỰ NHIÊN 7</a:t>
            </a:r>
          </a:p>
          <a:p>
            <a:pPr algn="ctr"/>
            <a:endParaRPr lang="en-US" sz="4400" dirty="0" smtClean="0">
              <a:solidFill>
                <a:srgbClr val="FF0000"/>
              </a:solidFill>
              <a:latin typeface="Times New Roman" pitchFamily="18" charset="0"/>
              <a:cs typeface="Times New Roman" pitchFamily="18" charset="0"/>
            </a:endParaRPr>
          </a:p>
          <a:p>
            <a:pPr algn="ctr"/>
            <a:r>
              <a:rPr lang="en-US" sz="3600" dirty="0" smtClean="0">
                <a:solidFill>
                  <a:srgbClr val="002060"/>
                </a:solidFill>
                <a:latin typeface="Times New Roman" pitchFamily="18" charset="0"/>
                <a:cs typeface="Times New Roman" pitchFamily="18" charset="0"/>
              </a:rPr>
              <a:t>BÀI 17. VAI TRÒ CỦA TRAO ĐỔI CHẤT VÀ CHUYỂN HÓA NĂNG LƯỢNG Ở SINH VẬT</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07382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l"/>
            <a:r>
              <a:rPr lang="en-US" sz="2400" dirty="0" smtClean="0">
                <a:solidFill>
                  <a:srgbClr val="002060"/>
                </a:solidFill>
                <a:latin typeface="Times New Roman" pitchFamily="18" charset="0"/>
                <a:cs typeface="Times New Roman" pitchFamily="18" charset="0"/>
              </a:rPr>
              <a:t>I. KHÁI NIỆM TRAO ĐỔI CHẤT VÀ CHUYỂN HÓA NĂNG LƯỢNG</a:t>
            </a:r>
            <a:endParaRPr lang="en-US" sz="2400"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630312" y="1484784"/>
            <a:ext cx="10801200" cy="1800200"/>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buNone/>
            </a:pPr>
            <a:r>
              <a:rPr lang="en-US" sz="2400" b="1"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Trao</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đổi</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chất</a:t>
            </a:r>
            <a:endParaRPr lang="en-US" sz="2400" b="1" u="sng" dirty="0" smtClean="0">
              <a:latin typeface="Times New Roman" pitchFamily="18" charset="0"/>
              <a:cs typeface="Times New Roman" pitchFamily="18" charset="0"/>
            </a:endParaRPr>
          </a:p>
          <a:p>
            <a:pPr marL="0" indent="0">
              <a:buNone/>
            </a:pPr>
            <a:r>
              <a:rPr lang="de-DE" sz="2400" dirty="0" smtClean="0">
                <a:latin typeface="Times New Roman" pitchFamily="18" charset="0"/>
                <a:cs typeface="Times New Roman" pitchFamily="18" charset="0"/>
              </a:rPr>
              <a:t>- </a:t>
            </a:r>
            <a:r>
              <a:rPr lang="de-DE" sz="2400" dirty="0">
                <a:latin typeface="Times New Roman" pitchFamily="18" charset="0"/>
                <a:cs typeface="Times New Roman" pitchFamily="18" charset="0"/>
              </a:rPr>
              <a:t>Trao đổi chất là tập hợp các biến đổi hóa học trong các tế bào của cơ thể sinh vật và sự trao đổi các chất giữa cơ thể với môi trường đảm bảo duy trì sự sống</a:t>
            </a:r>
            <a:r>
              <a:rPr lang="de-DE"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205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 y="116632"/>
            <a:ext cx="964907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rgbClr val="002060"/>
                </a:solidFill>
                <a:latin typeface="Times New Roman" pitchFamily="18" charset="0"/>
                <a:cs typeface="Times New Roman" pitchFamily="18" charset="0"/>
              </a:rPr>
              <a:t>I. KHÁI NIỆM TRAO ĐỔI CHẤT VÀ CHUYỂN HÓA NĂNG LƯỢNG</a:t>
            </a:r>
            <a:endParaRPr lang="en-US" sz="2400" dirty="0">
              <a:solidFill>
                <a:srgbClr val="002060"/>
              </a:solidFill>
              <a:latin typeface="Times New Roman" pitchFamily="18" charset="0"/>
              <a:cs typeface="Times New Roman" pitchFamily="18" charset="0"/>
            </a:endParaRPr>
          </a:p>
        </p:txBody>
      </p:sp>
      <p:sp>
        <p:nvSpPr>
          <p:cNvPr id="2" name="Action Button: Help 1">
            <a:hlinkClick r:id="" action="ppaction://noaction" highlightClick="1"/>
          </p:cNvPr>
          <p:cNvSpPr/>
          <p:nvPr/>
        </p:nvSpPr>
        <p:spPr>
          <a:xfrm>
            <a:off x="558304" y="1916832"/>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034689" y="1914820"/>
            <a:ext cx="6042039" cy="523220"/>
          </a:xfrm>
          <a:prstGeom prst="rect">
            <a:avLst/>
          </a:prstGeom>
          <a:noFill/>
        </p:spPr>
        <p:txBody>
          <a:bodyPr wrap="none" rtlCol="0">
            <a:spAutoFit/>
          </a:bodyPr>
          <a:lstStyle/>
          <a:p>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1062360" y="2780928"/>
            <a:ext cx="10302820" cy="523220"/>
          </a:xfrm>
          <a:prstGeom prst="rect">
            <a:avLst/>
          </a:prstGeom>
          <a:noFill/>
        </p:spPr>
        <p:txBody>
          <a:bodyPr wrap="none" rtlCol="0">
            <a:spAutoFit/>
          </a:bodyPr>
          <a:lstStyle/>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1244119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p:cNvPr>
          <p:cNvSpPr/>
          <p:nvPr/>
        </p:nvSpPr>
        <p:spPr>
          <a:xfrm>
            <a:off x="255266" y="171488"/>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774328" y="166035"/>
            <a:ext cx="10408619" cy="523220"/>
          </a:xfrm>
          <a:prstGeom prst="rect">
            <a:avLst/>
          </a:prstGeom>
          <a:noFill/>
        </p:spPr>
        <p:txBody>
          <a:bodyPr wrap="none" rtlCol="0">
            <a:spAutoFit/>
          </a:bodyPr>
          <a:lstStyle/>
          <a:p>
            <a:r>
              <a:rPr lang="en-US" sz="2800" dirty="0" err="1">
                <a:solidFill>
                  <a:srgbClr val="FF0000"/>
                </a:solidFill>
                <a:latin typeface="Times New Roman" pitchFamily="18" charset="0"/>
                <a:cs typeface="Times New Roman" pitchFamily="18" charset="0"/>
              </a:rPr>
              <a:t>N</a:t>
            </a:r>
            <a:r>
              <a:rPr lang="en-US" sz="2800" dirty="0" err="1" smtClean="0">
                <a:solidFill>
                  <a:srgbClr val="FF0000"/>
                </a:solidFill>
                <a:latin typeface="Times New Roman" pitchFamily="18" charset="0"/>
                <a:cs typeface="Times New Roman" pitchFamily="18" charset="0"/>
              </a:rPr>
              <a:t>êu</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a:t>
            </a:r>
          </a:p>
        </p:txBody>
      </p:sp>
      <p:sp>
        <p:nvSpPr>
          <p:cNvPr id="4" name="TextBox 3"/>
          <p:cNvSpPr txBox="1"/>
          <p:nvPr/>
        </p:nvSpPr>
        <p:spPr>
          <a:xfrm>
            <a:off x="198264" y="1323925"/>
            <a:ext cx="11715067" cy="1384995"/>
          </a:xfrm>
          <a:prstGeom prst="rect">
            <a:avLst/>
          </a:prstGeom>
          <a:noFill/>
        </p:spPr>
        <p:txBody>
          <a:bodyPr wrap="none" rtlCol="0">
            <a:spAutoFit/>
          </a:bodyPr>
          <a:lstStyle/>
          <a:p>
            <a:r>
              <a:rPr lang="en-US" sz="2800" dirty="0">
                <a:latin typeface="Times New Roman" pitchFamily="18" charset="0"/>
                <a:cs typeface="Times New Roman" pitchFamily="18" charset="0"/>
              </a:rPr>
              <a:t>VD: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diệp</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1026" name="Picture 2" descr="C:\Users\Administrator\Desktop\Quang hợ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488" y="2420888"/>
            <a:ext cx="698477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3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p:cNvPr>
          <p:cNvSpPr/>
          <p:nvPr/>
        </p:nvSpPr>
        <p:spPr>
          <a:xfrm>
            <a:off x="255266" y="171488"/>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774328" y="166035"/>
            <a:ext cx="10408619" cy="523220"/>
          </a:xfrm>
          <a:prstGeom prst="rect">
            <a:avLst/>
          </a:prstGeom>
          <a:noFill/>
        </p:spPr>
        <p:txBody>
          <a:bodyPr wrap="none" rtlCol="0">
            <a:spAutoFit/>
          </a:bodyPr>
          <a:lstStyle/>
          <a:p>
            <a:r>
              <a:rPr lang="en-US" sz="2800" dirty="0" err="1">
                <a:solidFill>
                  <a:srgbClr val="FF0000"/>
                </a:solidFill>
                <a:latin typeface="Times New Roman" pitchFamily="18" charset="0"/>
                <a:cs typeface="Times New Roman" pitchFamily="18" charset="0"/>
              </a:rPr>
              <a:t>N</a:t>
            </a:r>
            <a:r>
              <a:rPr lang="en-US" sz="2800" dirty="0" err="1" smtClean="0">
                <a:solidFill>
                  <a:srgbClr val="FF0000"/>
                </a:solidFill>
                <a:latin typeface="Times New Roman" pitchFamily="18" charset="0"/>
                <a:cs typeface="Times New Roman" pitchFamily="18" charset="0"/>
              </a:rPr>
              <a:t>êu</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a:t>
            </a:r>
          </a:p>
        </p:txBody>
      </p:sp>
      <p:sp>
        <p:nvSpPr>
          <p:cNvPr id="4" name="TextBox 3"/>
          <p:cNvSpPr txBox="1"/>
          <p:nvPr/>
        </p:nvSpPr>
        <p:spPr>
          <a:xfrm>
            <a:off x="198264" y="1109062"/>
            <a:ext cx="11394466" cy="2246769"/>
          </a:xfrm>
          <a:prstGeom prst="rect">
            <a:avLst/>
          </a:prstGeom>
          <a:noFill/>
        </p:spPr>
        <p:txBody>
          <a:bodyPr wrap="none" rtlCol="0">
            <a:spAutoFit/>
          </a:bodyPr>
          <a:lstStyle/>
          <a:p>
            <a:r>
              <a:rPr lang="en-US" sz="2800" dirty="0">
                <a:latin typeface="Times New Roman" pitchFamily="18" charset="0"/>
                <a:cs typeface="Times New Roman" pitchFamily="18" charset="0"/>
              </a:rPr>
              <a:t>VD: </a:t>
            </a:r>
            <a:r>
              <a:rPr lang="en-US" sz="2800" dirty="0" smtClean="0">
                <a:latin typeface="Times New Roman" pitchFamily="18" charset="0"/>
                <a:cs typeface="Times New Roman" pitchFamily="18" charset="0"/>
              </a:rPr>
              <a:t>Ở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qua</a:t>
            </a:r>
          </a:p>
          <a:p>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5" name="Right Arrow 4"/>
          <p:cNvSpPr/>
          <p:nvPr/>
        </p:nvSpPr>
        <p:spPr>
          <a:xfrm>
            <a:off x="414288" y="4149080"/>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1566416" y="4005064"/>
            <a:ext cx="10026314"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78136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8304" y="1052736"/>
            <a:ext cx="10855643" cy="1972813"/>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normAutofit/>
          </a:bodyPr>
          <a:lstStyle/>
          <a:p>
            <a:pPr marL="0" indent="0">
              <a:buNone/>
            </a:pPr>
            <a:r>
              <a:rPr lang="en-US" sz="2000" b="1" u="sng" dirty="0" smtClean="0">
                <a:latin typeface="Times New Roman" pitchFamily="18" charset="0"/>
                <a:cs typeface="Times New Roman" pitchFamily="18" charset="0"/>
              </a:rPr>
              <a:t>2. </a:t>
            </a:r>
            <a:r>
              <a:rPr lang="en-US" sz="2000" b="1" u="sng" dirty="0" err="1" smtClean="0">
                <a:latin typeface="Times New Roman" pitchFamily="18" charset="0"/>
                <a:cs typeface="Times New Roman" pitchFamily="18" charset="0"/>
              </a:rPr>
              <a:t>Chuyển</a:t>
            </a:r>
            <a:r>
              <a:rPr lang="en-US" sz="2000" b="1" u="sng" dirty="0" smtClean="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hóa</a:t>
            </a:r>
            <a:r>
              <a:rPr lang="en-US" sz="2000" b="1" u="sng" dirty="0" smtClean="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năng</a:t>
            </a:r>
            <a:r>
              <a:rPr lang="en-US" sz="2000" b="1" u="sng" dirty="0" smtClean="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lượng</a:t>
            </a:r>
            <a:r>
              <a:rPr lang="en-US" sz="2000" b="1" u="sng" dirty="0" smtClean="0">
                <a:latin typeface="Times New Roman" pitchFamily="18" charset="0"/>
                <a:cs typeface="Times New Roman" pitchFamily="18" charset="0"/>
              </a:rPr>
              <a:t>:</a:t>
            </a:r>
          </a:p>
          <a:p>
            <a:pPr marL="0" indent="0">
              <a:buNone/>
            </a:pPr>
            <a:r>
              <a:rPr lang="de-DE" sz="2000" dirty="0">
                <a:latin typeface="Times New Roman" pitchFamily="18" charset="0"/>
                <a:cs typeface="Times New Roman" pitchFamily="18" charset="0"/>
              </a:rPr>
              <a:t>- Chuyển hóa năng lượng là sự biến đổi năng lượng từ dạng này sang dạng khác. Trong tế bào và cơ thể sinh vật, năng lượng được dự trữ trong các liên kết hóa học.</a:t>
            </a:r>
            <a:endParaRPr lang="en-US" sz="2000" dirty="0">
              <a:latin typeface="Times New Roman" pitchFamily="18" charset="0"/>
              <a:cs typeface="Times New Roman" pitchFamily="18" charset="0"/>
            </a:endParaRPr>
          </a:p>
          <a:p>
            <a:pPr marL="0" indent="0">
              <a:buNone/>
            </a:pPr>
            <a:r>
              <a:rPr lang="de-DE" sz="2000" dirty="0">
                <a:latin typeface="Times New Roman" pitchFamily="18" charset="0"/>
                <a:cs typeface="Times New Roman" pitchFamily="18" charset="0"/>
              </a:rPr>
              <a:t>- Các dạng năng lượng: năng lượng ánh sáng, năng lượng hóa học, ...</a:t>
            </a:r>
            <a:endParaRPr lang="en-US" sz="2000" dirty="0">
              <a:latin typeface="Times New Roman" pitchFamily="18" charset="0"/>
              <a:cs typeface="Times New Roman" pitchFamily="18" charset="0"/>
            </a:endParaRPr>
          </a:p>
          <a:p>
            <a:endParaRPr lang="en-US" sz="2000" u="sng" dirty="0">
              <a:latin typeface="Times New Roman" pitchFamily="18" charset="0"/>
              <a:cs typeface="Times New Roman" pitchFamily="18" charset="0"/>
            </a:endParaRPr>
          </a:p>
        </p:txBody>
      </p:sp>
      <p:sp>
        <p:nvSpPr>
          <p:cNvPr id="5" name="Title 4"/>
          <p:cNvSpPr>
            <a:spLocks noGrp="1"/>
          </p:cNvSpPr>
          <p:nvPr>
            <p:ph type="title"/>
          </p:nvPr>
        </p:nvSpPr>
        <p:spPr>
          <a:xfrm>
            <a:off x="414289" y="53752"/>
            <a:ext cx="7848872" cy="494928"/>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normAutofit fontScale="90000"/>
          </a:bodyPr>
          <a:lstStyle/>
          <a:p>
            <a:pPr algn="l"/>
            <a:r>
              <a:rPr lang="en-US" sz="2000" b="1" dirty="0" smtClean="0">
                <a:solidFill>
                  <a:srgbClr val="002060"/>
                </a:solidFill>
                <a:latin typeface="Times New Roman" pitchFamily="18" charset="0"/>
                <a:cs typeface="Times New Roman" pitchFamily="18" charset="0"/>
              </a:rPr>
              <a:t>I. KHÁI NIỆM TRAO ĐỔI CHẤT VÀ CHUYỂN HÓA NĂNG LƯỢNG</a:t>
            </a:r>
            <a:endParaRPr lang="en-US" sz="2000" b="1" dirty="0">
              <a:solidFill>
                <a:srgbClr val="002060"/>
              </a:solidFill>
              <a:latin typeface="Times New Roman" pitchFamily="18" charset="0"/>
              <a:cs typeface="Times New Roman" pitchFamily="18" charset="0"/>
            </a:endParaRPr>
          </a:p>
        </p:txBody>
      </p:sp>
      <p:sp>
        <p:nvSpPr>
          <p:cNvPr id="6" name="Rectangle 5"/>
          <p:cNvSpPr/>
          <p:nvPr/>
        </p:nvSpPr>
        <p:spPr>
          <a:xfrm>
            <a:off x="414288" y="692696"/>
            <a:ext cx="1903278" cy="400110"/>
          </a:xfrm>
          <a:prstGeom prst="rect">
            <a:avLst/>
          </a:prstGeom>
        </p:spPr>
        <p:txBody>
          <a:bodyPr wrap="none">
            <a:spAutoFit/>
          </a:bodyPr>
          <a:lstStyle/>
          <a:p>
            <a:r>
              <a:rPr lang="en-US" sz="2000" b="1" dirty="0">
                <a:latin typeface="Times New Roman" pitchFamily="18" charset="0"/>
                <a:cs typeface="Times New Roman" pitchFamily="18" charset="0"/>
              </a:rPr>
              <a:t>1.</a:t>
            </a:r>
            <a:r>
              <a:rPr lang="en-US" sz="2000" dirty="0">
                <a:latin typeface="Times New Roman" pitchFamily="18" charset="0"/>
                <a:cs typeface="Times New Roman" pitchFamily="18" charset="0"/>
              </a:rPr>
              <a:t> </a:t>
            </a:r>
            <a:r>
              <a:rPr lang="en-US" sz="2000" b="1" u="sng" dirty="0" err="1">
                <a:latin typeface="Times New Roman" pitchFamily="18" charset="0"/>
                <a:cs typeface="Times New Roman" pitchFamily="18" charset="0"/>
              </a:rPr>
              <a:t>Trao</a:t>
            </a:r>
            <a:r>
              <a:rPr lang="en-US" sz="2000" b="1" u="sng" dirty="0">
                <a:latin typeface="Times New Roman" pitchFamily="18" charset="0"/>
                <a:cs typeface="Times New Roman" pitchFamily="18" charset="0"/>
              </a:rPr>
              <a:t> </a:t>
            </a:r>
            <a:r>
              <a:rPr lang="en-US" sz="2000" b="1" u="sng" dirty="0" err="1">
                <a:latin typeface="Times New Roman" pitchFamily="18" charset="0"/>
                <a:cs typeface="Times New Roman" pitchFamily="18" charset="0"/>
              </a:rPr>
              <a:t>đổi</a:t>
            </a:r>
            <a:r>
              <a:rPr lang="en-US" sz="2000" b="1" u="sng" dirty="0">
                <a:latin typeface="Times New Roman" pitchFamily="18" charset="0"/>
                <a:cs typeface="Times New Roman" pitchFamily="18" charset="0"/>
              </a:rPr>
              <a:t> </a:t>
            </a:r>
            <a:r>
              <a:rPr lang="en-US" sz="2000" b="1" u="sng" dirty="0" err="1">
                <a:latin typeface="Times New Roman" pitchFamily="18" charset="0"/>
                <a:cs typeface="Times New Roman" pitchFamily="18" charset="0"/>
              </a:rPr>
              <a:t>chất</a:t>
            </a:r>
            <a:endParaRPr lang="en-US"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28951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 y="116632"/>
            <a:ext cx="10585176" cy="792088"/>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lstStyle/>
          <a:p>
            <a:r>
              <a:rPr lang="en-US" sz="2000" b="1" u="sng" dirty="0" smtClean="0">
                <a:solidFill>
                  <a:srgbClr val="002060"/>
                </a:solidFill>
                <a:latin typeface="Times New Roman" pitchFamily="18" charset="0"/>
                <a:cs typeface="Times New Roman" pitchFamily="18" charset="0"/>
              </a:rPr>
              <a:t>II. VAI TRÒ CỦA TRAO ĐỔI CHẤT VÀ CHUYỂN HÓA NĂNG LƯỢNG</a:t>
            </a:r>
            <a:endParaRPr lang="en-US" sz="2000" b="1" u="sng"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8736055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680" y="44624"/>
            <a:ext cx="4315909"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dirty="0" smtClean="0">
                <a:solidFill>
                  <a:srgbClr val="002060"/>
                </a:solidFill>
                <a:latin typeface="Times New Roman" pitchFamily="18" charset="0"/>
                <a:cs typeface="Times New Roman" pitchFamily="18" charset="0"/>
              </a:rPr>
              <a:t>PHIẾU HỌC TẬP SỐ 2</a:t>
            </a:r>
            <a:endParaRPr lang="en-US" sz="3200" dirty="0">
              <a:solidFill>
                <a:srgbClr val="00206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63276362"/>
              </p:ext>
            </p:extLst>
          </p:nvPr>
        </p:nvGraphicFramePr>
        <p:xfrm>
          <a:off x="126256" y="1052736"/>
          <a:ext cx="11935569" cy="5614777"/>
        </p:xfrm>
        <a:graphic>
          <a:graphicData uri="http://schemas.openxmlformats.org/drawingml/2006/table">
            <a:tbl>
              <a:tblPr firstRow="1" bandRow="1">
                <a:tableStyleId>{16D9F66E-5EB9-4882-86FB-DCBF35E3C3E4}</a:tableStyleId>
              </a:tblPr>
              <a:tblGrid>
                <a:gridCol w="2668822"/>
                <a:gridCol w="5288224"/>
                <a:gridCol w="3978523"/>
              </a:tblGrid>
              <a:tr h="792088">
                <a:tc>
                  <a:txBody>
                    <a:bodyPr/>
                    <a:lstStyle/>
                    <a:p>
                      <a:pPr algn="ctr"/>
                      <a:r>
                        <a:rPr lang="en-US" sz="2400" dirty="0" smtClean="0"/>
                        <a:t>  </a:t>
                      </a:r>
                    </a:p>
                    <a:p>
                      <a:pPr algn="ctr"/>
                      <a:r>
                        <a:rPr lang="en-US" sz="2400" dirty="0" smtClean="0"/>
                        <a:t>VAI TRÒ</a:t>
                      </a:r>
                      <a:endParaRPr lang="en-US" sz="2400" dirty="0">
                        <a:latin typeface="Times New Roman" pitchFamily="18" charset="0"/>
                        <a:cs typeface="Times New Roman" pitchFamily="18" charset="0"/>
                      </a:endParaRPr>
                    </a:p>
                  </a:txBody>
                  <a:tcPr/>
                </a:tc>
                <a:tc>
                  <a:txBody>
                    <a:bodyPr/>
                    <a:lstStyle/>
                    <a:p>
                      <a:pPr algn="ctr"/>
                      <a:endParaRPr lang="en-US" sz="2400" dirty="0" smtClean="0"/>
                    </a:p>
                    <a:p>
                      <a:pPr algn="ctr"/>
                      <a:r>
                        <a:rPr lang="en-US" sz="2400" dirty="0" smtClean="0"/>
                        <a:t>BIỂU</a:t>
                      </a:r>
                      <a:r>
                        <a:rPr lang="en-US" sz="2400" baseline="0" dirty="0" smtClean="0"/>
                        <a:t> HIỆN</a:t>
                      </a:r>
                      <a:endParaRPr lang="en-US" sz="2400" dirty="0" smtClean="0">
                        <a:latin typeface="Times New Roman" pitchFamily="18" charset="0"/>
                        <a:cs typeface="Times New Roman" pitchFamily="18" charset="0"/>
                      </a:endParaRPr>
                    </a:p>
                  </a:txBody>
                  <a:tcPr/>
                </a:tc>
                <a:tc>
                  <a:txBody>
                    <a:bodyPr/>
                    <a:lstStyle/>
                    <a:p>
                      <a:pPr algn="ct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VÍ</a:t>
                      </a:r>
                      <a:r>
                        <a:rPr lang="en-US" sz="2400" baseline="0" dirty="0" smtClean="0"/>
                        <a:t> DỤ MINH HỌA</a:t>
                      </a:r>
                      <a:endParaRPr lang="en-US" sz="2400" dirty="0" smtClean="0"/>
                    </a:p>
                    <a:p>
                      <a:pPr algn="ctr"/>
                      <a:endParaRPr lang="en-US" sz="2400" dirty="0">
                        <a:latin typeface="Times New Roman" pitchFamily="18" charset="0"/>
                        <a:cs typeface="Times New Roman" pitchFamily="18" charset="0"/>
                      </a:endParaRPr>
                    </a:p>
                  </a:txBody>
                  <a:tcPr/>
                </a:tc>
              </a:tr>
              <a:tr h="1559267">
                <a:tc>
                  <a:txBody>
                    <a:bodyPr/>
                    <a:lstStyle/>
                    <a:p>
                      <a:r>
                        <a:rPr lang="en-US" sz="2400" dirty="0" smtClean="0"/>
                        <a:t>1. </a:t>
                      </a:r>
                      <a:r>
                        <a:rPr lang="en-US" sz="2400" dirty="0" err="1" smtClean="0"/>
                        <a:t>Cung</a:t>
                      </a:r>
                      <a:r>
                        <a:rPr lang="en-US" sz="2400" dirty="0" smtClean="0"/>
                        <a:t> </a:t>
                      </a:r>
                      <a:r>
                        <a:rPr lang="en-US" sz="2400" dirty="0" err="1" smtClean="0"/>
                        <a:t>cấp</a:t>
                      </a:r>
                      <a:r>
                        <a:rPr lang="en-US" sz="2400" baseline="0" dirty="0" smtClean="0"/>
                        <a:t> </a:t>
                      </a:r>
                      <a:r>
                        <a:rPr lang="en-US" sz="2400" baseline="0" dirty="0" err="1" smtClean="0"/>
                        <a:t>năng</a:t>
                      </a:r>
                      <a:r>
                        <a:rPr lang="en-US" sz="2400" baseline="0" dirty="0" smtClean="0"/>
                        <a:t> </a:t>
                      </a:r>
                      <a:r>
                        <a:rPr lang="en-US" sz="2400" baseline="0" dirty="0" err="1" smtClean="0"/>
                        <a:t>lượng</a:t>
                      </a:r>
                      <a:r>
                        <a:rPr lang="en-US" sz="2400" baseline="0" dirty="0" smtClean="0"/>
                        <a:t> </a:t>
                      </a:r>
                      <a:r>
                        <a:rPr lang="en-US" sz="2400" baseline="0" dirty="0" err="1" smtClean="0"/>
                        <a:t>cho</a:t>
                      </a:r>
                      <a:r>
                        <a:rPr lang="en-US" sz="2400" baseline="0" dirty="0" smtClean="0"/>
                        <a:t> </a:t>
                      </a:r>
                      <a:r>
                        <a:rPr lang="en-US" sz="2400" baseline="0" dirty="0" err="1" smtClean="0"/>
                        <a:t>các</a:t>
                      </a:r>
                      <a:r>
                        <a:rPr lang="en-US" sz="2400" baseline="0" dirty="0" smtClean="0"/>
                        <a:t> </a:t>
                      </a:r>
                      <a:r>
                        <a:rPr lang="en-US" sz="2400" baseline="0" dirty="0" err="1" smtClean="0"/>
                        <a:t>hoạt</a:t>
                      </a:r>
                      <a:r>
                        <a:rPr lang="en-US" sz="2400" baseline="0" dirty="0" smtClean="0"/>
                        <a:t> </a:t>
                      </a:r>
                      <a:r>
                        <a:rPr lang="en-US" sz="2400" baseline="0" dirty="0" err="1" smtClean="0"/>
                        <a:t>động</a:t>
                      </a:r>
                      <a:r>
                        <a:rPr lang="en-US" sz="2400" baseline="0" dirty="0" smtClean="0"/>
                        <a:t> </a:t>
                      </a:r>
                      <a:r>
                        <a:rPr lang="en-US" sz="2400" baseline="0" dirty="0" err="1" smtClean="0"/>
                        <a:t>của</a:t>
                      </a:r>
                      <a:r>
                        <a:rPr lang="en-US" sz="2400" baseline="0" dirty="0" smtClean="0"/>
                        <a:t> </a:t>
                      </a:r>
                      <a:r>
                        <a:rPr lang="en-US" sz="2400" baseline="0" dirty="0" err="1" smtClean="0"/>
                        <a:t>cơ</a:t>
                      </a:r>
                      <a:r>
                        <a:rPr lang="en-US" sz="2400" baseline="0" dirty="0" smtClean="0"/>
                        <a:t> </a:t>
                      </a:r>
                      <a:r>
                        <a:rPr lang="en-US" sz="2400" baseline="0" dirty="0" err="1" smtClean="0"/>
                        <a:t>thể</a:t>
                      </a:r>
                      <a:r>
                        <a:rPr lang="en-US" sz="2400" baseline="0" dirty="0" smtClean="0"/>
                        <a:t>.</a:t>
                      </a:r>
                      <a:endParaRPr lang="en-US" sz="2400" dirty="0">
                        <a:solidFill>
                          <a:srgbClr val="0070C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pPr marL="0" indent="0">
                        <a:buFontTx/>
                        <a:buNone/>
                      </a:pPr>
                      <a:endParaRPr lang="en-US" sz="2400" dirty="0">
                        <a:latin typeface="Times New Roman" pitchFamily="18" charset="0"/>
                        <a:cs typeface="Times New Roman" pitchFamily="18" charset="0"/>
                      </a:endParaRPr>
                    </a:p>
                  </a:txBody>
                  <a:tcPr/>
                </a:tc>
              </a:tr>
              <a:tr h="1433395">
                <a:tc>
                  <a:txBody>
                    <a:bodyPr/>
                    <a:lstStyle/>
                    <a:p>
                      <a:r>
                        <a:rPr lang="en-US" sz="2400" dirty="0" smtClean="0"/>
                        <a:t> </a:t>
                      </a:r>
                    </a:p>
                    <a:p>
                      <a:r>
                        <a:rPr lang="en-US" sz="2400" dirty="0" smtClean="0"/>
                        <a:t>2. </a:t>
                      </a:r>
                      <a:r>
                        <a:rPr lang="en-US" sz="2400" dirty="0" err="1" smtClean="0"/>
                        <a:t>Xây</a:t>
                      </a:r>
                      <a:r>
                        <a:rPr lang="en-US" sz="2400" baseline="0" dirty="0" smtClean="0"/>
                        <a:t> </a:t>
                      </a:r>
                      <a:r>
                        <a:rPr lang="en-US" sz="2400" baseline="0" dirty="0" err="1" smtClean="0"/>
                        <a:t>dựng</a:t>
                      </a:r>
                      <a:r>
                        <a:rPr lang="en-US" sz="2400" baseline="0" dirty="0" smtClean="0"/>
                        <a:t> </a:t>
                      </a:r>
                      <a:r>
                        <a:rPr lang="en-US" sz="2400" baseline="0" dirty="0" err="1" smtClean="0"/>
                        <a:t>cơ</a:t>
                      </a:r>
                      <a:r>
                        <a:rPr lang="en-US" sz="2400" baseline="0" dirty="0" smtClean="0"/>
                        <a:t> </a:t>
                      </a:r>
                      <a:r>
                        <a:rPr lang="en-US" sz="2400" baseline="0" dirty="0" err="1" smtClean="0"/>
                        <a:t>thể</a:t>
                      </a:r>
                      <a:endParaRPr lang="en-US" sz="2400" dirty="0">
                        <a:solidFill>
                          <a:srgbClr val="00B0F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1433395">
                <a:tc>
                  <a:txBody>
                    <a:bodyPr/>
                    <a:lstStyle/>
                    <a:p>
                      <a:r>
                        <a:rPr lang="en-US" sz="2400" dirty="0" smtClean="0"/>
                        <a:t>3. </a:t>
                      </a:r>
                      <a:r>
                        <a:rPr lang="en-US" sz="2400" dirty="0" err="1" smtClean="0"/>
                        <a:t>Loại</a:t>
                      </a:r>
                      <a:r>
                        <a:rPr lang="en-US" sz="2400" baseline="0" dirty="0" smtClean="0"/>
                        <a:t> </a:t>
                      </a:r>
                      <a:r>
                        <a:rPr lang="en-US" sz="2400" baseline="0" dirty="0" err="1" smtClean="0"/>
                        <a:t>bỏ</a:t>
                      </a:r>
                      <a:r>
                        <a:rPr lang="en-US" sz="2400" baseline="0" dirty="0" smtClean="0"/>
                        <a:t> </a:t>
                      </a:r>
                      <a:r>
                        <a:rPr lang="en-US" sz="2400" baseline="0" dirty="0" err="1" smtClean="0"/>
                        <a:t>chất</a:t>
                      </a:r>
                      <a:r>
                        <a:rPr lang="en-US" sz="2400" baseline="0" dirty="0" smtClean="0"/>
                        <a:t> </a:t>
                      </a:r>
                      <a:r>
                        <a:rPr lang="en-US" sz="2400" baseline="0" dirty="0" err="1" smtClean="0"/>
                        <a:t>thải</a:t>
                      </a:r>
                      <a:r>
                        <a:rPr lang="en-US" sz="2400" baseline="0" dirty="0" smtClean="0"/>
                        <a:t> </a:t>
                      </a:r>
                      <a:r>
                        <a:rPr lang="en-US" sz="2400" baseline="0" dirty="0" err="1" smtClean="0"/>
                        <a:t>ra</a:t>
                      </a:r>
                      <a:r>
                        <a:rPr lang="en-US" sz="2400" baseline="0" dirty="0" smtClean="0"/>
                        <a:t> </a:t>
                      </a:r>
                      <a:r>
                        <a:rPr lang="en-US" sz="2400" baseline="0" dirty="0" err="1" smtClean="0"/>
                        <a:t>khỏi</a:t>
                      </a:r>
                      <a:r>
                        <a:rPr lang="en-US" sz="2400" baseline="0" dirty="0" smtClean="0"/>
                        <a:t> </a:t>
                      </a:r>
                      <a:r>
                        <a:rPr lang="en-US" sz="2400" baseline="0" dirty="0" err="1" smtClean="0"/>
                        <a:t>cơ</a:t>
                      </a:r>
                      <a:r>
                        <a:rPr lang="en-US" sz="2400" baseline="0" dirty="0" smtClean="0"/>
                        <a:t> </a:t>
                      </a:r>
                      <a:r>
                        <a:rPr lang="en-US" sz="2400" baseline="0" dirty="0" err="1" smtClean="0"/>
                        <a:t>thể</a:t>
                      </a:r>
                      <a:endParaRPr lang="en-US" sz="2400" dirty="0">
                        <a:solidFill>
                          <a:srgbClr val="00B05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pPr marL="0" indent="0">
                        <a:buFontTx/>
                        <a:buNone/>
                      </a:pPr>
                      <a:endParaRPr lang="en-US" sz="2400" dirty="0">
                        <a:latin typeface="Times New Roman" pitchFamily="18" charset="0"/>
                        <a:cs typeface="Times New Roman" pitchFamily="18" charset="0"/>
                      </a:endParaRPr>
                    </a:p>
                  </a:txBody>
                  <a:tcPr/>
                </a:tc>
              </a:tr>
            </a:tbl>
          </a:graphicData>
        </a:graphic>
      </p:graphicFrame>
      <p:pic>
        <p:nvPicPr>
          <p:cNvPr id="14" name="Đồng hồ đếm ngược 5 phút">
            <a:hlinkClick r:id="" action="ppaction://media"/>
          </p:cNvPr>
          <p:cNvPicPr>
            <a:picLocks noChangeAspect="1"/>
          </p:cNvPicPr>
          <p:nvPr>
            <a:videoFile r:link="rId1"/>
            <p:extLst>
              <p:ext uri="{DAA4B4D4-6D71-4841-9C94-3DE7FCFB9230}">
                <p14:media xmlns:p14="http://schemas.microsoft.com/office/powerpoint/2010/main" r:embed="rId2">
                  <p14:trim end="1000"/>
                </p14:media>
              </p:ext>
            </p:extLst>
          </p:nvPr>
        </p:nvPicPr>
        <p:blipFill>
          <a:blip r:embed="rId4">
            <a:duotone>
              <a:schemeClr val="accent5">
                <a:shade val="45000"/>
                <a:satMod val="135000"/>
              </a:schemeClr>
              <a:prstClr val="white"/>
            </a:duotone>
          </a:blip>
          <a:stretch>
            <a:fillRect/>
          </a:stretch>
        </p:blipFill>
        <p:spPr>
          <a:xfrm>
            <a:off x="10235560" y="44624"/>
            <a:ext cx="1700007" cy="881124"/>
          </a:xfrm>
          <a:prstGeom prst="rect">
            <a:avLst/>
          </a:prstGeom>
        </p:spPr>
      </p:pic>
    </p:spTree>
    <p:extLst>
      <p:ext uri="{BB962C8B-B14F-4D97-AF65-F5344CB8AC3E}">
        <p14:creationId xmlns:p14="http://schemas.microsoft.com/office/powerpoint/2010/main" val="2587360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7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 y="116632"/>
            <a:ext cx="964907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rgbClr val="002060"/>
                </a:solidFill>
                <a:latin typeface="Times New Roman" pitchFamily="18" charset="0"/>
                <a:cs typeface="Times New Roman" pitchFamily="18" charset="0"/>
              </a:rPr>
              <a:t>II. VAI TRÒ CỦA TRAO ĐỔI CHẤT VÀ CHUYỂN HÓA NĂNG LƯỢNG</a:t>
            </a:r>
            <a:endParaRPr lang="en-US" sz="2400" dirty="0">
              <a:solidFill>
                <a:srgbClr val="00206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01600641"/>
              </p:ext>
            </p:extLst>
          </p:nvPr>
        </p:nvGraphicFramePr>
        <p:xfrm>
          <a:off x="126256" y="1052736"/>
          <a:ext cx="11935569" cy="5614777"/>
        </p:xfrm>
        <a:graphic>
          <a:graphicData uri="http://schemas.openxmlformats.org/drawingml/2006/table">
            <a:tbl>
              <a:tblPr firstRow="1" bandRow="1">
                <a:tableStyleId>{16D9F66E-5EB9-4882-86FB-DCBF35E3C3E4}</a:tableStyleId>
              </a:tblPr>
              <a:tblGrid>
                <a:gridCol w="2668822"/>
                <a:gridCol w="5288224"/>
                <a:gridCol w="3978523"/>
              </a:tblGrid>
              <a:tr h="792088">
                <a:tc>
                  <a:txBody>
                    <a:bodyPr/>
                    <a:lstStyle/>
                    <a:p>
                      <a:pPr algn="ctr"/>
                      <a:r>
                        <a:rPr lang="en-US" sz="2400" dirty="0" smtClean="0"/>
                        <a:t>  </a:t>
                      </a:r>
                    </a:p>
                    <a:p>
                      <a:pPr algn="ctr"/>
                      <a:r>
                        <a:rPr lang="en-US" sz="2400" dirty="0" smtClean="0"/>
                        <a:t>VAI TRÒ</a:t>
                      </a:r>
                      <a:endParaRPr lang="en-US" sz="2400" dirty="0">
                        <a:latin typeface="Times New Roman" pitchFamily="18" charset="0"/>
                        <a:cs typeface="Times New Roman" pitchFamily="18" charset="0"/>
                      </a:endParaRPr>
                    </a:p>
                  </a:txBody>
                  <a:tcPr/>
                </a:tc>
                <a:tc>
                  <a:txBody>
                    <a:bodyPr/>
                    <a:lstStyle/>
                    <a:p>
                      <a:pPr algn="ctr"/>
                      <a:endParaRPr lang="en-US" sz="2400" dirty="0" smtClean="0"/>
                    </a:p>
                    <a:p>
                      <a:pPr algn="ctr"/>
                      <a:r>
                        <a:rPr lang="en-US" sz="2400" dirty="0" smtClean="0"/>
                        <a:t>BIỂU</a:t>
                      </a:r>
                      <a:r>
                        <a:rPr lang="en-US" sz="2400" baseline="0" dirty="0" smtClean="0"/>
                        <a:t> HIỆN</a:t>
                      </a:r>
                      <a:endParaRPr lang="en-US" sz="2400" dirty="0" smtClean="0">
                        <a:latin typeface="Times New Roman" pitchFamily="18" charset="0"/>
                        <a:cs typeface="Times New Roman" pitchFamily="18" charset="0"/>
                      </a:endParaRPr>
                    </a:p>
                  </a:txBody>
                  <a:tcPr/>
                </a:tc>
                <a:tc>
                  <a:txBody>
                    <a:bodyPr/>
                    <a:lstStyle/>
                    <a:p>
                      <a:pPr algn="ct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VÍ</a:t>
                      </a:r>
                      <a:r>
                        <a:rPr lang="en-US" sz="2400" baseline="0" dirty="0" smtClean="0"/>
                        <a:t> DỤ MINH HỌA</a:t>
                      </a:r>
                      <a:endParaRPr lang="en-US" sz="2400" dirty="0" smtClean="0"/>
                    </a:p>
                    <a:p>
                      <a:pPr algn="ctr"/>
                      <a:endParaRPr lang="en-US" sz="2400" dirty="0">
                        <a:latin typeface="Times New Roman" pitchFamily="18" charset="0"/>
                        <a:cs typeface="Times New Roman" pitchFamily="18" charset="0"/>
                      </a:endParaRPr>
                    </a:p>
                  </a:txBody>
                  <a:tcPr/>
                </a:tc>
              </a:tr>
              <a:tr h="1559267">
                <a:tc>
                  <a:txBody>
                    <a:bodyPr/>
                    <a:lstStyle/>
                    <a:p>
                      <a:r>
                        <a:rPr lang="en-US" sz="2400" dirty="0" smtClean="0"/>
                        <a:t>1. </a:t>
                      </a:r>
                      <a:r>
                        <a:rPr lang="en-US" sz="2400" dirty="0" err="1" smtClean="0"/>
                        <a:t>Cung</a:t>
                      </a:r>
                      <a:r>
                        <a:rPr lang="en-US" sz="2400" dirty="0" smtClean="0"/>
                        <a:t> </a:t>
                      </a:r>
                      <a:r>
                        <a:rPr lang="en-US" sz="2400" dirty="0" err="1" smtClean="0"/>
                        <a:t>cấp</a:t>
                      </a:r>
                      <a:r>
                        <a:rPr lang="en-US" sz="2400" baseline="0" dirty="0" smtClean="0"/>
                        <a:t> </a:t>
                      </a:r>
                      <a:r>
                        <a:rPr lang="en-US" sz="2400" baseline="0" dirty="0" err="1" smtClean="0"/>
                        <a:t>năng</a:t>
                      </a:r>
                      <a:r>
                        <a:rPr lang="en-US" sz="2400" baseline="0" dirty="0" smtClean="0"/>
                        <a:t> </a:t>
                      </a:r>
                      <a:r>
                        <a:rPr lang="en-US" sz="2400" baseline="0" dirty="0" err="1" smtClean="0"/>
                        <a:t>lượng</a:t>
                      </a:r>
                      <a:r>
                        <a:rPr lang="en-US" sz="2400" baseline="0" dirty="0" smtClean="0"/>
                        <a:t> </a:t>
                      </a:r>
                      <a:r>
                        <a:rPr lang="en-US" sz="2400" baseline="0" dirty="0" err="1" smtClean="0"/>
                        <a:t>cho</a:t>
                      </a:r>
                      <a:r>
                        <a:rPr lang="en-US" sz="2400" baseline="0" dirty="0" smtClean="0"/>
                        <a:t> </a:t>
                      </a:r>
                      <a:r>
                        <a:rPr lang="en-US" sz="2400" baseline="0" dirty="0" err="1" smtClean="0"/>
                        <a:t>các</a:t>
                      </a:r>
                      <a:r>
                        <a:rPr lang="en-US" sz="2400" baseline="0" dirty="0" smtClean="0"/>
                        <a:t> </a:t>
                      </a:r>
                      <a:r>
                        <a:rPr lang="en-US" sz="2400" baseline="0" dirty="0" err="1" smtClean="0"/>
                        <a:t>hoạt</a:t>
                      </a:r>
                      <a:r>
                        <a:rPr lang="en-US" sz="2400" baseline="0" dirty="0" smtClean="0"/>
                        <a:t> </a:t>
                      </a:r>
                      <a:r>
                        <a:rPr lang="en-US" sz="2400" baseline="0" dirty="0" err="1" smtClean="0"/>
                        <a:t>động</a:t>
                      </a:r>
                      <a:r>
                        <a:rPr lang="en-US" sz="2400" baseline="0" dirty="0" smtClean="0"/>
                        <a:t> </a:t>
                      </a:r>
                      <a:r>
                        <a:rPr lang="en-US" sz="2400" baseline="0" dirty="0" err="1" smtClean="0"/>
                        <a:t>của</a:t>
                      </a:r>
                      <a:r>
                        <a:rPr lang="en-US" sz="2400" baseline="0" dirty="0" smtClean="0"/>
                        <a:t> </a:t>
                      </a:r>
                      <a:r>
                        <a:rPr lang="en-US" sz="2400" baseline="0" dirty="0" err="1" smtClean="0"/>
                        <a:t>cơ</a:t>
                      </a:r>
                      <a:r>
                        <a:rPr lang="en-US" sz="2400" baseline="0" dirty="0" smtClean="0"/>
                        <a:t> </a:t>
                      </a:r>
                      <a:r>
                        <a:rPr lang="en-US" sz="2400" baseline="0" dirty="0" err="1" smtClean="0"/>
                        <a:t>thể</a:t>
                      </a:r>
                      <a:r>
                        <a:rPr lang="en-US" sz="2400" baseline="0" dirty="0" smtClean="0"/>
                        <a:t>.</a:t>
                      </a:r>
                      <a:endParaRPr lang="en-US" sz="2400" dirty="0">
                        <a:solidFill>
                          <a:srgbClr val="0070C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pPr marL="0" indent="0">
                        <a:buFontTx/>
                        <a:buNone/>
                      </a:pPr>
                      <a:endParaRPr lang="en-US" sz="2400" dirty="0">
                        <a:latin typeface="Times New Roman" pitchFamily="18" charset="0"/>
                        <a:cs typeface="Times New Roman" pitchFamily="18" charset="0"/>
                      </a:endParaRPr>
                    </a:p>
                  </a:txBody>
                  <a:tcPr/>
                </a:tc>
              </a:tr>
              <a:tr h="1433395">
                <a:tc>
                  <a:txBody>
                    <a:bodyPr/>
                    <a:lstStyle/>
                    <a:p>
                      <a:r>
                        <a:rPr lang="en-US" sz="2400" dirty="0" smtClean="0"/>
                        <a:t> </a:t>
                      </a:r>
                    </a:p>
                    <a:p>
                      <a:r>
                        <a:rPr lang="en-US" sz="2400" dirty="0" smtClean="0"/>
                        <a:t>2. </a:t>
                      </a:r>
                      <a:r>
                        <a:rPr lang="en-US" sz="2400" dirty="0" err="1" smtClean="0"/>
                        <a:t>Xây</a:t>
                      </a:r>
                      <a:r>
                        <a:rPr lang="en-US" sz="2400" baseline="0" dirty="0" smtClean="0"/>
                        <a:t> </a:t>
                      </a:r>
                      <a:r>
                        <a:rPr lang="en-US" sz="2400" baseline="0" dirty="0" err="1" smtClean="0"/>
                        <a:t>dựng</a:t>
                      </a:r>
                      <a:r>
                        <a:rPr lang="en-US" sz="2400" baseline="0" dirty="0" smtClean="0"/>
                        <a:t> </a:t>
                      </a:r>
                      <a:r>
                        <a:rPr lang="en-US" sz="2400" baseline="0" dirty="0" err="1" smtClean="0"/>
                        <a:t>cơ</a:t>
                      </a:r>
                      <a:r>
                        <a:rPr lang="en-US" sz="2400" baseline="0" dirty="0" smtClean="0"/>
                        <a:t> </a:t>
                      </a:r>
                      <a:r>
                        <a:rPr lang="en-US" sz="2400" baseline="0" dirty="0" err="1" smtClean="0"/>
                        <a:t>thể</a:t>
                      </a:r>
                      <a:endParaRPr lang="en-US" sz="2400" dirty="0">
                        <a:solidFill>
                          <a:srgbClr val="00B0F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1433395">
                <a:tc>
                  <a:txBody>
                    <a:bodyPr/>
                    <a:lstStyle/>
                    <a:p>
                      <a:r>
                        <a:rPr lang="en-US" sz="2400" dirty="0" smtClean="0"/>
                        <a:t>3. </a:t>
                      </a:r>
                      <a:r>
                        <a:rPr lang="en-US" sz="2400" dirty="0" err="1" smtClean="0"/>
                        <a:t>Loại</a:t>
                      </a:r>
                      <a:r>
                        <a:rPr lang="en-US" sz="2400" baseline="0" dirty="0" smtClean="0"/>
                        <a:t> </a:t>
                      </a:r>
                      <a:r>
                        <a:rPr lang="en-US" sz="2400" baseline="0" dirty="0" err="1" smtClean="0"/>
                        <a:t>bỏ</a:t>
                      </a:r>
                      <a:r>
                        <a:rPr lang="en-US" sz="2400" baseline="0" dirty="0" smtClean="0"/>
                        <a:t> </a:t>
                      </a:r>
                      <a:r>
                        <a:rPr lang="en-US" sz="2400" baseline="0" dirty="0" err="1" smtClean="0"/>
                        <a:t>chất</a:t>
                      </a:r>
                      <a:r>
                        <a:rPr lang="en-US" sz="2400" baseline="0" dirty="0" smtClean="0"/>
                        <a:t> </a:t>
                      </a:r>
                      <a:r>
                        <a:rPr lang="en-US" sz="2400" baseline="0" dirty="0" err="1" smtClean="0"/>
                        <a:t>thải</a:t>
                      </a:r>
                      <a:r>
                        <a:rPr lang="en-US" sz="2400" baseline="0" dirty="0" smtClean="0"/>
                        <a:t> </a:t>
                      </a:r>
                      <a:r>
                        <a:rPr lang="en-US" sz="2400" baseline="0" dirty="0" err="1" smtClean="0"/>
                        <a:t>ra</a:t>
                      </a:r>
                      <a:r>
                        <a:rPr lang="en-US" sz="2400" baseline="0" dirty="0" smtClean="0"/>
                        <a:t> </a:t>
                      </a:r>
                      <a:r>
                        <a:rPr lang="en-US" sz="2400" baseline="0" dirty="0" err="1" smtClean="0"/>
                        <a:t>khỏi</a:t>
                      </a:r>
                      <a:r>
                        <a:rPr lang="en-US" sz="2400" baseline="0" dirty="0" smtClean="0"/>
                        <a:t> </a:t>
                      </a:r>
                      <a:r>
                        <a:rPr lang="en-US" sz="2400" baseline="0" dirty="0" err="1" smtClean="0"/>
                        <a:t>cơ</a:t>
                      </a:r>
                      <a:r>
                        <a:rPr lang="en-US" sz="2400" baseline="0" dirty="0" smtClean="0"/>
                        <a:t> </a:t>
                      </a:r>
                      <a:r>
                        <a:rPr lang="en-US" sz="2400" baseline="0" dirty="0" err="1" smtClean="0"/>
                        <a:t>thể</a:t>
                      </a:r>
                      <a:endParaRPr lang="en-US" sz="2400" dirty="0">
                        <a:solidFill>
                          <a:srgbClr val="00B05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pPr marL="0" indent="0">
                        <a:buFontTx/>
                        <a:buNone/>
                      </a:pPr>
                      <a:endParaRPr lang="en-US" sz="2400" dirty="0">
                        <a:latin typeface="Times New Roman" pitchFamily="18" charset="0"/>
                        <a:cs typeface="Times New Roman" pitchFamily="18" charset="0"/>
                      </a:endParaRPr>
                    </a:p>
                  </a:txBody>
                  <a:tcPr/>
                </a:tc>
              </a:tr>
            </a:tbl>
          </a:graphicData>
        </a:graphic>
      </p:graphicFrame>
      <p:sp>
        <p:nvSpPr>
          <p:cNvPr id="8" name="TextBox 7"/>
          <p:cNvSpPr txBox="1"/>
          <p:nvPr/>
        </p:nvSpPr>
        <p:spPr>
          <a:xfrm>
            <a:off x="2862560" y="2291388"/>
            <a:ext cx="5396029" cy="1569660"/>
          </a:xfrm>
          <a:prstGeom prst="rect">
            <a:avLst/>
          </a:prstGeom>
          <a:noFill/>
        </p:spPr>
        <p:txBody>
          <a:bodyPr wrap="none" rtlCol="0">
            <a:spAutoFit/>
          </a:bodyPr>
          <a:lstStyle/>
          <a:p>
            <a:r>
              <a:rPr lang="en-US" sz="2400" dirty="0" err="1">
                <a:solidFill>
                  <a:srgbClr val="0070C0"/>
                </a:solidFill>
                <a:latin typeface="Times New Roman" pitchFamily="18" charset="0"/>
                <a:cs typeface="Times New Roman" pitchFamily="18" charset="0"/>
              </a:rPr>
              <a:t>Chất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hữu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sẽ</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phóng</a:t>
            </a:r>
            <a:r>
              <a:rPr lang="en-US" sz="2400" dirty="0">
                <a:solidFill>
                  <a:srgbClr val="0070C0"/>
                </a:solidFill>
                <a:latin typeface="Times New Roman" pitchFamily="18" charset="0"/>
                <a:cs typeface="Times New Roman" pitchFamily="18" charset="0"/>
              </a:rPr>
              <a:t> </a:t>
            </a:r>
            <a:endParaRPr lang="en-US" sz="2400" dirty="0" smtClean="0">
              <a:solidFill>
                <a:srgbClr val="0070C0"/>
              </a:solidFill>
              <a:latin typeface="Times New Roman" pitchFamily="18" charset="0"/>
              <a:cs typeface="Times New Roman" pitchFamily="18" charset="0"/>
            </a:endParaRPr>
          </a:p>
          <a:p>
            <a:r>
              <a:rPr lang="en-US" sz="2400" dirty="0" err="1" smtClean="0">
                <a:solidFill>
                  <a:srgbClr val="0070C0"/>
                </a:solidFill>
                <a:latin typeface="Times New Roman" pitchFamily="18" charset="0"/>
                <a:cs typeface="Times New Roman" pitchFamily="18" charset="0"/>
              </a:rPr>
              <a:t>năng</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lượng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tổng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hợp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hữu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mới</a:t>
            </a:r>
            <a:r>
              <a:rPr lang="en-US" sz="2400" dirty="0">
                <a:solidFill>
                  <a:srgbClr val="0070C0"/>
                </a:solidFill>
                <a:latin typeface="Times New Roman" pitchFamily="18" charset="0"/>
                <a:cs typeface="Times New Roman" pitchFamily="18" charset="0"/>
              </a:rPr>
              <a:t> </a:t>
            </a:r>
            <a:endParaRPr lang="en-US" sz="2400" dirty="0" smtClean="0">
              <a:solidFill>
                <a:srgbClr val="0070C0"/>
              </a:solidFill>
              <a:latin typeface="Times New Roman" pitchFamily="18" charset="0"/>
              <a:cs typeface="Times New Roman" pitchFamily="18" charset="0"/>
            </a:endParaRPr>
          </a:p>
          <a:p>
            <a:r>
              <a:rPr lang="en-US" sz="2400" dirty="0" err="1" smtClean="0">
                <a:solidFill>
                  <a:srgbClr val="0070C0"/>
                </a:solidFill>
                <a:latin typeface="Times New Roman" pitchFamily="18" charset="0"/>
                <a:cs typeface="Times New Roman" pitchFamily="18" charset="0"/>
              </a:rPr>
              <a:t>và</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thực</a:t>
            </a: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hiện</a:t>
            </a: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các</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hoạt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sống</a:t>
            </a:r>
            <a:r>
              <a:rPr lang="en-US" sz="2400" dirty="0">
                <a:solidFill>
                  <a:srgbClr val="0070C0"/>
                </a:solidFill>
                <a:latin typeface="Times New Roman" pitchFamily="18" charset="0"/>
                <a:cs typeface="Times New Roman" pitchFamily="18" charset="0"/>
              </a:rPr>
              <a:t>.</a:t>
            </a:r>
          </a:p>
          <a:p>
            <a:endParaRPr lang="en-US" sz="2400" dirty="0">
              <a:solidFill>
                <a:srgbClr val="0070C0"/>
              </a:solidFill>
            </a:endParaRPr>
          </a:p>
        </p:txBody>
      </p:sp>
      <p:sp>
        <p:nvSpPr>
          <p:cNvPr id="9" name="TextBox 8"/>
          <p:cNvSpPr txBox="1"/>
          <p:nvPr/>
        </p:nvSpPr>
        <p:spPr>
          <a:xfrm>
            <a:off x="8407176" y="2204864"/>
            <a:ext cx="3656770" cy="1569660"/>
          </a:xfrm>
          <a:prstGeom prst="rect">
            <a:avLst/>
          </a:prstGeom>
          <a:noFill/>
        </p:spPr>
        <p:txBody>
          <a:bodyPr wrap="none" rtlCol="0">
            <a:spAutoFit/>
          </a:bodyPr>
          <a:lstStyle/>
          <a:p>
            <a:pPr marL="342900" indent="-342900">
              <a:buFontTx/>
              <a:buChar char="-"/>
            </a:pPr>
            <a:r>
              <a:rPr lang="en-US" sz="2400" dirty="0" err="1" smtClean="0">
                <a:solidFill>
                  <a:srgbClr val="0070C0"/>
                </a:solidFill>
                <a:latin typeface="Times New Roman" pitchFamily="18" charset="0"/>
                <a:cs typeface="Times New Roman" pitchFamily="18" charset="0"/>
              </a:rPr>
              <a:t>Hóa</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năng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trong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chất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dinh</a:t>
            </a:r>
            <a:endParaRPr lang="en-US" sz="2400" dirty="0" smtClean="0">
              <a:solidFill>
                <a:srgbClr val="0070C0"/>
              </a:solidFill>
              <a:latin typeface="Times New Roman" pitchFamily="18" charset="0"/>
              <a:cs typeface="Times New Roman" pitchFamily="18" charset="0"/>
            </a:endParaRPr>
          </a:p>
          <a:p>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dưỡng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thành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động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năng</a:t>
            </a:r>
            <a:r>
              <a:rPr lang="en-US" sz="2400" dirty="0" smtClean="0">
                <a:solidFill>
                  <a:srgbClr val="0070C0"/>
                </a:solidFill>
                <a:latin typeface="Times New Roman" pitchFamily="18" charset="0"/>
                <a:cs typeface="Times New Roman" pitchFamily="18" charset="0"/>
              </a:rPr>
              <a:t> </a:t>
            </a:r>
          </a:p>
          <a:p>
            <a:r>
              <a:rPr lang="en-US" sz="2400" dirty="0" err="1" smtClean="0">
                <a:solidFill>
                  <a:srgbClr val="0070C0"/>
                </a:solidFill>
                <a:latin typeface="Times New Roman" pitchFamily="18" charset="0"/>
                <a:cs typeface="Times New Roman" pitchFamily="18" charset="0"/>
              </a:rPr>
              <a:t>trong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quá</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trình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vận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động</a:t>
            </a:r>
            <a:r>
              <a:rPr lang="en-US"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endParaRPr lang="en-US" sz="2400" dirty="0">
              <a:solidFill>
                <a:srgbClr val="0070C0"/>
              </a:solidFill>
            </a:endParaRPr>
          </a:p>
        </p:txBody>
      </p:sp>
      <p:sp>
        <p:nvSpPr>
          <p:cNvPr id="10" name="TextBox 9"/>
          <p:cNvSpPr txBox="1"/>
          <p:nvPr/>
        </p:nvSpPr>
        <p:spPr>
          <a:xfrm>
            <a:off x="2904381" y="3861048"/>
            <a:ext cx="5142755" cy="1569660"/>
          </a:xfrm>
          <a:prstGeom prst="rect">
            <a:avLst/>
          </a:prstGeom>
          <a:noFill/>
        </p:spPr>
        <p:txBody>
          <a:bodyPr wrap="none" rtlCol="0">
            <a:spAutoFit/>
          </a:bodyPr>
          <a:lstStyle/>
          <a:p>
            <a:r>
              <a:rPr lang="en-US" sz="2400" dirty="0" err="1">
                <a:solidFill>
                  <a:srgbClr val="00B0F0"/>
                </a:solidFill>
                <a:latin typeface="Times New Roman" pitchFamily="18" charset="0"/>
                <a:cs typeface="Times New Roman" pitchFamily="18" charset="0"/>
              </a:rPr>
              <a:t>Thức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ăn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sau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đẩy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vào</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cơ</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thể</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sinh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vật</a:t>
            </a:r>
            <a:r>
              <a:rPr lang="en-US" sz="2400" dirty="0">
                <a:solidFill>
                  <a:srgbClr val="00B0F0"/>
                </a:solidFill>
                <a:latin typeface="Times New Roman" pitchFamily="18" charset="0"/>
                <a:cs typeface="Times New Roman" pitchFamily="18" charset="0"/>
              </a:rPr>
              <a:t> </a:t>
            </a:r>
            <a:endParaRPr lang="en-US" sz="2400" dirty="0" smtClean="0">
              <a:solidFill>
                <a:srgbClr val="00B0F0"/>
              </a:solidFill>
              <a:latin typeface="Times New Roman" pitchFamily="18" charset="0"/>
              <a:cs typeface="Times New Roman" pitchFamily="18" charset="0"/>
            </a:endParaRPr>
          </a:p>
          <a:p>
            <a:r>
              <a:rPr lang="en-US" sz="2400" dirty="0" err="1" smtClean="0">
                <a:solidFill>
                  <a:srgbClr val="00B0F0"/>
                </a:solidFill>
                <a:latin typeface="Times New Roman" pitchFamily="18" charset="0"/>
                <a:cs typeface="Times New Roman" pitchFamily="18" charset="0"/>
              </a:rPr>
              <a:t>được</a:t>
            </a:r>
            <a:r>
              <a:rPr lang="en-US" sz="2400" dirty="0" smtClean="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biến</a:t>
            </a:r>
            <a:r>
              <a:rPr lang="en-US" sz="2400" dirty="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đổi</a:t>
            </a:r>
            <a:r>
              <a:rPr lang="en-US" sz="2400" dirty="0" smtClean="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thành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các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xây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dựng</a:t>
            </a:r>
            <a:r>
              <a:rPr lang="en-US" sz="2400" dirty="0">
                <a:solidFill>
                  <a:srgbClr val="00B0F0"/>
                </a:solidFill>
                <a:latin typeface="Times New Roman" pitchFamily="18" charset="0"/>
                <a:cs typeface="Times New Roman" pitchFamily="18" charset="0"/>
              </a:rPr>
              <a:t> </a:t>
            </a:r>
            <a:endParaRPr lang="en-US" sz="2400" dirty="0" smtClean="0">
              <a:solidFill>
                <a:srgbClr val="00B0F0"/>
              </a:solidFill>
              <a:latin typeface="Times New Roman" pitchFamily="18" charset="0"/>
              <a:cs typeface="Times New Roman" pitchFamily="18" charset="0"/>
            </a:endParaRPr>
          </a:p>
          <a:p>
            <a:r>
              <a:rPr lang="en-US" sz="2400" dirty="0" err="1" smtClean="0">
                <a:solidFill>
                  <a:srgbClr val="00B0F0"/>
                </a:solidFill>
                <a:latin typeface="Times New Roman" pitchFamily="18" charset="0"/>
                <a:cs typeface="Times New Roman" pitchFamily="18" charset="0"/>
              </a:rPr>
              <a:t>nên</a:t>
            </a:r>
            <a:r>
              <a:rPr lang="en-US" sz="2400" dirty="0" smtClean="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các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cấu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trúc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của</a:t>
            </a:r>
            <a:r>
              <a:rPr lang="en-US" sz="2400" dirty="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cơ</a:t>
            </a:r>
            <a:r>
              <a:rPr lang="en-US" sz="2400" dirty="0" smtClean="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thể</a:t>
            </a:r>
            <a:r>
              <a:rPr lang="en-US" sz="2400" dirty="0">
                <a:solidFill>
                  <a:srgbClr val="00B0F0"/>
                </a:solidFill>
                <a:latin typeface="Times New Roman" pitchFamily="18" charset="0"/>
                <a:cs typeface="Times New Roman" pitchFamily="18" charset="0"/>
              </a:rPr>
              <a:t>. </a:t>
            </a:r>
          </a:p>
          <a:p>
            <a:endParaRPr lang="en-US" sz="2400" dirty="0">
              <a:solidFill>
                <a:srgbClr val="00B0F0"/>
              </a:solidFill>
            </a:endParaRPr>
          </a:p>
        </p:txBody>
      </p:sp>
      <p:sp>
        <p:nvSpPr>
          <p:cNvPr id="11" name="TextBox 10"/>
          <p:cNvSpPr txBox="1"/>
          <p:nvPr/>
        </p:nvSpPr>
        <p:spPr>
          <a:xfrm>
            <a:off x="8479184" y="3861048"/>
            <a:ext cx="3658374" cy="1692771"/>
          </a:xfrm>
          <a:prstGeom prst="rect">
            <a:avLst/>
          </a:prstGeom>
          <a:noFill/>
        </p:spPr>
        <p:txBody>
          <a:bodyPr wrap="none" rtlCol="0">
            <a:spAutoFit/>
          </a:bodyPr>
          <a:lstStyle/>
          <a:p>
            <a:pPr marL="342900" indent="-342900">
              <a:buFontTx/>
              <a:buChar char="-"/>
            </a:pPr>
            <a:r>
              <a:rPr lang="en-US" sz="2400" dirty="0" err="1" smtClean="0">
                <a:solidFill>
                  <a:srgbClr val="00B0F0"/>
                </a:solidFill>
                <a:latin typeface="Times New Roman" pitchFamily="18" charset="0"/>
                <a:cs typeface="Times New Roman" pitchFamily="18" charset="0"/>
              </a:rPr>
              <a:t>Khi</a:t>
            </a:r>
            <a:r>
              <a:rPr lang="en-US" sz="2400" dirty="0" smtClean="0">
                <a:solidFill>
                  <a:srgbClr val="00B0F0"/>
                </a:solidFill>
                <a:latin typeface="Times New Roman" pitchFamily="18" charset="0"/>
                <a:cs typeface="Times New Roman" pitchFamily="18" charset="0"/>
              </a:rPr>
              <a:t> ta </a:t>
            </a:r>
            <a:r>
              <a:rPr lang="en-US" sz="2400" dirty="0" err="1" smtClean="0">
                <a:solidFill>
                  <a:srgbClr val="00B0F0"/>
                </a:solidFill>
                <a:latin typeface="Times New Roman" pitchFamily="18" charset="0"/>
                <a:cs typeface="Times New Roman" pitchFamily="18" charset="0"/>
              </a:rPr>
              <a:t>ăn</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và</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hấp</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thu</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chất</a:t>
            </a:r>
            <a:endParaRPr lang="en-US" sz="2400" dirty="0" smtClean="0">
              <a:solidFill>
                <a:srgbClr val="00B0F0"/>
              </a:solidFill>
              <a:latin typeface="Times New Roman" pitchFamily="18" charset="0"/>
              <a:cs typeface="Times New Roman" pitchFamily="18" charset="0"/>
            </a:endParaRPr>
          </a:p>
          <a:p>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dinh</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dưỡng</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Năng</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lượng</a:t>
            </a:r>
            <a:r>
              <a:rPr lang="en-US" sz="2400" dirty="0" smtClean="0">
                <a:solidFill>
                  <a:srgbClr val="00B0F0"/>
                </a:solidFill>
                <a:latin typeface="Times New Roman" pitchFamily="18" charset="0"/>
                <a:cs typeface="Times New Roman" pitchFamily="18" charset="0"/>
              </a:rPr>
              <a:t> -&gt;</a:t>
            </a:r>
          </a:p>
          <a:p>
            <a:r>
              <a:rPr lang="en-US" sz="2400" dirty="0" err="1" smtClean="0">
                <a:solidFill>
                  <a:srgbClr val="00B0F0"/>
                </a:solidFill>
                <a:latin typeface="Times New Roman" pitchFamily="18" charset="0"/>
                <a:cs typeface="Times New Roman" pitchFamily="18" charset="0"/>
              </a:rPr>
              <a:t>Hóa</a:t>
            </a:r>
            <a:r>
              <a:rPr lang="en-US" sz="2400" dirty="0" smtClean="0">
                <a:solidFill>
                  <a:srgbClr val="00B0F0"/>
                </a:solidFill>
                <a:latin typeface="Times New Roman" pitchFamily="18" charset="0"/>
                <a:cs typeface="Times New Roman" pitchFamily="18" charset="0"/>
              </a:rPr>
              <a:t> </a:t>
            </a:r>
            <a:r>
              <a:rPr lang="en-US" sz="2400" dirty="0" err="1" smtClean="0">
                <a:solidFill>
                  <a:srgbClr val="00B0F0"/>
                </a:solidFill>
                <a:latin typeface="Times New Roman" pitchFamily="18" charset="0"/>
                <a:cs typeface="Times New Roman" pitchFamily="18" charset="0"/>
              </a:rPr>
              <a:t>năng</a:t>
            </a:r>
            <a:endParaRPr lang="en-US" sz="2400" dirty="0" smtClean="0">
              <a:solidFill>
                <a:srgbClr val="00B0F0"/>
              </a:solidFill>
              <a:latin typeface="Times New Roman" pitchFamily="18" charset="0"/>
              <a:cs typeface="Times New Roman" pitchFamily="18" charset="0"/>
            </a:endParaRPr>
          </a:p>
          <a:p>
            <a:endParaRPr lang="en-US" sz="3200" dirty="0">
              <a:solidFill>
                <a:srgbClr val="00B0F0"/>
              </a:solidFill>
            </a:endParaRPr>
          </a:p>
        </p:txBody>
      </p:sp>
      <p:sp>
        <p:nvSpPr>
          <p:cNvPr id="12" name="TextBox 11"/>
          <p:cNvSpPr txBox="1"/>
          <p:nvPr/>
        </p:nvSpPr>
        <p:spPr>
          <a:xfrm>
            <a:off x="2904381" y="5301208"/>
            <a:ext cx="4987647" cy="1200329"/>
          </a:xfrm>
          <a:prstGeom prst="rect">
            <a:avLst/>
          </a:prstGeom>
          <a:noFill/>
        </p:spPr>
        <p:txBody>
          <a:bodyPr wrap="none" rtlCol="0">
            <a:spAutoFit/>
          </a:bodyPr>
          <a:lstStyle/>
          <a:p>
            <a:r>
              <a:rPr lang="en-US" sz="2400" dirty="0" err="1">
                <a:solidFill>
                  <a:srgbClr val="00B050"/>
                </a:solidFill>
                <a:latin typeface="Times New Roman" pitchFamily="18" charset="0"/>
                <a:cs typeface="Times New Roman" pitchFamily="18" charset="0"/>
              </a:rPr>
              <a:t>Các</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chất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dư</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thừa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và</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chất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thải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của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quá</a:t>
            </a:r>
            <a:r>
              <a:rPr lang="en-US" sz="2400" dirty="0">
                <a:solidFill>
                  <a:srgbClr val="00B050"/>
                </a:solidFill>
                <a:latin typeface="Times New Roman" pitchFamily="18" charset="0"/>
                <a:cs typeface="Times New Roman" pitchFamily="18" charset="0"/>
              </a:rPr>
              <a:t> </a:t>
            </a:r>
            <a:endParaRPr lang="en-US" sz="2400" dirty="0" smtClean="0">
              <a:solidFill>
                <a:srgbClr val="00B050"/>
              </a:solidFill>
              <a:latin typeface="Times New Roman" pitchFamily="18" charset="0"/>
              <a:cs typeface="Times New Roman" pitchFamily="18" charset="0"/>
            </a:endParaRPr>
          </a:p>
          <a:p>
            <a:r>
              <a:rPr lang="en-US" sz="2400" dirty="0" err="1" smtClean="0">
                <a:solidFill>
                  <a:srgbClr val="00B050"/>
                </a:solidFill>
                <a:latin typeface="Times New Roman" pitchFamily="18" charset="0"/>
                <a:cs typeface="Times New Roman" pitchFamily="18" charset="0"/>
              </a:rPr>
              <a:t>Trình</a:t>
            </a:r>
            <a:r>
              <a:rPr lang="en-US" sz="2400" dirty="0" smtClean="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trao</a:t>
            </a:r>
            <a:r>
              <a:rPr lang="en-US" sz="2400" dirty="0" smtClean="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đổi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chất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thải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ra</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ngoài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cơ</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thể</a:t>
            </a:r>
            <a:r>
              <a:rPr lang="en-US" sz="2400" dirty="0">
                <a:solidFill>
                  <a:srgbClr val="00B050"/>
                </a:solidFill>
                <a:latin typeface="Times New Roman" pitchFamily="18" charset="0"/>
                <a:cs typeface="Times New Roman" pitchFamily="18" charset="0"/>
              </a:rPr>
              <a:t>.</a:t>
            </a:r>
          </a:p>
          <a:p>
            <a:endParaRPr lang="en-US" sz="2400" dirty="0">
              <a:solidFill>
                <a:srgbClr val="00B050"/>
              </a:solidFill>
            </a:endParaRPr>
          </a:p>
        </p:txBody>
      </p:sp>
      <p:sp>
        <p:nvSpPr>
          <p:cNvPr id="13" name="TextBox 12"/>
          <p:cNvSpPr txBox="1"/>
          <p:nvPr/>
        </p:nvSpPr>
        <p:spPr>
          <a:xfrm>
            <a:off x="8479184" y="5184486"/>
            <a:ext cx="3558988" cy="1938992"/>
          </a:xfrm>
          <a:prstGeom prst="rect">
            <a:avLst/>
          </a:prstGeom>
          <a:noFill/>
        </p:spPr>
        <p:txBody>
          <a:bodyPr wrap="none" rtlCol="0">
            <a:spAutoFit/>
          </a:bodyPr>
          <a:lstStyle/>
          <a:p>
            <a:pPr marL="342900" indent="-342900">
              <a:buFontTx/>
              <a:buChar char="-"/>
            </a:pPr>
            <a:r>
              <a:rPr lang="en-US" sz="2400" dirty="0" err="1">
                <a:solidFill>
                  <a:srgbClr val="00B050"/>
                </a:solidFill>
                <a:latin typeface="Times New Roman" pitchFamily="18" charset="0"/>
                <a:cs typeface="Times New Roman" pitchFamily="18" charset="0"/>
              </a:rPr>
              <a:t>Thải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khí</a:t>
            </a:r>
            <a:r>
              <a:rPr lang="en-US" sz="2400" dirty="0">
                <a:solidFill>
                  <a:srgbClr val="00B050"/>
                </a:solidFill>
                <a:latin typeface="Times New Roman" pitchFamily="18" charset="0"/>
                <a:cs typeface="Times New Roman" pitchFamily="18" charset="0"/>
              </a:rPr>
              <a:t> CO2 </a:t>
            </a:r>
            <a:r>
              <a:rPr lang="en-US" sz="2400" dirty="0" err="1">
                <a:solidFill>
                  <a:srgbClr val="00B050"/>
                </a:solidFill>
                <a:latin typeface="Times New Roman" pitchFamily="18" charset="0"/>
                <a:cs typeface="Times New Roman" pitchFamily="18" charset="0"/>
              </a:rPr>
              <a:t>quá</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trình</a:t>
            </a:r>
            <a:r>
              <a:rPr lang="en-US" sz="2400" dirty="0">
                <a:solidFill>
                  <a:srgbClr val="00B050"/>
                </a:solidFill>
                <a:latin typeface="Times New Roman" pitchFamily="18" charset="0"/>
                <a:cs typeface="Times New Roman" pitchFamily="18" charset="0"/>
              </a:rPr>
              <a:t> </a:t>
            </a:r>
            <a:endParaRPr lang="en-US" sz="2400" dirty="0" smtClean="0">
              <a:solidFill>
                <a:srgbClr val="00B050"/>
              </a:solidFill>
              <a:latin typeface="Times New Roman" pitchFamily="18" charset="0"/>
              <a:cs typeface="Times New Roman" pitchFamily="18" charset="0"/>
            </a:endParaRPr>
          </a:p>
          <a:p>
            <a:r>
              <a:rPr lang="en-US" sz="2400" dirty="0" err="1" smtClean="0">
                <a:solidFill>
                  <a:srgbClr val="00B050"/>
                </a:solidFill>
                <a:latin typeface="Times New Roman" pitchFamily="18" charset="0"/>
                <a:cs typeface="Times New Roman" pitchFamily="18" charset="0"/>
              </a:rPr>
              <a:t>hô</a:t>
            </a:r>
            <a:r>
              <a:rPr lang="en-US" sz="2400" dirty="0" smtClean="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hấp</a:t>
            </a:r>
            <a:endParaRPr lang="en-US" sz="2400" dirty="0">
              <a:solidFill>
                <a:srgbClr val="00B050"/>
              </a:solidFill>
              <a:latin typeface="Times New Roman" pitchFamily="18" charset="0"/>
              <a:cs typeface="Times New Roman" pitchFamily="18" charset="0"/>
            </a:endParaRPr>
          </a:p>
          <a:p>
            <a:pPr marL="342900" indent="-342900">
              <a:buFontTx/>
              <a:buChar char="-"/>
            </a:pPr>
            <a:r>
              <a:rPr lang="en-US" sz="2400" dirty="0" err="1">
                <a:solidFill>
                  <a:srgbClr val="00B050"/>
                </a:solidFill>
                <a:latin typeface="Times New Roman" pitchFamily="18" charset="0"/>
                <a:cs typeface="Times New Roman" pitchFamily="18" charset="0"/>
              </a:rPr>
              <a:t>Thải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phân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mồ</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hôi</a:t>
            </a:r>
            <a:r>
              <a:rPr lang="en-US" sz="2400" dirty="0">
                <a:solidFill>
                  <a:srgbClr val="00B050"/>
                </a:solidFill>
                <a:latin typeface="Times New Roman" pitchFamily="18" charset="0"/>
                <a:cs typeface="Times New Roman" pitchFamily="18" charset="0"/>
              </a:rPr>
              <a:t>, </a:t>
            </a:r>
            <a:r>
              <a:rPr lang="en-US" sz="2400" dirty="0" err="1" smtClean="0">
                <a:solidFill>
                  <a:srgbClr val="00B050"/>
                </a:solidFill>
                <a:latin typeface="Times New Roman" pitchFamily="18" charset="0"/>
                <a:cs typeface="Times New Roman" pitchFamily="18" charset="0"/>
              </a:rPr>
              <a:t>nước</a:t>
            </a:r>
            <a:endParaRPr lang="en-US" sz="2400" dirty="0" smtClean="0">
              <a:solidFill>
                <a:srgbClr val="00B050"/>
              </a:solidFill>
              <a:latin typeface="Times New Roman" pitchFamily="18" charset="0"/>
              <a:cs typeface="Times New Roman" pitchFamily="18" charset="0"/>
            </a:endParaRPr>
          </a:p>
          <a:p>
            <a:r>
              <a:rPr lang="en-US" sz="2400" dirty="0" smtClean="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tiểu</a:t>
            </a:r>
            <a:r>
              <a:rPr lang="en-US" sz="2400" dirty="0">
                <a:solidFill>
                  <a:srgbClr val="00B050"/>
                </a:solidFill>
                <a:latin typeface="Times New Roman" pitchFamily="18" charset="0"/>
                <a:cs typeface="Times New Roman" pitchFamily="18" charset="0"/>
              </a:rPr>
              <a:t>.</a:t>
            </a:r>
          </a:p>
          <a:p>
            <a:endParaRPr lang="en-US" sz="2400" dirty="0">
              <a:solidFill>
                <a:srgbClr val="00B050"/>
              </a:solidFill>
            </a:endParaRPr>
          </a:p>
        </p:txBody>
      </p:sp>
    </p:spTree>
    <p:extLst>
      <p:ext uri="{BB962C8B-B14F-4D97-AF65-F5344CB8AC3E}">
        <p14:creationId xmlns:p14="http://schemas.microsoft.com/office/powerpoint/2010/main" val="1637536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anim calcmode="lin" valueType="num">
                                      <p:cBhvr>
                                        <p:cTn id="51" dur="2000" fill="hold"/>
                                        <p:tgtEl>
                                          <p:spTgt spid="13"/>
                                        </p:tgtEl>
                                        <p:attrNameLst>
                                          <p:attrName>ppt_w</p:attrName>
                                        </p:attrNameLst>
                                      </p:cBhvr>
                                      <p:tavLst>
                                        <p:tav tm="0" fmla="#ppt_w*sin(2.5*pi*$)">
                                          <p:val>
                                            <p:fltVal val="0"/>
                                          </p:val>
                                        </p:tav>
                                        <p:tav tm="100000">
                                          <p:val>
                                            <p:fltVal val="1"/>
                                          </p:val>
                                        </p:tav>
                                      </p:tavLst>
                                    </p:anim>
                                    <p:anim calcmode="lin" valueType="num">
                                      <p:cBhvr>
                                        <p:cTn id="5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 y="116632"/>
            <a:ext cx="964907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rgbClr val="002060"/>
                </a:solidFill>
                <a:latin typeface="Times New Roman" pitchFamily="18" charset="0"/>
                <a:cs typeface="Times New Roman" pitchFamily="18" charset="0"/>
              </a:rPr>
              <a:t>II. VAI TRÒ CỦA TRAO ĐỔI CHẤT VÀ CHUYỂN HÓA NĂNG LƯỢNG</a:t>
            </a:r>
            <a:endParaRPr lang="en-US" sz="2400" dirty="0">
              <a:solidFill>
                <a:srgbClr val="002060"/>
              </a:solidFill>
              <a:latin typeface="Times New Roman" pitchFamily="18" charset="0"/>
              <a:cs typeface="Times New Roman" pitchFamily="18" charset="0"/>
            </a:endParaRPr>
          </a:p>
        </p:txBody>
      </p:sp>
      <p:sp>
        <p:nvSpPr>
          <p:cNvPr id="8" name="Action Button: Help 7">
            <a:hlinkClick r:id="" action="ppaction://noaction" highlightClick="1"/>
          </p:cNvPr>
          <p:cNvSpPr/>
          <p:nvPr/>
        </p:nvSpPr>
        <p:spPr>
          <a:xfrm>
            <a:off x="270272" y="1556792"/>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702320" y="1484784"/>
            <a:ext cx="9956508" cy="1384995"/>
          </a:xfrm>
          <a:prstGeom prst="rect">
            <a:avLst/>
          </a:prstGeom>
          <a:noFill/>
        </p:spPr>
        <p:txBody>
          <a:bodyPr wrap="none" rtlCol="0">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9" name="TextBox 8"/>
          <p:cNvSpPr txBox="1"/>
          <p:nvPr/>
        </p:nvSpPr>
        <p:spPr>
          <a:xfrm>
            <a:off x="774328" y="3068960"/>
            <a:ext cx="11349517" cy="2462213"/>
          </a:xfrm>
          <a:prstGeom prst="rect">
            <a:avLst/>
          </a:prstGeom>
          <a:noFill/>
        </p:spPr>
        <p:txBody>
          <a:bodyPr wrap="none" rtlCol="0">
            <a:spAutoFit/>
          </a:bodyPr>
          <a:lstStyle/>
          <a:p>
            <a:pPr>
              <a:lnSpc>
                <a:spcPct val="150000"/>
              </a:lnSpc>
            </a:pPr>
            <a:r>
              <a:rPr lang="en-US" sz="2800" dirty="0">
                <a:solidFill>
                  <a:srgbClr val="0070C0"/>
                </a:solidFill>
                <a:latin typeface="Times New Roman" pitchFamily="18" charset="0"/>
                <a:cs typeface="Times New Roman" pitchFamily="18" charset="0"/>
              </a:rPr>
              <a:t>-&gt;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trao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chuyển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hóa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kiện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tồn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phát</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triển</a:t>
            </a:r>
            <a:endParaRPr lang="en-US" sz="2800" dirty="0" smtClean="0">
              <a:solidFill>
                <a:srgbClr val="0070C0"/>
              </a:solidFill>
              <a:latin typeface="Times New Roman" pitchFamily="18" charset="0"/>
              <a:cs typeface="Times New Roman" pitchFamily="18" charset="0"/>
            </a:endParaRPr>
          </a:p>
          <a:p>
            <a:pPr>
              <a:lnSpc>
                <a:spcPct val="150000"/>
              </a:lnSpc>
            </a:pP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sinh</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vật</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Mọi</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sống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gắn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với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sống</a:t>
            </a:r>
            <a:r>
              <a:rPr lang="en-US" sz="2800" dirty="0">
                <a:solidFill>
                  <a:srgbClr val="0070C0"/>
                </a:solidFill>
                <a:latin typeface="Times New Roman" pitchFamily="18" charset="0"/>
                <a:cs typeface="Times New Roman" pitchFamily="18" charset="0"/>
              </a:rPr>
              <a:t> </a:t>
            </a:r>
            <a:endParaRPr lang="en-US" sz="2800" dirty="0" smtClean="0">
              <a:solidFill>
                <a:srgbClr val="0070C0"/>
              </a:solidFill>
              <a:latin typeface="Times New Roman" pitchFamily="18" charset="0"/>
              <a:cs typeface="Times New Roman" pitchFamily="18" charset="0"/>
            </a:endParaRPr>
          </a:p>
          <a:p>
            <a:pPr>
              <a:lnSpc>
                <a:spcPct val="150000"/>
              </a:lnSpc>
            </a:pPr>
            <a:r>
              <a:rPr lang="en-US" sz="2800" dirty="0" err="1" smtClean="0">
                <a:solidFill>
                  <a:srgbClr val="0070C0"/>
                </a:solidFill>
                <a:latin typeface="Times New Roman" pitchFamily="18" charset="0"/>
                <a:cs typeface="Times New Roman" pitchFamily="18" charset="0"/>
              </a:rPr>
              <a:t>của</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tế</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bào</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đều</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cần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184039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712" y="116632"/>
            <a:ext cx="316835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smtClean="0">
                <a:solidFill>
                  <a:srgbClr val="FF0000"/>
                </a:solidFill>
              </a:rPr>
              <a:t>LUYỆN TẬP</a:t>
            </a:r>
            <a:endParaRPr lang="en-US" sz="3200" dirty="0">
              <a:solidFill>
                <a:srgbClr val="FF0000"/>
              </a:solidFill>
            </a:endParaRPr>
          </a:p>
        </p:txBody>
      </p:sp>
      <p:grpSp>
        <p:nvGrpSpPr>
          <p:cNvPr id="6" name="Group 5"/>
          <p:cNvGrpSpPr/>
          <p:nvPr/>
        </p:nvGrpSpPr>
        <p:grpSpPr>
          <a:xfrm>
            <a:off x="270272" y="1826821"/>
            <a:ext cx="10904953" cy="954107"/>
            <a:chOff x="270272" y="3123545"/>
            <a:chExt cx="10904953" cy="954107"/>
          </a:xfrm>
        </p:grpSpPr>
        <p:sp>
          <p:nvSpPr>
            <p:cNvPr id="2" name="Rectangle 1"/>
            <p:cNvSpPr/>
            <p:nvPr/>
          </p:nvSpPr>
          <p:spPr>
            <a:xfrm>
              <a:off x="806073" y="3123545"/>
              <a:ext cx="10369152" cy="954107"/>
            </a:xfrm>
            <a:prstGeom prst="rect">
              <a:avLst/>
            </a:prstGeom>
          </p:spPr>
          <p:txBody>
            <a:bodyPr wrap="square">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ở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
          <p:nvSpPr>
            <p:cNvPr id="5" name="Action Button: Help 4">
              <a:hlinkClick r:id="" action="ppaction://noaction" highlightClick="1"/>
            </p:cNvPr>
            <p:cNvSpPr/>
            <p:nvPr/>
          </p:nvSpPr>
          <p:spPr>
            <a:xfrm>
              <a:off x="270272" y="3341001"/>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3" name="Rectangle 2"/>
          <p:cNvSpPr/>
          <p:nvPr/>
        </p:nvSpPr>
        <p:spPr>
          <a:xfrm>
            <a:off x="846336" y="3338989"/>
            <a:ext cx="10081120" cy="523220"/>
          </a:xfrm>
          <a:prstGeom prst="rect">
            <a:avLst/>
          </a:prstGeom>
        </p:spPr>
        <p:txBody>
          <a:bodyPr wrap="square">
            <a:spAutoFit/>
          </a:bodyPr>
          <a:lstStyle/>
          <a:p>
            <a:r>
              <a:rPr lang="en-US" sz="2800" dirty="0">
                <a:solidFill>
                  <a:schemeClr val="accent1"/>
                </a:solidFill>
                <a:latin typeface="Times New Roman" pitchFamily="18" charset="0"/>
                <a:cs typeface="Times New Roman" pitchFamily="18" charset="0"/>
              </a:rPr>
              <a:t>-&gt; </a:t>
            </a:r>
            <a:r>
              <a:rPr lang="en-US" sz="2800" dirty="0" err="1">
                <a:solidFill>
                  <a:schemeClr val="accent1"/>
                </a:solidFill>
                <a:latin typeface="Times New Roman" pitchFamily="18" charset="0"/>
                <a:cs typeface="Times New Roman" pitchFamily="18" charset="0"/>
              </a:rPr>
              <a:t>Năng</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lượng</a:t>
            </a:r>
            <a:r>
              <a:rPr lang="en-US" sz="2800" dirty="0">
                <a:solidFill>
                  <a:schemeClr val="accent1"/>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biến</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đổi</a:t>
            </a:r>
            <a:r>
              <a:rPr lang="en-US" sz="2800" dirty="0">
                <a:solidFill>
                  <a:schemeClr val="accent1"/>
                </a:solidFill>
                <a:latin typeface="Times New Roman" pitchFamily="18" charset="0"/>
                <a:cs typeface="Times New Roman" pitchFamily="18" charset="0"/>
              </a:rPr>
              <a:t> sang </a:t>
            </a:r>
            <a:r>
              <a:rPr lang="en-US" sz="2800" dirty="0" err="1">
                <a:solidFill>
                  <a:schemeClr val="accent1"/>
                </a:solidFill>
                <a:latin typeface="Times New Roman" pitchFamily="18" charset="0"/>
                <a:cs typeface="Times New Roman" pitchFamily="18" charset="0"/>
              </a:rPr>
              <a:t>dạng</a:t>
            </a:r>
            <a:r>
              <a:rPr lang="en-US" sz="2800" dirty="0">
                <a:solidFill>
                  <a:schemeClr val="accent1"/>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và</a:t>
            </a:r>
            <a:r>
              <a:rPr lang="en-US" sz="2800" dirty="0">
                <a:solidFill>
                  <a:schemeClr val="accent1"/>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nhiệt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chemeClr val="accent1"/>
                </a:solidFill>
                <a:latin typeface="Times New Roman" pitchFamily="18" charset="0"/>
                <a:cs typeface="Times New Roman" pitchFamily="18" charset="0"/>
              </a:rPr>
              <a:t>.</a:t>
            </a:r>
          </a:p>
        </p:txBody>
      </p:sp>
    </p:spTree>
    <p:extLst>
      <p:ext uri="{BB962C8B-B14F-4D97-AF65-F5344CB8AC3E}">
        <p14:creationId xmlns:p14="http://schemas.microsoft.com/office/powerpoint/2010/main" val="16068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92" y="44624"/>
            <a:ext cx="10855643" cy="1143000"/>
          </a:xfrm>
        </p:spPr>
        <p:txBody>
          <a:bodyPr>
            <a:normAutofit/>
          </a:bodyPr>
          <a:lstStyle/>
          <a:p>
            <a:r>
              <a:rPr lang="en-US" sz="3200" dirty="0" smtClean="0">
                <a:solidFill>
                  <a:srgbClr val="FF0000"/>
                </a:solidFill>
                <a:latin typeface="Times New Roman" pitchFamily="18" charset="0"/>
                <a:cs typeface="Times New Roman" pitchFamily="18" charset="0"/>
              </a:rPr>
              <a:t>HOẠT ĐỘNG KHỞI ĐỘNG</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1026" name="Picture 2" descr="C:\Users\Administrator\Desktop\1kh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584" y="1239662"/>
            <a:ext cx="7848872"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Sequential Access Storage 3"/>
          <p:cNvSpPr/>
          <p:nvPr/>
        </p:nvSpPr>
        <p:spPr>
          <a:xfrm>
            <a:off x="126256" y="1239662"/>
            <a:ext cx="2952328" cy="2448272"/>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17.1</a:t>
            </a:r>
          </a:p>
          <a:p>
            <a:pPr algn="ct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528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712" y="116632"/>
            <a:ext cx="316835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smtClean="0">
                <a:solidFill>
                  <a:srgbClr val="FF0000"/>
                </a:solidFill>
              </a:rPr>
              <a:t>VẬN DỤNG</a:t>
            </a:r>
            <a:endParaRPr lang="en-US" sz="3200" dirty="0">
              <a:solidFill>
                <a:srgbClr val="FF0000"/>
              </a:solidFill>
            </a:endParaRPr>
          </a:p>
        </p:txBody>
      </p:sp>
      <p:sp>
        <p:nvSpPr>
          <p:cNvPr id="2" name="Rectangle 1"/>
          <p:cNvSpPr/>
          <p:nvPr/>
        </p:nvSpPr>
        <p:spPr>
          <a:xfrm>
            <a:off x="846336" y="1754813"/>
            <a:ext cx="10369152" cy="954107"/>
          </a:xfrm>
          <a:prstGeom prst="rect">
            <a:avLst/>
          </a:prstGeom>
        </p:spPr>
        <p:txBody>
          <a:bodyPr wrap="square">
            <a:spAutoFit/>
          </a:bodyP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p>
        </p:txBody>
      </p:sp>
      <p:sp>
        <p:nvSpPr>
          <p:cNvPr id="5" name="Action Button: Help 4">
            <a:hlinkClick r:id="" action="ppaction://noaction" highlightClick="1"/>
          </p:cNvPr>
          <p:cNvSpPr/>
          <p:nvPr/>
        </p:nvSpPr>
        <p:spPr>
          <a:xfrm>
            <a:off x="270272" y="1899680"/>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p:cNvSpPr/>
          <p:nvPr/>
        </p:nvSpPr>
        <p:spPr>
          <a:xfrm>
            <a:off x="846336" y="3338989"/>
            <a:ext cx="10081120" cy="1384995"/>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-&gt; </a:t>
            </a:r>
            <a:r>
              <a:rPr lang="en-US" sz="2800" dirty="0" err="1" smtClean="0">
                <a:solidFill>
                  <a:srgbClr val="0070C0"/>
                </a:solidFill>
                <a:latin typeface="Times New Roman" pitchFamily="18" charset="0"/>
                <a:cs typeface="Times New Roman" pitchFamily="18" charset="0"/>
              </a:rPr>
              <a:t>Cơ</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trạng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nghỉ</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tiêu</a:t>
            </a:r>
            <a:r>
              <a:rPr lang="en-US" sz="2800" dirty="0">
                <a:solidFill>
                  <a:srgbClr val="0070C0"/>
                </a:solidFill>
                <a:latin typeface="Times New Roman" pitchFamily="18" charset="0"/>
                <a:cs typeface="Times New Roman" pitchFamily="18" charset="0"/>
              </a:rPr>
              <a:t> dung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trao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chuyển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hóa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diễn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tế</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bào</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sống</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8414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712" y="116632"/>
            <a:ext cx="316835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smtClean="0">
                <a:solidFill>
                  <a:srgbClr val="FF0000"/>
                </a:solidFill>
              </a:rPr>
              <a:t>VẬN DỤNG</a:t>
            </a:r>
            <a:endParaRPr lang="en-US" sz="3200" dirty="0">
              <a:solidFill>
                <a:srgbClr val="FF0000"/>
              </a:solidFill>
            </a:endParaRPr>
          </a:p>
        </p:txBody>
      </p:sp>
      <p:sp>
        <p:nvSpPr>
          <p:cNvPr id="2" name="Rectangle 1"/>
          <p:cNvSpPr/>
          <p:nvPr/>
        </p:nvSpPr>
        <p:spPr>
          <a:xfrm>
            <a:off x="846336" y="1916832"/>
            <a:ext cx="10369152" cy="523220"/>
          </a:xfrm>
          <a:prstGeom prst="rect">
            <a:avLst/>
          </a:prstGeom>
        </p:spPr>
        <p:txBody>
          <a:bodyPr wrap="square">
            <a:spAutoFit/>
          </a:bodyP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a:t>
            </a:r>
          </a:p>
        </p:txBody>
      </p:sp>
      <p:sp>
        <p:nvSpPr>
          <p:cNvPr id="5" name="Action Button: Help 4">
            <a:hlinkClick r:id="" action="ppaction://noaction" highlightClick="1"/>
          </p:cNvPr>
          <p:cNvSpPr/>
          <p:nvPr/>
        </p:nvSpPr>
        <p:spPr>
          <a:xfrm>
            <a:off x="270272" y="1899680"/>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p:cNvSpPr/>
          <p:nvPr/>
        </p:nvSpPr>
        <p:spPr>
          <a:xfrm>
            <a:off x="846336" y="2924944"/>
            <a:ext cx="10081120" cy="1815882"/>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-&gt;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cần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thụ</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thức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tốn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 do </a:t>
            </a:r>
            <a:r>
              <a:rPr lang="en-US" sz="2800" dirty="0" err="1">
                <a:solidFill>
                  <a:srgbClr val="0070C0"/>
                </a:solidFill>
                <a:latin typeface="Times New Roman" pitchFamily="18" charset="0"/>
                <a:cs typeface="Times New Roman" pitchFamily="18" charset="0"/>
              </a:rPr>
              <a:t>đó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cần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cấp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đủ</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nguyên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liệu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phân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phóng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lượng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530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712" y="116632"/>
            <a:ext cx="316835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smtClean="0">
                <a:solidFill>
                  <a:srgbClr val="FF0000"/>
                </a:solidFill>
              </a:rPr>
              <a:t>VẬN DỤNG</a:t>
            </a:r>
            <a:endParaRPr lang="en-US" sz="3200" dirty="0">
              <a:solidFill>
                <a:srgbClr val="FF0000"/>
              </a:solidFill>
            </a:endParaRPr>
          </a:p>
        </p:txBody>
      </p:sp>
      <p:sp>
        <p:nvSpPr>
          <p:cNvPr id="2" name="Rectangle 1"/>
          <p:cNvSpPr/>
          <p:nvPr/>
        </p:nvSpPr>
        <p:spPr>
          <a:xfrm>
            <a:off x="846336" y="1754813"/>
            <a:ext cx="10369152" cy="954107"/>
          </a:xfrm>
          <a:prstGeom prst="rect">
            <a:avLst/>
          </a:prstGeom>
        </p:spPr>
        <p:txBody>
          <a:bodyPr wrap="square">
            <a:spAutoFit/>
          </a:bodyP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ốc</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găp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a:t>
            </a:r>
          </a:p>
        </p:txBody>
      </p:sp>
      <p:sp>
        <p:nvSpPr>
          <p:cNvPr id="5" name="Action Button: Help 4">
            <a:hlinkClick r:id="" action="ppaction://noaction" highlightClick="1"/>
          </p:cNvPr>
          <p:cNvSpPr/>
          <p:nvPr/>
        </p:nvSpPr>
        <p:spPr>
          <a:xfrm>
            <a:off x="270272" y="1899680"/>
            <a:ext cx="504056" cy="521208"/>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p:cNvSpPr/>
          <p:nvPr/>
        </p:nvSpPr>
        <p:spPr>
          <a:xfrm>
            <a:off x="846336" y="3338989"/>
            <a:ext cx="10081120" cy="1384995"/>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-&gt; </a:t>
            </a:r>
            <a:r>
              <a:rPr lang="en-US" sz="2800" dirty="0" err="1">
                <a:solidFill>
                  <a:srgbClr val="0070C0"/>
                </a:solidFill>
                <a:latin typeface="Times New Roman" pitchFamily="18" charset="0"/>
                <a:cs typeface="Times New Roman" pitchFamily="18" charset="0"/>
              </a:rPr>
              <a:t>Khi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tế</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sinh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nhiệt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giúp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nóng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dần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lên</a:t>
            </a:r>
            <a:r>
              <a:rPr lang="en-US" sz="2800" dirty="0">
                <a:solidFill>
                  <a:srgbClr val="0070C0"/>
                </a:solidFill>
                <a:latin typeface="Times New Roman" pitchFamily="18" charset="0"/>
                <a:cs typeface="Times New Roman" pitchFamily="18" charset="0"/>
              </a:rPr>
              <a:t>.</a:t>
            </a:r>
          </a:p>
          <a:p>
            <a:r>
              <a:rPr lang="en-US" sz="2800" dirty="0" err="1">
                <a:solidFill>
                  <a:srgbClr val="0070C0"/>
                </a:solidFill>
                <a:latin typeface="Times New Roman" pitchFamily="18" charset="0"/>
                <a:cs typeface="Times New Roman" pitchFamily="18" charset="0"/>
              </a:rPr>
              <a:t>Khi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gặp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mạch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máu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ngoại</a:t>
            </a:r>
            <a:r>
              <a:rPr lang="en-US" sz="2800" dirty="0">
                <a:solidFill>
                  <a:srgbClr val="0070C0"/>
                </a:solidFill>
                <a:latin typeface="Times New Roman" pitchFamily="18" charset="0"/>
                <a:cs typeface="Times New Roman" pitchFamily="18" charset="0"/>
              </a:rPr>
              <a:t> vi co </a:t>
            </a:r>
            <a:r>
              <a:rPr lang="en-US" sz="2800" dirty="0" err="1">
                <a:solidFill>
                  <a:srgbClr val="0070C0"/>
                </a:solidFill>
                <a:latin typeface="Times New Roman" pitchFamily="18" charset="0"/>
                <a:cs typeface="Times New Roman" pitchFamily="18" charset="0"/>
              </a:rPr>
              <a:t>lại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giúp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giữ</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nhiệt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dẫn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tới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sởn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ốc</a:t>
            </a:r>
            <a:r>
              <a:rPr lang="en-US" sz="2800" dirty="0">
                <a:solidFill>
                  <a:srgbClr val="0070C0"/>
                </a:solidFill>
                <a:latin typeface="Times New Roman" pitchFamily="18" charset="0"/>
                <a:cs typeface="Times New Roman" pitchFamily="18" charset="0"/>
              </a:rPr>
              <a:t>, rung </a:t>
            </a:r>
            <a:r>
              <a:rPr lang="en-US" sz="2800" dirty="0" err="1">
                <a:solidFill>
                  <a:srgbClr val="0070C0"/>
                </a:solidFill>
                <a:latin typeface="Times New Roman" pitchFamily="18" charset="0"/>
                <a:cs typeface="Times New Roman" pitchFamily="18" charset="0"/>
              </a:rPr>
              <a:t>mình</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530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2680" y="116632"/>
            <a:ext cx="4176464"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smtClean="0">
                <a:solidFill>
                  <a:srgbClr val="FF0000"/>
                </a:solidFill>
              </a:rPr>
              <a:t>HƯỚNG DẪN VỀ NHÀ</a:t>
            </a:r>
            <a:endParaRPr lang="en-US" sz="3200" dirty="0">
              <a:solidFill>
                <a:srgbClr val="FF0000"/>
              </a:solidFill>
            </a:endParaRPr>
          </a:p>
        </p:txBody>
      </p:sp>
      <p:sp>
        <p:nvSpPr>
          <p:cNvPr id="2" name="Rectangle 1"/>
          <p:cNvSpPr/>
          <p:nvPr/>
        </p:nvSpPr>
        <p:spPr>
          <a:xfrm>
            <a:off x="1926456" y="2260029"/>
            <a:ext cx="10369152" cy="1384995"/>
          </a:xfrm>
          <a:prstGeom prst="rect">
            <a:avLst/>
          </a:prstGeom>
        </p:spPr>
        <p:txBody>
          <a:bodyPr wrap="square">
            <a:spAutoFit/>
          </a:bodyPr>
          <a:lstStyle/>
          <a:p>
            <a:pPr marL="514350" indent="-514350">
              <a:buAutoNum type="arabicPeriod"/>
            </a:pP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endParaRPr lang="en-US" sz="2800" dirty="0" smtClean="0">
              <a:latin typeface="Times New Roman" pitchFamily="18" charset="0"/>
              <a:cs typeface="Times New Roman" pitchFamily="18" charset="0"/>
            </a:endParaRPr>
          </a:p>
          <a:p>
            <a:pPr marL="514350" indent="-514350">
              <a:buAutoNum type="arabicPeriod"/>
            </a:pP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18.</a:t>
            </a:r>
          </a:p>
          <a:p>
            <a:pPr marL="514350" indent="-514350">
              <a:buAutoNum type="arabicPeriod"/>
            </a:pP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18.1</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9133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90" y="281109"/>
            <a:ext cx="8020107" cy="1143000"/>
          </a:xfrm>
        </p:spPr>
        <p:txBody>
          <a:bodyPr/>
          <a:lstStyle/>
          <a:p>
            <a:r>
              <a:rPr lang="en-US" dirty="0" smtClean="0">
                <a:latin typeface="Times New Roman" pitchFamily="18" charset="0"/>
                <a:cs typeface="Times New Roman" pitchFamily="18" charset="0"/>
              </a:rPr>
              <a:t> PHIẾU HỌC TẬP SỐ 1.</a:t>
            </a:r>
            <a:endParaRPr lang="en-US" dirty="0">
              <a:latin typeface="Times New Roman" pitchFamily="18" charset="0"/>
              <a:cs typeface="Times New Roman" pitchFamily="18" charset="0"/>
            </a:endParaRPr>
          </a:p>
        </p:txBody>
      </p:sp>
      <p:sp>
        <p:nvSpPr>
          <p:cNvPr id="4" name="Rectangle 3"/>
          <p:cNvSpPr/>
          <p:nvPr/>
        </p:nvSpPr>
        <p:spPr>
          <a:xfrm>
            <a:off x="630312" y="1484784"/>
            <a:ext cx="11089232" cy="4896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1.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nâng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a:t>
            </a:r>
          </a:p>
          <a:p>
            <a:endParaRPr lang="en-US" sz="24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Xe</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3.  </a:t>
            </a:r>
            <a:r>
              <a:rPr lang="en-US" sz="2400" b="1" dirty="0">
                <a:latin typeface="Times New Roman" pitchFamily="18" charset="0"/>
                <a:cs typeface="Times New Roman" pitchFamily="18" charset="0"/>
              </a:rPr>
              <a:t>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4.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a:t>
            </a:r>
          </a:p>
        </p:txBody>
      </p:sp>
      <p:pic>
        <p:nvPicPr>
          <p:cNvPr id="8" name="Đồng hồ đếm ngược 5 phút">
            <a:hlinkClick r:id="" action="ppaction://media"/>
          </p:cNvPr>
          <p:cNvPicPr>
            <a:picLocks noChangeAspect="1"/>
          </p:cNvPicPr>
          <p:nvPr>
            <a:videoFile r:link="rId1"/>
            <p:extLst>
              <p:ext uri="{DAA4B4D4-6D71-4841-9C94-3DE7FCFB9230}">
                <p14:media xmlns:p14="http://schemas.microsoft.com/office/powerpoint/2010/main" r:embed="rId2">
                  <p14:trim end="1000"/>
                </p14:media>
              </p:ext>
            </p:extLst>
          </p:nvPr>
        </p:nvPicPr>
        <p:blipFill>
          <a:blip r:embed="rId4">
            <a:duotone>
              <a:schemeClr val="accent5">
                <a:shade val="45000"/>
                <a:satMod val="135000"/>
              </a:schemeClr>
              <a:prstClr val="white"/>
            </a:duotone>
          </a:blip>
          <a:stretch>
            <a:fillRect/>
          </a:stretch>
        </p:blipFill>
        <p:spPr>
          <a:xfrm>
            <a:off x="9415288" y="163996"/>
            <a:ext cx="1950486" cy="1097148"/>
          </a:xfrm>
          <a:prstGeom prst="rect">
            <a:avLst/>
          </a:prstGeom>
        </p:spPr>
      </p:pic>
      <p:sp>
        <p:nvSpPr>
          <p:cNvPr id="7" name="Bắt đầu thời gian"/>
          <p:cNvSpPr/>
          <p:nvPr/>
        </p:nvSpPr>
        <p:spPr>
          <a:xfrm>
            <a:off x="8698343" y="361631"/>
            <a:ext cx="1800200" cy="936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246226"/>
      </p:ext>
    </p:extLst>
  </p:cSld>
  <p:clrMapOvr>
    <a:masterClrMapping/>
  </p:clrMapOvr>
  <p:timing>
    <p:tnLst>
      <p:par>
        <p:cTn id="1" dur="indefinite" restart="never" nodeType="tmRoot">
          <p:childTnLst>
            <p:video>
              <p:cMediaNode vol="100000">
                <p:cTn id="2" fill="hold" display="0">
                  <p:stCondLst>
                    <p:cond delay="indefinite"/>
                  </p:stCondLst>
                </p:cTn>
                <p:tgtEl>
                  <p:spTgt spid="8"/>
                </p:tgtEl>
              </p:cMediaNode>
            </p:video>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304272" fill="hold"/>
                                        <p:tgtEl>
                                          <p:spTgt spid="8"/>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8624" y="620688"/>
            <a:ext cx="3960440"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latin typeface="Times New Roman" pitchFamily="18" charset="0"/>
                <a:cs typeface="Times New Roman" pitchFamily="18" charset="0"/>
              </a:rPr>
              <a:t>MỤC TIÊU BÀI HỌC</a:t>
            </a:r>
            <a:endParaRPr lang="en-US" sz="3200" dirty="0">
              <a:latin typeface="Times New Roman" pitchFamily="18" charset="0"/>
              <a:cs typeface="Times New Roman" pitchFamily="18" charset="0"/>
            </a:endParaRPr>
          </a:p>
        </p:txBody>
      </p:sp>
      <p:sp>
        <p:nvSpPr>
          <p:cNvPr id="5" name="Rounded Rectangle 4"/>
          <p:cNvSpPr/>
          <p:nvPr/>
        </p:nvSpPr>
        <p:spPr>
          <a:xfrm>
            <a:off x="918344" y="2708920"/>
            <a:ext cx="986509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a:t>
            </a:r>
          </a:p>
        </p:txBody>
      </p:sp>
      <p:sp>
        <p:nvSpPr>
          <p:cNvPr id="6" name="Rounded Rectangle 5"/>
          <p:cNvSpPr/>
          <p:nvPr/>
        </p:nvSpPr>
        <p:spPr>
          <a:xfrm>
            <a:off x="918344" y="4005064"/>
            <a:ext cx="9865096"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24410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8504" y="980728"/>
            <a:ext cx="6624736"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3200" b="1" dirty="0">
                <a:solidFill>
                  <a:srgbClr val="FF0000"/>
                </a:solidFill>
              </a:rPr>
              <a:t>HOẠT ĐỘNG HÌNH THÀNH KIẾN THỨC</a:t>
            </a:r>
            <a:endParaRPr lang="en-US" sz="3200" dirty="0">
              <a:solidFill>
                <a:srgbClr val="FF0000"/>
              </a:solidFill>
            </a:endParaRPr>
          </a:p>
        </p:txBody>
      </p:sp>
    </p:spTree>
    <p:extLst>
      <p:ext uri="{BB962C8B-B14F-4D97-AF65-F5344CB8AC3E}">
        <p14:creationId xmlns:p14="http://schemas.microsoft.com/office/powerpoint/2010/main" val="254376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48" y="116632"/>
            <a:ext cx="9649072"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solidFill>
                  <a:srgbClr val="002060"/>
                </a:solidFill>
                <a:latin typeface="Times New Roman" pitchFamily="18" charset="0"/>
                <a:cs typeface="Times New Roman" pitchFamily="18" charset="0"/>
              </a:rPr>
              <a:t>I. KHÁI NIỆM TRAO ĐỔI CHẤT VÀ CHUYỂN HÓA NĂNG LƯỢNG</a:t>
            </a:r>
            <a:endParaRPr lang="en-US" sz="2400" dirty="0">
              <a:solidFill>
                <a:srgbClr val="002060"/>
              </a:solidFill>
              <a:latin typeface="Times New Roman" pitchFamily="18" charset="0"/>
              <a:cs typeface="Times New Roman" pitchFamily="18" charset="0"/>
            </a:endParaRPr>
          </a:p>
        </p:txBody>
      </p:sp>
      <p:sp>
        <p:nvSpPr>
          <p:cNvPr id="5" name="Rectangle 4"/>
          <p:cNvSpPr/>
          <p:nvPr/>
        </p:nvSpPr>
        <p:spPr>
          <a:xfrm>
            <a:off x="126256" y="1052736"/>
            <a:ext cx="2376264"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endParaRPr lang="en-US" sz="2400" dirty="0">
              <a:latin typeface="Times New Roman" pitchFamily="18" charset="0"/>
              <a:cs typeface="Times New Roman" pitchFamily="18" charset="0"/>
            </a:endParaRPr>
          </a:p>
        </p:txBody>
      </p:sp>
      <p:pic>
        <p:nvPicPr>
          <p:cNvPr id="2053" name="Picture 5" descr="C:\Users\Administrator\Desktop\1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880" y="1772816"/>
            <a:ext cx="5184576" cy="4159956"/>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26256" y="3068960"/>
            <a:ext cx="4464496" cy="2016224"/>
          </a:xfrm>
          <a:prstGeom prst="wedgeEllipseCallout">
            <a:avLst>
              <a:gd name="adj1" fmla="val 75281"/>
              <a:gd name="adj2" fmla="val 92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HS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17.2</a:t>
            </a:r>
          </a:p>
          <a:p>
            <a:pPr algn="ctr"/>
            <a:r>
              <a:rPr lang="en-US" sz="2400" dirty="0" err="1" smtClean="0">
                <a:latin typeface="Times New Roman" pitchFamily="18" charset="0"/>
                <a:cs typeface="Times New Roman" pitchFamily="18" charset="0"/>
              </a:rPr>
              <a:t>Thảo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H 17.3.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9432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1+#ppt_w/2"/>
                                          </p:val>
                                        </p:tav>
                                        <p:tav tm="100000">
                                          <p:val>
                                            <p:strVal val="#ppt_x"/>
                                          </p:val>
                                        </p:tav>
                                      </p:tavLst>
                                    </p:anim>
                                    <p:anim calcmode="lin" valueType="num">
                                      <p:cBhvr additive="base">
                                        <p:cTn id="12" dur="500" fill="hold"/>
                                        <p:tgtEl>
                                          <p:spTgt spid="20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3,kh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56" y="145554"/>
            <a:ext cx="10644564" cy="4579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352" y="5301208"/>
            <a:ext cx="10657184" cy="14401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hóa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sống</a:t>
            </a:r>
            <a:r>
              <a:rPr lang="en-US"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8560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74328" y="2060848"/>
            <a:ext cx="2448272" cy="24482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p:txBody>
      </p:sp>
      <p:sp>
        <p:nvSpPr>
          <p:cNvPr id="5" name="Right Arrow 4"/>
          <p:cNvSpPr/>
          <p:nvPr/>
        </p:nvSpPr>
        <p:spPr>
          <a:xfrm>
            <a:off x="3438624" y="2852936"/>
            <a:ext cx="2304256" cy="10801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sp>
        <p:nvSpPr>
          <p:cNvPr id="6" name="Rectangle 5"/>
          <p:cNvSpPr/>
          <p:nvPr/>
        </p:nvSpPr>
        <p:spPr>
          <a:xfrm>
            <a:off x="6102920" y="2060848"/>
            <a:ext cx="496855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dưỡng</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6102920" y="3933056"/>
            <a:ext cx="4968552"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dưỡng</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75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304" y="548680"/>
            <a:ext cx="10873208"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giúp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cường</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thích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486296" y="2060848"/>
            <a:ext cx="10801200" cy="1815882"/>
          </a:xfrm>
          <a:prstGeom prst="rect">
            <a:avLst/>
          </a:prstGeom>
          <a:noFill/>
        </p:spPr>
        <p:txBody>
          <a:bodyPr wrap="square" rtlCol="0">
            <a:spAutoFit/>
          </a:bodyPr>
          <a:lstStyle/>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Phơi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8-9h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VTM </a:t>
            </a: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da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VTM D </a:t>
            </a:r>
            <a:r>
              <a:rPr lang="en-US" sz="2800" dirty="0" err="1" smtClean="0">
                <a:latin typeface="Times New Roman" pitchFamily="18" charset="0"/>
                <a:cs typeface="Times New Roman" pitchFamily="18" charset="0"/>
              </a:rPr>
              <a:t>cung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a:t>
            </a:r>
            <a:r>
              <a:rPr lang="en-US" sz="2800" dirty="0">
                <a:latin typeface="Times New Roman" pitchFamily="18" charset="0"/>
                <a:cs typeface="Times New Roman" pitchFamily="18" charset="0"/>
              </a:rPr>
              <a:t>.</a:t>
            </a:r>
          </a:p>
        </p:txBody>
      </p:sp>
      <p:sp>
        <p:nvSpPr>
          <p:cNvPr id="6" name="TextBox 5"/>
          <p:cNvSpPr txBox="1"/>
          <p:nvPr/>
        </p:nvSpPr>
        <p:spPr>
          <a:xfrm>
            <a:off x="558304" y="4365104"/>
            <a:ext cx="10846174" cy="523220"/>
          </a:xfrm>
          <a:prstGeom prst="rect">
            <a:avLst/>
          </a:prstGeom>
          <a:noFill/>
        </p:spPr>
        <p:txBody>
          <a:bodyPr wrap="none" rtlCol="0">
            <a:spAutoFit/>
          </a:bodyPr>
          <a:lstStyle/>
          <a:p>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26070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1196</Words>
  <Application>Microsoft Office PowerPoint</Application>
  <PresentationFormat>Custom</PresentationFormat>
  <Paragraphs>121</Paragraphs>
  <Slides>23</Slides>
  <Notes>0</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HOẠT ĐỘNG KHỞI ĐỘNG</vt:lpstr>
      <vt:lpstr> PHIẾU HỌC TẬP SỐ 1.</vt:lpstr>
      <vt:lpstr>PowerPoint Presentation</vt:lpstr>
      <vt:lpstr>PowerPoint Presentation</vt:lpstr>
      <vt:lpstr>PowerPoint Presentation</vt:lpstr>
      <vt:lpstr>PowerPoint Presentation</vt:lpstr>
      <vt:lpstr>PowerPoint Presentation</vt:lpstr>
      <vt:lpstr>PowerPoint Presentation</vt:lpstr>
      <vt:lpstr>I. KHÁI NIỆM TRAO ĐỔI CHẤT VÀ CHUYỂN HÓA NĂNG LƯỢNG</vt:lpstr>
      <vt:lpstr>PowerPoint Presentation</vt:lpstr>
      <vt:lpstr>PowerPoint Presentation</vt:lpstr>
      <vt:lpstr>PowerPoint Presentation</vt:lpstr>
      <vt:lpstr>I. KHÁI NIỆM TRAO ĐỔI CHẤT VÀ CHUYỂN HÓA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24H</cp:lastModifiedBy>
  <cp:revision>109</cp:revision>
  <dcterms:created xsi:type="dcterms:W3CDTF">2022-07-14T02:48:28Z</dcterms:created>
  <dcterms:modified xsi:type="dcterms:W3CDTF">2022-09-18T13:28:34Z</dcterms:modified>
</cp:coreProperties>
</file>