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260"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86"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6A9F6E-E417-4870-8EE7-2A27A60D9446}" type="datetimeFigureOut">
              <a:rPr lang="en-US" smtClean="0"/>
              <a:t>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38741C-F87F-4038-9454-97CE24156DC9}" type="slidenum">
              <a:rPr lang="en-US" smtClean="0"/>
              <a:t>‹#›</a:t>
            </a:fld>
            <a:endParaRPr lang="en-US"/>
          </a:p>
        </p:txBody>
      </p:sp>
    </p:spTree>
    <p:extLst>
      <p:ext uri="{BB962C8B-B14F-4D97-AF65-F5344CB8AC3E}">
        <p14:creationId xmlns:p14="http://schemas.microsoft.com/office/powerpoint/2010/main" val="912484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2E202F-089C-48C3-A20D-3BB14AA83445}" type="slidenum">
              <a:rPr lang="en-US"/>
              <a:pPr fontAlgn="base">
                <a:spcBef>
                  <a:spcPct val="0"/>
                </a:spcBef>
                <a:spcAft>
                  <a:spcPct val="0"/>
                </a:spcAft>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ico-fl-re"/>
          <p:cNvPicPr>
            <a:picLocks noChangeAspect="1" noChangeArrowheads="1" noCrop="1"/>
          </p:cNvPicPr>
          <p:nvPr/>
        </p:nvPicPr>
        <p:blipFill>
          <a:blip r:embed="rId2"/>
          <a:srcRect/>
          <a:stretch>
            <a:fillRect/>
          </a:stretch>
        </p:blipFill>
        <p:spPr bwMode="auto">
          <a:xfrm>
            <a:off x="7696200" y="533400"/>
            <a:ext cx="838200" cy="838200"/>
          </a:xfrm>
          <a:prstGeom prst="rect">
            <a:avLst/>
          </a:prstGeom>
          <a:noFill/>
          <a:ln w="9525">
            <a:noFill/>
            <a:miter lim="800000"/>
            <a:headEnd/>
            <a:tailEnd/>
          </a:ln>
        </p:spPr>
      </p:pic>
      <p:grpSp>
        <p:nvGrpSpPr>
          <p:cNvPr id="17410" name="Group 3"/>
          <p:cNvGrpSpPr>
            <a:grpSpLocks/>
          </p:cNvGrpSpPr>
          <p:nvPr/>
        </p:nvGrpSpPr>
        <p:grpSpPr bwMode="auto">
          <a:xfrm>
            <a:off x="152400" y="228600"/>
            <a:ext cx="1752600" cy="1524000"/>
            <a:chOff x="144" y="192"/>
            <a:chExt cx="1104" cy="960"/>
          </a:xfrm>
        </p:grpSpPr>
        <p:sp>
          <p:nvSpPr>
            <p:cNvPr id="17432" name="Line 4"/>
            <p:cNvSpPr>
              <a:spLocks noChangeShapeType="1"/>
            </p:cNvSpPr>
            <p:nvPr/>
          </p:nvSpPr>
          <p:spPr bwMode="auto">
            <a:xfrm>
              <a:off x="336" y="192"/>
              <a:ext cx="0" cy="816"/>
            </a:xfrm>
            <a:prstGeom prst="line">
              <a:avLst/>
            </a:prstGeom>
            <a:noFill/>
            <a:ln w="9525">
              <a:solidFill>
                <a:srgbClr val="0000FF"/>
              </a:solidFill>
              <a:round/>
              <a:headEnd/>
              <a:tailEnd/>
            </a:ln>
          </p:spPr>
          <p:txBody>
            <a:bodyPr/>
            <a:lstStyle/>
            <a:p>
              <a:endParaRPr lang="en-US"/>
            </a:p>
          </p:txBody>
        </p:sp>
        <p:sp>
          <p:nvSpPr>
            <p:cNvPr id="17433" name="Line 5"/>
            <p:cNvSpPr>
              <a:spLocks noChangeShapeType="1"/>
            </p:cNvSpPr>
            <p:nvPr/>
          </p:nvSpPr>
          <p:spPr bwMode="auto">
            <a:xfrm>
              <a:off x="144" y="240"/>
              <a:ext cx="1104" cy="0"/>
            </a:xfrm>
            <a:prstGeom prst="line">
              <a:avLst/>
            </a:prstGeom>
            <a:noFill/>
            <a:ln w="9525">
              <a:solidFill>
                <a:srgbClr val="0000FF"/>
              </a:solidFill>
              <a:round/>
              <a:headEnd/>
              <a:tailEnd/>
            </a:ln>
          </p:spPr>
          <p:txBody>
            <a:bodyPr/>
            <a:lstStyle/>
            <a:p>
              <a:endParaRPr lang="en-US"/>
            </a:p>
          </p:txBody>
        </p:sp>
        <p:sp>
          <p:nvSpPr>
            <p:cNvPr id="17434" name="Line 6"/>
            <p:cNvSpPr>
              <a:spLocks noChangeShapeType="1"/>
            </p:cNvSpPr>
            <p:nvPr/>
          </p:nvSpPr>
          <p:spPr bwMode="auto">
            <a:xfrm>
              <a:off x="240" y="192"/>
              <a:ext cx="0" cy="960"/>
            </a:xfrm>
            <a:prstGeom prst="line">
              <a:avLst/>
            </a:prstGeom>
            <a:noFill/>
            <a:ln w="9525">
              <a:solidFill>
                <a:srgbClr val="0000FF"/>
              </a:solidFill>
              <a:round/>
              <a:headEnd/>
              <a:tailEnd/>
            </a:ln>
          </p:spPr>
          <p:txBody>
            <a:bodyPr/>
            <a:lstStyle/>
            <a:p>
              <a:endParaRPr lang="en-US"/>
            </a:p>
          </p:txBody>
        </p:sp>
        <p:sp>
          <p:nvSpPr>
            <p:cNvPr id="17435" name="Line 7"/>
            <p:cNvSpPr>
              <a:spLocks noChangeShapeType="1"/>
            </p:cNvSpPr>
            <p:nvPr/>
          </p:nvSpPr>
          <p:spPr bwMode="auto">
            <a:xfrm>
              <a:off x="192" y="336"/>
              <a:ext cx="1008" cy="0"/>
            </a:xfrm>
            <a:prstGeom prst="line">
              <a:avLst/>
            </a:prstGeom>
            <a:noFill/>
            <a:ln w="9525">
              <a:solidFill>
                <a:srgbClr val="0000FF"/>
              </a:solidFill>
              <a:round/>
              <a:headEnd/>
              <a:tailEnd/>
            </a:ln>
          </p:spPr>
          <p:txBody>
            <a:bodyPr/>
            <a:lstStyle/>
            <a:p>
              <a:endParaRPr lang="en-US"/>
            </a:p>
          </p:txBody>
        </p:sp>
      </p:grpSp>
      <p:pic>
        <p:nvPicPr>
          <p:cNvPr id="17411" name="Picture 8" descr="yfleur41"/>
          <p:cNvPicPr>
            <a:picLocks noChangeAspect="1" noChangeArrowheads="1" noCrop="1"/>
          </p:cNvPicPr>
          <p:nvPr/>
        </p:nvPicPr>
        <p:blipFill>
          <a:blip r:embed="rId3"/>
          <a:srcRect/>
          <a:stretch>
            <a:fillRect/>
          </a:stretch>
        </p:blipFill>
        <p:spPr bwMode="auto">
          <a:xfrm>
            <a:off x="6705600" y="4810125"/>
            <a:ext cx="1981200" cy="1514475"/>
          </a:xfrm>
          <a:prstGeom prst="rect">
            <a:avLst/>
          </a:prstGeom>
          <a:noFill/>
          <a:ln w="9525">
            <a:noFill/>
            <a:miter lim="800000"/>
            <a:headEnd/>
            <a:tailEnd/>
          </a:ln>
        </p:spPr>
      </p:pic>
      <p:grpSp>
        <p:nvGrpSpPr>
          <p:cNvPr id="17412" name="Group 9"/>
          <p:cNvGrpSpPr>
            <a:grpSpLocks/>
          </p:cNvGrpSpPr>
          <p:nvPr/>
        </p:nvGrpSpPr>
        <p:grpSpPr bwMode="auto">
          <a:xfrm>
            <a:off x="7086600" y="4876800"/>
            <a:ext cx="1905000" cy="1752600"/>
            <a:chOff x="4464" y="3072"/>
            <a:chExt cx="1200" cy="1104"/>
          </a:xfrm>
        </p:grpSpPr>
        <p:sp>
          <p:nvSpPr>
            <p:cNvPr id="17428" name="Line 10"/>
            <p:cNvSpPr>
              <a:spLocks noChangeShapeType="1"/>
            </p:cNvSpPr>
            <p:nvPr/>
          </p:nvSpPr>
          <p:spPr bwMode="auto">
            <a:xfrm flipV="1">
              <a:off x="4560" y="3984"/>
              <a:ext cx="1056" cy="0"/>
            </a:xfrm>
            <a:prstGeom prst="line">
              <a:avLst/>
            </a:prstGeom>
            <a:noFill/>
            <a:ln w="9525">
              <a:solidFill>
                <a:srgbClr val="0000FF"/>
              </a:solidFill>
              <a:round/>
              <a:headEnd/>
              <a:tailEnd/>
            </a:ln>
          </p:spPr>
          <p:txBody>
            <a:bodyPr/>
            <a:lstStyle/>
            <a:p>
              <a:endParaRPr lang="en-US"/>
            </a:p>
          </p:txBody>
        </p:sp>
        <p:sp>
          <p:nvSpPr>
            <p:cNvPr id="17429" name="Line 11"/>
            <p:cNvSpPr>
              <a:spLocks noChangeShapeType="1"/>
            </p:cNvSpPr>
            <p:nvPr/>
          </p:nvSpPr>
          <p:spPr bwMode="auto">
            <a:xfrm flipH="1">
              <a:off x="5472" y="3168"/>
              <a:ext cx="0" cy="960"/>
            </a:xfrm>
            <a:prstGeom prst="line">
              <a:avLst/>
            </a:prstGeom>
            <a:noFill/>
            <a:ln w="9525">
              <a:solidFill>
                <a:srgbClr val="0000FF"/>
              </a:solidFill>
              <a:round/>
              <a:headEnd/>
              <a:tailEnd/>
            </a:ln>
          </p:spPr>
          <p:txBody>
            <a:bodyPr/>
            <a:lstStyle/>
            <a:p>
              <a:endParaRPr lang="en-US"/>
            </a:p>
          </p:txBody>
        </p:sp>
        <p:sp>
          <p:nvSpPr>
            <p:cNvPr id="17430" name="Line 12"/>
            <p:cNvSpPr>
              <a:spLocks noChangeShapeType="1"/>
            </p:cNvSpPr>
            <p:nvPr/>
          </p:nvSpPr>
          <p:spPr bwMode="auto">
            <a:xfrm flipV="1">
              <a:off x="4464" y="4080"/>
              <a:ext cx="1200" cy="0"/>
            </a:xfrm>
            <a:prstGeom prst="line">
              <a:avLst/>
            </a:prstGeom>
            <a:noFill/>
            <a:ln w="9525">
              <a:solidFill>
                <a:srgbClr val="0000FF"/>
              </a:solidFill>
              <a:round/>
              <a:headEnd/>
              <a:tailEnd/>
            </a:ln>
          </p:spPr>
          <p:txBody>
            <a:bodyPr/>
            <a:lstStyle/>
            <a:p>
              <a:endParaRPr lang="en-US"/>
            </a:p>
          </p:txBody>
        </p:sp>
        <p:sp>
          <p:nvSpPr>
            <p:cNvPr id="17431" name="Line 13"/>
            <p:cNvSpPr>
              <a:spLocks noChangeShapeType="1"/>
            </p:cNvSpPr>
            <p:nvPr/>
          </p:nvSpPr>
          <p:spPr bwMode="auto">
            <a:xfrm>
              <a:off x="5568" y="3072"/>
              <a:ext cx="0" cy="1104"/>
            </a:xfrm>
            <a:prstGeom prst="line">
              <a:avLst/>
            </a:prstGeom>
            <a:noFill/>
            <a:ln w="9525">
              <a:solidFill>
                <a:srgbClr val="0000FF"/>
              </a:solidFill>
              <a:round/>
              <a:headEnd/>
              <a:tailEnd/>
            </a:ln>
          </p:spPr>
          <p:txBody>
            <a:bodyPr/>
            <a:lstStyle/>
            <a:p>
              <a:endParaRPr lang="en-US"/>
            </a:p>
          </p:txBody>
        </p:sp>
      </p:grpSp>
      <p:pic>
        <p:nvPicPr>
          <p:cNvPr id="17413" name="Picture 14" descr="FLY-AGARIC"/>
          <p:cNvPicPr>
            <a:picLocks noChangeAspect="1" noChangeArrowheads="1" noCrop="1"/>
          </p:cNvPicPr>
          <p:nvPr/>
        </p:nvPicPr>
        <p:blipFill>
          <a:blip r:embed="rId4"/>
          <a:srcRect/>
          <a:stretch>
            <a:fillRect/>
          </a:stretch>
        </p:blipFill>
        <p:spPr bwMode="auto">
          <a:xfrm>
            <a:off x="609600" y="5486400"/>
            <a:ext cx="762000" cy="685800"/>
          </a:xfrm>
          <a:prstGeom prst="rect">
            <a:avLst/>
          </a:prstGeom>
          <a:noFill/>
          <a:ln w="9525">
            <a:noFill/>
            <a:miter lim="800000"/>
            <a:headEnd/>
            <a:tailEnd/>
          </a:ln>
        </p:spPr>
      </p:pic>
      <p:grpSp>
        <p:nvGrpSpPr>
          <p:cNvPr id="17414" name="Group 15"/>
          <p:cNvGrpSpPr>
            <a:grpSpLocks/>
          </p:cNvGrpSpPr>
          <p:nvPr/>
        </p:nvGrpSpPr>
        <p:grpSpPr bwMode="auto">
          <a:xfrm rot="5400000">
            <a:off x="0" y="4876800"/>
            <a:ext cx="1905000" cy="1752600"/>
            <a:chOff x="4464" y="3072"/>
            <a:chExt cx="1200" cy="1104"/>
          </a:xfrm>
        </p:grpSpPr>
        <p:sp>
          <p:nvSpPr>
            <p:cNvPr id="17424" name="Line 16"/>
            <p:cNvSpPr>
              <a:spLocks noChangeShapeType="1"/>
            </p:cNvSpPr>
            <p:nvPr/>
          </p:nvSpPr>
          <p:spPr bwMode="auto">
            <a:xfrm flipV="1">
              <a:off x="4560" y="3984"/>
              <a:ext cx="1056" cy="0"/>
            </a:xfrm>
            <a:prstGeom prst="line">
              <a:avLst/>
            </a:prstGeom>
            <a:noFill/>
            <a:ln w="9525">
              <a:solidFill>
                <a:srgbClr val="0000FF"/>
              </a:solidFill>
              <a:round/>
              <a:headEnd/>
              <a:tailEnd/>
            </a:ln>
          </p:spPr>
          <p:txBody>
            <a:bodyPr/>
            <a:lstStyle/>
            <a:p>
              <a:endParaRPr lang="en-US"/>
            </a:p>
          </p:txBody>
        </p:sp>
        <p:sp>
          <p:nvSpPr>
            <p:cNvPr id="17425" name="Line 17"/>
            <p:cNvSpPr>
              <a:spLocks noChangeShapeType="1"/>
            </p:cNvSpPr>
            <p:nvPr/>
          </p:nvSpPr>
          <p:spPr bwMode="auto">
            <a:xfrm flipH="1">
              <a:off x="5472" y="3168"/>
              <a:ext cx="0" cy="960"/>
            </a:xfrm>
            <a:prstGeom prst="line">
              <a:avLst/>
            </a:prstGeom>
            <a:noFill/>
            <a:ln w="9525">
              <a:solidFill>
                <a:srgbClr val="0000FF"/>
              </a:solidFill>
              <a:round/>
              <a:headEnd/>
              <a:tailEnd/>
            </a:ln>
          </p:spPr>
          <p:txBody>
            <a:bodyPr/>
            <a:lstStyle/>
            <a:p>
              <a:endParaRPr lang="en-US"/>
            </a:p>
          </p:txBody>
        </p:sp>
        <p:sp>
          <p:nvSpPr>
            <p:cNvPr id="17426" name="Line 18"/>
            <p:cNvSpPr>
              <a:spLocks noChangeShapeType="1"/>
            </p:cNvSpPr>
            <p:nvPr/>
          </p:nvSpPr>
          <p:spPr bwMode="auto">
            <a:xfrm flipV="1">
              <a:off x="4464" y="4080"/>
              <a:ext cx="1200" cy="0"/>
            </a:xfrm>
            <a:prstGeom prst="line">
              <a:avLst/>
            </a:prstGeom>
            <a:noFill/>
            <a:ln w="9525">
              <a:solidFill>
                <a:srgbClr val="0000FF"/>
              </a:solidFill>
              <a:round/>
              <a:headEnd/>
              <a:tailEnd/>
            </a:ln>
          </p:spPr>
          <p:txBody>
            <a:bodyPr/>
            <a:lstStyle/>
            <a:p>
              <a:endParaRPr lang="en-US"/>
            </a:p>
          </p:txBody>
        </p:sp>
        <p:sp>
          <p:nvSpPr>
            <p:cNvPr id="17427" name="Line 19"/>
            <p:cNvSpPr>
              <a:spLocks noChangeShapeType="1"/>
            </p:cNvSpPr>
            <p:nvPr/>
          </p:nvSpPr>
          <p:spPr bwMode="auto">
            <a:xfrm>
              <a:off x="5568" y="3072"/>
              <a:ext cx="0" cy="1104"/>
            </a:xfrm>
            <a:prstGeom prst="line">
              <a:avLst/>
            </a:prstGeom>
            <a:noFill/>
            <a:ln w="9525">
              <a:solidFill>
                <a:srgbClr val="0000FF"/>
              </a:solidFill>
              <a:round/>
              <a:headEnd/>
              <a:tailEnd/>
            </a:ln>
          </p:spPr>
          <p:txBody>
            <a:bodyPr/>
            <a:lstStyle/>
            <a:p>
              <a:endParaRPr lang="en-US"/>
            </a:p>
          </p:txBody>
        </p:sp>
      </p:grpSp>
      <p:grpSp>
        <p:nvGrpSpPr>
          <p:cNvPr id="17415" name="Group 20"/>
          <p:cNvGrpSpPr>
            <a:grpSpLocks/>
          </p:cNvGrpSpPr>
          <p:nvPr/>
        </p:nvGrpSpPr>
        <p:grpSpPr bwMode="auto">
          <a:xfrm rot="-5400000">
            <a:off x="7162800" y="228600"/>
            <a:ext cx="1905000" cy="1752600"/>
            <a:chOff x="4464" y="3072"/>
            <a:chExt cx="1200" cy="1104"/>
          </a:xfrm>
        </p:grpSpPr>
        <p:sp>
          <p:nvSpPr>
            <p:cNvPr id="17420" name="Line 21"/>
            <p:cNvSpPr>
              <a:spLocks noChangeShapeType="1"/>
            </p:cNvSpPr>
            <p:nvPr/>
          </p:nvSpPr>
          <p:spPr bwMode="auto">
            <a:xfrm flipV="1">
              <a:off x="4560" y="3984"/>
              <a:ext cx="1056" cy="0"/>
            </a:xfrm>
            <a:prstGeom prst="line">
              <a:avLst/>
            </a:prstGeom>
            <a:noFill/>
            <a:ln w="9525">
              <a:solidFill>
                <a:srgbClr val="0000FF"/>
              </a:solidFill>
              <a:round/>
              <a:headEnd/>
              <a:tailEnd/>
            </a:ln>
          </p:spPr>
          <p:txBody>
            <a:bodyPr/>
            <a:lstStyle/>
            <a:p>
              <a:endParaRPr lang="en-US"/>
            </a:p>
          </p:txBody>
        </p:sp>
        <p:sp>
          <p:nvSpPr>
            <p:cNvPr id="17421" name="Line 22"/>
            <p:cNvSpPr>
              <a:spLocks noChangeShapeType="1"/>
            </p:cNvSpPr>
            <p:nvPr/>
          </p:nvSpPr>
          <p:spPr bwMode="auto">
            <a:xfrm flipH="1">
              <a:off x="5472" y="3168"/>
              <a:ext cx="0" cy="960"/>
            </a:xfrm>
            <a:prstGeom prst="line">
              <a:avLst/>
            </a:prstGeom>
            <a:noFill/>
            <a:ln w="9525">
              <a:solidFill>
                <a:srgbClr val="0000FF"/>
              </a:solidFill>
              <a:round/>
              <a:headEnd/>
              <a:tailEnd/>
            </a:ln>
          </p:spPr>
          <p:txBody>
            <a:bodyPr/>
            <a:lstStyle/>
            <a:p>
              <a:endParaRPr lang="en-US"/>
            </a:p>
          </p:txBody>
        </p:sp>
        <p:sp>
          <p:nvSpPr>
            <p:cNvPr id="17422" name="Line 23"/>
            <p:cNvSpPr>
              <a:spLocks noChangeShapeType="1"/>
            </p:cNvSpPr>
            <p:nvPr/>
          </p:nvSpPr>
          <p:spPr bwMode="auto">
            <a:xfrm flipV="1">
              <a:off x="4464" y="4080"/>
              <a:ext cx="1200" cy="0"/>
            </a:xfrm>
            <a:prstGeom prst="line">
              <a:avLst/>
            </a:prstGeom>
            <a:noFill/>
            <a:ln w="9525">
              <a:solidFill>
                <a:srgbClr val="0000FF"/>
              </a:solidFill>
              <a:round/>
              <a:headEnd/>
              <a:tailEnd/>
            </a:ln>
          </p:spPr>
          <p:txBody>
            <a:bodyPr/>
            <a:lstStyle/>
            <a:p>
              <a:endParaRPr lang="en-US"/>
            </a:p>
          </p:txBody>
        </p:sp>
        <p:sp>
          <p:nvSpPr>
            <p:cNvPr id="17423" name="Line 24"/>
            <p:cNvSpPr>
              <a:spLocks noChangeShapeType="1"/>
            </p:cNvSpPr>
            <p:nvPr/>
          </p:nvSpPr>
          <p:spPr bwMode="auto">
            <a:xfrm>
              <a:off x="5568" y="3072"/>
              <a:ext cx="0" cy="1104"/>
            </a:xfrm>
            <a:prstGeom prst="line">
              <a:avLst/>
            </a:prstGeom>
            <a:noFill/>
            <a:ln w="9525">
              <a:solidFill>
                <a:srgbClr val="0000FF"/>
              </a:solidFill>
              <a:round/>
              <a:headEnd/>
              <a:tailEnd/>
            </a:ln>
          </p:spPr>
          <p:txBody>
            <a:bodyPr/>
            <a:lstStyle/>
            <a:p>
              <a:endParaRPr lang="en-US"/>
            </a:p>
          </p:txBody>
        </p:sp>
      </p:grpSp>
      <p:pic>
        <p:nvPicPr>
          <p:cNvPr id="17416" name="Picture 6" descr="AG00630_"/>
          <p:cNvPicPr>
            <a:picLocks noChangeAspect="1" noChangeArrowheads="1" noCrop="1"/>
          </p:cNvPicPr>
          <p:nvPr/>
        </p:nvPicPr>
        <p:blipFill>
          <a:blip r:embed="rId5"/>
          <a:srcRect/>
          <a:stretch>
            <a:fillRect/>
          </a:stretch>
        </p:blipFill>
        <p:spPr bwMode="auto">
          <a:xfrm>
            <a:off x="533400" y="533400"/>
            <a:ext cx="1219200" cy="838200"/>
          </a:xfrm>
          <a:prstGeom prst="rect">
            <a:avLst/>
          </a:prstGeom>
          <a:noFill/>
          <a:ln w="9525">
            <a:noFill/>
            <a:miter lim="800000"/>
            <a:headEnd/>
            <a:tailEnd/>
          </a:ln>
        </p:spPr>
      </p:pic>
      <p:sp>
        <p:nvSpPr>
          <p:cNvPr id="94234" name="Rectangle 26"/>
          <p:cNvSpPr>
            <a:spLocks noChangeArrowheads="1"/>
          </p:cNvSpPr>
          <p:nvPr/>
        </p:nvSpPr>
        <p:spPr bwMode="auto">
          <a:xfrm>
            <a:off x="3200400" y="1181100"/>
            <a:ext cx="3352800" cy="838200"/>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fontAlgn="auto">
              <a:spcBef>
                <a:spcPts val="0"/>
              </a:spcBef>
              <a:spcAft>
                <a:spcPts val="0"/>
              </a:spcAft>
              <a:defRPr/>
            </a:pPr>
            <a:r>
              <a:rPr lang="en-US" sz="4000" b="1">
                <a:solidFill>
                  <a:schemeClr val="hlink"/>
                </a:solidFill>
                <a:latin typeface="Times New Roman" pitchFamily="18" charset="0"/>
                <a:cs typeface="Times New Roman" pitchFamily="18" charset="0"/>
              </a:rPr>
              <a:t>BÀI 39</a:t>
            </a:r>
          </a:p>
        </p:txBody>
      </p:sp>
      <p:sp>
        <p:nvSpPr>
          <p:cNvPr id="17418" name="Line 27"/>
          <p:cNvSpPr>
            <a:spLocks noChangeShapeType="1"/>
          </p:cNvSpPr>
          <p:nvPr/>
        </p:nvSpPr>
        <p:spPr bwMode="auto">
          <a:xfrm>
            <a:off x="952500" y="4495800"/>
            <a:ext cx="7543800" cy="0"/>
          </a:xfrm>
          <a:prstGeom prst="line">
            <a:avLst/>
          </a:prstGeom>
          <a:noFill/>
          <a:ln w="127000" cmpd="tri">
            <a:solidFill>
              <a:srgbClr val="FF3300"/>
            </a:solidFill>
            <a:round/>
            <a:headEnd/>
            <a:tailEnd/>
          </a:ln>
        </p:spPr>
        <p:txBody>
          <a:bodyPr/>
          <a:lstStyle/>
          <a:p>
            <a:endParaRPr lang="en-US"/>
          </a:p>
        </p:txBody>
      </p:sp>
      <p:sp>
        <p:nvSpPr>
          <p:cNvPr id="94236" name="Text Box 28"/>
          <p:cNvSpPr txBox="1">
            <a:spLocks noChangeArrowheads="1"/>
          </p:cNvSpPr>
          <p:nvPr/>
        </p:nvSpPr>
        <p:spPr bwMode="auto">
          <a:xfrm>
            <a:off x="152400" y="2362200"/>
            <a:ext cx="8762999" cy="1569660"/>
          </a:xfrm>
          <a:prstGeom prst="rect">
            <a:avLst/>
          </a:prstGeom>
          <a:ln/>
          <a:extLst/>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pt-BR" sz="4800" b="1" kern="10">
                <a:ln w="12700" cap="rnd">
                  <a:solidFill>
                    <a:srgbClr val="CC0000"/>
                  </a:solidFill>
                  <a:round/>
                  <a:headEnd/>
                  <a:tailEnd/>
                </a:ln>
                <a:solidFill>
                  <a:srgbClr val="0000FF">
                    <a:alpha val="50000"/>
                  </a:srgbClr>
                </a:solidFill>
                <a:effectLst>
                  <a:outerShdw dist="45791" dir="2021404" algn="ctr" rotWithShape="0">
                    <a:srgbClr val="9999FF"/>
                  </a:outerShdw>
                </a:effectLst>
                <a:latin typeface="Arial Rounded MT Bold" panose="020F0704030504030204" pitchFamily="34" charset="0"/>
              </a:rPr>
              <a:t>CẤU TẠO TRONG CỦA THẰN LẰN</a:t>
            </a:r>
            <a:endParaRPr lang="en-US" sz="4800" b="1" kern="10">
              <a:ln w="12700" cap="rnd">
                <a:solidFill>
                  <a:srgbClr val="CC0000"/>
                </a:solidFill>
                <a:round/>
                <a:headEnd/>
                <a:tailEnd/>
              </a:ln>
              <a:solidFill>
                <a:srgbClr val="0000FF">
                  <a:alpha val="50000"/>
                </a:srgbClr>
              </a:solidFill>
              <a:effectLst>
                <a:outerShdw dist="45791" dir="2021404" algn="ctr" rotWithShape="0">
                  <a:srgbClr val="9999FF"/>
                </a:outerShdw>
              </a:effectLst>
              <a:latin typeface="Arial Rounded MT Bold" panose="020F0704030504030204" pitchFamily="34" charset="0"/>
            </a:endParaRPr>
          </a:p>
        </p:txBody>
      </p:sp>
    </p:spTree>
    <p:extLst>
      <p:ext uri="{BB962C8B-B14F-4D97-AF65-F5344CB8AC3E}">
        <p14:creationId xmlns:p14="http://schemas.microsoft.com/office/powerpoint/2010/main" val="1247043044"/>
      </p:ext>
    </p:extLst>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4" descr="CAU TAO TRONG THAN LAN"/>
          <p:cNvPicPr>
            <a:picLocks noChangeAspect="1" noChangeArrowheads="1"/>
          </p:cNvPicPr>
          <p:nvPr/>
        </p:nvPicPr>
        <p:blipFill>
          <a:blip r:embed="rId2"/>
          <a:srcRect/>
          <a:stretch>
            <a:fillRect/>
          </a:stretch>
        </p:blipFill>
        <p:spPr bwMode="auto">
          <a:xfrm>
            <a:off x="4140200" y="333375"/>
            <a:ext cx="4716463" cy="5867400"/>
          </a:xfrm>
          <a:prstGeom prst="rect">
            <a:avLst/>
          </a:prstGeom>
          <a:noFill/>
          <a:ln w="9525">
            <a:noFill/>
            <a:miter lim="800000"/>
            <a:headEnd/>
            <a:tailEnd/>
          </a:ln>
        </p:spPr>
      </p:pic>
      <p:sp>
        <p:nvSpPr>
          <p:cNvPr id="5" name="TextBox 4"/>
          <p:cNvSpPr txBox="1">
            <a:spLocks noChangeArrowheads="1"/>
          </p:cNvSpPr>
          <p:nvPr/>
        </p:nvSpPr>
        <p:spPr bwMode="auto">
          <a:xfrm>
            <a:off x="7308850" y="585788"/>
            <a:ext cx="156845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Thực quản</a:t>
            </a:r>
          </a:p>
        </p:txBody>
      </p:sp>
      <p:sp>
        <p:nvSpPr>
          <p:cNvPr id="6" name="TextBox 5"/>
          <p:cNvSpPr txBox="1">
            <a:spLocks noChangeArrowheads="1"/>
          </p:cNvSpPr>
          <p:nvPr/>
        </p:nvSpPr>
        <p:spPr bwMode="auto">
          <a:xfrm>
            <a:off x="7818438" y="2498725"/>
            <a:ext cx="1223962" cy="461963"/>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Dạ dày</a:t>
            </a:r>
          </a:p>
        </p:txBody>
      </p:sp>
      <p:sp>
        <p:nvSpPr>
          <p:cNvPr id="7" name="TextBox 6"/>
          <p:cNvSpPr txBox="1">
            <a:spLocks noChangeArrowheads="1"/>
          </p:cNvSpPr>
          <p:nvPr/>
        </p:nvSpPr>
        <p:spPr bwMode="auto">
          <a:xfrm>
            <a:off x="7340600" y="3738563"/>
            <a:ext cx="1408113" cy="460375"/>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non</a:t>
            </a:r>
          </a:p>
        </p:txBody>
      </p:sp>
      <p:sp>
        <p:nvSpPr>
          <p:cNvPr id="8" name="TextBox 7"/>
          <p:cNvSpPr txBox="1">
            <a:spLocks noChangeArrowheads="1"/>
          </p:cNvSpPr>
          <p:nvPr/>
        </p:nvSpPr>
        <p:spPr bwMode="auto">
          <a:xfrm>
            <a:off x="7467600" y="4776788"/>
            <a:ext cx="14097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già</a:t>
            </a:r>
          </a:p>
        </p:txBody>
      </p:sp>
      <p:sp>
        <p:nvSpPr>
          <p:cNvPr id="9" name="TextBox 8"/>
          <p:cNvSpPr txBox="1">
            <a:spLocks noChangeArrowheads="1"/>
          </p:cNvSpPr>
          <p:nvPr/>
        </p:nvSpPr>
        <p:spPr bwMode="auto">
          <a:xfrm>
            <a:off x="5381625" y="5932488"/>
            <a:ext cx="9906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Huyệt</a:t>
            </a:r>
          </a:p>
        </p:txBody>
      </p:sp>
      <p:sp>
        <p:nvSpPr>
          <p:cNvPr id="29703" name="TextBox 9"/>
          <p:cNvSpPr txBox="1">
            <a:spLocks noChangeArrowheads="1"/>
          </p:cNvSpPr>
          <p:nvPr/>
        </p:nvSpPr>
        <p:spPr bwMode="auto">
          <a:xfrm>
            <a:off x="6932613" y="620713"/>
            <a:ext cx="215900" cy="461962"/>
          </a:xfrm>
          <a:prstGeom prst="rect">
            <a:avLst/>
          </a:prstGeom>
          <a:noFill/>
          <a:ln w="9525">
            <a:noFill/>
            <a:miter lim="800000"/>
            <a:headEnd/>
            <a:tailEnd/>
          </a:ln>
        </p:spPr>
        <p:txBody>
          <a:bodyPr>
            <a:spAutoFit/>
          </a:bodyPr>
          <a:lstStyle/>
          <a:p>
            <a:r>
              <a:rPr lang="en-US" sz="2400" b="1">
                <a:latin typeface="Calibri" pitchFamily="34" charset="0"/>
              </a:rPr>
              <a:t>1</a:t>
            </a:r>
          </a:p>
        </p:txBody>
      </p:sp>
      <p:sp>
        <p:nvSpPr>
          <p:cNvPr id="29704" name="TextBox 10"/>
          <p:cNvSpPr txBox="1">
            <a:spLocks noChangeArrowheads="1"/>
          </p:cNvSpPr>
          <p:nvPr/>
        </p:nvSpPr>
        <p:spPr bwMode="auto">
          <a:xfrm>
            <a:off x="7107238" y="1235075"/>
            <a:ext cx="592137" cy="461963"/>
          </a:xfrm>
          <a:prstGeom prst="rect">
            <a:avLst/>
          </a:prstGeom>
          <a:noFill/>
          <a:ln w="9525">
            <a:noFill/>
            <a:miter lim="800000"/>
            <a:headEnd/>
            <a:tailEnd/>
          </a:ln>
        </p:spPr>
        <p:txBody>
          <a:bodyPr>
            <a:spAutoFit/>
          </a:bodyPr>
          <a:lstStyle/>
          <a:p>
            <a:r>
              <a:rPr lang="en-US" sz="2400" b="1">
                <a:latin typeface="Calibri" pitchFamily="34" charset="0"/>
              </a:rPr>
              <a:t>11</a:t>
            </a:r>
          </a:p>
        </p:txBody>
      </p:sp>
      <p:sp>
        <p:nvSpPr>
          <p:cNvPr id="29705" name="TextBox 11"/>
          <p:cNvSpPr txBox="1">
            <a:spLocks noChangeArrowheads="1"/>
          </p:cNvSpPr>
          <p:nvPr/>
        </p:nvSpPr>
        <p:spPr bwMode="auto">
          <a:xfrm>
            <a:off x="7518400" y="2036763"/>
            <a:ext cx="654050" cy="461962"/>
          </a:xfrm>
          <a:prstGeom prst="rect">
            <a:avLst/>
          </a:prstGeom>
          <a:noFill/>
          <a:ln w="9525">
            <a:noFill/>
            <a:miter lim="800000"/>
            <a:headEnd/>
            <a:tailEnd/>
          </a:ln>
        </p:spPr>
        <p:txBody>
          <a:bodyPr>
            <a:spAutoFit/>
          </a:bodyPr>
          <a:lstStyle/>
          <a:p>
            <a:r>
              <a:rPr lang="en-US" sz="2400" b="1">
                <a:latin typeface="Calibri" pitchFamily="34" charset="0"/>
              </a:rPr>
              <a:t>10</a:t>
            </a:r>
          </a:p>
        </p:txBody>
      </p:sp>
      <p:sp>
        <p:nvSpPr>
          <p:cNvPr id="29706" name="TextBox 12"/>
          <p:cNvSpPr txBox="1">
            <a:spLocks noChangeArrowheads="1"/>
          </p:cNvSpPr>
          <p:nvPr/>
        </p:nvSpPr>
        <p:spPr bwMode="auto">
          <a:xfrm>
            <a:off x="7416800" y="2498725"/>
            <a:ext cx="282575" cy="461963"/>
          </a:xfrm>
          <a:prstGeom prst="rect">
            <a:avLst/>
          </a:prstGeom>
          <a:noFill/>
          <a:ln w="9525">
            <a:noFill/>
            <a:miter lim="800000"/>
            <a:headEnd/>
            <a:tailEnd/>
          </a:ln>
        </p:spPr>
        <p:txBody>
          <a:bodyPr>
            <a:spAutoFit/>
          </a:bodyPr>
          <a:lstStyle/>
          <a:p>
            <a:r>
              <a:rPr lang="en-US" sz="2400" b="1">
                <a:latin typeface="Calibri" pitchFamily="34" charset="0"/>
              </a:rPr>
              <a:t>2</a:t>
            </a:r>
          </a:p>
        </p:txBody>
      </p:sp>
      <p:sp>
        <p:nvSpPr>
          <p:cNvPr id="29707" name="TextBox 13"/>
          <p:cNvSpPr txBox="1">
            <a:spLocks noChangeArrowheads="1"/>
          </p:cNvSpPr>
          <p:nvPr/>
        </p:nvSpPr>
        <p:spPr bwMode="auto">
          <a:xfrm>
            <a:off x="7416800" y="4330700"/>
            <a:ext cx="306388" cy="461963"/>
          </a:xfrm>
          <a:prstGeom prst="rect">
            <a:avLst/>
          </a:prstGeom>
          <a:noFill/>
          <a:ln w="9525">
            <a:noFill/>
            <a:miter lim="800000"/>
            <a:headEnd/>
            <a:tailEnd/>
          </a:ln>
        </p:spPr>
        <p:txBody>
          <a:bodyPr>
            <a:spAutoFit/>
          </a:bodyPr>
          <a:lstStyle/>
          <a:p>
            <a:r>
              <a:rPr lang="en-US" sz="2400" b="1">
                <a:latin typeface="Calibri" pitchFamily="34" charset="0"/>
              </a:rPr>
              <a:t>4</a:t>
            </a:r>
          </a:p>
        </p:txBody>
      </p:sp>
      <p:sp>
        <p:nvSpPr>
          <p:cNvPr id="29708" name="TextBox 14"/>
          <p:cNvSpPr txBox="1">
            <a:spLocks noChangeArrowheads="1"/>
          </p:cNvSpPr>
          <p:nvPr/>
        </p:nvSpPr>
        <p:spPr bwMode="auto">
          <a:xfrm>
            <a:off x="7369175" y="3340100"/>
            <a:ext cx="300038" cy="461963"/>
          </a:xfrm>
          <a:prstGeom prst="rect">
            <a:avLst/>
          </a:prstGeom>
          <a:noFill/>
          <a:ln w="9525">
            <a:noFill/>
            <a:miter lim="800000"/>
            <a:headEnd/>
            <a:tailEnd/>
          </a:ln>
        </p:spPr>
        <p:txBody>
          <a:bodyPr>
            <a:spAutoFit/>
          </a:bodyPr>
          <a:lstStyle/>
          <a:p>
            <a:r>
              <a:rPr lang="en-US" sz="2400" b="1">
                <a:latin typeface="Calibri" pitchFamily="34" charset="0"/>
              </a:rPr>
              <a:t>3</a:t>
            </a:r>
          </a:p>
        </p:txBody>
      </p:sp>
      <p:sp>
        <p:nvSpPr>
          <p:cNvPr id="29709" name="TextBox 15"/>
          <p:cNvSpPr txBox="1">
            <a:spLocks noChangeArrowheads="1"/>
          </p:cNvSpPr>
          <p:nvPr/>
        </p:nvSpPr>
        <p:spPr bwMode="auto">
          <a:xfrm>
            <a:off x="7539038" y="3035300"/>
            <a:ext cx="279400" cy="461963"/>
          </a:xfrm>
          <a:prstGeom prst="rect">
            <a:avLst/>
          </a:prstGeom>
          <a:noFill/>
          <a:ln w="9525">
            <a:noFill/>
            <a:miter lim="800000"/>
            <a:headEnd/>
            <a:tailEnd/>
          </a:ln>
        </p:spPr>
        <p:txBody>
          <a:bodyPr>
            <a:spAutoFit/>
          </a:bodyPr>
          <a:lstStyle/>
          <a:p>
            <a:r>
              <a:rPr lang="en-US" sz="2400" b="1">
                <a:latin typeface="Calibri" pitchFamily="34" charset="0"/>
              </a:rPr>
              <a:t>8</a:t>
            </a:r>
          </a:p>
        </p:txBody>
      </p:sp>
      <p:sp>
        <p:nvSpPr>
          <p:cNvPr id="29710" name="TextBox 16"/>
          <p:cNvSpPr txBox="1">
            <a:spLocks noChangeArrowheads="1"/>
          </p:cNvSpPr>
          <p:nvPr/>
        </p:nvSpPr>
        <p:spPr bwMode="auto">
          <a:xfrm>
            <a:off x="5381625" y="5480050"/>
            <a:ext cx="414338" cy="460375"/>
          </a:xfrm>
          <a:prstGeom prst="rect">
            <a:avLst/>
          </a:prstGeom>
          <a:noFill/>
          <a:ln w="9525">
            <a:noFill/>
            <a:miter lim="800000"/>
            <a:headEnd/>
            <a:tailEnd/>
          </a:ln>
        </p:spPr>
        <p:txBody>
          <a:bodyPr>
            <a:spAutoFit/>
          </a:bodyPr>
          <a:lstStyle/>
          <a:p>
            <a:r>
              <a:rPr lang="en-US" sz="2400" b="1">
                <a:latin typeface="Calibri" pitchFamily="34" charset="0"/>
              </a:rPr>
              <a:t>5</a:t>
            </a:r>
          </a:p>
        </p:txBody>
      </p:sp>
      <p:sp>
        <p:nvSpPr>
          <p:cNvPr id="29711" name="TextBox 17"/>
          <p:cNvSpPr txBox="1">
            <a:spLocks noChangeArrowheads="1"/>
          </p:cNvSpPr>
          <p:nvPr/>
        </p:nvSpPr>
        <p:spPr bwMode="auto">
          <a:xfrm>
            <a:off x="4160838" y="3340100"/>
            <a:ext cx="639762" cy="461963"/>
          </a:xfrm>
          <a:prstGeom prst="rect">
            <a:avLst/>
          </a:prstGeom>
          <a:noFill/>
          <a:ln w="9525">
            <a:noFill/>
            <a:miter lim="800000"/>
            <a:headEnd/>
            <a:tailEnd/>
          </a:ln>
        </p:spPr>
        <p:txBody>
          <a:bodyPr>
            <a:spAutoFit/>
          </a:bodyPr>
          <a:lstStyle/>
          <a:p>
            <a:r>
              <a:rPr lang="en-US" sz="2400" b="1">
                <a:latin typeface="Calibri" pitchFamily="34" charset="0"/>
              </a:rPr>
              <a:t>14</a:t>
            </a:r>
          </a:p>
        </p:txBody>
      </p:sp>
      <p:sp>
        <p:nvSpPr>
          <p:cNvPr id="29712" name="TextBox 18"/>
          <p:cNvSpPr txBox="1">
            <a:spLocks noChangeArrowheads="1"/>
          </p:cNvSpPr>
          <p:nvPr/>
        </p:nvSpPr>
        <p:spPr bwMode="auto">
          <a:xfrm>
            <a:off x="4229100" y="3756025"/>
            <a:ext cx="647700" cy="460375"/>
          </a:xfrm>
          <a:prstGeom prst="rect">
            <a:avLst/>
          </a:prstGeom>
          <a:noFill/>
          <a:ln w="9525">
            <a:noFill/>
            <a:miter lim="800000"/>
            <a:headEnd/>
            <a:tailEnd/>
          </a:ln>
        </p:spPr>
        <p:txBody>
          <a:bodyPr>
            <a:spAutoFit/>
          </a:bodyPr>
          <a:lstStyle/>
          <a:p>
            <a:r>
              <a:rPr lang="en-US" sz="2400" b="1">
                <a:latin typeface="Calibri" pitchFamily="34" charset="0"/>
              </a:rPr>
              <a:t>12</a:t>
            </a:r>
          </a:p>
        </p:txBody>
      </p:sp>
      <p:sp>
        <p:nvSpPr>
          <p:cNvPr id="29713" name="TextBox 19"/>
          <p:cNvSpPr txBox="1">
            <a:spLocks noChangeArrowheads="1"/>
          </p:cNvSpPr>
          <p:nvPr/>
        </p:nvSpPr>
        <p:spPr bwMode="auto">
          <a:xfrm>
            <a:off x="4264025" y="4100513"/>
            <a:ext cx="649288" cy="460375"/>
          </a:xfrm>
          <a:prstGeom prst="rect">
            <a:avLst/>
          </a:prstGeom>
          <a:noFill/>
          <a:ln w="9525">
            <a:noFill/>
            <a:miter lim="800000"/>
            <a:headEnd/>
            <a:tailEnd/>
          </a:ln>
        </p:spPr>
        <p:txBody>
          <a:bodyPr>
            <a:spAutoFit/>
          </a:bodyPr>
          <a:lstStyle/>
          <a:p>
            <a:r>
              <a:rPr lang="en-US" sz="2400" b="1">
                <a:latin typeface="Calibri" pitchFamily="34" charset="0"/>
              </a:rPr>
              <a:t>13</a:t>
            </a:r>
          </a:p>
        </p:txBody>
      </p:sp>
      <p:sp>
        <p:nvSpPr>
          <p:cNvPr id="29714" name="TextBox 20"/>
          <p:cNvSpPr txBox="1">
            <a:spLocks noChangeArrowheads="1"/>
          </p:cNvSpPr>
          <p:nvPr/>
        </p:nvSpPr>
        <p:spPr bwMode="auto">
          <a:xfrm>
            <a:off x="4552950" y="5470525"/>
            <a:ext cx="666750" cy="461963"/>
          </a:xfrm>
          <a:prstGeom prst="rect">
            <a:avLst/>
          </a:prstGeom>
          <a:noFill/>
          <a:ln w="9525">
            <a:noFill/>
            <a:miter lim="800000"/>
            <a:headEnd/>
            <a:tailEnd/>
          </a:ln>
        </p:spPr>
        <p:txBody>
          <a:bodyPr>
            <a:spAutoFit/>
          </a:bodyPr>
          <a:lstStyle/>
          <a:p>
            <a:r>
              <a:rPr lang="en-US" sz="2400" b="1">
                <a:latin typeface="Calibri" pitchFamily="34" charset="0"/>
              </a:rPr>
              <a:t>16</a:t>
            </a:r>
          </a:p>
        </p:txBody>
      </p:sp>
      <p:sp>
        <p:nvSpPr>
          <p:cNvPr id="29715" name="TextBox 22"/>
          <p:cNvSpPr txBox="1">
            <a:spLocks noChangeArrowheads="1"/>
          </p:cNvSpPr>
          <p:nvPr/>
        </p:nvSpPr>
        <p:spPr bwMode="auto">
          <a:xfrm>
            <a:off x="4248150" y="2266950"/>
            <a:ext cx="304800" cy="461963"/>
          </a:xfrm>
          <a:prstGeom prst="rect">
            <a:avLst/>
          </a:prstGeom>
          <a:noFill/>
          <a:ln w="9525">
            <a:noFill/>
            <a:miter lim="800000"/>
            <a:headEnd/>
            <a:tailEnd/>
          </a:ln>
        </p:spPr>
        <p:txBody>
          <a:bodyPr>
            <a:spAutoFit/>
          </a:bodyPr>
          <a:lstStyle/>
          <a:p>
            <a:r>
              <a:rPr lang="en-US" sz="2400" b="1">
                <a:latin typeface="Calibri" pitchFamily="34" charset="0"/>
              </a:rPr>
              <a:t>6</a:t>
            </a:r>
          </a:p>
        </p:txBody>
      </p:sp>
      <p:sp>
        <p:nvSpPr>
          <p:cNvPr id="29716" name="TextBox 23"/>
          <p:cNvSpPr txBox="1">
            <a:spLocks noChangeArrowheads="1"/>
          </p:cNvSpPr>
          <p:nvPr/>
        </p:nvSpPr>
        <p:spPr bwMode="auto">
          <a:xfrm>
            <a:off x="4264025" y="2713038"/>
            <a:ext cx="288925" cy="461962"/>
          </a:xfrm>
          <a:prstGeom prst="rect">
            <a:avLst/>
          </a:prstGeom>
          <a:noFill/>
          <a:ln w="9525">
            <a:noFill/>
            <a:miter lim="800000"/>
            <a:headEnd/>
            <a:tailEnd/>
          </a:ln>
        </p:spPr>
        <p:txBody>
          <a:bodyPr>
            <a:spAutoFit/>
          </a:bodyPr>
          <a:lstStyle/>
          <a:p>
            <a:r>
              <a:rPr lang="en-US" sz="2400" b="1">
                <a:latin typeface="Calibri" pitchFamily="34" charset="0"/>
              </a:rPr>
              <a:t>7</a:t>
            </a:r>
          </a:p>
        </p:txBody>
      </p:sp>
      <p:sp>
        <p:nvSpPr>
          <p:cNvPr id="29717" name="TextBox 25"/>
          <p:cNvSpPr txBox="1">
            <a:spLocks noChangeArrowheads="1"/>
          </p:cNvSpPr>
          <p:nvPr/>
        </p:nvSpPr>
        <p:spPr bwMode="auto">
          <a:xfrm>
            <a:off x="4481513" y="773113"/>
            <a:ext cx="306387" cy="461962"/>
          </a:xfrm>
          <a:prstGeom prst="rect">
            <a:avLst/>
          </a:prstGeom>
          <a:noFill/>
          <a:ln w="9525">
            <a:noFill/>
            <a:miter lim="800000"/>
            <a:headEnd/>
            <a:tailEnd/>
          </a:ln>
        </p:spPr>
        <p:txBody>
          <a:bodyPr>
            <a:spAutoFit/>
          </a:bodyPr>
          <a:lstStyle/>
          <a:p>
            <a:r>
              <a:rPr lang="en-US" sz="2400" b="1">
                <a:latin typeface="Calibri" pitchFamily="34" charset="0"/>
              </a:rPr>
              <a:t>9</a:t>
            </a:r>
          </a:p>
        </p:txBody>
      </p:sp>
      <p:sp>
        <p:nvSpPr>
          <p:cNvPr id="27" name="TextBox 26"/>
          <p:cNvSpPr txBox="1">
            <a:spLocks noChangeArrowheads="1"/>
          </p:cNvSpPr>
          <p:nvPr/>
        </p:nvSpPr>
        <p:spPr bwMode="auto">
          <a:xfrm>
            <a:off x="7818438" y="3094038"/>
            <a:ext cx="714375"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Tụy</a:t>
            </a:r>
          </a:p>
        </p:txBody>
      </p:sp>
      <p:sp>
        <p:nvSpPr>
          <p:cNvPr id="28" name="TextBox 27"/>
          <p:cNvSpPr txBox="1">
            <a:spLocks noChangeArrowheads="1"/>
          </p:cNvSpPr>
          <p:nvPr/>
        </p:nvSpPr>
        <p:spPr bwMode="auto">
          <a:xfrm>
            <a:off x="3244850" y="2225675"/>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Gan</a:t>
            </a:r>
          </a:p>
        </p:txBody>
      </p:sp>
      <p:sp>
        <p:nvSpPr>
          <p:cNvPr id="29" name="TextBox 28"/>
          <p:cNvSpPr txBox="1">
            <a:spLocks noChangeArrowheads="1"/>
          </p:cNvSpPr>
          <p:nvPr/>
        </p:nvSpPr>
        <p:spPr bwMode="auto">
          <a:xfrm>
            <a:off x="3244850" y="2693988"/>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Mật</a:t>
            </a:r>
          </a:p>
        </p:txBody>
      </p:sp>
      <p:sp>
        <p:nvSpPr>
          <p:cNvPr id="30" name="TextBox 29"/>
          <p:cNvSpPr txBox="1">
            <a:spLocks noChangeArrowheads="1"/>
          </p:cNvSpPr>
          <p:nvPr/>
        </p:nvSpPr>
        <p:spPr bwMode="auto">
          <a:xfrm>
            <a:off x="2906713" y="760413"/>
            <a:ext cx="1568450" cy="461962"/>
          </a:xfrm>
          <a:prstGeom prst="rect">
            <a:avLst/>
          </a:prstGeom>
          <a:solidFill>
            <a:srgbClr val="F9B883"/>
          </a:solidFill>
          <a:ln w="9525">
            <a:noFill/>
            <a:miter lim="800000"/>
            <a:headEnd/>
            <a:tailEnd/>
          </a:ln>
        </p:spPr>
        <p:txBody>
          <a:bodyPr>
            <a:spAutoFit/>
          </a:bodyPr>
          <a:lstStyle/>
          <a:p>
            <a:r>
              <a:rPr lang="en-US" sz="2400">
                <a:latin typeface="Times New Roman" pitchFamily="18" charset="0"/>
                <a:cs typeface="Times New Roman" pitchFamily="18" charset="0"/>
              </a:rPr>
              <a:t>khí quản</a:t>
            </a:r>
          </a:p>
        </p:txBody>
      </p:sp>
      <p:sp>
        <p:nvSpPr>
          <p:cNvPr id="31" name="TextBox 30"/>
          <p:cNvSpPr txBox="1">
            <a:spLocks noChangeArrowheads="1"/>
          </p:cNvSpPr>
          <p:nvPr/>
        </p:nvSpPr>
        <p:spPr bwMode="auto">
          <a:xfrm>
            <a:off x="7932738" y="1992313"/>
            <a:ext cx="995362" cy="461962"/>
          </a:xfrm>
          <a:prstGeom prst="rect">
            <a:avLst/>
          </a:prstGeom>
          <a:solidFill>
            <a:srgbClr val="F9B883"/>
          </a:solidFill>
          <a:ln w="9525">
            <a:noFill/>
            <a:miter lim="800000"/>
            <a:headEnd/>
            <a:tailEnd/>
          </a:ln>
        </p:spPr>
        <p:txBody>
          <a:bodyPr>
            <a:spAutoFit/>
          </a:bodyPr>
          <a:lstStyle/>
          <a:p>
            <a:r>
              <a:rPr lang="en-US" sz="2400">
                <a:latin typeface="Times New Roman" pitchFamily="18" charset="0"/>
                <a:cs typeface="Times New Roman" pitchFamily="18" charset="0"/>
              </a:rPr>
              <a:t>Phổi</a:t>
            </a:r>
          </a:p>
        </p:txBody>
      </p:sp>
      <p:sp>
        <p:nvSpPr>
          <p:cNvPr id="32" name="Rectangle 31"/>
          <p:cNvSpPr/>
          <p:nvPr/>
        </p:nvSpPr>
        <p:spPr>
          <a:xfrm>
            <a:off x="4895850" y="1916113"/>
            <a:ext cx="323850" cy="217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33"/>
          <p:cNvSpPr/>
          <p:nvPr/>
        </p:nvSpPr>
        <p:spPr>
          <a:xfrm>
            <a:off x="4787900" y="2266950"/>
            <a:ext cx="293688" cy="15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a:xfrm>
            <a:off x="5508625" y="2346325"/>
            <a:ext cx="80963"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726" name="TextBox 35"/>
          <p:cNvSpPr txBox="1">
            <a:spLocks noChangeArrowheads="1"/>
          </p:cNvSpPr>
          <p:nvPr/>
        </p:nvSpPr>
        <p:spPr bwMode="auto">
          <a:xfrm>
            <a:off x="4140200" y="3094038"/>
            <a:ext cx="638175" cy="460375"/>
          </a:xfrm>
          <a:prstGeom prst="rect">
            <a:avLst/>
          </a:prstGeom>
          <a:noFill/>
          <a:ln w="9525">
            <a:noFill/>
            <a:miter lim="800000"/>
            <a:headEnd/>
            <a:tailEnd/>
          </a:ln>
        </p:spPr>
        <p:txBody>
          <a:bodyPr>
            <a:spAutoFit/>
          </a:bodyPr>
          <a:lstStyle/>
          <a:p>
            <a:r>
              <a:rPr lang="en-US" sz="2400" b="1">
                <a:latin typeface="Calibri" pitchFamily="34" charset="0"/>
              </a:rPr>
              <a:t>15</a:t>
            </a:r>
          </a:p>
        </p:txBody>
      </p:sp>
      <p:sp>
        <p:nvSpPr>
          <p:cNvPr id="38" name="TextBox 37"/>
          <p:cNvSpPr txBox="1">
            <a:spLocks noChangeArrowheads="1"/>
          </p:cNvSpPr>
          <p:nvPr/>
        </p:nvSpPr>
        <p:spPr bwMode="auto">
          <a:xfrm>
            <a:off x="7518400" y="1222375"/>
            <a:ext cx="996950" cy="461963"/>
          </a:xfrm>
          <a:prstGeom prst="rect">
            <a:avLst/>
          </a:prstGeom>
          <a:solidFill>
            <a:srgbClr val="FF3B3B"/>
          </a:solidFill>
          <a:ln w="9525">
            <a:noFill/>
            <a:miter lim="800000"/>
            <a:headEnd/>
            <a:tailEnd/>
          </a:ln>
        </p:spPr>
        <p:txBody>
          <a:bodyPr>
            <a:spAutoFit/>
          </a:bodyPr>
          <a:lstStyle/>
          <a:p>
            <a:pPr algn="ctr"/>
            <a:r>
              <a:rPr lang="en-US" sz="2400">
                <a:latin typeface="Times New Roman" pitchFamily="18" charset="0"/>
                <a:cs typeface="Times New Roman" pitchFamily="18" charset="0"/>
              </a:rPr>
              <a:t>Tim</a:t>
            </a:r>
          </a:p>
        </p:txBody>
      </p:sp>
      <p:sp>
        <p:nvSpPr>
          <p:cNvPr id="42" name="TextBox 41"/>
          <p:cNvSpPr txBox="1">
            <a:spLocks noChangeArrowheads="1"/>
          </p:cNvSpPr>
          <p:nvPr/>
        </p:nvSpPr>
        <p:spPr bwMode="auto">
          <a:xfrm>
            <a:off x="2906713" y="3816350"/>
            <a:ext cx="1368425" cy="400050"/>
          </a:xfrm>
          <a:prstGeom prst="rect">
            <a:avLst/>
          </a:prstGeom>
          <a:solidFill>
            <a:srgbClr val="1DC4FF"/>
          </a:solidFill>
          <a:ln w="9525">
            <a:noFill/>
            <a:miter lim="800000"/>
            <a:headEnd/>
            <a:tailEnd/>
          </a:ln>
        </p:spPr>
        <p:txBody>
          <a:bodyPr>
            <a:spAutoFit/>
          </a:bodyPr>
          <a:lstStyle/>
          <a:p>
            <a:r>
              <a:rPr lang="en-US" sz="2000" b="1">
                <a:latin typeface="Times New Roman" pitchFamily="18" charset="0"/>
                <a:cs typeface="Times New Roman" pitchFamily="18" charset="0"/>
              </a:rPr>
              <a:t>Thận</a:t>
            </a:r>
          </a:p>
        </p:txBody>
      </p:sp>
      <p:sp>
        <p:nvSpPr>
          <p:cNvPr id="43" name="TextBox 42"/>
          <p:cNvSpPr txBox="1">
            <a:spLocks noChangeArrowheads="1"/>
          </p:cNvSpPr>
          <p:nvPr/>
        </p:nvSpPr>
        <p:spPr bwMode="auto">
          <a:xfrm>
            <a:off x="2949575" y="4289425"/>
            <a:ext cx="1368425" cy="400050"/>
          </a:xfrm>
          <a:prstGeom prst="rect">
            <a:avLst/>
          </a:prstGeom>
          <a:solidFill>
            <a:srgbClr val="1DC4FF"/>
          </a:solidFill>
          <a:ln w="9525">
            <a:noFill/>
            <a:miter lim="800000"/>
            <a:headEnd/>
            <a:tailEnd/>
          </a:ln>
        </p:spPr>
        <p:txBody>
          <a:bodyPr>
            <a:spAutoFit/>
          </a:bodyPr>
          <a:lstStyle/>
          <a:p>
            <a:r>
              <a:rPr lang="en-US" sz="2000" b="1">
                <a:latin typeface="Times New Roman" pitchFamily="18" charset="0"/>
                <a:cs typeface="Times New Roman" pitchFamily="18" charset="0"/>
              </a:rPr>
              <a:t>Bóng đái</a:t>
            </a:r>
          </a:p>
        </p:txBody>
      </p:sp>
      <p:sp>
        <p:nvSpPr>
          <p:cNvPr id="22" name="Rectangle 21"/>
          <p:cNvSpPr/>
          <p:nvPr/>
        </p:nvSpPr>
        <p:spPr>
          <a:xfrm>
            <a:off x="188913" y="1196975"/>
            <a:ext cx="2655887" cy="39544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pt-BR" sz="2800" dirty="0">
                <a:solidFill>
                  <a:schemeClr val="tx1"/>
                </a:solidFill>
                <a:latin typeface="Times New Roman" pitchFamily="18" charset="0"/>
                <a:cs typeface="Times New Roman" pitchFamily="18" charset="0"/>
              </a:rPr>
              <a:t>- Nêu đặc điểm hệ bài tiết của thằn lằn?</a:t>
            </a:r>
            <a:endParaRPr lang="en-US" sz="2800" dirty="0">
              <a:solidFill>
                <a:schemeClr val="tx1"/>
              </a:solidFill>
              <a:latin typeface="Times New Roman" pitchFamily="18" charset="0"/>
              <a:cs typeface="Times New Roman" pitchFamily="18" charset="0"/>
            </a:endParaRPr>
          </a:p>
          <a:p>
            <a:pPr fontAlgn="auto">
              <a:spcBef>
                <a:spcPts val="0"/>
              </a:spcBef>
              <a:spcAft>
                <a:spcPts val="0"/>
              </a:spcAft>
              <a:defRPr/>
            </a:pPr>
            <a:r>
              <a:rPr lang="pt-BR" sz="2800" dirty="0">
                <a:solidFill>
                  <a:schemeClr val="tx1"/>
                </a:solidFill>
                <a:latin typeface="Times New Roman" pitchFamily="18" charset="0"/>
                <a:cs typeface="Times New Roman" pitchFamily="18" charset="0"/>
              </a:rPr>
              <a:t>- Nước tiểu đặc của thằn lằn liên quan gì đến đời sống ở cạn?</a:t>
            </a:r>
            <a:endParaRPr lang="en-US" sz="2800" dirty="0">
              <a:solidFill>
                <a:schemeClr val="tx1"/>
              </a:solidFill>
              <a:latin typeface="Times New Roman" pitchFamily="18" charset="0"/>
              <a:cs typeface="Times New Roman" pitchFamily="18" charset="0"/>
            </a:endParaRPr>
          </a:p>
        </p:txBody>
      </p:sp>
      <p:sp>
        <p:nvSpPr>
          <p:cNvPr id="39" name="Title 1"/>
          <p:cNvSpPr txBox="1">
            <a:spLocks/>
          </p:cNvSpPr>
          <p:nvPr/>
        </p:nvSpPr>
        <p:spPr>
          <a:xfrm>
            <a:off x="261938" y="198438"/>
            <a:ext cx="2105025" cy="62547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a:lstStyle>
          <a:p>
            <a:pPr algn="l" fontAlgn="auto">
              <a:spcAft>
                <a:spcPts val="0"/>
              </a:spcAft>
              <a:defRPr/>
            </a:pPr>
            <a:r>
              <a:rPr lang="en-US" sz="3200" b="1" dirty="0"/>
              <a:t>3</a:t>
            </a:r>
            <a:r>
              <a:rPr lang="en-US" sz="3200" b="1" dirty="0" smtClean="0"/>
              <a:t>. </a:t>
            </a:r>
            <a:r>
              <a:rPr lang="en-US" sz="3200" b="1" dirty="0" err="1" smtClean="0"/>
              <a:t>Bài</a:t>
            </a:r>
            <a:r>
              <a:rPr lang="en-US" sz="3200" b="1" dirty="0" smtClean="0"/>
              <a:t> </a:t>
            </a:r>
            <a:r>
              <a:rPr lang="en-US" sz="3200" b="1" dirty="0" err="1" smtClean="0"/>
              <a:t>tiết</a:t>
            </a:r>
            <a:endParaRPr lang="en-US" sz="3200" b="1" dirty="0"/>
          </a:p>
        </p:txBody>
      </p:sp>
    </p:spTree>
    <p:extLst>
      <p:ext uri="{BB962C8B-B14F-4D97-AF65-F5344CB8AC3E}">
        <p14:creationId xmlns:p14="http://schemas.microsoft.com/office/powerpoint/2010/main" val="297404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barn(inVertical)">
                                      <p:cBhvr>
                                        <p:cTn id="25" dur="500"/>
                                        <p:tgtEl>
                                          <p:spTgt spid="29"/>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barn(inVertical)">
                                      <p:cBhvr>
                                        <p:cTn id="28" dur="500"/>
                                        <p:tgtEl>
                                          <p:spTgt spid="27"/>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down)">
                                      <p:cBhvr>
                                        <p:cTn id="31" dur="500"/>
                                        <p:tgtEl>
                                          <p:spTgt spid="3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barn(inVertical)">
                                      <p:cBhvr>
                                        <p:cTn id="34" dur="500"/>
                                        <p:tgtEl>
                                          <p:spTgt spid="31"/>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barn(inVertical)">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arn(inVertical)">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arn(inVertical)">
                                      <p:cBhvr>
                                        <p:cTn id="47" dur="500"/>
                                        <p:tgtEl>
                                          <p:spTgt spid="43"/>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27" grpId="0" animBg="1"/>
      <p:bldP spid="28" grpId="0" animBg="1"/>
      <p:bldP spid="29" grpId="0" animBg="1"/>
      <p:bldP spid="30" grpId="0" animBg="1"/>
      <p:bldP spid="31" grpId="0" animBg="1"/>
      <p:bldP spid="38" grpId="0" animBg="1"/>
      <p:bldP spid="42" grpId="0" animBg="1"/>
      <p:bldP spid="43"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4"/>
          <p:cNvPicPr>
            <a:picLocks noChangeAspect="1" noChangeArrowheads="1"/>
          </p:cNvPicPr>
          <p:nvPr/>
        </p:nvPicPr>
        <p:blipFill>
          <a:blip r:embed="rId2"/>
          <a:srcRect/>
          <a:stretch>
            <a:fillRect/>
          </a:stretch>
        </p:blipFill>
        <p:spPr bwMode="auto">
          <a:xfrm>
            <a:off x="3733800" y="407988"/>
            <a:ext cx="3941763" cy="6450012"/>
          </a:xfrm>
          <a:prstGeom prst="rect">
            <a:avLst/>
          </a:prstGeom>
          <a:noFill/>
          <a:ln w="9525">
            <a:noFill/>
            <a:miter lim="800000"/>
            <a:headEnd/>
            <a:tailEnd/>
          </a:ln>
        </p:spPr>
      </p:pic>
      <p:sp>
        <p:nvSpPr>
          <p:cNvPr id="5" name="Rectangle 4"/>
          <p:cNvSpPr/>
          <p:nvPr/>
        </p:nvSpPr>
        <p:spPr>
          <a:xfrm>
            <a:off x="7164388" y="692150"/>
            <a:ext cx="1728787" cy="7921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Thùy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giác</a:t>
            </a:r>
            <a:endParaRPr lang="en-US" sz="2400" dirty="0">
              <a:latin typeface="Times New Roman" pitchFamily="18" charset="0"/>
              <a:cs typeface="Times New Roman" pitchFamily="18" charset="0"/>
            </a:endParaRPr>
          </a:p>
        </p:txBody>
      </p:sp>
      <p:sp>
        <p:nvSpPr>
          <p:cNvPr id="6" name="Rectangle 5"/>
          <p:cNvSpPr/>
          <p:nvPr/>
        </p:nvSpPr>
        <p:spPr>
          <a:xfrm>
            <a:off x="7178675" y="5781675"/>
            <a:ext cx="1728788" cy="7921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endParaRPr lang="en-US" sz="2400" dirty="0">
              <a:latin typeface="Times New Roman" pitchFamily="18" charset="0"/>
              <a:cs typeface="Times New Roman" pitchFamily="18" charset="0"/>
            </a:endParaRPr>
          </a:p>
        </p:txBody>
      </p:sp>
      <p:sp>
        <p:nvSpPr>
          <p:cNvPr id="7" name="Rectangle 6"/>
          <p:cNvSpPr/>
          <p:nvPr/>
        </p:nvSpPr>
        <p:spPr>
          <a:xfrm>
            <a:off x="7294563" y="2060575"/>
            <a:ext cx="1727200" cy="7921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Não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endParaRPr lang="en-US" sz="2400" dirty="0">
              <a:latin typeface="Times New Roman" pitchFamily="18" charset="0"/>
              <a:cs typeface="Times New Roman" pitchFamily="18" charset="0"/>
            </a:endParaRPr>
          </a:p>
        </p:txBody>
      </p:sp>
      <p:sp>
        <p:nvSpPr>
          <p:cNvPr id="8" name="Rectangle 7"/>
          <p:cNvSpPr/>
          <p:nvPr/>
        </p:nvSpPr>
        <p:spPr>
          <a:xfrm>
            <a:off x="7316788" y="3886200"/>
            <a:ext cx="1728787" cy="7921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Thùy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giác</a:t>
            </a:r>
            <a:endParaRPr lang="en-US" sz="2400" dirty="0">
              <a:latin typeface="Times New Roman" pitchFamily="18" charset="0"/>
              <a:cs typeface="Times New Roman" pitchFamily="18" charset="0"/>
            </a:endParaRPr>
          </a:p>
        </p:txBody>
      </p:sp>
      <p:sp>
        <p:nvSpPr>
          <p:cNvPr id="9" name="Rectangle 8"/>
          <p:cNvSpPr/>
          <p:nvPr/>
        </p:nvSpPr>
        <p:spPr>
          <a:xfrm>
            <a:off x="2244725" y="5386388"/>
            <a:ext cx="1728788" cy="79216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6.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tủy</a:t>
            </a:r>
            <a:endParaRPr lang="en-US" sz="2400" dirty="0">
              <a:latin typeface="Times New Roman" pitchFamily="18" charset="0"/>
              <a:cs typeface="Times New Roman" pitchFamily="18" charset="0"/>
            </a:endParaRPr>
          </a:p>
        </p:txBody>
      </p:sp>
      <p:sp>
        <p:nvSpPr>
          <p:cNvPr id="10" name="Rectangle 9"/>
          <p:cNvSpPr/>
          <p:nvPr/>
        </p:nvSpPr>
        <p:spPr>
          <a:xfrm>
            <a:off x="2209800" y="4257675"/>
            <a:ext cx="1728788" cy="7921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imes New Roman" pitchFamily="18" charset="0"/>
                <a:cs typeface="Times New Roman" pitchFamily="18" charset="0"/>
              </a:rPr>
              <a:t>5. </a:t>
            </a:r>
            <a:r>
              <a:rPr lang="en-US" sz="2400" dirty="0" err="1">
                <a:latin typeface="Times New Roman" pitchFamily="18" charset="0"/>
                <a:cs typeface="Times New Roman" pitchFamily="18" charset="0"/>
              </a:rPr>
              <a:t>Tiểu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não</a:t>
            </a:r>
            <a:endParaRPr lang="en-US" sz="2400" dirty="0">
              <a:latin typeface="Times New Roman" pitchFamily="18" charset="0"/>
              <a:cs typeface="Times New Roman" pitchFamily="18" charset="0"/>
            </a:endParaRPr>
          </a:p>
        </p:txBody>
      </p:sp>
      <p:sp>
        <p:nvSpPr>
          <p:cNvPr id="13" name="Title 6"/>
          <p:cNvSpPr txBox="1">
            <a:spLocks/>
          </p:cNvSpPr>
          <p:nvPr/>
        </p:nvSpPr>
        <p:spPr>
          <a:xfrm>
            <a:off x="9525" y="3175"/>
            <a:ext cx="3724275" cy="1216025"/>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p>
            <a:pPr>
              <a:defRPr/>
            </a:pPr>
            <a:r>
              <a:rPr lang="en-US" sz="3600" b="1">
                <a:solidFill>
                  <a:schemeClr val="tx1"/>
                </a:solidFill>
                <a:latin typeface="Times New Roman" pitchFamily="18" charset="0"/>
              </a:rPr>
              <a:t>III. Thần kinh và giác quan</a:t>
            </a:r>
          </a:p>
        </p:txBody>
      </p:sp>
    </p:spTree>
    <p:extLst>
      <p:ext uri="{BB962C8B-B14F-4D97-AF65-F5344CB8AC3E}">
        <p14:creationId xmlns:p14="http://schemas.microsoft.com/office/powerpoint/2010/main" val="356026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28600" y="1447800"/>
            <a:ext cx="8534400" cy="4038600"/>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sz="4000" smtClean="0">
                <a:latin typeface="Times New Roman" panose="02020603050405020304" pitchFamily="18" charset="0"/>
                <a:cs typeface="Times New Roman" panose="02020603050405020304" pitchFamily="18" charset="0"/>
              </a:rPr>
              <a:t>- </a:t>
            </a:r>
            <a:r>
              <a:rPr lang="en-US" sz="4000">
                <a:latin typeface="Times New Roman" pitchFamily="18" charset="0"/>
                <a:cs typeface="Times New Roman" pitchFamily="18" charset="0"/>
              </a:rPr>
              <a:t>*Thần kinh: </a:t>
            </a:r>
            <a:br>
              <a:rPr lang="en-US" sz="4000">
                <a:latin typeface="Times New Roman" pitchFamily="18" charset="0"/>
                <a:cs typeface="Times New Roman" pitchFamily="18" charset="0"/>
              </a:rPr>
            </a:br>
            <a:r>
              <a:rPr lang="en-US" sz="4000">
                <a:latin typeface="Times New Roman" pitchFamily="18" charset="0"/>
                <a:cs typeface="Times New Roman" pitchFamily="18" charset="0"/>
              </a:rPr>
              <a:t>Não trước và tiểu não phát triển</a:t>
            </a:r>
            <a:br>
              <a:rPr lang="en-US" sz="4000">
                <a:latin typeface="Times New Roman" pitchFamily="18" charset="0"/>
                <a:cs typeface="Times New Roman" pitchFamily="18" charset="0"/>
              </a:rPr>
            </a:br>
            <a:r>
              <a:rPr lang="en-US" sz="4000">
                <a:latin typeface="Times New Roman" pitchFamily="18" charset="0"/>
                <a:cs typeface="Times New Roman" pitchFamily="18" charset="0"/>
              </a:rPr>
              <a:t>* Giác quan</a:t>
            </a:r>
            <a:br>
              <a:rPr lang="en-US" sz="4000">
                <a:latin typeface="Times New Roman" pitchFamily="18" charset="0"/>
                <a:cs typeface="Times New Roman" pitchFamily="18" charset="0"/>
              </a:rPr>
            </a:br>
            <a:r>
              <a:rPr lang="pt-BR" sz="4000">
                <a:latin typeface="Times New Roman" pitchFamily="18" charset="0"/>
                <a:cs typeface="Times New Roman" pitchFamily="18" charset="0"/>
              </a:rPr>
              <a:t>+ Tai có màng nhĩ, chưa có vành tai</a:t>
            </a:r>
            <a:r>
              <a:rPr lang="en-US" sz="4000">
                <a:latin typeface="Times New Roman" pitchFamily="18" charset="0"/>
                <a:cs typeface="Times New Roman" pitchFamily="18" charset="0"/>
              </a:rPr>
              <a:t/>
            </a:r>
            <a:br>
              <a:rPr lang="en-US" sz="4000">
                <a:latin typeface="Times New Roman" pitchFamily="18" charset="0"/>
                <a:cs typeface="Times New Roman" pitchFamily="18" charset="0"/>
              </a:rPr>
            </a:br>
            <a:r>
              <a:rPr lang="fr-FR" sz="4000">
                <a:latin typeface="Times New Roman" pitchFamily="18" charset="0"/>
                <a:cs typeface="Times New Roman" pitchFamily="18" charset="0"/>
              </a:rPr>
              <a:t>+ Mắt có mi mắt và tuyến lệ</a:t>
            </a:r>
            <a:endParaRPr lang="en-US" sz="4000" dirty="0">
              <a:latin typeface="Times New Roman" pitchFamily="18" charset="0"/>
              <a:cs typeface="Times New Roman" pitchFamily="18" charset="0"/>
            </a:endParaRPr>
          </a:p>
        </p:txBody>
      </p:sp>
      <p:sp>
        <p:nvSpPr>
          <p:cNvPr id="8" name="Title 6"/>
          <p:cNvSpPr txBox="1">
            <a:spLocks/>
          </p:cNvSpPr>
          <p:nvPr/>
        </p:nvSpPr>
        <p:spPr>
          <a:xfrm>
            <a:off x="0" y="0"/>
            <a:ext cx="6324600" cy="1325563"/>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p>
            <a:pPr>
              <a:defRPr/>
            </a:pPr>
            <a:r>
              <a:rPr lang="en-US" sz="3600" b="1">
                <a:solidFill>
                  <a:schemeClr val="tx1"/>
                </a:solidFill>
                <a:latin typeface="Times New Roman" pitchFamily="18" charset="0"/>
              </a:rPr>
              <a:t>III. Thần kinh và giác quan</a:t>
            </a:r>
          </a:p>
        </p:txBody>
      </p:sp>
      <p:pic>
        <p:nvPicPr>
          <p:cNvPr id="21519" name="Picture 15" descr="viet3"/>
          <p:cNvPicPr>
            <a:picLocks noChangeAspect="1" noChangeArrowheads="1" noCrop="1"/>
          </p:cNvPicPr>
          <p:nvPr/>
        </p:nvPicPr>
        <p:blipFill>
          <a:blip r:embed="rId2"/>
          <a:srcRect/>
          <a:stretch>
            <a:fillRect/>
          </a:stretch>
        </p:blipFill>
        <p:spPr bwMode="auto">
          <a:xfrm>
            <a:off x="6705600" y="838200"/>
            <a:ext cx="457200" cy="381000"/>
          </a:xfrm>
          <a:prstGeom prst="rect">
            <a:avLst/>
          </a:prstGeom>
          <a:noFill/>
          <a:ln w="9525">
            <a:noFill/>
            <a:miter lim="800000"/>
            <a:headEnd/>
            <a:tailEnd/>
          </a:ln>
        </p:spPr>
      </p:pic>
    </p:spTree>
    <p:extLst>
      <p:ext uri="{BB962C8B-B14F-4D97-AF65-F5344CB8AC3E}">
        <p14:creationId xmlns:p14="http://schemas.microsoft.com/office/powerpoint/2010/main" val="317861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anim calcmode="lin" valueType="num">
                                      <p:cBhvr>
                                        <p:cTn id="13" dur="500" fill="hold"/>
                                        <p:tgtEl>
                                          <p:spTgt spid="8"/>
                                        </p:tgtEl>
                                        <p:attrNameLst>
                                          <p:attrName>ppt_x</p:attrName>
                                        </p:attrNameLst>
                                      </p:cBhvr>
                                      <p:tavLst>
                                        <p:tav tm="0">
                                          <p:val>
                                            <p:strVal val="#ppt_x"/>
                                          </p:val>
                                        </p:tav>
                                        <p:tav tm="100000">
                                          <p:val>
                                            <p:strVal val="#ppt_x"/>
                                          </p:val>
                                        </p:tav>
                                      </p:tavLst>
                                    </p:anim>
                                    <p:anim calcmode="lin" valueType="num">
                                      <p:cBhvr>
                                        <p:cTn id="14"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088" y="620713"/>
            <a:ext cx="7772400" cy="3168650"/>
          </a:xfrm>
        </p:spPr>
        <p:style>
          <a:lnRef idx="1">
            <a:schemeClr val="accent5"/>
          </a:lnRef>
          <a:fillRef idx="2">
            <a:schemeClr val="accent5"/>
          </a:fillRef>
          <a:effectRef idx="1">
            <a:schemeClr val="accent5"/>
          </a:effectRef>
          <a:fontRef idx="minor">
            <a:schemeClr val="dk1"/>
          </a:fontRef>
        </p:style>
        <p:txBody>
          <a:bodyPr rtlCol="0">
            <a:normAutofit/>
          </a:bodyPr>
          <a:lstStyle/>
          <a:p>
            <a:pPr algn="l" eaLnBrk="1" fontAlgn="auto" hangingPunct="1">
              <a:spcAft>
                <a:spcPts val="0"/>
              </a:spcAft>
              <a:defRPr/>
            </a:pPr>
            <a:r>
              <a:rPr lang="en-US" sz="2400" b="1" dirty="0" smtClean="0">
                <a:solidFill>
                  <a:schemeClr val="tx1"/>
                </a:solidFill>
              </a:rPr>
              <a:t/>
            </a:r>
            <a:br>
              <a:rPr lang="en-US" sz="2400" b="1" dirty="0" smtClean="0">
                <a:solidFill>
                  <a:schemeClr val="tx1"/>
                </a:solidFill>
              </a:rPr>
            </a:br>
            <a:r>
              <a:rPr lang="en-US" sz="2400" dirty="0">
                <a:solidFill>
                  <a:schemeClr val="tx1"/>
                </a:solidFill>
              </a:rPr>
              <a:t> </a:t>
            </a:r>
            <a:r>
              <a:rPr lang="en-US" sz="2400" dirty="0" smtClean="0">
                <a:solidFill>
                  <a:schemeClr val="tx1"/>
                </a:solidFill>
              </a:rPr>
              <a:t> </a:t>
            </a:r>
            <a:r>
              <a:rPr lang="en-US" sz="2400" dirty="0" err="1" smtClean="0">
                <a:solidFill>
                  <a:schemeClr val="tx1"/>
                </a:solidFill>
              </a:rPr>
              <a:t>Câu</a:t>
            </a:r>
            <a:r>
              <a:rPr lang="en-US" sz="2400" dirty="0" smtClean="0">
                <a:solidFill>
                  <a:schemeClr val="tx1"/>
                </a:solidFill>
              </a:rPr>
              <a:t> 1. </a:t>
            </a:r>
            <a:r>
              <a:rPr lang="en-US" sz="2400" dirty="0" err="1" smtClean="0">
                <a:solidFill>
                  <a:schemeClr val="tx1"/>
                </a:solidFill>
              </a:rPr>
              <a:t>Cấu</a:t>
            </a:r>
            <a:r>
              <a:rPr lang="en-US" sz="2400" dirty="0" smtClean="0">
                <a:solidFill>
                  <a:schemeClr val="tx1"/>
                </a:solidFill>
              </a:rPr>
              <a:t> </a:t>
            </a:r>
            <a:r>
              <a:rPr lang="en-US" sz="2400" dirty="0" err="1" smtClean="0">
                <a:solidFill>
                  <a:schemeClr val="tx1"/>
                </a:solidFill>
              </a:rPr>
              <a:t>tạo</a:t>
            </a:r>
            <a:r>
              <a:rPr lang="en-US" sz="2400" dirty="0" smtClean="0">
                <a:solidFill>
                  <a:schemeClr val="tx1"/>
                </a:solidFill>
              </a:rPr>
              <a:t> </a:t>
            </a:r>
            <a:r>
              <a:rPr lang="en-US" sz="2400" dirty="0" err="1" smtClean="0">
                <a:solidFill>
                  <a:schemeClr val="tx1"/>
                </a:solidFill>
              </a:rPr>
              <a:t>trong</a:t>
            </a:r>
            <a:r>
              <a:rPr lang="en-US" sz="2400" dirty="0" smtClean="0">
                <a:solidFill>
                  <a:schemeClr val="tx1"/>
                </a:solidFill>
              </a:rPr>
              <a:t> </a:t>
            </a:r>
            <a:r>
              <a:rPr lang="en-US" sz="2400" dirty="0" err="1" smtClean="0">
                <a:solidFill>
                  <a:schemeClr val="tx1"/>
                </a:solidFill>
              </a:rPr>
              <a:t>của</a:t>
            </a:r>
            <a:r>
              <a:rPr lang="en-US" sz="2400" dirty="0" smtClean="0">
                <a:solidFill>
                  <a:schemeClr val="tx1"/>
                </a:solidFill>
              </a:rPr>
              <a:t> </a:t>
            </a:r>
            <a:r>
              <a:rPr lang="en-US" sz="2400" dirty="0" err="1" smtClean="0">
                <a:solidFill>
                  <a:schemeClr val="tx1"/>
                </a:solidFill>
              </a:rPr>
              <a:t>Thằn</a:t>
            </a:r>
            <a:r>
              <a:rPr lang="en-US" sz="2400" dirty="0" smtClean="0">
                <a:solidFill>
                  <a:schemeClr val="tx1"/>
                </a:solidFill>
              </a:rPr>
              <a:t> </a:t>
            </a:r>
            <a:r>
              <a:rPr lang="en-US" sz="2400" dirty="0" err="1" smtClean="0">
                <a:solidFill>
                  <a:schemeClr val="tx1"/>
                </a:solidFill>
              </a:rPr>
              <a:t>lằn</a:t>
            </a:r>
            <a:r>
              <a:rPr lang="en-US" sz="2400" dirty="0" smtClean="0">
                <a:solidFill>
                  <a:schemeClr val="tx1"/>
                </a:solidFill>
              </a:rPr>
              <a:t> </a:t>
            </a:r>
            <a:r>
              <a:rPr lang="en-US" sz="2400" dirty="0" err="1" smtClean="0">
                <a:solidFill>
                  <a:schemeClr val="tx1"/>
                </a:solidFill>
              </a:rPr>
              <a:t>thích</a:t>
            </a:r>
            <a:r>
              <a:rPr lang="en-US" sz="2400" dirty="0" smtClean="0">
                <a:solidFill>
                  <a:schemeClr val="tx1"/>
                </a:solidFill>
              </a:rPr>
              <a:t> </a:t>
            </a:r>
            <a:r>
              <a:rPr lang="en-US" sz="2400" dirty="0" err="1" smtClean="0">
                <a:solidFill>
                  <a:schemeClr val="tx1"/>
                </a:solidFill>
              </a:rPr>
              <a:t>nghi</a:t>
            </a:r>
            <a:r>
              <a:rPr lang="en-US" sz="2400" dirty="0" smtClean="0">
                <a:solidFill>
                  <a:schemeClr val="tx1"/>
                </a:solidFill>
              </a:rPr>
              <a:t> </a:t>
            </a:r>
            <a:r>
              <a:rPr lang="en-US" sz="2400" dirty="0" err="1" smtClean="0">
                <a:solidFill>
                  <a:schemeClr val="tx1"/>
                </a:solidFill>
              </a:rPr>
              <a:t>với</a:t>
            </a:r>
            <a:r>
              <a:rPr lang="en-US" sz="2400" dirty="0" smtClean="0">
                <a:solidFill>
                  <a:schemeClr val="tx1"/>
                </a:solidFill>
              </a:rPr>
              <a:t> </a:t>
            </a:r>
            <a:r>
              <a:rPr lang="en-US" sz="2400" dirty="0" err="1" smtClean="0">
                <a:solidFill>
                  <a:schemeClr val="tx1"/>
                </a:solidFill>
              </a:rPr>
              <a:t>đời</a:t>
            </a:r>
            <a:r>
              <a:rPr lang="en-US" sz="2400" dirty="0" smtClean="0">
                <a:solidFill>
                  <a:schemeClr val="tx1"/>
                </a:solidFill>
              </a:rPr>
              <a:t>  </a:t>
            </a:r>
            <a:r>
              <a:rPr lang="en-US" sz="2400" dirty="0" err="1" smtClean="0">
                <a:solidFill>
                  <a:schemeClr val="tx1"/>
                </a:solidFill>
              </a:rPr>
              <a:t>sống</a:t>
            </a:r>
            <a:r>
              <a:rPr lang="en-US" sz="2400" dirty="0" smtClean="0">
                <a:solidFill>
                  <a:schemeClr val="tx1"/>
                </a:solidFill>
              </a:rPr>
              <a:t> ở </a:t>
            </a:r>
            <a:r>
              <a:rPr lang="en-US" sz="2400" dirty="0" err="1" smtClean="0">
                <a:solidFill>
                  <a:schemeClr val="tx1"/>
                </a:solidFill>
              </a:rPr>
              <a:t>cạn</a:t>
            </a:r>
            <a:r>
              <a:rPr lang="en-US" sz="2400" dirty="0" smtClean="0">
                <a:solidFill>
                  <a:schemeClr val="tx1"/>
                </a:solidFill>
              </a:rPr>
              <a:t>, </a:t>
            </a:r>
            <a:r>
              <a:rPr lang="en-US" sz="2400" dirty="0" err="1" smtClean="0">
                <a:solidFill>
                  <a:schemeClr val="tx1"/>
                </a:solidFill>
              </a:rPr>
              <a:t>thể</a:t>
            </a:r>
            <a:r>
              <a:rPr lang="en-US" sz="2400" dirty="0" smtClean="0">
                <a:solidFill>
                  <a:schemeClr val="tx1"/>
                </a:solidFill>
              </a:rPr>
              <a:t> </a:t>
            </a:r>
            <a:r>
              <a:rPr lang="en-US" sz="2400" dirty="0" err="1" smtClean="0">
                <a:solidFill>
                  <a:schemeClr val="tx1"/>
                </a:solidFill>
              </a:rPr>
              <a:t>hiện</a:t>
            </a:r>
            <a:r>
              <a:rPr lang="en-US" sz="2400" dirty="0" smtClean="0">
                <a:solidFill>
                  <a:schemeClr val="tx1"/>
                </a:solidFill>
              </a:rPr>
              <a:t> ở </a:t>
            </a:r>
            <a:r>
              <a:rPr lang="en-US" sz="2400" dirty="0" err="1">
                <a:solidFill>
                  <a:schemeClr val="tx1"/>
                </a:solidFill>
              </a:rPr>
              <a:t>Hệ</a:t>
            </a:r>
            <a:r>
              <a:rPr lang="en-US" sz="2400" dirty="0">
                <a:solidFill>
                  <a:schemeClr val="tx1"/>
                </a:solidFill>
              </a:rPr>
              <a:t> </a:t>
            </a:r>
            <a:r>
              <a:rPr lang="en-US" sz="2400" dirty="0" err="1" smtClean="0">
                <a:solidFill>
                  <a:schemeClr val="tx1"/>
                </a:solidFill>
              </a:rPr>
              <a:t>tiêu</a:t>
            </a:r>
            <a:r>
              <a:rPr lang="en-US" sz="2400" dirty="0" smtClean="0">
                <a:solidFill>
                  <a:schemeClr val="tx1"/>
                </a:solidFill>
              </a:rPr>
              <a:t> </a:t>
            </a:r>
            <a:r>
              <a:rPr lang="en-US" sz="2400" dirty="0" err="1">
                <a:solidFill>
                  <a:schemeClr val="tx1"/>
                </a:solidFill>
              </a:rPr>
              <a:t>hóa</a:t>
            </a:r>
            <a:r>
              <a:rPr lang="en-US" sz="2400" dirty="0">
                <a:solidFill>
                  <a:schemeClr val="tx1"/>
                </a:solidFill>
              </a:rPr>
              <a:t> </a:t>
            </a:r>
            <a:r>
              <a:rPr lang="en-US" sz="2400" dirty="0" err="1" smtClean="0">
                <a:solidFill>
                  <a:schemeClr val="tx1"/>
                </a:solidFill>
              </a:rPr>
              <a:t>có</a:t>
            </a:r>
            <a:r>
              <a:rPr lang="en-US" sz="2400" dirty="0" smtClean="0">
                <a:solidFill>
                  <a:schemeClr val="tx1"/>
                </a:solidFill>
              </a:rPr>
              <a:t> ............(1)............ </a:t>
            </a:r>
            <a:r>
              <a:rPr lang="en-US" sz="2400" dirty="0" err="1">
                <a:solidFill>
                  <a:schemeClr val="tx1"/>
                </a:solidFill>
              </a:rPr>
              <a:t>p</a:t>
            </a:r>
            <a:r>
              <a:rPr lang="en-US" sz="2400" dirty="0" err="1" smtClean="0">
                <a:solidFill>
                  <a:schemeClr val="tx1"/>
                </a:solidFill>
              </a:rPr>
              <a:t>hân</a:t>
            </a:r>
            <a:r>
              <a:rPr lang="en-US" sz="2400" dirty="0" smtClean="0">
                <a:solidFill>
                  <a:schemeClr val="tx1"/>
                </a:solidFill>
              </a:rPr>
              <a:t> </a:t>
            </a:r>
            <a:r>
              <a:rPr lang="en-US" sz="2400" dirty="0" err="1" smtClean="0">
                <a:solidFill>
                  <a:schemeClr val="tx1"/>
                </a:solidFill>
              </a:rPr>
              <a:t>hóa</a:t>
            </a:r>
            <a:r>
              <a:rPr lang="en-US" sz="2400" dirty="0" smtClean="0">
                <a:solidFill>
                  <a:schemeClr val="tx1"/>
                </a:solidFill>
              </a:rPr>
              <a:t> </a:t>
            </a:r>
            <a:r>
              <a:rPr lang="en-US" sz="2400" dirty="0" err="1" smtClean="0">
                <a:solidFill>
                  <a:schemeClr val="tx1"/>
                </a:solidFill>
              </a:rPr>
              <a:t>rõ</a:t>
            </a:r>
            <a:r>
              <a:rPr lang="en-US" sz="2400" dirty="0" smtClean="0">
                <a:solidFill>
                  <a:schemeClr val="tx1"/>
                </a:solidFill>
              </a:rPr>
              <a:t> </a:t>
            </a:r>
            <a:r>
              <a:rPr lang="en-US" sz="2400" dirty="0" err="1" smtClean="0">
                <a:solidFill>
                  <a:schemeClr val="tx1"/>
                </a:solidFill>
              </a:rPr>
              <a:t>rệt</a:t>
            </a:r>
            <a:r>
              <a:rPr lang="en-US" sz="2400" dirty="0" smtClean="0">
                <a:solidFill>
                  <a:schemeClr val="tx1"/>
                </a:solidFill>
              </a:rPr>
              <a:t>,  </a:t>
            </a:r>
            <a:r>
              <a:rPr lang="en-US" sz="2400" dirty="0" err="1" smtClean="0">
                <a:solidFill>
                  <a:schemeClr val="tx1"/>
                </a:solidFill>
              </a:rPr>
              <a:t>ruột</a:t>
            </a:r>
            <a:r>
              <a:rPr lang="en-US" sz="2400" dirty="0" smtClean="0">
                <a:solidFill>
                  <a:schemeClr val="tx1"/>
                </a:solidFill>
              </a:rPr>
              <a:t> </a:t>
            </a:r>
            <a:r>
              <a:rPr lang="en-US" sz="2400" dirty="0" err="1" smtClean="0">
                <a:solidFill>
                  <a:schemeClr val="tx1"/>
                </a:solidFill>
              </a:rPr>
              <a:t>đã</a:t>
            </a:r>
            <a:r>
              <a:rPr lang="en-US" sz="2400" dirty="0" smtClean="0">
                <a:solidFill>
                  <a:schemeClr val="tx1"/>
                </a:solidFill>
              </a:rPr>
              <a:t> </a:t>
            </a:r>
            <a:r>
              <a:rPr lang="en-US" sz="2400" dirty="0" err="1" smtClean="0">
                <a:solidFill>
                  <a:schemeClr val="tx1"/>
                </a:solidFill>
              </a:rPr>
              <a:t>có</a:t>
            </a:r>
            <a:r>
              <a:rPr lang="en-US" sz="2400" dirty="0" smtClean="0">
                <a:solidFill>
                  <a:schemeClr val="tx1"/>
                </a:solidFill>
              </a:rPr>
              <a:t> </a:t>
            </a:r>
            <a:r>
              <a:rPr lang="en-US" sz="2400" dirty="0" err="1" smtClean="0">
                <a:solidFill>
                  <a:schemeClr val="tx1"/>
                </a:solidFill>
              </a:rPr>
              <a:t>thêm</a:t>
            </a:r>
            <a:r>
              <a:rPr lang="en-US" sz="2400" dirty="0" smtClean="0">
                <a:solidFill>
                  <a:schemeClr val="tx1"/>
                </a:solidFill>
              </a:rPr>
              <a:t>.....(2).................... </a:t>
            </a:r>
            <a:r>
              <a:rPr lang="en-US" sz="2400" dirty="0" err="1" smtClean="0">
                <a:solidFill>
                  <a:schemeClr val="tx1"/>
                </a:solidFill>
              </a:rPr>
              <a:t>để</a:t>
            </a:r>
            <a:r>
              <a:rPr lang="en-US" sz="2400" dirty="0" smtClean="0">
                <a:solidFill>
                  <a:schemeClr val="tx1"/>
                </a:solidFill>
              </a:rPr>
              <a:t> </a:t>
            </a:r>
            <a:r>
              <a:rPr lang="en-US" sz="2400" dirty="0" err="1" smtClean="0">
                <a:solidFill>
                  <a:schemeClr val="tx1"/>
                </a:solidFill>
              </a:rPr>
              <a:t>hấp</a:t>
            </a:r>
            <a:r>
              <a:rPr lang="en-US" sz="2400" dirty="0" smtClean="0">
                <a:solidFill>
                  <a:schemeClr val="tx1"/>
                </a:solidFill>
              </a:rPr>
              <a:t> </a:t>
            </a:r>
            <a:r>
              <a:rPr lang="en-US" sz="2400" dirty="0" err="1" smtClean="0">
                <a:solidFill>
                  <a:schemeClr val="tx1"/>
                </a:solidFill>
              </a:rPr>
              <a:t>thụ</a:t>
            </a:r>
            <a:r>
              <a:rPr lang="en-US" sz="2400" dirty="0" smtClean="0">
                <a:solidFill>
                  <a:schemeClr val="tx1"/>
                </a:solidFill>
              </a:rPr>
              <a:t> </a:t>
            </a:r>
            <a:r>
              <a:rPr lang="en-US" sz="2400" dirty="0" err="1" smtClean="0">
                <a:solidFill>
                  <a:schemeClr val="tx1"/>
                </a:solidFill>
              </a:rPr>
              <a:t>lại</a:t>
            </a:r>
            <a:r>
              <a:rPr lang="en-US" sz="2400" dirty="0" smtClean="0">
                <a:solidFill>
                  <a:schemeClr val="tx1"/>
                </a:solidFill>
              </a:rPr>
              <a:t> </a:t>
            </a:r>
            <a:r>
              <a:rPr lang="en-US" sz="2400" dirty="0" err="1" smtClean="0">
                <a:solidFill>
                  <a:schemeClr val="tx1"/>
                </a:solidFill>
              </a:rPr>
              <a:t>nước</a:t>
            </a:r>
            <a:r>
              <a:rPr lang="en-US" sz="2400" dirty="0" smtClean="0">
                <a:solidFill>
                  <a:schemeClr val="tx1"/>
                </a:solidFill>
              </a:rPr>
              <a:t>. </a:t>
            </a:r>
            <a:r>
              <a:rPr lang="en-US" sz="2400" dirty="0" err="1" smtClean="0">
                <a:solidFill>
                  <a:schemeClr val="tx1"/>
                </a:solidFill>
              </a:rPr>
              <a:t>Hô</a:t>
            </a:r>
            <a:r>
              <a:rPr lang="en-US" sz="2400" dirty="0" smtClean="0">
                <a:solidFill>
                  <a:schemeClr val="tx1"/>
                </a:solidFill>
              </a:rPr>
              <a:t> </a:t>
            </a:r>
            <a:r>
              <a:rPr lang="en-US" sz="2400" dirty="0" err="1" smtClean="0">
                <a:solidFill>
                  <a:schemeClr val="tx1"/>
                </a:solidFill>
              </a:rPr>
              <a:t>hấp</a:t>
            </a:r>
            <a:r>
              <a:rPr lang="en-US" sz="2400" dirty="0" smtClean="0">
                <a:solidFill>
                  <a:schemeClr val="tx1"/>
                </a:solidFill>
              </a:rPr>
              <a:t> </a:t>
            </a:r>
            <a:r>
              <a:rPr lang="en-US" sz="2400" dirty="0" err="1" smtClean="0">
                <a:solidFill>
                  <a:schemeClr val="tx1"/>
                </a:solidFill>
              </a:rPr>
              <a:t>hoàn</a:t>
            </a:r>
            <a:r>
              <a:rPr lang="en-US" sz="2400" dirty="0" smtClean="0">
                <a:solidFill>
                  <a:schemeClr val="tx1"/>
                </a:solidFill>
              </a:rPr>
              <a:t> </a:t>
            </a:r>
            <a:r>
              <a:rPr lang="en-US" sz="2400" dirty="0" err="1" smtClean="0">
                <a:solidFill>
                  <a:schemeClr val="tx1"/>
                </a:solidFill>
              </a:rPr>
              <a:t>toàn</a:t>
            </a:r>
            <a:r>
              <a:rPr lang="en-US" sz="2400" dirty="0" smtClean="0">
                <a:solidFill>
                  <a:schemeClr val="tx1"/>
                </a:solidFill>
              </a:rPr>
              <a:t> </a:t>
            </a:r>
            <a:r>
              <a:rPr lang="en-US" sz="2400" dirty="0" err="1" smtClean="0">
                <a:solidFill>
                  <a:schemeClr val="tx1"/>
                </a:solidFill>
              </a:rPr>
              <a:t>bằng</a:t>
            </a:r>
            <a:r>
              <a:rPr lang="en-US" sz="2400" dirty="0" smtClean="0">
                <a:solidFill>
                  <a:schemeClr val="tx1"/>
                </a:solidFill>
              </a:rPr>
              <a:t> ......(3).... </a:t>
            </a:r>
            <a:r>
              <a:rPr lang="en-US" sz="2400" dirty="0" err="1" smtClean="0">
                <a:solidFill>
                  <a:schemeClr val="tx1"/>
                </a:solidFill>
              </a:rPr>
              <a:t>Hệ</a:t>
            </a:r>
            <a:r>
              <a:rPr lang="en-US" sz="2400" dirty="0" smtClean="0">
                <a:solidFill>
                  <a:schemeClr val="tx1"/>
                </a:solidFill>
              </a:rPr>
              <a:t> </a:t>
            </a:r>
            <a:r>
              <a:rPr lang="en-US" sz="2400" dirty="0" err="1" smtClean="0">
                <a:solidFill>
                  <a:schemeClr val="tx1"/>
                </a:solidFill>
              </a:rPr>
              <a:t>tuần</a:t>
            </a:r>
            <a:r>
              <a:rPr lang="en-US" sz="2400" dirty="0" smtClean="0">
                <a:solidFill>
                  <a:schemeClr val="tx1"/>
                </a:solidFill>
              </a:rPr>
              <a:t> </a:t>
            </a:r>
            <a:r>
              <a:rPr lang="en-US" sz="2400" dirty="0" err="1" smtClean="0">
                <a:solidFill>
                  <a:schemeClr val="tx1"/>
                </a:solidFill>
              </a:rPr>
              <a:t>hoàn</a:t>
            </a:r>
            <a:r>
              <a:rPr lang="en-US" sz="2400" dirty="0" smtClean="0">
                <a:solidFill>
                  <a:schemeClr val="tx1"/>
                </a:solidFill>
              </a:rPr>
              <a:t> </a:t>
            </a:r>
            <a:r>
              <a:rPr lang="en-US" sz="2400" dirty="0" err="1" smtClean="0">
                <a:solidFill>
                  <a:schemeClr val="tx1"/>
                </a:solidFill>
              </a:rPr>
              <a:t>xuất</a:t>
            </a:r>
            <a:r>
              <a:rPr lang="en-US" sz="2400" dirty="0" smtClean="0">
                <a:solidFill>
                  <a:schemeClr val="tx1"/>
                </a:solidFill>
              </a:rPr>
              <a:t> </a:t>
            </a:r>
            <a:r>
              <a:rPr lang="en-US" sz="2400" dirty="0" err="1" smtClean="0">
                <a:solidFill>
                  <a:schemeClr val="tx1"/>
                </a:solidFill>
              </a:rPr>
              <a:t>hiện</a:t>
            </a:r>
            <a:r>
              <a:rPr lang="en-US" sz="2400" dirty="0" smtClean="0">
                <a:solidFill>
                  <a:schemeClr val="tx1"/>
                </a:solidFill>
              </a:rPr>
              <a:t> </a:t>
            </a:r>
            <a:r>
              <a:rPr lang="en-US" sz="2400" dirty="0" err="1" smtClean="0">
                <a:solidFill>
                  <a:schemeClr val="tx1"/>
                </a:solidFill>
              </a:rPr>
              <a:t>thêm</a:t>
            </a:r>
            <a:r>
              <a:rPr lang="en-US" sz="2400" dirty="0" smtClean="0">
                <a:solidFill>
                  <a:schemeClr val="tx1"/>
                </a:solidFill>
              </a:rPr>
              <a:t> ......(4).....ở </a:t>
            </a:r>
            <a:r>
              <a:rPr lang="en-US" sz="2400" dirty="0" err="1" smtClean="0">
                <a:solidFill>
                  <a:schemeClr val="tx1"/>
                </a:solidFill>
              </a:rPr>
              <a:t>tâm</a:t>
            </a:r>
            <a:r>
              <a:rPr lang="en-US" sz="2400" dirty="0" smtClean="0">
                <a:solidFill>
                  <a:schemeClr val="tx1"/>
                </a:solidFill>
              </a:rPr>
              <a:t> </a:t>
            </a:r>
            <a:r>
              <a:rPr lang="en-US" sz="2400" dirty="0" err="1" smtClean="0">
                <a:solidFill>
                  <a:schemeClr val="tx1"/>
                </a:solidFill>
              </a:rPr>
              <a:t>thất</a:t>
            </a:r>
            <a:r>
              <a:rPr lang="en-US" sz="2400" dirty="0" smtClean="0">
                <a:solidFill>
                  <a:schemeClr val="tx1"/>
                </a:solidFill>
              </a:rPr>
              <a:t> </a:t>
            </a:r>
            <a:r>
              <a:rPr lang="en-US" sz="2400" dirty="0" err="1" smtClean="0">
                <a:solidFill>
                  <a:schemeClr val="tx1"/>
                </a:solidFill>
              </a:rPr>
              <a:t>nên</a:t>
            </a:r>
            <a:r>
              <a:rPr lang="en-US" sz="2400" dirty="0" smtClean="0">
                <a:solidFill>
                  <a:schemeClr val="tx1"/>
                </a:solidFill>
              </a:rPr>
              <a:t> </a:t>
            </a:r>
            <a:r>
              <a:rPr lang="en-US" sz="2400" dirty="0" err="1" smtClean="0">
                <a:solidFill>
                  <a:schemeClr val="tx1"/>
                </a:solidFill>
              </a:rPr>
              <a:t>máu</a:t>
            </a:r>
            <a:r>
              <a:rPr lang="en-US" sz="2400" dirty="0" smtClean="0">
                <a:solidFill>
                  <a:schemeClr val="tx1"/>
                </a:solidFill>
              </a:rPr>
              <a:t> </a:t>
            </a:r>
            <a:r>
              <a:rPr lang="en-US" sz="2400" dirty="0" err="1" smtClean="0">
                <a:solidFill>
                  <a:schemeClr val="tx1"/>
                </a:solidFill>
              </a:rPr>
              <a:t>đi</a:t>
            </a:r>
            <a:r>
              <a:rPr lang="en-US" sz="2400" dirty="0" smtClean="0">
                <a:solidFill>
                  <a:schemeClr val="tx1"/>
                </a:solidFill>
              </a:rPr>
              <a:t> </a:t>
            </a:r>
            <a:r>
              <a:rPr lang="en-US" sz="2400" dirty="0" err="1" smtClean="0">
                <a:solidFill>
                  <a:schemeClr val="tx1"/>
                </a:solidFill>
              </a:rPr>
              <a:t>nuôi</a:t>
            </a:r>
            <a:r>
              <a:rPr lang="en-US" sz="2400" dirty="0" smtClean="0">
                <a:solidFill>
                  <a:schemeClr val="tx1"/>
                </a:solidFill>
              </a:rPr>
              <a:t> </a:t>
            </a:r>
            <a:r>
              <a:rPr lang="en-US" sz="2400" dirty="0" err="1" smtClean="0">
                <a:solidFill>
                  <a:schemeClr val="tx1"/>
                </a:solidFill>
              </a:rPr>
              <a:t>cơ</a:t>
            </a:r>
            <a:r>
              <a:rPr lang="en-US" sz="2400" dirty="0" smtClean="0">
                <a:solidFill>
                  <a:schemeClr val="tx1"/>
                </a:solidFill>
              </a:rPr>
              <a:t> </a:t>
            </a:r>
            <a:r>
              <a:rPr lang="en-US" sz="2400" dirty="0" err="1" smtClean="0">
                <a:solidFill>
                  <a:schemeClr val="tx1"/>
                </a:solidFill>
              </a:rPr>
              <a:t>thể</a:t>
            </a:r>
            <a:r>
              <a:rPr lang="en-US" sz="2400" dirty="0">
                <a:solidFill>
                  <a:schemeClr val="tx1"/>
                </a:solidFill>
              </a:rPr>
              <a:t> </a:t>
            </a:r>
            <a:r>
              <a:rPr lang="en-US" sz="2400" dirty="0" err="1" smtClean="0">
                <a:solidFill>
                  <a:schemeClr val="tx1"/>
                </a:solidFill>
              </a:rPr>
              <a:t>là</a:t>
            </a:r>
            <a:r>
              <a:rPr lang="en-US" sz="2400" dirty="0" smtClean="0">
                <a:solidFill>
                  <a:schemeClr val="tx1"/>
                </a:solidFill>
              </a:rPr>
              <a:t> </a:t>
            </a:r>
            <a:r>
              <a:rPr lang="en-US" sz="2400" dirty="0" err="1" smtClean="0">
                <a:solidFill>
                  <a:schemeClr val="tx1"/>
                </a:solidFill>
              </a:rPr>
              <a:t>máu</a:t>
            </a:r>
            <a:r>
              <a:rPr lang="en-US" sz="2400" dirty="0" smtClean="0">
                <a:solidFill>
                  <a:schemeClr val="tx1"/>
                </a:solidFill>
              </a:rPr>
              <a:t>.......(5).. </a:t>
            </a:r>
            <a:r>
              <a:rPr lang="en-US" sz="2400" dirty="0" err="1">
                <a:solidFill>
                  <a:schemeClr val="tx1"/>
                </a:solidFill>
              </a:rPr>
              <a:t>p</a:t>
            </a:r>
            <a:r>
              <a:rPr lang="en-US" sz="2400" dirty="0" err="1" smtClean="0">
                <a:solidFill>
                  <a:schemeClr val="tx1"/>
                </a:solidFill>
              </a:rPr>
              <a:t>ha</a:t>
            </a:r>
            <a:r>
              <a:rPr lang="en-US" sz="2400" dirty="0" smtClean="0">
                <a:solidFill>
                  <a:schemeClr val="tx1"/>
                </a:solidFill>
              </a:rPr>
              <a:t> </a:t>
            </a:r>
            <a:r>
              <a:rPr lang="en-US" sz="2400" dirty="0" err="1" smtClean="0">
                <a:solidFill>
                  <a:schemeClr val="tx1"/>
                </a:solidFill>
              </a:rPr>
              <a:t>hơn</a:t>
            </a:r>
            <a:r>
              <a:rPr lang="en-US" sz="2400" dirty="0" smtClean="0">
                <a:solidFill>
                  <a:schemeClr val="tx1"/>
                </a:solidFill>
              </a:rPr>
              <a:t> </a:t>
            </a:r>
            <a:r>
              <a:rPr lang="en-US" sz="2400" dirty="0" err="1" smtClean="0">
                <a:solidFill>
                  <a:schemeClr val="tx1"/>
                </a:solidFill>
              </a:rPr>
              <a:t>Ếch</a:t>
            </a:r>
            <a:r>
              <a:rPr lang="en-US" sz="2400" dirty="0" smtClean="0">
                <a:solidFill>
                  <a:schemeClr val="tx1"/>
                </a:solidFill>
              </a:rPr>
              <a:t>.</a:t>
            </a:r>
            <a:br>
              <a:rPr lang="en-US" sz="2400" dirty="0" smtClean="0">
                <a:solidFill>
                  <a:schemeClr val="tx1"/>
                </a:solidFill>
              </a:rPr>
            </a:br>
            <a:endParaRPr lang="en-US" sz="2400" dirty="0">
              <a:solidFill>
                <a:schemeClr val="tx1"/>
              </a:solidFill>
            </a:endParaRPr>
          </a:p>
        </p:txBody>
      </p:sp>
      <p:sp>
        <p:nvSpPr>
          <p:cNvPr id="3" name="Subtitle 2"/>
          <p:cNvSpPr>
            <a:spLocks noGrp="1"/>
          </p:cNvSpPr>
          <p:nvPr>
            <p:ph type="subTitle" idx="1"/>
          </p:nvPr>
        </p:nvSpPr>
        <p:spPr>
          <a:xfrm>
            <a:off x="827088" y="3789363"/>
            <a:ext cx="7777162" cy="2663825"/>
          </a:xfrm>
        </p:spPr>
        <p:style>
          <a:lnRef idx="1">
            <a:schemeClr val="accent2"/>
          </a:lnRef>
          <a:fillRef idx="2">
            <a:schemeClr val="accent2"/>
          </a:fillRef>
          <a:effectRef idx="1">
            <a:schemeClr val="accent2"/>
          </a:effectRef>
          <a:fontRef idx="minor">
            <a:schemeClr val="dk1"/>
          </a:fontRef>
        </p:style>
        <p:txBody>
          <a:bodyPr>
            <a:normAutofit/>
          </a:bodyPr>
          <a:lstStyle/>
          <a:p>
            <a:pPr algn="l" eaLnBrk="1" hangingPunct="1"/>
            <a:r>
              <a:rPr lang="en-US" smtClean="0">
                <a:solidFill>
                  <a:schemeClr val="tx1"/>
                </a:solidFill>
              </a:rPr>
              <a:t>Đáp án:</a:t>
            </a:r>
          </a:p>
          <a:p>
            <a:pPr algn="l" eaLnBrk="1" hangingPunct="1">
              <a:buFont typeface="Arial" charset="0"/>
              <a:buAutoNum type="arabicPeriod"/>
            </a:pPr>
            <a:r>
              <a:rPr lang="en-US" smtClean="0">
                <a:solidFill>
                  <a:schemeClr val="tx1"/>
                </a:solidFill>
                <a:latin typeface="Times New Roman" pitchFamily="18" charset="0"/>
              </a:rPr>
              <a:t>Ống tiêu hóa</a:t>
            </a:r>
            <a:r>
              <a:rPr lang="en-US" smtClean="0">
                <a:solidFill>
                  <a:schemeClr val="tx1"/>
                </a:solidFill>
              </a:rPr>
              <a:t>		</a:t>
            </a:r>
          </a:p>
          <a:p>
            <a:pPr algn="l" eaLnBrk="1" hangingPunct="1">
              <a:buFont typeface="Arial" charset="0"/>
              <a:buAutoNum type="arabicPeriod"/>
            </a:pPr>
            <a:r>
              <a:rPr lang="en-US" smtClean="0">
                <a:solidFill>
                  <a:schemeClr val="tx1"/>
                </a:solidFill>
                <a:latin typeface="Times New Roman" pitchFamily="18" charset="0"/>
              </a:rPr>
              <a:t>Ruột già</a:t>
            </a:r>
            <a:r>
              <a:rPr lang="en-US" smtClean="0">
                <a:solidFill>
                  <a:schemeClr val="tx1"/>
                </a:solidFill>
              </a:rPr>
              <a:t>		4. </a:t>
            </a:r>
            <a:r>
              <a:rPr lang="en-US" smtClean="0">
                <a:solidFill>
                  <a:schemeClr val="tx1"/>
                </a:solidFill>
                <a:latin typeface="Times New Roman" pitchFamily="18" charset="0"/>
              </a:rPr>
              <a:t>Vách ngăn hụt</a:t>
            </a:r>
          </a:p>
          <a:p>
            <a:pPr algn="l" eaLnBrk="1" hangingPunct="1">
              <a:buFont typeface="Arial" charset="0"/>
              <a:buAutoNum type="arabicPeriod"/>
            </a:pPr>
            <a:r>
              <a:rPr lang="en-US" smtClean="0">
                <a:solidFill>
                  <a:schemeClr val="tx1"/>
                </a:solidFill>
                <a:latin typeface="Times New Roman" pitchFamily="18" charset="0"/>
              </a:rPr>
              <a:t>Phổi</a:t>
            </a:r>
            <a:r>
              <a:rPr lang="en-US" smtClean="0">
                <a:solidFill>
                  <a:schemeClr val="tx1"/>
                </a:solidFill>
              </a:rPr>
              <a:t>			</a:t>
            </a:r>
            <a:r>
              <a:rPr lang="en-US" smtClean="0">
                <a:solidFill>
                  <a:schemeClr val="tx1"/>
                </a:solidFill>
                <a:latin typeface="Times New Roman" pitchFamily="18" charset="0"/>
              </a:rPr>
              <a:t>5. Ít</a:t>
            </a:r>
          </a:p>
          <a:p>
            <a:pPr algn="l" eaLnBrk="1" hangingPunct="1"/>
            <a:endParaRPr lang="en-US" smtClean="0">
              <a:solidFill>
                <a:srgbClr val="898989"/>
              </a:solidFill>
              <a:latin typeface="Times New Roman" pitchFamily="18" charset="0"/>
            </a:endParaRPr>
          </a:p>
        </p:txBody>
      </p:sp>
      <p:sp>
        <p:nvSpPr>
          <p:cNvPr id="4" name="TextBox 3"/>
          <p:cNvSpPr txBox="1"/>
          <p:nvPr/>
        </p:nvSpPr>
        <p:spPr>
          <a:xfrm>
            <a:off x="823913" y="20638"/>
            <a:ext cx="7775575" cy="64611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en-US" sz="3600" b="1" dirty="0" err="1">
                <a:solidFill>
                  <a:schemeClr val="tx1"/>
                </a:solidFill>
                <a:latin typeface="Times New Roman" pitchFamily="18" charset="0"/>
                <a:cs typeface="Times New Roman" pitchFamily="18" charset="0"/>
              </a:rPr>
              <a:t>Điền</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từ</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thích</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hợp</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vào</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chỗ</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trống</a:t>
            </a:r>
            <a:r>
              <a:rPr lang="en-US" sz="3600" b="1" dirty="0">
                <a:solidFill>
                  <a:schemeClr val="tx1"/>
                </a:solidFill>
                <a:latin typeface="Times New Roman" pitchFamily="18" charset="0"/>
                <a:cs typeface="Times New Roman" pitchFamily="18" charset="0"/>
              </a:rPr>
              <a:t>:</a:t>
            </a:r>
            <a:endParaRPr lang="en-US"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715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10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037"/>
          </a:xfrm>
        </p:spPr>
        <p:style>
          <a:lnRef idx="1">
            <a:schemeClr val="accent3"/>
          </a:lnRef>
          <a:fillRef idx="2">
            <a:schemeClr val="accent3"/>
          </a:fillRef>
          <a:effectRef idx="1">
            <a:schemeClr val="accent3"/>
          </a:effectRef>
          <a:fontRef idx="minor">
            <a:schemeClr val="dk1"/>
          </a:fontRef>
        </p:style>
        <p:txBody>
          <a:bodyPr>
            <a:noAutofit/>
          </a:bodyPr>
          <a:lstStyle/>
          <a:p>
            <a:pPr algn="l" eaLnBrk="1" hangingPunct="1">
              <a:defRPr/>
            </a:pPr>
            <a:r>
              <a:rPr lang="en-US" sz="3600" smtClean="0">
                <a:solidFill>
                  <a:schemeClr val="tx1"/>
                </a:solidFill>
              </a:rPr>
              <a:t/>
            </a:r>
            <a:br>
              <a:rPr lang="en-US" sz="3600" smtClean="0">
                <a:solidFill>
                  <a:schemeClr val="tx1"/>
                </a:solidFill>
              </a:rPr>
            </a:br>
            <a:r>
              <a:rPr lang="en-US" sz="3600" smtClean="0">
                <a:solidFill>
                  <a:schemeClr val="tx1"/>
                </a:solidFill>
              </a:rPr>
              <a:t/>
            </a:r>
            <a:br>
              <a:rPr lang="en-US" sz="3600" smtClean="0">
                <a:solidFill>
                  <a:schemeClr val="tx1"/>
                </a:solidFill>
              </a:rPr>
            </a:br>
            <a:r>
              <a:rPr lang="en-US" sz="3600" smtClean="0">
                <a:solidFill>
                  <a:schemeClr val="tx1"/>
                </a:solidFill>
              </a:rPr>
              <a:t/>
            </a:r>
            <a:br>
              <a:rPr lang="en-US" sz="3600" smtClean="0">
                <a:solidFill>
                  <a:schemeClr val="tx1"/>
                </a:solidFill>
              </a:rPr>
            </a:br>
            <a:r>
              <a:rPr lang="en-US" sz="3600" smtClean="0">
                <a:solidFill>
                  <a:schemeClr val="tx1"/>
                </a:solidFill>
                <a:latin typeface="Times New Roman" pitchFamily="18" charset="0"/>
              </a:rPr>
              <a:t>Câu 2: So sánh sự sai khác giữa hệ tuần hoàn của cá, ếch, thằn lằn?</a:t>
            </a:r>
            <a:br>
              <a:rPr lang="en-US" sz="3600" smtClean="0">
                <a:solidFill>
                  <a:schemeClr val="tx1"/>
                </a:solidFill>
                <a:latin typeface="Times New Roman" pitchFamily="18" charset="0"/>
              </a:rPr>
            </a:br>
            <a:r>
              <a:rPr lang="en-US" sz="3600" smtClean="0">
                <a:solidFill>
                  <a:schemeClr val="tx1"/>
                </a:solidFill>
              </a:rPr>
              <a:t/>
            </a:r>
            <a:br>
              <a:rPr lang="en-US" sz="3600" smtClean="0">
                <a:solidFill>
                  <a:schemeClr val="tx1"/>
                </a:solidFill>
              </a:rPr>
            </a:br>
            <a:r>
              <a:rPr lang="en-US" sz="3600" smtClean="0">
                <a:solidFill>
                  <a:schemeClr val="tx1"/>
                </a:solidFill>
              </a:rPr>
              <a:t/>
            </a:r>
            <a:br>
              <a:rPr lang="en-US" sz="3600" smtClean="0">
                <a:solidFill>
                  <a:schemeClr val="tx1"/>
                </a:solidFill>
              </a:rPr>
            </a:br>
            <a:endParaRPr lang="en-US" sz="3600" smtClean="0">
              <a:solidFill>
                <a:schemeClr val="tx1"/>
              </a:solidFill>
            </a:endParaRPr>
          </a:p>
        </p:txBody>
      </p:sp>
      <p:sp>
        <p:nvSpPr>
          <p:cNvPr id="4" name="TextBox 3"/>
          <p:cNvSpPr txBox="1"/>
          <p:nvPr/>
        </p:nvSpPr>
        <p:spPr>
          <a:xfrm>
            <a:off x="379413" y="2790825"/>
            <a:ext cx="2663825" cy="3108325"/>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sz="2800" b="1" dirty="0" err="1">
                <a:latin typeface="Times New Roman" pitchFamily="18" charset="0"/>
                <a:cs typeface="Times New Roman" pitchFamily="18" charset="0"/>
              </a:rPr>
              <a:t>Cá</a:t>
            </a:r>
            <a:endParaRPr lang="en-US" sz="2800" b="1"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a:latin typeface="Times New Roman" pitchFamily="18" charset="0"/>
                <a:cs typeface="Times New Roman" pitchFamily="18" charset="0"/>
              </a:rPr>
              <a:t>Tim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ngăn</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vòng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tươi</a:t>
            </a:r>
            <a:endParaRPr lang="en-US" sz="2800" dirty="0">
              <a:latin typeface="Times New Roman" pitchFamily="18" charset="0"/>
              <a:cs typeface="Times New Roman" pitchFamily="18" charset="0"/>
            </a:endParaRPr>
          </a:p>
        </p:txBody>
      </p:sp>
      <p:sp>
        <p:nvSpPr>
          <p:cNvPr id="5" name="TextBox 4"/>
          <p:cNvSpPr txBox="1"/>
          <p:nvPr/>
        </p:nvSpPr>
        <p:spPr>
          <a:xfrm>
            <a:off x="3232150" y="2795588"/>
            <a:ext cx="2665413" cy="310991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sz="2800" b="1" dirty="0" err="1">
                <a:latin typeface="Times New Roman" pitchFamily="18" charset="0"/>
                <a:cs typeface="Times New Roman" pitchFamily="18" charset="0"/>
              </a:rPr>
              <a:t>Ếch</a:t>
            </a:r>
            <a:endParaRPr lang="en-US" sz="2800" b="1"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a:latin typeface="Times New Roman" pitchFamily="18" charset="0"/>
                <a:cs typeface="Times New Roman" pitchFamily="18" charset="0"/>
              </a:rPr>
              <a:t>Tim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ngăn</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vòng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pha</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endParaRPr lang="en-US" sz="2800" dirty="0">
              <a:latin typeface="Times New Roman" pitchFamily="18" charset="0"/>
              <a:cs typeface="Times New Roman" pitchFamily="18" charset="0"/>
            </a:endParaRPr>
          </a:p>
        </p:txBody>
      </p:sp>
      <p:sp>
        <p:nvSpPr>
          <p:cNvPr id="6" name="TextBox 5"/>
          <p:cNvSpPr txBox="1"/>
          <p:nvPr/>
        </p:nvSpPr>
        <p:spPr>
          <a:xfrm>
            <a:off x="6075363" y="2420938"/>
            <a:ext cx="2840037" cy="3970337"/>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en-US" sz="2800" b="1" dirty="0" err="1">
                <a:latin typeface="Times New Roman" pitchFamily="18" charset="0"/>
                <a:cs typeface="Times New Roman" pitchFamily="18" charset="0"/>
              </a:rPr>
              <a:t>Thằn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lằn</a:t>
            </a:r>
            <a:endParaRPr lang="en-US" sz="2800" b="1"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a:latin typeface="Times New Roman" pitchFamily="18" charset="0"/>
                <a:cs typeface="Times New Roman" pitchFamily="18" charset="0"/>
              </a:rPr>
              <a:t>Tim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ngăn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hụt</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vòng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endParaRPr lang="en-US" sz="2800" dirty="0">
              <a:latin typeface="Times New Roman" pitchFamily="18" charset="0"/>
              <a:cs typeface="Times New Roman" pitchFamily="18" charset="0"/>
            </a:endParaRPr>
          </a:p>
          <a:p>
            <a:pPr marL="285750" indent="-285750" fontAlgn="auto">
              <a:spcBef>
                <a:spcPts val="0"/>
              </a:spcBef>
              <a:spcAft>
                <a:spcPts val="0"/>
              </a:spcAft>
              <a:buFontTx/>
              <a:buChar char="-"/>
              <a:defRPr/>
            </a:pP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endParaRPr lang="en-US" sz="2800" dirty="0">
              <a:latin typeface="Times New Roman" pitchFamily="18" charset="0"/>
              <a:cs typeface="Times New Roman" pitchFamily="18" charset="0"/>
            </a:endParaRPr>
          </a:p>
        </p:txBody>
      </p:sp>
      <p:sp>
        <p:nvSpPr>
          <p:cNvPr id="9" name="Rectangle 8"/>
          <p:cNvSpPr/>
          <p:nvPr/>
        </p:nvSpPr>
        <p:spPr>
          <a:xfrm>
            <a:off x="2455863" y="2008188"/>
            <a:ext cx="1871662" cy="5207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err="1">
                <a:latin typeface="Times New Roman" pitchFamily="18" charset="0"/>
                <a:cs typeface="Times New Roman" pitchFamily="18" charset="0"/>
              </a:rPr>
              <a:t>Đáp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án</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60505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8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8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endParaRPr lang="en-US" smtClean="0"/>
          </a:p>
        </p:txBody>
      </p:sp>
      <p:pic>
        <p:nvPicPr>
          <p:cNvPr id="34818" name="Content Placeholder 3"/>
          <p:cNvPicPr>
            <a:picLocks noGrp="1" noChangeAspect="1"/>
          </p:cNvPicPr>
          <p:nvPr>
            <p:ph idx="1"/>
          </p:nvPr>
        </p:nvPicPr>
        <p:blipFill>
          <a:blip r:embed="rId2"/>
          <a:srcRect/>
          <a:stretch>
            <a:fillRect/>
          </a:stretch>
        </p:blipFill>
        <p:spPr>
          <a:xfrm>
            <a:off x="4859338" y="2420938"/>
            <a:ext cx="3889375" cy="3846512"/>
          </a:xfrm>
        </p:spPr>
      </p:pic>
      <p:pic>
        <p:nvPicPr>
          <p:cNvPr id="34819" name="Picture 4"/>
          <p:cNvPicPr>
            <a:picLocks noChangeAspect="1"/>
          </p:cNvPicPr>
          <p:nvPr/>
        </p:nvPicPr>
        <p:blipFill>
          <a:blip r:embed="rId3"/>
          <a:srcRect/>
          <a:stretch>
            <a:fillRect/>
          </a:stretch>
        </p:blipFill>
        <p:spPr bwMode="auto">
          <a:xfrm>
            <a:off x="623888" y="2565400"/>
            <a:ext cx="3743325" cy="3311525"/>
          </a:xfrm>
          <a:prstGeom prst="rect">
            <a:avLst/>
          </a:prstGeom>
          <a:noFill/>
          <a:ln w="9525">
            <a:noFill/>
            <a:miter lim="800000"/>
            <a:headEnd/>
            <a:tailEnd/>
          </a:ln>
        </p:spPr>
      </p:pic>
      <p:pic>
        <p:nvPicPr>
          <p:cNvPr id="34820" name="Picture 5"/>
          <p:cNvPicPr>
            <a:picLocks noChangeAspect="1"/>
          </p:cNvPicPr>
          <p:nvPr/>
        </p:nvPicPr>
        <p:blipFill>
          <a:blip r:embed="rId4"/>
          <a:srcRect/>
          <a:stretch>
            <a:fillRect/>
          </a:stretch>
        </p:blipFill>
        <p:spPr bwMode="auto">
          <a:xfrm>
            <a:off x="1263650" y="260350"/>
            <a:ext cx="5905500" cy="2016125"/>
          </a:xfrm>
          <a:prstGeom prst="rect">
            <a:avLst/>
          </a:prstGeom>
          <a:noFill/>
          <a:ln w="9525">
            <a:noFill/>
            <a:miter lim="800000"/>
            <a:headEnd/>
            <a:tailEnd/>
          </a:ln>
        </p:spPr>
      </p:pic>
    </p:spTree>
    <p:extLst>
      <p:ext uri="{BB962C8B-B14F-4D97-AF65-F5344CB8AC3E}">
        <p14:creationId xmlns:p14="http://schemas.microsoft.com/office/powerpoint/2010/main" val="3735542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9" name="Picture 3" descr="f®fffw22"/>
          <p:cNvPicPr>
            <a:picLocks noChangeAspect="1" noChangeArrowheads="1"/>
          </p:cNvPicPr>
          <p:nvPr/>
        </p:nvPicPr>
        <p:blipFill>
          <a:blip r:embed="rId3"/>
          <a:srcRect/>
          <a:stretch>
            <a:fillRect/>
          </a:stretch>
        </p:blipFill>
        <p:spPr bwMode="auto">
          <a:xfrm>
            <a:off x="-1219200" y="-457200"/>
            <a:ext cx="11201400" cy="8915400"/>
          </a:xfrm>
          <a:prstGeom prst="rect">
            <a:avLst/>
          </a:prstGeom>
          <a:noFill/>
          <a:ln w="9525">
            <a:noFill/>
            <a:miter lim="800000"/>
            <a:headEnd/>
            <a:tailEnd/>
          </a:ln>
        </p:spPr>
      </p:pic>
      <p:sp>
        <p:nvSpPr>
          <p:cNvPr id="70658" name="Text Box 2"/>
          <p:cNvSpPr txBox="1">
            <a:spLocks noChangeArrowheads="1"/>
          </p:cNvSpPr>
          <p:nvPr/>
        </p:nvSpPr>
        <p:spPr bwMode="auto">
          <a:xfrm>
            <a:off x="0" y="228600"/>
            <a:ext cx="9525000" cy="549275"/>
          </a:xfrm>
          <a:prstGeom prst="rect">
            <a:avLst/>
          </a:prstGeom>
          <a:noFill/>
          <a:ln w="9525">
            <a:noFill/>
            <a:miter lim="800000"/>
            <a:headEnd/>
            <a:tailEnd/>
          </a:ln>
        </p:spPr>
        <p:txBody>
          <a:bodyPr>
            <a:spAutoFit/>
          </a:bodyPr>
          <a:lstStyle/>
          <a:p>
            <a:pPr>
              <a:spcBef>
                <a:spcPct val="50000"/>
              </a:spcBef>
            </a:pPr>
            <a:r>
              <a:rPr lang="en-US" altLang="en-US" sz="3000">
                <a:solidFill>
                  <a:srgbClr val="FF0000"/>
                </a:solidFill>
              </a:rPr>
              <a:t>Hệ tuần hoàn của  lớp động vật nào  là tiến hoá hơn?</a:t>
            </a:r>
          </a:p>
        </p:txBody>
      </p:sp>
      <p:sp>
        <p:nvSpPr>
          <p:cNvPr id="70660" name="Text Box 4"/>
          <p:cNvSpPr txBox="1">
            <a:spLocks noChangeArrowheads="1"/>
          </p:cNvSpPr>
          <p:nvPr/>
        </p:nvSpPr>
        <p:spPr bwMode="auto">
          <a:xfrm>
            <a:off x="2286000" y="914400"/>
            <a:ext cx="4495800" cy="549275"/>
          </a:xfrm>
          <a:prstGeom prst="rect">
            <a:avLst/>
          </a:prstGeom>
          <a:noFill/>
          <a:ln w="9525">
            <a:noFill/>
            <a:miter lim="800000"/>
            <a:headEnd/>
            <a:tailEnd/>
          </a:ln>
        </p:spPr>
        <p:txBody>
          <a:bodyPr>
            <a:spAutoFit/>
          </a:bodyPr>
          <a:lstStyle/>
          <a:p>
            <a:pPr>
              <a:spcBef>
                <a:spcPct val="50000"/>
              </a:spcBef>
            </a:pPr>
            <a:r>
              <a:rPr lang="en-US" altLang="en-US" sz="3000">
                <a:solidFill>
                  <a:srgbClr val="0000FF"/>
                </a:solidFill>
              </a:rPr>
              <a:t> Hệ tuần hoàn thằn lằn.</a:t>
            </a:r>
          </a:p>
        </p:txBody>
      </p:sp>
    </p:spTree>
    <p:extLst>
      <p:ext uri="{BB962C8B-B14F-4D97-AF65-F5344CB8AC3E}">
        <p14:creationId xmlns:p14="http://schemas.microsoft.com/office/powerpoint/2010/main" val="32066670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0-#ppt_w/2"/>
                                          </p:val>
                                        </p:tav>
                                        <p:tav tm="100000">
                                          <p:val>
                                            <p:strVal val="#ppt_x"/>
                                          </p:val>
                                        </p:tav>
                                      </p:tavLst>
                                    </p:anim>
                                    <p:anim calcmode="lin" valueType="num">
                                      <p:cBhvr additive="base">
                                        <p:cTn id="8" dur="500" fill="hold"/>
                                        <p:tgtEl>
                                          <p:spTgt spid="706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0659"/>
                                        </p:tgtEl>
                                        <p:attrNameLst>
                                          <p:attrName>style.visibility</p:attrName>
                                        </p:attrNameLst>
                                      </p:cBhvr>
                                      <p:to>
                                        <p:strVal val="visible"/>
                                      </p:to>
                                    </p:set>
                                    <p:animEffect transition="in" filter="slide(fromBottom)">
                                      <p:cBhvr>
                                        <p:cTn id="13" dur="500"/>
                                        <p:tgtEl>
                                          <p:spTgt spid="7065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70660"/>
                                        </p:tgtEl>
                                        <p:attrNameLst>
                                          <p:attrName>style.visibility</p:attrName>
                                        </p:attrNameLst>
                                      </p:cBhvr>
                                      <p:to>
                                        <p:strVal val="visible"/>
                                      </p:to>
                                    </p:set>
                                    <p:animEffect transition="in" filter="randombar(horizontal)">
                                      <p:cBhvr>
                                        <p:cTn id="18" dur="500"/>
                                        <p:tgtEl>
                                          <p:spTgt spid="70660"/>
                                        </p:tgtEl>
                                      </p:cBhvr>
                                    </p:animEffect>
                                  </p:childTnLst>
                                  <p:subTnLst>
                                    <p:audio>
                                      <p:cMediaNode>
                                        <p:cTn display="0" masterRel="sameClick">
                                          <p:stCondLst>
                                            <p:cond evt="begin" delay="0">
                                              <p:tn val="16"/>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autoUpdateAnimBg="0"/>
      <p:bldP spid="7066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3"/>
          <p:cNvSpPr>
            <a:spLocks noChangeArrowheads="1"/>
          </p:cNvSpPr>
          <p:nvPr/>
        </p:nvSpPr>
        <p:spPr bwMode="auto">
          <a:xfrm>
            <a:off x="3117850" y="671513"/>
            <a:ext cx="2743200" cy="1066800"/>
          </a:xfrm>
          <a:prstGeom prst="wave">
            <a:avLst>
              <a:gd name="adj1" fmla="val 13005"/>
              <a:gd name="adj2" fmla="val -1292"/>
            </a:avLst>
          </a:prstGeom>
          <a:solidFill>
            <a:srgbClr val="92D050"/>
          </a:solidFill>
          <a:ln w="9525">
            <a:solidFill>
              <a:srgbClr val="66CCFF"/>
            </a:solidFill>
            <a:round/>
            <a:headEnd/>
            <a:tailEnd/>
          </a:ln>
          <a:effectLst>
            <a:outerShdw sy="50000" kx="2453608" rotWithShape="0">
              <a:schemeClr val="bg2">
                <a:alpha val="50000"/>
              </a:schemeClr>
            </a:outerShdw>
          </a:effectLst>
        </p:spPr>
        <p:txBody>
          <a:bodyPr wrap="none" anchor="ctr"/>
          <a:lstStyle/>
          <a:p>
            <a:pPr fontAlgn="auto">
              <a:spcBef>
                <a:spcPts val="0"/>
              </a:spcBef>
              <a:spcAft>
                <a:spcPts val="0"/>
              </a:spcAft>
              <a:defRPr/>
            </a:pPr>
            <a:r>
              <a:rPr lang="en-US" sz="3200" b="1">
                <a:solidFill>
                  <a:srgbClr val="993300"/>
                </a:solidFill>
                <a:latin typeface="Times New Roman" pitchFamily="18" charset="0"/>
              </a:rPr>
              <a:t>NỘI DUNG:</a:t>
            </a:r>
          </a:p>
        </p:txBody>
      </p:sp>
      <p:sp>
        <p:nvSpPr>
          <p:cNvPr id="14" name="Rectangle 4"/>
          <p:cNvSpPr txBox="1">
            <a:spLocks noChangeArrowheads="1"/>
          </p:cNvSpPr>
          <p:nvPr/>
        </p:nvSpPr>
        <p:spPr bwMode="auto">
          <a:xfrm>
            <a:off x="827088" y="2628900"/>
            <a:ext cx="7826375" cy="3276600"/>
          </a:xfrm>
          <a:prstGeom prst="rect">
            <a:avLst/>
          </a:prstGeom>
          <a:ln/>
        </p:spPr>
        <p:style>
          <a:lnRef idx="1">
            <a:schemeClr val="accent3"/>
          </a:lnRef>
          <a:fillRef idx="2">
            <a:schemeClr val="accent3"/>
          </a:fillRef>
          <a:effectRef idx="1">
            <a:schemeClr val="accent3"/>
          </a:effectRef>
          <a:fontRef idx="minor">
            <a:schemeClr val="dk1"/>
          </a:fontRef>
        </p:style>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auto">
              <a:spcBef>
                <a:spcPts val="0"/>
              </a:spcBef>
              <a:spcAft>
                <a:spcPts val="0"/>
              </a:spcAft>
              <a:defRPr/>
            </a:pPr>
            <a:endParaRPr lang="en-US" sz="3600" smtClean="0"/>
          </a:p>
          <a:p>
            <a:pPr fontAlgn="auto">
              <a:spcBef>
                <a:spcPts val="0"/>
              </a:spcBef>
              <a:spcAft>
                <a:spcPts val="0"/>
              </a:spcAft>
              <a:defRPr/>
            </a:pPr>
            <a:r>
              <a:rPr lang="vi-VN" sz="3600" smtClean="0"/>
              <a:t>I- </a:t>
            </a:r>
            <a:r>
              <a:rPr lang="en-US" sz="3600" smtClean="0"/>
              <a:t>BỘ XƯƠNG</a:t>
            </a:r>
            <a:endParaRPr lang="vi-VN" sz="3600"/>
          </a:p>
          <a:p>
            <a:pPr fontAlgn="auto">
              <a:spcBef>
                <a:spcPts val="0"/>
              </a:spcBef>
              <a:spcAft>
                <a:spcPts val="0"/>
              </a:spcAft>
              <a:defRPr/>
            </a:pPr>
            <a:r>
              <a:rPr lang="en-US" sz="3600" smtClean="0"/>
              <a:t>II- CÁC CƠ QUAN DINH DƯỠNG</a:t>
            </a:r>
          </a:p>
          <a:p>
            <a:pPr fontAlgn="auto">
              <a:spcBef>
                <a:spcPts val="0"/>
              </a:spcBef>
              <a:spcAft>
                <a:spcPts val="0"/>
              </a:spcAft>
              <a:defRPr/>
            </a:pPr>
            <a:r>
              <a:rPr lang="en-US" sz="3600" smtClean="0"/>
              <a:t>III- THẦN KINH VÀ GIÁC QUAN</a:t>
            </a:r>
            <a:endParaRPr lang="vi-VN" sz="3600"/>
          </a:p>
        </p:txBody>
      </p:sp>
    </p:spTree>
    <p:extLst>
      <p:ext uri="{BB962C8B-B14F-4D97-AF65-F5344CB8AC3E}">
        <p14:creationId xmlns:p14="http://schemas.microsoft.com/office/powerpoint/2010/main" val="157408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trips(down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1" nodeType="clickEffect">
                                  <p:stCondLst>
                                    <p:cond delay="0"/>
                                  </p:stCondLst>
                                  <p:childTnLst>
                                    <p:animClr clrSpc="hsl" dir="cw">
                                      <p:cBhvr override="childStyle">
                                        <p:cTn id="11" dur="500" fill="hold"/>
                                        <p:tgtEl>
                                          <p:spTgt spid="13"/>
                                        </p:tgtEl>
                                        <p:attrNameLst>
                                          <p:attrName>style.color</p:attrName>
                                        </p:attrNameLst>
                                      </p:cBhvr>
                                      <p:by>
                                        <p:hsl h="-7200000" s="0" l="0"/>
                                      </p:by>
                                    </p:animClr>
                                    <p:animClr clrSpc="hsl" dir="cw">
                                      <p:cBhvr>
                                        <p:cTn id="12" dur="500" fill="hold"/>
                                        <p:tgtEl>
                                          <p:spTgt spid="13"/>
                                        </p:tgtEl>
                                        <p:attrNameLst>
                                          <p:attrName>fillcolor</p:attrName>
                                        </p:attrNameLst>
                                      </p:cBhvr>
                                      <p:by>
                                        <p:hsl h="-7200000" s="0" l="0"/>
                                      </p:by>
                                    </p:animClr>
                                    <p:animClr clrSpc="hsl" dir="cw">
                                      <p:cBhvr>
                                        <p:cTn id="13" dur="500" fill="hold"/>
                                        <p:tgtEl>
                                          <p:spTgt spid="13"/>
                                        </p:tgtEl>
                                        <p:attrNameLst>
                                          <p:attrName>stroke.color</p:attrName>
                                        </p:attrNameLst>
                                      </p:cBhvr>
                                      <p:by>
                                        <p:hsl h="-7200000" s="0" l="0"/>
                                      </p:by>
                                    </p:animClr>
                                    <p:set>
                                      <p:cBhvr>
                                        <p:cTn id="14" dur="500" fill="hold"/>
                                        <p:tgtEl>
                                          <p:spTgt spid="13"/>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4">
                                            <p:bg/>
                                          </p:spTgt>
                                        </p:tgtEl>
                                        <p:attrNameLst>
                                          <p:attrName>style.visibility</p:attrName>
                                        </p:attrNameLst>
                                      </p:cBhvr>
                                      <p:to>
                                        <p:strVal val="visible"/>
                                      </p:to>
                                    </p:set>
                                    <p:anim calcmode="lin" valueType="num">
                                      <p:cBhvr>
                                        <p:cTn id="19" dur="500" fill="hold"/>
                                        <p:tgtEl>
                                          <p:spTgt spid="14">
                                            <p:bg/>
                                          </p:spTgt>
                                        </p:tgtEl>
                                        <p:attrNameLst>
                                          <p:attrName>ppt_w</p:attrName>
                                        </p:attrNameLst>
                                      </p:cBhvr>
                                      <p:tavLst>
                                        <p:tav tm="0">
                                          <p:val>
                                            <p:fltVal val="0"/>
                                          </p:val>
                                        </p:tav>
                                        <p:tav tm="100000">
                                          <p:val>
                                            <p:strVal val="#ppt_w"/>
                                          </p:val>
                                        </p:tav>
                                      </p:tavLst>
                                    </p:anim>
                                    <p:anim calcmode="lin" valueType="num">
                                      <p:cBhvr>
                                        <p:cTn id="20" dur="500" fill="hold"/>
                                        <p:tgtEl>
                                          <p:spTgt spid="14">
                                            <p:bg/>
                                          </p:spTgt>
                                        </p:tgtEl>
                                        <p:attrNameLst>
                                          <p:attrName>ppt_h</p:attrName>
                                        </p:attrNameLst>
                                      </p:cBhvr>
                                      <p:tavLst>
                                        <p:tav tm="0">
                                          <p:val>
                                            <p:fltVal val="0"/>
                                          </p:val>
                                        </p:tav>
                                        <p:tav tm="100000">
                                          <p:val>
                                            <p:strVal val="#ppt_h"/>
                                          </p:val>
                                        </p:tav>
                                      </p:tavLst>
                                    </p:anim>
                                    <p:animEffect transition="in" filter="fade">
                                      <p:cBhvr>
                                        <p:cTn id="21" dur="500"/>
                                        <p:tgtEl>
                                          <p:spTgt spid="14">
                                            <p:bg/>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14">
                                            <p:txEl>
                                              <p:pRg st="1" end="1"/>
                                            </p:txEl>
                                          </p:spTgt>
                                        </p:tgtEl>
                                        <p:attrNameLst>
                                          <p:attrName>style.visibility</p:attrName>
                                        </p:attrNameLst>
                                      </p:cBhvr>
                                      <p:to>
                                        <p:strVal val="visible"/>
                                      </p:to>
                                    </p:set>
                                    <p:anim calcmode="lin" valueType="num">
                                      <p:cBhvr>
                                        <p:cTn id="26" dur="5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14">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1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14">
                                            <p:txEl>
                                              <p:pRg st="2" end="2"/>
                                            </p:txEl>
                                          </p:spTgt>
                                        </p:tgtEl>
                                        <p:attrNameLst>
                                          <p:attrName>style.visibility</p:attrName>
                                        </p:attrNameLst>
                                      </p:cBhvr>
                                      <p:to>
                                        <p:strVal val="visible"/>
                                      </p:to>
                                    </p:set>
                                    <p:anim calcmode="lin" valueType="num">
                                      <p:cBhvr>
                                        <p:cTn id="33" dur="5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4">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1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4">
                                            <p:txEl>
                                              <p:pRg st="3" end="3"/>
                                            </p:txEl>
                                          </p:spTgt>
                                        </p:tgtEl>
                                        <p:attrNameLst>
                                          <p:attrName>style.visibility</p:attrName>
                                        </p:attrNameLst>
                                      </p:cBhvr>
                                      <p:to>
                                        <p:strVal val="visible"/>
                                      </p:to>
                                    </p:set>
                                    <p:anim calcmode="lin" valueType="num">
                                      <p:cBhvr>
                                        <p:cTn id="40"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14">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38200" y="1557338"/>
            <a:ext cx="8077200" cy="3455987"/>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Có</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sống</a:t>
            </a: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dài</a:t>
            </a: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Có</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xương</a:t>
            </a: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sườn</a:t>
            </a:r>
            <a:r>
              <a:rPr lang="en-US" sz="4000" dirty="0" smtClean="0">
                <a:latin typeface="Times New Roman" panose="02020603050405020304" pitchFamily="18" charset="0"/>
                <a:cs typeface="Times New Roman" panose="02020603050405020304" pitchFamily="18" charset="0"/>
              </a:rPr>
              <a:t> </a:t>
            </a:r>
            <a:r>
              <a:rPr lang="pt-BR" sz="4000" dirty="0" smtClean="0">
                <a:latin typeface="Times New Roman" panose="02020603050405020304" pitchFamily="18" charset="0"/>
                <a:cs typeface="Times New Roman" panose="02020603050405020304" pitchFamily="18" charset="0"/>
              </a:rPr>
              <a:t>tạo nên </a:t>
            </a:r>
            <a:r>
              <a:rPr lang="pt-BR" sz="4000" dirty="0">
                <a:latin typeface="Times New Roman" panose="02020603050405020304" pitchFamily="18" charset="0"/>
                <a:cs typeface="Times New Roman" panose="02020603050405020304" pitchFamily="18" charset="0"/>
              </a:rPr>
              <a:t>khoang </a:t>
            </a:r>
            <a:r>
              <a:rPr lang="pt-BR" sz="4000" dirty="0" smtClean="0">
                <a:latin typeface="Times New Roman" panose="02020603050405020304" pitchFamily="18" charset="0"/>
                <a:cs typeface="Times New Roman" panose="02020603050405020304" pitchFamily="18" charset="0"/>
              </a:rPr>
              <a:t>thân =&gt; </a:t>
            </a:r>
            <a:r>
              <a:rPr lang="pt-BR" sz="4000" dirty="0">
                <a:latin typeface="Times New Roman" panose="02020603050405020304" pitchFamily="18" charset="0"/>
                <a:cs typeface="Times New Roman" panose="02020603050405020304" pitchFamily="18" charset="0"/>
              </a:rPr>
              <a:t>tham gia thông khí ở </a:t>
            </a:r>
            <a:r>
              <a:rPr lang="pt-BR" sz="4000" dirty="0" smtClean="0">
                <a:latin typeface="Times New Roman" panose="02020603050405020304" pitchFamily="18" charset="0"/>
                <a:cs typeface="Times New Roman" panose="02020603050405020304" pitchFamily="18" charset="0"/>
              </a:rPr>
              <a:t>phổi.</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Cổ</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dài</a:t>
            </a: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8 </a:t>
            </a:r>
            <a:r>
              <a:rPr lang="en-US" sz="4000" dirty="0" err="1">
                <a:latin typeface="Times New Roman" panose="02020603050405020304" pitchFamily="18" charset="0"/>
                <a:cs typeface="Times New Roman" panose="02020603050405020304" pitchFamily="18" charset="0"/>
              </a:rPr>
              <a:t>đốt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sống</a:t>
            </a:r>
            <a:r>
              <a:rPr lang="en-US" sz="4000" dirty="0">
                <a:latin typeface="Times New Roman" panose="02020603050405020304" pitchFamily="18" charset="0"/>
                <a:cs typeface="Times New Roman" panose="02020603050405020304" pitchFamily="18" charset="0"/>
              </a:rPr>
              <a:t> </a:t>
            </a:r>
            <a:r>
              <a:rPr lang="en-US" sz="4000" err="1" smtClean="0">
                <a:latin typeface="Times New Roman" panose="02020603050405020304" pitchFamily="18" charset="0"/>
                <a:cs typeface="Times New Roman" panose="02020603050405020304" pitchFamily="18" charset="0"/>
              </a:rPr>
              <a:t>cổ</a:t>
            </a:r>
            <a:r>
              <a:rPr lang="en-US" sz="4000" smtClean="0">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7" name="Title 6"/>
          <p:cNvSpPr txBox="1">
            <a:spLocks/>
          </p:cNvSpPr>
          <p:nvPr/>
        </p:nvSpPr>
        <p:spPr>
          <a:xfrm>
            <a:off x="457200" y="274638"/>
            <a:ext cx="2667000" cy="868362"/>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a:lstStyle>
          <a:p>
            <a:pPr algn="l" fontAlgn="auto">
              <a:spcAft>
                <a:spcPts val="0"/>
              </a:spcAft>
              <a:defRPr/>
            </a:pPr>
            <a:r>
              <a:rPr lang="en-US" sz="3600" b="1" dirty="0" smtClean="0"/>
              <a:t>I. </a:t>
            </a:r>
            <a:r>
              <a:rPr lang="en-US" sz="3600" b="1" dirty="0" err="1" smtClean="0"/>
              <a:t>Bộ</a:t>
            </a:r>
            <a:r>
              <a:rPr lang="en-US" sz="3600" b="1" dirty="0" smtClean="0"/>
              <a:t> </a:t>
            </a:r>
            <a:r>
              <a:rPr lang="en-US" sz="3600" b="1" dirty="0" err="1" smtClean="0"/>
              <a:t>xương</a:t>
            </a:r>
            <a:endParaRPr lang="en-US" sz="3600" b="1" dirty="0"/>
          </a:p>
        </p:txBody>
      </p:sp>
      <p:pic>
        <p:nvPicPr>
          <p:cNvPr id="21519" name="Picture 15" descr="viet3"/>
          <p:cNvPicPr>
            <a:picLocks noChangeAspect="1" noChangeArrowheads="1" noCrop="1"/>
          </p:cNvPicPr>
          <p:nvPr/>
        </p:nvPicPr>
        <p:blipFill>
          <a:blip r:embed="rId2"/>
          <a:srcRect/>
          <a:stretch>
            <a:fillRect/>
          </a:stretch>
        </p:blipFill>
        <p:spPr bwMode="auto">
          <a:xfrm>
            <a:off x="381000" y="1752600"/>
            <a:ext cx="457200" cy="381000"/>
          </a:xfrm>
          <a:prstGeom prst="rect">
            <a:avLst/>
          </a:prstGeom>
          <a:noFill/>
          <a:ln w="9525">
            <a:noFill/>
            <a:miter lim="800000"/>
            <a:headEnd/>
            <a:tailEnd/>
          </a:ln>
        </p:spPr>
      </p:pic>
    </p:spTree>
    <p:extLst>
      <p:ext uri="{BB962C8B-B14F-4D97-AF65-F5344CB8AC3E}">
        <p14:creationId xmlns:p14="http://schemas.microsoft.com/office/powerpoint/2010/main" val="401194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600"/>
                                        <p:tgtEl>
                                          <p:spTgt spid="7"/>
                                        </p:tgtEl>
                                      </p:cBhvr>
                                    </p:animEffect>
                                    <p:anim calcmode="lin" valueType="num">
                                      <p:cBhvr>
                                        <p:cTn id="13" dur="600" fill="hold"/>
                                        <p:tgtEl>
                                          <p:spTgt spid="7"/>
                                        </p:tgtEl>
                                        <p:attrNameLst>
                                          <p:attrName>ppt_x</p:attrName>
                                        </p:attrNameLst>
                                      </p:cBhvr>
                                      <p:tavLst>
                                        <p:tav tm="0">
                                          <p:val>
                                            <p:strVal val="#ppt_x"/>
                                          </p:val>
                                        </p:tav>
                                        <p:tav tm="100000">
                                          <p:val>
                                            <p:strVal val="#ppt_x"/>
                                          </p:val>
                                        </p:tav>
                                      </p:tavLst>
                                    </p:anim>
                                    <p:anim calcmode="lin" valueType="num">
                                      <p:cBhvr>
                                        <p:cTn id="14" dur="6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422525"/>
            <a:ext cx="2689225" cy="4156075"/>
          </a:xfrm>
          <a:solidFill>
            <a:schemeClr val="accent5">
              <a:lumMod val="40000"/>
              <a:lumOff val="60000"/>
            </a:schemeClr>
          </a:solidFill>
        </p:spPr>
        <p:txBody>
          <a:bodyPr>
            <a:normAutofit/>
          </a:bodyPr>
          <a:lstStyle/>
          <a:p>
            <a:pPr algn="l" eaLnBrk="1" hangingPunct="1"/>
            <a:r>
              <a:rPr lang="en-US" sz="3200" smtClean="0">
                <a:latin typeface="Times New Roman" pitchFamily="18" charset="0"/>
              </a:rPr>
              <a:t>- Xác định các bộ phận của hệ tiêu hóa của Thằn lằn?</a:t>
            </a:r>
            <a:br>
              <a:rPr lang="en-US" sz="3200" smtClean="0">
                <a:latin typeface="Times New Roman" pitchFamily="18" charset="0"/>
              </a:rPr>
            </a:br>
            <a:r>
              <a:rPr lang="en-US" sz="3200" smtClean="0">
                <a:latin typeface="Times New Roman" pitchFamily="18" charset="0"/>
              </a:rPr>
              <a:t>- Nêu sự sai khác so với Ếch?</a:t>
            </a:r>
            <a:br>
              <a:rPr lang="en-US" sz="3200" smtClean="0">
                <a:latin typeface="Times New Roman" pitchFamily="18" charset="0"/>
              </a:rPr>
            </a:br>
            <a:endParaRPr lang="en-US" sz="3200" smtClean="0">
              <a:latin typeface="Times New Roman" pitchFamily="18" charset="0"/>
            </a:endParaRPr>
          </a:p>
        </p:txBody>
      </p:sp>
      <p:pic>
        <p:nvPicPr>
          <p:cNvPr id="23554" name="Picture 4" descr="CAU TAO TRONG THAN LAN"/>
          <p:cNvPicPr>
            <a:picLocks noChangeAspect="1" noChangeArrowheads="1"/>
          </p:cNvPicPr>
          <p:nvPr/>
        </p:nvPicPr>
        <p:blipFill>
          <a:blip r:embed="rId2"/>
          <a:srcRect/>
          <a:stretch>
            <a:fillRect/>
          </a:stretch>
        </p:blipFill>
        <p:spPr bwMode="auto">
          <a:xfrm>
            <a:off x="4140200" y="333375"/>
            <a:ext cx="4716463" cy="5867400"/>
          </a:xfrm>
          <a:prstGeom prst="rect">
            <a:avLst/>
          </a:prstGeom>
          <a:noFill/>
          <a:ln w="9525">
            <a:noFill/>
            <a:miter lim="800000"/>
            <a:headEnd/>
            <a:tailEnd/>
          </a:ln>
        </p:spPr>
      </p:pic>
      <p:sp>
        <p:nvSpPr>
          <p:cNvPr id="5" name="TextBox 4"/>
          <p:cNvSpPr txBox="1">
            <a:spLocks noChangeArrowheads="1"/>
          </p:cNvSpPr>
          <p:nvPr/>
        </p:nvSpPr>
        <p:spPr bwMode="auto">
          <a:xfrm>
            <a:off x="7308850" y="585788"/>
            <a:ext cx="156845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Thực quản</a:t>
            </a:r>
          </a:p>
        </p:txBody>
      </p:sp>
      <p:sp>
        <p:nvSpPr>
          <p:cNvPr id="6" name="TextBox 5"/>
          <p:cNvSpPr txBox="1">
            <a:spLocks noChangeArrowheads="1"/>
          </p:cNvSpPr>
          <p:nvPr/>
        </p:nvSpPr>
        <p:spPr bwMode="auto">
          <a:xfrm>
            <a:off x="7818438" y="2498725"/>
            <a:ext cx="1223962" cy="461963"/>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Dạ dày</a:t>
            </a:r>
          </a:p>
        </p:txBody>
      </p:sp>
      <p:sp>
        <p:nvSpPr>
          <p:cNvPr id="7" name="TextBox 6"/>
          <p:cNvSpPr txBox="1">
            <a:spLocks noChangeArrowheads="1"/>
          </p:cNvSpPr>
          <p:nvPr/>
        </p:nvSpPr>
        <p:spPr bwMode="auto">
          <a:xfrm>
            <a:off x="7340600" y="3738563"/>
            <a:ext cx="1408113" cy="460375"/>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non</a:t>
            </a:r>
          </a:p>
        </p:txBody>
      </p:sp>
      <p:sp>
        <p:nvSpPr>
          <p:cNvPr id="8" name="TextBox 7"/>
          <p:cNvSpPr txBox="1">
            <a:spLocks noChangeArrowheads="1"/>
          </p:cNvSpPr>
          <p:nvPr/>
        </p:nvSpPr>
        <p:spPr bwMode="auto">
          <a:xfrm>
            <a:off x="7467600" y="4776788"/>
            <a:ext cx="14097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già</a:t>
            </a:r>
          </a:p>
        </p:txBody>
      </p:sp>
      <p:sp>
        <p:nvSpPr>
          <p:cNvPr id="9" name="TextBox 8"/>
          <p:cNvSpPr txBox="1">
            <a:spLocks noChangeArrowheads="1"/>
          </p:cNvSpPr>
          <p:nvPr/>
        </p:nvSpPr>
        <p:spPr bwMode="auto">
          <a:xfrm>
            <a:off x="5381625" y="5932488"/>
            <a:ext cx="9906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Huyệt</a:t>
            </a:r>
          </a:p>
        </p:txBody>
      </p:sp>
      <p:sp>
        <p:nvSpPr>
          <p:cNvPr id="23560" name="TextBox 9"/>
          <p:cNvSpPr txBox="1">
            <a:spLocks noChangeArrowheads="1"/>
          </p:cNvSpPr>
          <p:nvPr/>
        </p:nvSpPr>
        <p:spPr bwMode="auto">
          <a:xfrm>
            <a:off x="6932613" y="620713"/>
            <a:ext cx="215900" cy="461962"/>
          </a:xfrm>
          <a:prstGeom prst="rect">
            <a:avLst/>
          </a:prstGeom>
          <a:noFill/>
          <a:ln w="9525">
            <a:noFill/>
            <a:miter lim="800000"/>
            <a:headEnd/>
            <a:tailEnd/>
          </a:ln>
        </p:spPr>
        <p:txBody>
          <a:bodyPr>
            <a:spAutoFit/>
          </a:bodyPr>
          <a:lstStyle/>
          <a:p>
            <a:r>
              <a:rPr lang="en-US" sz="2400" b="1">
                <a:latin typeface="Calibri" pitchFamily="34" charset="0"/>
              </a:rPr>
              <a:t>1</a:t>
            </a:r>
          </a:p>
        </p:txBody>
      </p:sp>
      <p:sp>
        <p:nvSpPr>
          <p:cNvPr id="23561" name="TextBox 10"/>
          <p:cNvSpPr txBox="1">
            <a:spLocks noChangeArrowheads="1"/>
          </p:cNvSpPr>
          <p:nvPr/>
        </p:nvSpPr>
        <p:spPr bwMode="auto">
          <a:xfrm>
            <a:off x="7107238" y="1235075"/>
            <a:ext cx="571500" cy="461963"/>
          </a:xfrm>
          <a:prstGeom prst="rect">
            <a:avLst/>
          </a:prstGeom>
          <a:noFill/>
          <a:ln w="9525">
            <a:noFill/>
            <a:miter lim="800000"/>
            <a:headEnd/>
            <a:tailEnd/>
          </a:ln>
        </p:spPr>
        <p:txBody>
          <a:bodyPr>
            <a:spAutoFit/>
          </a:bodyPr>
          <a:lstStyle/>
          <a:p>
            <a:r>
              <a:rPr lang="en-US" sz="2400" b="1">
                <a:latin typeface="Calibri" pitchFamily="34" charset="0"/>
              </a:rPr>
              <a:t>11</a:t>
            </a:r>
          </a:p>
        </p:txBody>
      </p:sp>
      <p:sp>
        <p:nvSpPr>
          <p:cNvPr id="23562" name="TextBox 11"/>
          <p:cNvSpPr txBox="1">
            <a:spLocks noChangeArrowheads="1"/>
          </p:cNvSpPr>
          <p:nvPr/>
        </p:nvSpPr>
        <p:spPr bwMode="auto">
          <a:xfrm>
            <a:off x="7518400" y="2036763"/>
            <a:ext cx="654050" cy="461962"/>
          </a:xfrm>
          <a:prstGeom prst="rect">
            <a:avLst/>
          </a:prstGeom>
          <a:noFill/>
          <a:ln w="9525">
            <a:noFill/>
            <a:miter lim="800000"/>
            <a:headEnd/>
            <a:tailEnd/>
          </a:ln>
        </p:spPr>
        <p:txBody>
          <a:bodyPr>
            <a:spAutoFit/>
          </a:bodyPr>
          <a:lstStyle/>
          <a:p>
            <a:r>
              <a:rPr lang="en-US" sz="2400" b="1">
                <a:latin typeface="Calibri" pitchFamily="34" charset="0"/>
              </a:rPr>
              <a:t>10</a:t>
            </a:r>
          </a:p>
        </p:txBody>
      </p:sp>
      <p:sp>
        <p:nvSpPr>
          <p:cNvPr id="23563" name="TextBox 12"/>
          <p:cNvSpPr txBox="1">
            <a:spLocks noChangeArrowheads="1"/>
          </p:cNvSpPr>
          <p:nvPr/>
        </p:nvSpPr>
        <p:spPr bwMode="auto">
          <a:xfrm>
            <a:off x="7416800" y="2498725"/>
            <a:ext cx="282575" cy="461963"/>
          </a:xfrm>
          <a:prstGeom prst="rect">
            <a:avLst/>
          </a:prstGeom>
          <a:noFill/>
          <a:ln w="9525">
            <a:noFill/>
            <a:miter lim="800000"/>
            <a:headEnd/>
            <a:tailEnd/>
          </a:ln>
        </p:spPr>
        <p:txBody>
          <a:bodyPr>
            <a:spAutoFit/>
          </a:bodyPr>
          <a:lstStyle/>
          <a:p>
            <a:r>
              <a:rPr lang="en-US" sz="2400" b="1">
                <a:latin typeface="Calibri" pitchFamily="34" charset="0"/>
              </a:rPr>
              <a:t>2</a:t>
            </a:r>
          </a:p>
        </p:txBody>
      </p:sp>
      <p:sp>
        <p:nvSpPr>
          <p:cNvPr id="23564" name="TextBox 13"/>
          <p:cNvSpPr txBox="1">
            <a:spLocks noChangeArrowheads="1"/>
          </p:cNvSpPr>
          <p:nvPr/>
        </p:nvSpPr>
        <p:spPr bwMode="auto">
          <a:xfrm>
            <a:off x="7416800" y="4330700"/>
            <a:ext cx="306388" cy="461963"/>
          </a:xfrm>
          <a:prstGeom prst="rect">
            <a:avLst/>
          </a:prstGeom>
          <a:noFill/>
          <a:ln w="9525">
            <a:noFill/>
            <a:miter lim="800000"/>
            <a:headEnd/>
            <a:tailEnd/>
          </a:ln>
        </p:spPr>
        <p:txBody>
          <a:bodyPr>
            <a:spAutoFit/>
          </a:bodyPr>
          <a:lstStyle/>
          <a:p>
            <a:r>
              <a:rPr lang="en-US" sz="2400" b="1">
                <a:latin typeface="Calibri" pitchFamily="34" charset="0"/>
              </a:rPr>
              <a:t>4</a:t>
            </a:r>
          </a:p>
        </p:txBody>
      </p:sp>
      <p:sp>
        <p:nvSpPr>
          <p:cNvPr id="23565" name="TextBox 14"/>
          <p:cNvSpPr txBox="1">
            <a:spLocks noChangeArrowheads="1"/>
          </p:cNvSpPr>
          <p:nvPr/>
        </p:nvSpPr>
        <p:spPr bwMode="auto">
          <a:xfrm>
            <a:off x="7369175" y="3340100"/>
            <a:ext cx="300038" cy="461963"/>
          </a:xfrm>
          <a:prstGeom prst="rect">
            <a:avLst/>
          </a:prstGeom>
          <a:noFill/>
          <a:ln w="9525">
            <a:noFill/>
            <a:miter lim="800000"/>
            <a:headEnd/>
            <a:tailEnd/>
          </a:ln>
        </p:spPr>
        <p:txBody>
          <a:bodyPr>
            <a:spAutoFit/>
          </a:bodyPr>
          <a:lstStyle/>
          <a:p>
            <a:r>
              <a:rPr lang="en-US" sz="2400" b="1">
                <a:latin typeface="Calibri" pitchFamily="34" charset="0"/>
              </a:rPr>
              <a:t>3</a:t>
            </a:r>
          </a:p>
        </p:txBody>
      </p:sp>
      <p:sp>
        <p:nvSpPr>
          <p:cNvPr id="23566" name="TextBox 15"/>
          <p:cNvSpPr txBox="1">
            <a:spLocks noChangeArrowheads="1"/>
          </p:cNvSpPr>
          <p:nvPr/>
        </p:nvSpPr>
        <p:spPr bwMode="auto">
          <a:xfrm>
            <a:off x="7539038" y="3035300"/>
            <a:ext cx="279400" cy="461963"/>
          </a:xfrm>
          <a:prstGeom prst="rect">
            <a:avLst/>
          </a:prstGeom>
          <a:noFill/>
          <a:ln w="9525">
            <a:noFill/>
            <a:miter lim="800000"/>
            <a:headEnd/>
            <a:tailEnd/>
          </a:ln>
        </p:spPr>
        <p:txBody>
          <a:bodyPr>
            <a:spAutoFit/>
          </a:bodyPr>
          <a:lstStyle/>
          <a:p>
            <a:r>
              <a:rPr lang="en-US" sz="2400" b="1">
                <a:latin typeface="Calibri" pitchFamily="34" charset="0"/>
              </a:rPr>
              <a:t>8</a:t>
            </a:r>
          </a:p>
        </p:txBody>
      </p:sp>
      <p:sp>
        <p:nvSpPr>
          <p:cNvPr id="23567" name="TextBox 16"/>
          <p:cNvSpPr txBox="1">
            <a:spLocks noChangeArrowheads="1"/>
          </p:cNvSpPr>
          <p:nvPr/>
        </p:nvSpPr>
        <p:spPr bwMode="auto">
          <a:xfrm>
            <a:off x="5381625" y="5480050"/>
            <a:ext cx="414338" cy="460375"/>
          </a:xfrm>
          <a:prstGeom prst="rect">
            <a:avLst/>
          </a:prstGeom>
          <a:noFill/>
          <a:ln w="9525">
            <a:noFill/>
            <a:miter lim="800000"/>
            <a:headEnd/>
            <a:tailEnd/>
          </a:ln>
        </p:spPr>
        <p:txBody>
          <a:bodyPr>
            <a:spAutoFit/>
          </a:bodyPr>
          <a:lstStyle/>
          <a:p>
            <a:r>
              <a:rPr lang="en-US" sz="2400" b="1">
                <a:latin typeface="Calibri" pitchFamily="34" charset="0"/>
              </a:rPr>
              <a:t>5</a:t>
            </a:r>
          </a:p>
        </p:txBody>
      </p:sp>
      <p:sp>
        <p:nvSpPr>
          <p:cNvPr id="23568" name="TextBox 17"/>
          <p:cNvSpPr txBox="1">
            <a:spLocks noChangeArrowheads="1"/>
          </p:cNvSpPr>
          <p:nvPr/>
        </p:nvSpPr>
        <p:spPr bwMode="auto">
          <a:xfrm>
            <a:off x="4160838" y="3340100"/>
            <a:ext cx="639762" cy="461963"/>
          </a:xfrm>
          <a:prstGeom prst="rect">
            <a:avLst/>
          </a:prstGeom>
          <a:noFill/>
          <a:ln w="9525">
            <a:noFill/>
            <a:miter lim="800000"/>
            <a:headEnd/>
            <a:tailEnd/>
          </a:ln>
        </p:spPr>
        <p:txBody>
          <a:bodyPr>
            <a:spAutoFit/>
          </a:bodyPr>
          <a:lstStyle/>
          <a:p>
            <a:r>
              <a:rPr lang="en-US" sz="2400" b="1">
                <a:latin typeface="Calibri" pitchFamily="34" charset="0"/>
              </a:rPr>
              <a:t>14</a:t>
            </a:r>
          </a:p>
        </p:txBody>
      </p:sp>
      <p:sp>
        <p:nvSpPr>
          <p:cNvPr id="23569" name="TextBox 18"/>
          <p:cNvSpPr txBox="1">
            <a:spLocks noChangeArrowheads="1"/>
          </p:cNvSpPr>
          <p:nvPr/>
        </p:nvSpPr>
        <p:spPr bwMode="auto">
          <a:xfrm>
            <a:off x="4229100" y="3756025"/>
            <a:ext cx="647700" cy="460375"/>
          </a:xfrm>
          <a:prstGeom prst="rect">
            <a:avLst/>
          </a:prstGeom>
          <a:noFill/>
          <a:ln w="9525">
            <a:noFill/>
            <a:miter lim="800000"/>
            <a:headEnd/>
            <a:tailEnd/>
          </a:ln>
        </p:spPr>
        <p:txBody>
          <a:bodyPr>
            <a:spAutoFit/>
          </a:bodyPr>
          <a:lstStyle/>
          <a:p>
            <a:r>
              <a:rPr lang="en-US" sz="2400" b="1">
                <a:latin typeface="Calibri" pitchFamily="34" charset="0"/>
              </a:rPr>
              <a:t>12</a:t>
            </a:r>
          </a:p>
        </p:txBody>
      </p:sp>
      <p:sp>
        <p:nvSpPr>
          <p:cNvPr id="23570" name="TextBox 19"/>
          <p:cNvSpPr txBox="1">
            <a:spLocks noChangeArrowheads="1"/>
          </p:cNvSpPr>
          <p:nvPr/>
        </p:nvSpPr>
        <p:spPr bwMode="auto">
          <a:xfrm>
            <a:off x="4264025" y="4100513"/>
            <a:ext cx="649288" cy="460375"/>
          </a:xfrm>
          <a:prstGeom prst="rect">
            <a:avLst/>
          </a:prstGeom>
          <a:noFill/>
          <a:ln w="9525">
            <a:noFill/>
            <a:miter lim="800000"/>
            <a:headEnd/>
            <a:tailEnd/>
          </a:ln>
        </p:spPr>
        <p:txBody>
          <a:bodyPr>
            <a:spAutoFit/>
          </a:bodyPr>
          <a:lstStyle/>
          <a:p>
            <a:r>
              <a:rPr lang="en-US" sz="2400" b="1">
                <a:latin typeface="Calibri" pitchFamily="34" charset="0"/>
              </a:rPr>
              <a:t>13</a:t>
            </a:r>
          </a:p>
        </p:txBody>
      </p:sp>
      <p:sp>
        <p:nvSpPr>
          <p:cNvPr id="23571" name="TextBox 20"/>
          <p:cNvSpPr txBox="1">
            <a:spLocks noChangeArrowheads="1"/>
          </p:cNvSpPr>
          <p:nvPr/>
        </p:nvSpPr>
        <p:spPr bwMode="auto">
          <a:xfrm>
            <a:off x="4552950" y="5470525"/>
            <a:ext cx="666750" cy="461963"/>
          </a:xfrm>
          <a:prstGeom prst="rect">
            <a:avLst/>
          </a:prstGeom>
          <a:noFill/>
          <a:ln w="9525">
            <a:noFill/>
            <a:miter lim="800000"/>
            <a:headEnd/>
            <a:tailEnd/>
          </a:ln>
        </p:spPr>
        <p:txBody>
          <a:bodyPr>
            <a:spAutoFit/>
          </a:bodyPr>
          <a:lstStyle/>
          <a:p>
            <a:r>
              <a:rPr lang="en-US" sz="2400" b="1">
                <a:latin typeface="Calibri" pitchFamily="34" charset="0"/>
              </a:rPr>
              <a:t>16</a:t>
            </a:r>
          </a:p>
        </p:txBody>
      </p:sp>
      <p:sp>
        <p:nvSpPr>
          <p:cNvPr id="23572" name="TextBox 22"/>
          <p:cNvSpPr txBox="1">
            <a:spLocks noChangeArrowheads="1"/>
          </p:cNvSpPr>
          <p:nvPr/>
        </p:nvSpPr>
        <p:spPr bwMode="auto">
          <a:xfrm>
            <a:off x="4248150" y="2266950"/>
            <a:ext cx="304800" cy="461963"/>
          </a:xfrm>
          <a:prstGeom prst="rect">
            <a:avLst/>
          </a:prstGeom>
          <a:noFill/>
          <a:ln w="9525">
            <a:noFill/>
            <a:miter lim="800000"/>
            <a:headEnd/>
            <a:tailEnd/>
          </a:ln>
        </p:spPr>
        <p:txBody>
          <a:bodyPr>
            <a:spAutoFit/>
          </a:bodyPr>
          <a:lstStyle/>
          <a:p>
            <a:r>
              <a:rPr lang="en-US" sz="2400" b="1">
                <a:latin typeface="Calibri" pitchFamily="34" charset="0"/>
              </a:rPr>
              <a:t>6</a:t>
            </a:r>
          </a:p>
        </p:txBody>
      </p:sp>
      <p:sp>
        <p:nvSpPr>
          <p:cNvPr id="23573" name="TextBox 23"/>
          <p:cNvSpPr txBox="1">
            <a:spLocks noChangeArrowheads="1"/>
          </p:cNvSpPr>
          <p:nvPr/>
        </p:nvSpPr>
        <p:spPr bwMode="auto">
          <a:xfrm>
            <a:off x="4264025" y="2713038"/>
            <a:ext cx="288925" cy="461962"/>
          </a:xfrm>
          <a:prstGeom prst="rect">
            <a:avLst/>
          </a:prstGeom>
          <a:noFill/>
          <a:ln w="9525">
            <a:noFill/>
            <a:miter lim="800000"/>
            <a:headEnd/>
            <a:tailEnd/>
          </a:ln>
        </p:spPr>
        <p:txBody>
          <a:bodyPr>
            <a:spAutoFit/>
          </a:bodyPr>
          <a:lstStyle/>
          <a:p>
            <a:r>
              <a:rPr lang="en-US" sz="2400" b="1">
                <a:latin typeface="Calibri" pitchFamily="34" charset="0"/>
              </a:rPr>
              <a:t>7</a:t>
            </a:r>
          </a:p>
        </p:txBody>
      </p:sp>
      <p:sp>
        <p:nvSpPr>
          <p:cNvPr id="23574" name="TextBox 25"/>
          <p:cNvSpPr txBox="1">
            <a:spLocks noChangeArrowheads="1"/>
          </p:cNvSpPr>
          <p:nvPr/>
        </p:nvSpPr>
        <p:spPr bwMode="auto">
          <a:xfrm>
            <a:off x="4481513" y="773113"/>
            <a:ext cx="306387" cy="461962"/>
          </a:xfrm>
          <a:prstGeom prst="rect">
            <a:avLst/>
          </a:prstGeom>
          <a:noFill/>
          <a:ln w="9525">
            <a:noFill/>
            <a:miter lim="800000"/>
            <a:headEnd/>
            <a:tailEnd/>
          </a:ln>
        </p:spPr>
        <p:txBody>
          <a:bodyPr>
            <a:spAutoFit/>
          </a:bodyPr>
          <a:lstStyle/>
          <a:p>
            <a:r>
              <a:rPr lang="en-US" sz="2400" b="1">
                <a:latin typeface="Calibri" pitchFamily="34" charset="0"/>
              </a:rPr>
              <a:t>9</a:t>
            </a:r>
          </a:p>
        </p:txBody>
      </p:sp>
      <p:sp>
        <p:nvSpPr>
          <p:cNvPr id="27" name="TextBox 26"/>
          <p:cNvSpPr txBox="1">
            <a:spLocks noChangeArrowheads="1"/>
          </p:cNvSpPr>
          <p:nvPr/>
        </p:nvSpPr>
        <p:spPr bwMode="auto">
          <a:xfrm>
            <a:off x="7818438" y="3094038"/>
            <a:ext cx="714375"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Tụy</a:t>
            </a:r>
          </a:p>
        </p:txBody>
      </p:sp>
      <p:sp>
        <p:nvSpPr>
          <p:cNvPr id="28" name="TextBox 27"/>
          <p:cNvSpPr txBox="1">
            <a:spLocks noChangeArrowheads="1"/>
          </p:cNvSpPr>
          <p:nvPr/>
        </p:nvSpPr>
        <p:spPr bwMode="auto">
          <a:xfrm>
            <a:off x="3244850" y="2225675"/>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Gan</a:t>
            </a:r>
          </a:p>
        </p:txBody>
      </p:sp>
      <p:sp>
        <p:nvSpPr>
          <p:cNvPr id="29" name="TextBox 28"/>
          <p:cNvSpPr txBox="1">
            <a:spLocks noChangeArrowheads="1"/>
          </p:cNvSpPr>
          <p:nvPr/>
        </p:nvSpPr>
        <p:spPr bwMode="auto">
          <a:xfrm>
            <a:off x="3244850" y="2693988"/>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Mật</a:t>
            </a:r>
          </a:p>
        </p:txBody>
      </p:sp>
      <p:sp>
        <p:nvSpPr>
          <p:cNvPr id="32" name="Rectangle 31"/>
          <p:cNvSpPr/>
          <p:nvPr/>
        </p:nvSpPr>
        <p:spPr>
          <a:xfrm>
            <a:off x="4895850" y="1916113"/>
            <a:ext cx="323850" cy="217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33"/>
          <p:cNvSpPr/>
          <p:nvPr/>
        </p:nvSpPr>
        <p:spPr>
          <a:xfrm>
            <a:off x="4787900" y="2266950"/>
            <a:ext cx="293688" cy="15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a:xfrm>
            <a:off x="5508625" y="2346325"/>
            <a:ext cx="80963"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81" name="TextBox 35"/>
          <p:cNvSpPr txBox="1">
            <a:spLocks noChangeArrowheads="1"/>
          </p:cNvSpPr>
          <p:nvPr/>
        </p:nvSpPr>
        <p:spPr bwMode="auto">
          <a:xfrm>
            <a:off x="4140200" y="3094038"/>
            <a:ext cx="638175" cy="460375"/>
          </a:xfrm>
          <a:prstGeom prst="rect">
            <a:avLst/>
          </a:prstGeom>
          <a:noFill/>
          <a:ln w="9525">
            <a:noFill/>
            <a:miter lim="800000"/>
            <a:headEnd/>
            <a:tailEnd/>
          </a:ln>
        </p:spPr>
        <p:txBody>
          <a:bodyPr>
            <a:spAutoFit/>
          </a:bodyPr>
          <a:lstStyle/>
          <a:p>
            <a:r>
              <a:rPr lang="en-US" sz="2400" b="1">
                <a:latin typeface="Calibri" pitchFamily="34" charset="0"/>
              </a:rPr>
              <a:t>15</a:t>
            </a:r>
          </a:p>
        </p:txBody>
      </p:sp>
      <p:sp>
        <p:nvSpPr>
          <p:cNvPr id="31" name="Title 6"/>
          <p:cNvSpPr txBox="1">
            <a:spLocks/>
          </p:cNvSpPr>
          <p:nvPr/>
        </p:nvSpPr>
        <p:spPr>
          <a:xfrm>
            <a:off x="0" y="0"/>
            <a:ext cx="4181475" cy="1295400"/>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p>
            <a:pPr>
              <a:defRPr/>
            </a:pPr>
            <a:r>
              <a:rPr lang="en-US" sz="3600" b="1">
                <a:solidFill>
                  <a:schemeClr val="tx1"/>
                </a:solidFill>
                <a:latin typeface="Times New Roman" pitchFamily="18" charset="0"/>
              </a:rPr>
              <a:t>II. Các cơ quan dinh dưỡng</a:t>
            </a:r>
          </a:p>
        </p:txBody>
      </p:sp>
      <p:sp>
        <p:nvSpPr>
          <p:cNvPr id="33" name="Content Placeholder 2"/>
          <p:cNvSpPr txBox="1">
            <a:spLocks/>
          </p:cNvSpPr>
          <p:nvPr/>
        </p:nvSpPr>
        <p:spPr>
          <a:xfrm>
            <a:off x="152400" y="1524000"/>
            <a:ext cx="2808288" cy="514350"/>
          </a:xfrm>
          <a:prstGeom prst="rect">
            <a:avLst/>
          </a:prstGeo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pt-BR" b="1" smtClean="0">
                <a:solidFill>
                  <a:schemeClr val="tx1"/>
                </a:solidFill>
              </a:rPr>
              <a:t> </a:t>
            </a:r>
            <a:r>
              <a:rPr lang="en-US" b="1" smtClean="0">
                <a:solidFill>
                  <a:schemeClr val="tx1"/>
                </a:solidFill>
              </a:rPr>
              <a:t>1. Hệ tiêu hóa</a:t>
            </a:r>
          </a:p>
          <a:p>
            <a:pPr marL="514350" indent="-514350" fontAlgn="auto">
              <a:spcAft>
                <a:spcPts val="0"/>
              </a:spcAft>
              <a:buFont typeface="Arial" pitchFamily="34" charset="0"/>
              <a:buAutoNum type="arabicPeriod"/>
              <a:defRPr/>
            </a:pPr>
            <a:endParaRPr lang="en-US" b="1" dirty="0">
              <a:solidFill>
                <a:schemeClr val="tx1"/>
              </a:solidFill>
            </a:endParaRPr>
          </a:p>
        </p:txBody>
      </p:sp>
    </p:spTree>
    <p:extLst>
      <p:ext uri="{BB962C8B-B14F-4D97-AF65-F5344CB8AC3E}">
        <p14:creationId xmlns:p14="http://schemas.microsoft.com/office/powerpoint/2010/main" val="1868258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arn(inVertical)">
                                      <p:cBhvr>
                                        <p:cTn id="27" dur="500"/>
                                        <p:tgtEl>
                                          <p:spTgt spid="28"/>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barn(inVertical)">
                                      <p:cBhvr>
                                        <p:cTn id="30" dur="500"/>
                                        <p:tgtEl>
                                          <p:spTgt spid="29"/>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arn(inVertical)">
                                      <p:cBhvr>
                                        <p:cTn id="3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0" y="2362200"/>
            <a:ext cx="8534400" cy="3457575"/>
          </a:xfrm>
        </p:spPr>
        <p:style>
          <a:lnRef idx="1">
            <a:schemeClr val="accent3"/>
          </a:lnRef>
          <a:fillRef idx="2">
            <a:schemeClr val="accent3"/>
          </a:fillRef>
          <a:effectRef idx="1">
            <a:schemeClr val="accent3"/>
          </a:effectRef>
          <a:fontRef idx="minor">
            <a:schemeClr val="dk1"/>
          </a:fontRef>
        </p:style>
        <p:txBody>
          <a:bodyPr>
            <a:noAutofit/>
          </a:bodyPr>
          <a:lstStyle/>
          <a:p>
            <a:pPr algn="l" eaLnBrk="1" hangingPunct="1">
              <a:defRPr/>
            </a:pPr>
            <a:r>
              <a:rPr lang="en-US" sz="4000" smtClean="0">
                <a:solidFill>
                  <a:srgbClr val="000000"/>
                </a:solidFill>
                <a:latin typeface="Times New Roman" pitchFamily="18" charset="0"/>
                <a:cs typeface="Times New Roman" pitchFamily="18" charset="0"/>
              </a:rPr>
              <a:t>- </a:t>
            </a:r>
            <a:r>
              <a:rPr lang="en-US" altLang="en-US" sz="4000" smtClean="0">
                <a:solidFill>
                  <a:srgbClr val="0000FF"/>
                </a:solidFill>
                <a:latin typeface="Times New Roman" pitchFamily="18" charset="0"/>
              </a:rPr>
              <a:t>Ống tiêu hóa phân hóa rõ hơn so với ếch.</a:t>
            </a:r>
            <a:br>
              <a:rPr lang="en-US" altLang="en-US" sz="4000" smtClean="0">
                <a:solidFill>
                  <a:srgbClr val="0000FF"/>
                </a:solidFill>
                <a:latin typeface="Times New Roman" pitchFamily="18" charset="0"/>
              </a:rPr>
            </a:br>
            <a:r>
              <a:rPr lang="en-US" altLang="en-US" sz="4000" smtClean="0">
                <a:solidFill>
                  <a:srgbClr val="0000FF"/>
                </a:solidFill>
                <a:latin typeface="Times New Roman" pitchFamily="18" charset="0"/>
              </a:rPr>
              <a:t/>
            </a:r>
            <a:br>
              <a:rPr lang="en-US" altLang="en-US" sz="4000" smtClean="0">
                <a:solidFill>
                  <a:srgbClr val="0000FF"/>
                </a:solidFill>
                <a:latin typeface="Times New Roman" pitchFamily="18" charset="0"/>
              </a:rPr>
            </a:br>
            <a:r>
              <a:rPr lang="en-US" altLang="en-US" sz="4000" smtClean="0">
                <a:solidFill>
                  <a:srgbClr val="0000FF"/>
                </a:solidFill>
                <a:latin typeface="Times New Roman" pitchFamily="18" charset="0"/>
              </a:rPr>
              <a:t>- Ruột già có khả năng hấp thụ lại nước. </a:t>
            </a:r>
            <a:br>
              <a:rPr lang="en-US" altLang="en-US" sz="4000" smtClean="0">
                <a:solidFill>
                  <a:srgbClr val="0000FF"/>
                </a:solidFill>
                <a:latin typeface="Times New Roman" pitchFamily="18" charset="0"/>
              </a:rPr>
            </a:br>
            <a:r>
              <a:rPr lang="en-US" sz="4000" smtClean="0">
                <a:solidFill>
                  <a:srgbClr val="000000"/>
                </a:solidFill>
                <a:latin typeface="Times New Roman" pitchFamily="18" charset="0"/>
                <a:cs typeface="Times New Roman" pitchFamily="18" charset="0"/>
              </a:rPr>
              <a:t> </a:t>
            </a:r>
          </a:p>
        </p:txBody>
      </p:sp>
      <p:sp>
        <p:nvSpPr>
          <p:cNvPr id="5" name="Title 6"/>
          <p:cNvSpPr txBox="1">
            <a:spLocks/>
          </p:cNvSpPr>
          <p:nvPr/>
        </p:nvSpPr>
        <p:spPr>
          <a:xfrm>
            <a:off x="0" y="0"/>
            <a:ext cx="6248400" cy="1173163"/>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p>
            <a:pPr>
              <a:defRPr/>
            </a:pPr>
            <a:r>
              <a:rPr lang="en-US" sz="3600" b="1">
                <a:solidFill>
                  <a:schemeClr val="tx1"/>
                </a:solidFill>
                <a:latin typeface="Times New Roman" pitchFamily="18" charset="0"/>
              </a:rPr>
              <a:t>II. Các cơ quan dinh dưỡng</a:t>
            </a:r>
          </a:p>
        </p:txBody>
      </p:sp>
      <p:sp>
        <p:nvSpPr>
          <p:cNvPr id="9" name="Content Placeholder 2"/>
          <p:cNvSpPr txBox="1">
            <a:spLocks/>
          </p:cNvSpPr>
          <p:nvPr/>
        </p:nvSpPr>
        <p:spPr>
          <a:xfrm>
            <a:off x="228600" y="1371600"/>
            <a:ext cx="2808288" cy="719138"/>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p>
            <a:pPr algn="ctr">
              <a:spcBef>
                <a:spcPct val="20000"/>
              </a:spcBef>
              <a:buFont typeface="Arial" charset="0"/>
              <a:buNone/>
              <a:defRPr/>
            </a:pPr>
            <a:r>
              <a:rPr lang="pt-BR" sz="3200" b="1">
                <a:solidFill>
                  <a:schemeClr val="tx1"/>
                </a:solidFill>
                <a:latin typeface="Times New Roman" pitchFamily="18" charset="0"/>
              </a:rPr>
              <a:t> </a:t>
            </a:r>
            <a:r>
              <a:rPr lang="en-US" sz="3200" b="1">
                <a:solidFill>
                  <a:schemeClr val="tx1"/>
                </a:solidFill>
                <a:latin typeface="Times New Roman" pitchFamily="18" charset="0"/>
              </a:rPr>
              <a:t>1. Hệ tiêu hóa</a:t>
            </a:r>
          </a:p>
          <a:p>
            <a:pPr algn="ctr">
              <a:spcBef>
                <a:spcPct val="20000"/>
              </a:spcBef>
              <a:buFont typeface="Arial" charset="0"/>
              <a:buAutoNum type="arabicPeriod"/>
              <a:defRPr/>
            </a:pPr>
            <a:endParaRPr lang="en-US" sz="3200" b="1">
              <a:solidFill>
                <a:schemeClr val="tx1"/>
              </a:solidFill>
            </a:endParaRPr>
          </a:p>
        </p:txBody>
      </p:sp>
      <p:pic>
        <p:nvPicPr>
          <p:cNvPr id="21519" name="Picture 15" descr="viet3"/>
          <p:cNvPicPr>
            <a:picLocks noChangeAspect="1" noChangeArrowheads="1" noCrop="1"/>
          </p:cNvPicPr>
          <p:nvPr/>
        </p:nvPicPr>
        <p:blipFill>
          <a:blip r:embed="rId2"/>
          <a:srcRect/>
          <a:stretch>
            <a:fillRect/>
          </a:stretch>
        </p:blipFill>
        <p:spPr bwMode="auto">
          <a:xfrm>
            <a:off x="6629400" y="1219200"/>
            <a:ext cx="457200" cy="381000"/>
          </a:xfrm>
          <a:prstGeom prst="rect">
            <a:avLst/>
          </a:prstGeom>
          <a:noFill/>
          <a:ln w="9525">
            <a:noFill/>
            <a:miter lim="800000"/>
            <a:headEnd/>
            <a:tailEnd/>
          </a:ln>
        </p:spPr>
      </p:pic>
    </p:spTree>
    <p:extLst>
      <p:ext uri="{BB962C8B-B14F-4D97-AF65-F5344CB8AC3E}">
        <p14:creationId xmlns:p14="http://schemas.microsoft.com/office/powerpoint/2010/main" val="405616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1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4" descr="CAU TAO TRONG THAN LAN"/>
          <p:cNvPicPr>
            <a:picLocks noChangeAspect="1" noChangeArrowheads="1"/>
          </p:cNvPicPr>
          <p:nvPr/>
        </p:nvPicPr>
        <p:blipFill>
          <a:blip r:embed="rId2"/>
          <a:srcRect/>
          <a:stretch>
            <a:fillRect/>
          </a:stretch>
        </p:blipFill>
        <p:spPr bwMode="auto">
          <a:xfrm>
            <a:off x="4140200" y="333375"/>
            <a:ext cx="4716463" cy="5867400"/>
          </a:xfrm>
          <a:prstGeom prst="rect">
            <a:avLst/>
          </a:prstGeom>
          <a:noFill/>
          <a:ln w="9525">
            <a:noFill/>
            <a:miter lim="800000"/>
            <a:headEnd/>
            <a:tailEnd/>
          </a:ln>
        </p:spPr>
      </p:pic>
      <p:sp>
        <p:nvSpPr>
          <p:cNvPr id="5" name="TextBox 4"/>
          <p:cNvSpPr txBox="1">
            <a:spLocks noChangeArrowheads="1"/>
          </p:cNvSpPr>
          <p:nvPr/>
        </p:nvSpPr>
        <p:spPr bwMode="auto">
          <a:xfrm>
            <a:off x="7308850" y="585788"/>
            <a:ext cx="156845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Thực quản</a:t>
            </a:r>
          </a:p>
        </p:txBody>
      </p:sp>
      <p:sp>
        <p:nvSpPr>
          <p:cNvPr id="6" name="TextBox 5"/>
          <p:cNvSpPr txBox="1">
            <a:spLocks noChangeArrowheads="1"/>
          </p:cNvSpPr>
          <p:nvPr/>
        </p:nvSpPr>
        <p:spPr bwMode="auto">
          <a:xfrm>
            <a:off x="7818438" y="2498725"/>
            <a:ext cx="1223962" cy="461963"/>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Dạ dày</a:t>
            </a:r>
          </a:p>
        </p:txBody>
      </p:sp>
      <p:sp>
        <p:nvSpPr>
          <p:cNvPr id="7" name="TextBox 6"/>
          <p:cNvSpPr txBox="1">
            <a:spLocks noChangeArrowheads="1"/>
          </p:cNvSpPr>
          <p:nvPr/>
        </p:nvSpPr>
        <p:spPr bwMode="auto">
          <a:xfrm>
            <a:off x="7340600" y="3738563"/>
            <a:ext cx="1408113" cy="460375"/>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non</a:t>
            </a:r>
          </a:p>
        </p:txBody>
      </p:sp>
      <p:sp>
        <p:nvSpPr>
          <p:cNvPr id="8" name="TextBox 7"/>
          <p:cNvSpPr txBox="1">
            <a:spLocks noChangeArrowheads="1"/>
          </p:cNvSpPr>
          <p:nvPr/>
        </p:nvSpPr>
        <p:spPr bwMode="auto">
          <a:xfrm>
            <a:off x="7467600" y="4776788"/>
            <a:ext cx="14097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Ruột già</a:t>
            </a:r>
          </a:p>
        </p:txBody>
      </p:sp>
      <p:sp>
        <p:nvSpPr>
          <p:cNvPr id="9" name="TextBox 8"/>
          <p:cNvSpPr txBox="1">
            <a:spLocks noChangeArrowheads="1"/>
          </p:cNvSpPr>
          <p:nvPr/>
        </p:nvSpPr>
        <p:spPr bwMode="auto">
          <a:xfrm>
            <a:off x="5381625" y="5932488"/>
            <a:ext cx="990600" cy="461962"/>
          </a:xfrm>
          <a:prstGeom prst="rect">
            <a:avLst/>
          </a:prstGeom>
          <a:solidFill>
            <a:srgbClr val="92D050"/>
          </a:solidFill>
          <a:ln w="9525">
            <a:noFill/>
            <a:miter lim="800000"/>
            <a:headEnd/>
            <a:tailEnd/>
          </a:ln>
        </p:spPr>
        <p:txBody>
          <a:bodyPr>
            <a:spAutoFit/>
          </a:bodyPr>
          <a:lstStyle/>
          <a:p>
            <a:r>
              <a:rPr lang="en-US" sz="2400">
                <a:latin typeface="Times New Roman" pitchFamily="18" charset="0"/>
                <a:cs typeface="Times New Roman" pitchFamily="18" charset="0"/>
              </a:rPr>
              <a:t>Huyệt</a:t>
            </a:r>
          </a:p>
        </p:txBody>
      </p:sp>
      <p:sp>
        <p:nvSpPr>
          <p:cNvPr id="25607" name="TextBox 9"/>
          <p:cNvSpPr txBox="1">
            <a:spLocks noChangeArrowheads="1"/>
          </p:cNvSpPr>
          <p:nvPr/>
        </p:nvSpPr>
        <p:spPr bwMode="auto">
          <a:xfrm>
            <a:off x="6932613" y="620713"/>
            <a:ext cx="215900" cy="461962"/>
          </a:xfrm>
          <a:prstGeom prst="rect">
            <a:avLst/>
          </a:prstGeom>
          <a:noFill/>
          <a:ln w="9525">
            <a:noFill/>
            <a:miter lim="800000"/>
            <a:headEnd/>
            <a:tailEnd/>
          </a:ln>
        </p:spPr>
        <p:txBody>
          <a:bodyPr>
            <a:spAutoFit/>
          </a:bodyPr>
          <a:lstStyle/>
          <a:p>
            <a:r>
              <a:rPr lang="en-US" sz="2400" b="1">
                <a:latin typeface="Calibri" pitchFamily="34" charset="0"/>
              </a:rPr>
              <a:t>1</a:t>
            </a:r>
          </a:p>
        </p:txBody>
      </p:sp>
      <p:sp>
        <p:nvSpPr>
          <p:cNvPr id="25608" name="TextBox 10"/>
          <p:cNvSpPr txBox="1">
            <a:spLocks noChangeArrowheads="1"/>
          </p:cNvSpPr>
          <p:nvPr/>
        </p:nvSpPr>
        <p:spPr bwMode="auto">
          <a:xfrm>
            <a:off x="7107238" y="1235075"/>
            <a:ext cx="561975" cy="461963"/>
          </a:xfrm>
          <a:prstGeom prst="rect">
            <a:avLst/>
          </a:prstGeom>
          <a:noFill/>
          <a:ln w="9525">
            <a:noFill/>
            <a:miter lim="800000"/>
            <a:headEnd/>
            <a:tailEnd/>
          </a:ln>
        </p:spPr>
        <p:txBody>
          <a:bodyPr>
            <a:spAutoFit/>
          </a:bodyPr>
          <a:lstStyle/>
          <a:p>
            <a:r>
              <a:rPr lang="en-US" sz="2400" b="1">
                <a:latin typeface="Calibri" pitchFamily="34" charset="0"/>
              </a:rPr>
              <a:t>11</a:t>
            </a:r>
          </a:p>
        </p:txBody>
      </p:sp>
      <p:sp>
        <p:nvSpPr>
          <p:cNvPr id="25609" name="TextBox 11"/>
          <p:cNvSpPr txBox="1">
            <a:spLocks noChangeArrowheads="1"/>
          </p:cNvSpPr>
          <p:nvPr/>
        </p:nvSpPr>
        <p:spPr bwMode="auto">
          <a:xfrm>
            <a:off x="7518400" y="2036763"/>
            <a:ext cx="654050" cy="461962"/>
          </a:xfrm>
          <a:prstGeom prst="rect">
            <a:avLst/>
          </a:prstGeom>
          <a:noFill/>
          <a:ln w="9525">
            <a:noFill/>
            <a:miter lim="800000"/>
            <a:headEnd/>
            <a:tailEnd/>
          </a:ln>
        </p:spPr>
        <p:txBody>
          <a:bodyPr>
            <a:spAutoFit/>
          </a:bodyPr>
          <a:lstStyle/>
          <a:p>
            <a:r>
              <a:rPr lang="en-US" sz="2400" b="1">
                <a:latin typeface="Calibri" pitchFamily="34" charset="0"/>
              </a:rPr>
              <a:t>10</a:t>
            </a:r>
          </a:p>
        </p:txBody>
      </p:sp>
      <p:sp>
        <p:nvSpPr>
          <p:cNvPr id="25610" name="TextBox 12"/>
          <p:cNvSpPr txBox="1">
            <a:spLocks noChangeArrowheads="1"/>
          </p:cNvSpPr>
          <p:nvPr/>
        </p:nvSpPr>
        <p:spPr bwMode="auto">
          <a:xfrm>
            <a:off x="7416800" y="2498725"/>
            <a:ext cx="282575" cy="461963"/>
          </a:xfrm>
          <a:prstGeom prst="rect">
            <a:avLst/>
          </a:prstGeom>
          <a:noFill/>
          <a:ln w="9525">
            <a:noFill/>
            <a:miter lim="800000"/>
            <a:headEnd/>
            <a:tailEnd/>
          </a:ln>
        </p:spPr>
        <p:txBody>
          <a:bodyPr>
            <a:spAutoFit/>
          </a:bodyPr>
          <a:lstStyle/>
          <a:p>
            <a:r>
              <a:rPr lang="en-US" sz="2400" b="1">
                <a:latin typeface="Calibri" pitchFamily="34" charset="0"/>
              </a:rPr>
              <a:t>2</a:t>
            </a:r>
          </a:p>
        </p:txBody>
      </p:sp>
      <p:sp>
        <p:nvSpPr>
          <p:cNvPr id="25611" name="TextBox 13"/>
          <p:cNvSpPr txBox="1">
            <a:spLocks noChangeArrowheads="1"/>
          </p:cNvSpPr>
          <p:nvPr/>
        </p:nvSpPr>
        <p:spPr bwMode="auto">
          <a:xfrm>
            <a:off x="7416800" y="4330700"/>
            <a:ext cx="306388" cy="461963"/>
          </a:xfrm>
          <a:prstGeom prst="rect">
            <a:avLst/>
          </a:prstGeom>
          <a:noFill/>
          <a:ln w="9525">
            <a:noFill/>
            <a:miter lim="800000"/>
            <a:headEnd/>
            <a:tailEnd/>
          </a:ln>
        </p:spPr>
        <p:txBody>
          <a:bodyPr>
            <a:spAutoFit/>
          </a:bodyPr>
          <a:lstStyle/>
          <a:p>
            <a:r>
              <a:rPr lang="en-US" sz="2400" b="1">
                <a:latin typeface="Calibri" pitchFamily="34" charset="0"/>
              </a:rPr>
              <a:t>4</a:t>
            </a:r>
          </a:p>
        </p:txBody>
      </p:sp>
      <p:sp>
        <p:nvSpPr>
          <p:cNvPr id="25612" name="TextBox 14"/>
          <p:cNvSpPr txBox="1">
            <a:spLocks noChangeArrowheads="1"/>
          </p:cNvSpPr>
          <p:nvPr/>
        </p:nvSpPr>
        <p:spPr bwMode="auto">
          <a:xfrm>
            <a:off x="7369175" y="3340100"/>
            <a:ext cx="300038" cy="461963"/>
          </a:xfrm>
          <a:prstGeom prst="rect">
            <a:avLst/>
          </a:prstGeom>
          <a:noFill/>
          <a:ln w="9525">
            <a:noFill/>
            <a:miter lim="800000"/>
            <a:headEnd/>
            <a:tailEnd/>
          </a:ln>
        </p:spPr>
        <p:txBody>
          <a:bodyPr>
            <a:spAutoFit/>
          </a:bodyPr>
          <a:lstStyle/>
          <a:p>
            <a:r>
              <a:rPr lang="en-US" sz="2400" b="1">
                <a:latin typeface="Calibri" pitchFamily="34" charset="0"/>
              </a:rPr>
              <a:t>3</a:t>
            </a:r>
          </a:p>
        </p:txBody>
      </p:sp>
      <p:sp>
        <p:nvSpPr>
          <p:cNvPr id="25613" name="TextBox 15"/>
          <p:cNvSpPr txBox="1">
            <a:spLocks noChangeArrowheads="1"/>
          </p:cNvSpPr>
          <p:nvPr/>
        </p:nvSpPr>
        <p:spPr bwMode="auto">
          <a:xfrm>
            <a:off x="7539038" y="3035300"/>
            <a:ext cx="279400" cy="461963"/>
          </a:xfrm>
          <a:prstGeom prst="rect">
            <a:avLst/>
          </a:prstGeom>
          <a:noFill/>
          <a:ln w="9525">
            <a:noFill/>
            <a:miter lim="800000"/>
            <a:headEnd/>
            <a:tailEnd/>
          </a:ln>
        </p:spPr>
        <p:txBody>
          <a:bodyPr>
            <a:spAutoFit/>
          </a:bodyPr>
          <a:lstStyle/>
          <a:p>
            <a:r>
              <a:rPr lang="en-US" sz="2400" b="1">
                <a:latin typeface="Calibri" pitchFamily="34" charset="0"/>
              </a:rPr>
              <a:t>8</a:t>
            </a:r>
          </a:p>
        </p:txBody>
      </p:sp>
      <p:sp>
        <p:nvSpPr>
          <p:cNvPr id="25614" name="TextBox 16"/>
          <p:cNvSpPr txBox="1">
            <a:spLocks noChangeArrowheads="1"/>
          </p:cNvSpPr>
          <p:nvPr/>
        </p:nvSpPr>
        <p:spPr bwMode="auto">
          <a:xfrm>
            <a:off x="5381625" y="5480050"/>
            <a:ext cx="414338" cy="460375"/>
          </a:xfrm>
          <a:prstGeom prst="rect">
            <a:avLst/>
          </a:prstGeom>
          <a:noFill/>
          <a:ln w="9525">
            <a:noFill/>
            <a:miter lim="800000"/>
            <a:headEnd/>
            <a:tailEnd/>
          </a:ln>
        </p:spPr>
        <p:txBody>
          <a:bodyPr>
            <a:spAutoFit/>
          </a:bodyPr>
          <a:lstStyle/>
          <a:p>
            <a:r>
              <a:rPr lang="en-US" sz="2400" b="1">
                <a:latin typeface="Calibri" pitchFamily="34" charset="0"/>
              </a:rPr>
              <a:t>5</a:t>
            </a:r>
          </a:p>
        </p:txBody>
      </p:sp>
      <p:sp>
        <p:nvSpPr>
          <p:cNvPr id="25615" name="TextBox 17"/>
          <p:cNvSpPr txBox="1">
            <a:spLocks noChangeArrowheads="1"/>
          </p:cNvSpPr>
          <p:nvPr/>
        </p:nvSpPr>
        <p:spPr bwMode="auto">
          <a:xfrm>
            <a:off x="4160838" y="3340100"/>
            <a:ext cx="639762" cy="461963"/>
          </a:xfrm>
          <a:prstGeom prst="rect">
            <a:avLst/>
          </a:prstGeom>
          <a:noFill/>
          <a:ln w="9525">
            <a:noFill/>
            <a:miter lim="800000"/>
            <a:headEnd/>
            <a:tailEnd/>
          </a:ln>
        </p:spPr>
        <p:txBody>
          <a:bodyPr>
            <a:spAutoFit/>
          </a:bodyPr>
          <a:lstStyle/>
          <a:p>
            <a:r>
              <a:rPr lang="en-US" sz="2400" b="1">
                <a:latin typeface="Calibri" pitchFamily="34" charset="0"/>
              </a:rPr>
              <a:t>14</a:t>
            </a:r>
          </a:p>
        </p:txBody>
      </p:sp>
      <p:sp>
        <p:nvSpPr>
          <p:cNvPr id="25616" name="TextBox 18"/>
          <p:cNvSpPr txBox="1">
            <a:spLocks noChangeArrowheads="1"/>
          </p:cNvSpPr>
          <p:nvPr/>
        </p:nvSpPr>
        <p:spPr bwMode="auto">
          <a:xfrm>
            <a:off x="4229100" y="3756025"/>
            <a:ext cx="647700" cy="460375"/>
          </a:xfrm>
          <a:prstGeom prst="rect">
            <a:avLst/>
          </a:prstGeom>
          <a:noFill/>
          <a:ln w="9525">
            <a:noFill/>
            <a:miter lim="800000"/>
            <a:headEnd/>
            <a:tailEnd/>
          </a:ln>
        </p:spPr>
        <p:txBody>
          <a:bodyPr>
            <a:spAutoFit/>
          </a:bodyPr>
          <a:lstStyle/>
          <a:p>
            <a:r>
              <a:rPr lang="en-US" sz="2400" b="1">
                <a:latin typeface="Calibri" pitchFamily="34" charset="0"/>
              </a:rPr>
              <a:t>12</a:t>
            </a:r>
          </a:p>
        </p:txBody>
      </p:sp>
      <p:sp>
        <p:nvSpPr>
          <p:cNvPr id="25617" name="TextBox 19"/>
          <p:cNvSpPr txBox="1">
            <a:spLocks noChangeArrowheads="1"/>
          </p:cNvSpPr>
          <p:nvPr/>
        </p:nvSpPr>
        <p:spPr bwMode="auto">
          <a:xfrm>
            <a:off x="4264025" y="4100513"/>
            <a:ext cx="649288" cy="460375"/>
          </a:xfrm>
          <a:prstGeom prst="rect">
            <a:avLst/>
          </a:prstGeom>
          <a:noFill/>
          <a:ln w="9525">
            <a:noFill/>
            <a:miter lim="800000"/>
            <a:headEnd/>
            <a:tailEnd/>
          </a:ln>
        </p:spPr>
        <p:txBody>
          <a:bodyPr>
            <a:spAutoFit/>
          </a:bodyPr>
          <a:lstStyle/>
          <a:p>
            <a:r>
              <a:rPr lang="en-US" sz="2400" b="1">
                <a:latin typeface="Calibri" pitchFamily="34" charset="0"/>
              </a:rPr>
              <a:t>13</a:t>
            </a:r>
          </a:p>
        </p:txBody>
      </p:sp>
      <p:sp>
        <p:nvSpPr>
          <p:cNvPr id="25618" name="TextBox 20"/>
          <p:cNvSpPr txBox="1">
            <a:spLocks noChangeArrowheads="1"/>
          </p:cNvSpPr>
          <p:nvPr/>
        </p:nvSpPr>
        <p:spPr bwMode="auto">
          <a:xfrm>
            <a:off x="4552950" y="5470525"/>
            <a:ext cx="666750" cy="461963"/>
          </a:xfrm>
          <a:prstGeom prst="rect">
            <a:avLst/>
          </a:prstGeom>
          <a:noFill/>
          <a:ln w="9525">
            <a:noFill/>
            <a:miter lim="800000"/>
            <a:headEnd/>
            <a:tailEnd/>
          </a:ln>
        </p:spPr>
        <p:txBody>
          <a:bodyPr>
            <a:spAutoFit/>
          </a:bodyPr>
          <a:lstStyle/>
          <a:p>
            <a:r>
              <a:rPr lang="en-US" sz="2400" b="1">
                <a:latin typeface="Calibri" pitchFamily="34" charset="0"/>
              </a:rPr>
              <a:t>16</a:t>
            </a:r>
          </a:p>
        </p:txBody>
      </p:sp>
      <p:sp>
        <p:nvSpPr>
          <p:cNvPr id="25619" name="TextBox 22"/>
          <p:cNvSpPr txBox="1">
            <a:spLocks noChangeArrowheads="1"/>
          </p:cNvSpPr>
          <p:nvPr/>
        </p:nvSpPr>
        <p:spPr bwMode="auto">
          <a:xfrm>
            <a:off x="4248150" y="2266950"/>
            <a:ext cx="304800" cy="461963"/>
          </a:xfrm>
          <a:prstGeom prst="rect">
            <a:avLst/>
          </a:prstGeom>
          <a:noFill/>
          <a:ln w="9525">
            <a:noFill/>
            <a:miter lim="800000"/>
            <a:headEnd/>
            <a:tailEnd/>
          </a:ln>
        </p:spPr>
        <p:txBody>
          <a:bodyPr>
            <a:spAutoFit/>
          </a:bodyPr>
          <a:lstStyle/>
          <a:p>
            <a:r>
              <a:rPr lang="en-US" sz="2400" b="1">
                <a:latin typeface="Calibri" pitchFamily="34" charset="0"/>
              </a:rPr>
              <a:t>6</a:t>
            </a:r>
          </a:p>
        </p:txBody>
      </p:sp>
      <p:sp>
        <p:nvSpPr>
          <p:cNvPr id="25620" name="TextBox 23"/>
          <p:cNvSpPr txBox="1">
            <a:spLocks noChangeArrowheads="1"/>
          </p:cNvSpPr>
          <p:nvPr/>
        </p:nvSpPr>
        <p:spPr bwMode="auto">
          <a:xfrm>
            <a:off x="4264025" y="2713038"/>
            <a:ext cx="288925" cy="461962"/>
          </a:xfrm>
          <a:prstGeom prst="rect">
            <a:avLst/>
          </a:prstGeom>
          <a:noFill/>
          <a:ln w="9525">
            <a:noFill/>
            <a:miter lim="800000"/>
            <a:headEnd/>
            <a:tailEnd/>
          </a:ln>
        </p:spPr>
        <p:txBody>
          <a:bodyPr>
            <a:spAutoFit/>
          </a:bodyPr>
          <a:lstStyle/>
          <a:p>
            <a:r>
              <a:rPr lang="en-US" sz="2400" b="1">
                <a:latin typeface="Calibri" pitchFamily="34" charset="0"/>
              </a:rPr>
              <a:t>7</a:t>
            </a:r>
          </a:p>
        </p:txBody>
      </p:sp>
      <p:sp>
        <p:nvSpPr>
          <p:cNvPr id="25621" name="TextBox 25"/>
          <p:cNvSpPr txBox="1">
            <a:spLocks noChangeArrowheads="1"/>
          </p:cNvSpPr>
          <p:nvPr/>
        </p:nvSpPr>
        <p:spPr bwMode="auto">
          <a:xfrm>
            <a:off x="4481513" y="773113"/>
            <a:ext cx="306387" cy="461962"/>
          </a:xfrm>
          <a:prstGeom prst="rect">
            <a:avLst/>
          </a:prstGeom>
          <a:noFill/>
          <a:ln w="9525">
            <a:noFill/>
            <a:miter lim="800000"/>
            <a:headEnd/>
            <a:tailEnd/>
          </a:ln>
        </p:spPr>
        <p:txBody>
          <a:bodyPr>
            <a:spAutoFit/>
          </a:bodyPr>
          <a:lstStyle/>
          <a:p>
            <a:r>
              <a:rPr lang="en-US" sz="2400" b="1">
                <a:latin typeface="Calibri" pitchFamily="34" charset="0"/>
              </a:rPr>
              <a:t>9</a:t>
            </a:r>
          </a:p>
        </p:txBody>
      </p:sp>
      <p:sp>
        <p:nvSpPr>
          <p:cNvPr id="27" name="TextBox 26"/>
          <p:cNvSpPr txBox="1">
            <a:spLocks noChangeArrowheads="1"/>
          </p:cNvSpPr>
          <p:nvPr/>
        </p:nvSpPr>
        <p:spPr bwMode="auto">
          <a:xfrm>
            <a:off x="7818438" y="3094038"/>
            <a:ext cx="714375"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Tụy</a:t>
            </a:r>
          </a:p>
        </p:txBody>
      </p:sp>
      <p:sp>
        <p:nvSpPr>
          <p:cNvPr id="28" name="TextBox 27"/>
          <p:cNvSpPr txBox="1">
            <a:spLocks noChangeArrowheads="1"/>
          </p:cNvSpPr>
          <p:nvPr/>
        </p:nvSpPr>
        <p:spPr bwMode="auto">
          <a:xfrm>
            <a:off x="3244850" y="2225675"/>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Gan</a:t>
            </a:r>
          </a:p>
        </p:txBody>
      </p:sp>
      <p:sp>
        <p:nvSpPr>
          <p:cNvPr id="29" name="TextBox 28"/>
          <p:cNvSpPr txBox="1">
            <a:spLocks noChangeArrowheads="1"/>
          </p:cNvSpPr>
          <p:nvPr/>
        </p:nvSpPr>
        <p:spPr bwMode="auto">
          <a:xfrm>
            <a:off x="3244850" y="2693988"/>
            <a:ext cx="1058863" cy="400050"/>
          </a:xfrm>
          <a:prstGeom prst="rect">
            <a:avLst/>
          </a:prstGeom>
          <a:solidFill>
            <a:srgbClr val="FFC000"/>
          </a:solidFill>
          <a:ln w="9525">
            <a:noFill/>
            <a:miter lim="800000"/>
            <a:headEnd/>
            <a:tailEnd/>
          </a:ln>
        </p:spPr>
        <p:txBody>
          <a:bodyPr>
            <a:spAutoFit/>
          </a:bodyPr>
          <a:lstStyle/>
          <a:p>
            <a:pPr algn="ctr"/>
            <a:r>
              <a:rPr lang="en-US" sz="2000" b="1">
                <a:latin typeface="Times New Roman" pitchFamily="18" charset="0"/>
                <a:cs typeface="Times New Roman" pitchFamily="18" charset="0"/>
              </a:rPr>
              <a:t>Mật</a:t>
            </a:r>
          </a:p>
        </p:txBody>
      </p:sp>
      <p:sp>
        <p:nvSpPr>
          <p:cNvPr id="30" name="TextBox 29"/>
          <p:cNvSpPr txBox="1"/>
          <p:nvPr/>
        </p:nvSpPr>
        <p:spPr>
          <a:xfrm>
            <a:off x="4859338" y="620713"/>
            <a:ext cx="1566862" cy="461962"/>
          </a:xfrm>
          <a:prstGeom prst="rect">
            <a:avLst/>
          </a:prstGeom>
          <a:solidFill>
            <a:schemeClr val="accent5">
              <a:lumMod val="60000"/>
              <a:lumOff val="40000"/>
            </a:schemeClr>
          </a:solidFill>
        </p:spPr>
        <p:txBody>
          <a:bodyPr>
            <a:spAutoFit/>
          </a:bodyPr>
          <a:lstStyle/>
          <a:p>
            <a:pPr fontAlgn="auto">
              <a:spcBef>
                <a:spcPts val="0"/>
              </a:spcBef>
              <a:spcAft>
                <a:spcPts val="0"/>
              </a:spcAft>
              <a:defRPr/>
            </a:pPr>
            <a:r>
              <a:rPr lang="en-US" sz="2400" dirty="0" err="1">
                <a:latin typeface="Times New Roman" pitchFamily="18" charset="0"/>
                <a:cs typeface="Times New Roman" pitchFamily="18" charset="0"/>
              </a:rPr>
              <a:t>khí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a:t>
            </a:r>
            <a:endParaRPr lang="en-US" sz="2400" dirty="0">
              <a:latin typeface="Times New Roman" pitchFamily="18" charset="0"/>
              <a:cs typeface="Times New Roman" pitchFamily="18" charset="0"/>
            </a:endParaRPr>
          </a:p>
        </p:txBody>
      </p:sp>
      <p:sp>
        <p:nvSpPr>
          <p:cNvPr id="31" name="TextBox 30"/>
          <p:cNvSpPr txBox="1"/>
          <p:nvPr/>
        </p:nvSpPr>
        <p:spPr>
          <a:xfrm>
            <a:off x="7932738" y="1992313"/>
            <a:ext cx="995362" cy="461962"/>
          </a:xfrm>
          <a:prstGeom prst="rect">
            <a:avLst/>
          </a:prstGeom>
          <a:solidFill>
            <a:schemeClr val="accent5">
              <a:lumMod val="60000"/>
              <a:lumOff val="40000"/>
            </a:schemeClr>
          </a:solidFill>
        </p:spPr>
        <p:txBody>
          <a:bodyPr>
            <a:spAutoFit/>
          </a:bodyPr>
          <a:lstStyle/>
          <a:p>
            <a:pPr fontAlgn="auto">
              <a:spcBef>
                <a:spcPts val="0"/>
              </a:spcBef>
              <a:spcAft>
                <a:spcPts val="0"/>
              </a:spcAft>
              <a:defRPr/>
            </a:pPr>
            <a:r>
              <a:rPr lang="en-US" sz="2400" dirty="0" err="1">
                <a:latin typeface="Times New Roman" pitchFamily="18" charset="0"/>
                <a:cs typeface="Times New Roman" pitchFamily="18" charset="0"/>
              </a:rPr>
              <a:t>Phổi</a:t>
            </a:r>
            <a:endParaRPr lang="en-US" sz="2400" dirty="0">
              <a:latin typeface="Times New Roman" pitchFamily="18" charset="0"/>
              <a:cs typeface="Times New Roman" pitchFamily="18" charset="0"/>
            </a:endParaRPr>
          </a:p>
        </p:txBody>
      </p:sp>
      <p:sp>
        <p:nvSpPr>
          <p:cNvPr id="32" name="Rectangle 31"/>
          <p:cNvSpPr/>
          <p:nvPr/>
        </p:nvSpPr>
        <p:spPr>
          <a:xfrm>
            <a:off x="4895850" y="1916113"/>
            <a:ext cx="323850" cy="217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33"/>
          <p:cNvSpPr/>
          <p:nvPr/>
        </p:nvSpPr>
        <p:spPr>
          <a:xfrm>
            <a:off x="4787900" y="2266950"/>
            <a:ext cx="293688" cy="15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a:xfrm>
            <a:off x="5508625" y="2346325"/>
            <a:ext cx="80963"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30" name="TextBox 35"/>
          <p:cNvSpPr txBox="1">
            <a:spLocks noChangeArrowheads="1"/>
          </p:cNvSpPr>
          <p:nvPr/>
        </p:nvSpPr>
        <p:spPr bwMode="auto">
          <a:xfrm>
            <a:off x="4140200" y="3094038"/>
            <a:ext cx="638175" cy="460375"/>
          </a:xfrm>
          <a:prstGeom prst="rect">
            <a:avLst/>
          </a:prstGeom>
          <a:noFill/>
          <a:ln w="9525">
            <a:noFill/>
            <a:miter lim="800000"/>
            <a:headEnd/>
            <a:tailEnd/>
          </a:ln>
        </p:spPr>
        <p:txBody>
          <a:bodyPr>
            <a:spAutoFit/>
          </a:bodyPr>
          <a:lstStyle/>
          <a:p>
            <a:r>
              <a:rPr lang="en-US" sz="2400" b="1">
                <a:latin typeface="Calibri" pitchFamily="34" charset="0"/>
              </a:rPr>
              <a:t>15</a:t>
            </a:r>
          </a:p>
        </p:txBody>
      </p:sp>
      <p:sp>
        <p:nvSpPr>
          <p:cNvPr id="38" name="TextBox 37"/>
          <p:cNvSpPr txBox="1">
            <a:spLocks noChangeArrowheads="1"/>
          </p:cNvSpPr>
          <p:nvPr/>
        </p:nvSpPr>
        <p:spPr bwMode="auto">
          <a:xfrm>
            <a:off x="7518400" y="1222375"/>
            <a:ext cx="996950" cy="461963"/>
          </a:xfrm>
          <a:prstGeom prst="rect">
            <a:avLst/>
          </a:prstGeom>
          <a:solidFill>
            <a:srgbClr val="FF3B3B"/>
          </a:solidFill>
          <a:ln w="9525">
            <a:noFill/>
            <a:miter lim="800000"/>
            <a:headEnd/>
            <a:tailEnd/>
          </a:ln>
        </p:spPr>
        <p:txBody>
          <a:bodyPr>
            <a:spAutoFit/>
          </a:bodyPr>
          <a:lstStyle/>
          <a:p>
            <a:pPr algn="ctr"/>
            <a:r>
              <a:rPr lang="en-US" sz="2400">
                <a:latin typeface="Times New Roman" pitchFamily="18" charset="0"/>
                <a:cs typeface="Times New Roman" pitchFamily="18" charset="0"/>
              </a:rPr>
              <a:t>Tim</a:t>
            </a:r>
          </a:p>
        </p:txBody>
      </p:sp>
      <p:sp>
        <p:nvSpPr>
          <p:cNvPr id="3" name="Rectangle 2"/>
          <p:cNvSpPr/>
          <p:nvPr/>
        </p:nvSpPr>
        <p:spPr>
          <a:xfrm>
            <a:off x="304800" y="1600200"/>
            <a:ext cx="2281238" cy="4953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r>
              <a:rPr lang="en-US" altLang="en-US" sz="3200" b="1">
                <a:solidFill>
                  <a:schemeClr val="tx1"/>
                </a:solidFill>
                <a:latin typeface="Times New Roman" pitchFamily="18" charset="0"/>
              </a:rPr>
              <a:t>Hô hấp ở Thằn lằn có gì khác so với hô hấp của Ếch? Ý nghĩa của sự khác biệt đó?</a:t>
            </a:r>
          </a:p>
        </p:txBody>
      </p:sp>
      <p:sp>
        <p:nvSpPr>
          <p:cNvPr id="39" name="Title 1"/>
          <p:cNvSpPr>
            <a:spLocks noGrp="1"/>
          </p:cNvSpPr>
          <p:nvPr>
            <p:ph type="ctrTitle"/>
          </p:nvPr>
        </p:nvSpPr>
        <p:spPr>
          <a:xfrm>
            <a:off x="0" y="0"/>
            <a:ext cx="4038600" cy="1143000"/>
          </a:xfrm>
        </p:spPr>
        <p:style>
          <a:lnRef idx="1">
            <a:schemeClr val="accent3"/>
          </a:lnRef>
          <a:fillRef idx="2">
            <a:schemeClr val="accent3"/>
          </a:fillRef>
          <a:effectRef idx="1">
            <a:schemeClr val="accent3"/>
          </a:effectRef>
          <a:fontRef idx="minor">
            <a:schemeClr val="dk1"/>
          </a:fontRef>
        </p:style>
        <p:txBody>
          <a:bodyPr>
            <a:noAutofit/>
          </a:bodyPr>
          <a:lstStyle/>
          <a:p>
            <a:pPr algn="l" eaLnBrk="1" hangingPunct="1">
              <a:defRPr/>
            </a:pPr>
            <a:r>
              <a:rPr lang="en-US" sz="3200" b="1" smtClean="0">
                <a:solidFill>
                  <a:srgbClr val="000000"/>
                </a:solidFill>
                <a:latin typeface="Times New Roman" pitchFamily="18" charset="0"/>
              </a:rPr>
              <a:t>2. Hệ tuần hoàn và hô hấp</a:t>
            </a:r>
          </a:p>
        </p:txBody>
      </p:sp>
    </p:spTree>
    <p:extLst>
      <p:ext uri="{BB962C8B-B14F-4D97-AF65-F5344CB8AC3E}">
        <p14:creationId xmlns:p14="http://schemas.microsoft.com/office/powerpoint/2010/main" val="37906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barn(inVertical)">
                                      <p:cBhvr>
                                        <p:cTn id="25" dur="500"/>
                                        <p:tgtEl>
                                          <p:spTgt spid="29"/>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barn(inVertical)">
                                      <p:cBhvr>
                                        <p:cTn id="28" dur="5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wipe(down)">
                                      <p:cBhvr>
                                        <p:cTn id="33" dur="5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barn(inVertical)">
                                      <p:cBhvr>
                                        <p:cTn id="38" dur="500"/>
                                        <p:tgtEl>
                                          <p:spTgt spid="31"/>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barn(inVertical)">
                                      <p:cBhvr>
                                        <p:cTn id="43" dur="500"/>
                                        <p:tgtEl>
                                          <p:spTgt spid="38"/>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barn(inVertical)">
                                      <p:cBhvr>
                                        <p:cTn id="48"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27" grpId="0" animBg="1"/>
      <p:bldP spid="28" grpId="0" animBg="1"/>
      <p:bldP spid="29" grpId="0" animBg="1"/>
      <p:bldP spid="30" grpId="0" animBg="1"/>
      <p:bldP spid="31" grpId="0" animBg="1"/>
      <p:bldP spid="38"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Text Box 3"/>
          <p:cNvSpPr txBox="1">
            <a:spLocks noChangeArrowheads="1"/>
          </p:cNvSpPr>
          <p:nvPr/>
        </p:nvSpPr>
        <p:spPr bwMode="auto">
          <a:xfrm>
            <a:off x="152400" y="3200400"/>
            <a:ext cx="8839200" cy="946150"/>
          </a:xfrm>
          <a:prstGeom prst="rect">
            <a:avLst/>
          </a:prstGeom>
          <a:noFill/>
          <a:ln w="9525">
            <a:noFill/>
            <a:miter lim="800000"/>
            <a:headEnd/>
            <a:tailEnd/>
          </a:ln>
        </p:spPr>
        <p:txBody>
          <a:bodyPr>
            <a:spAutoFit/>
          </a:bodyPr>
          <a:lstStyle/>
          <a:p>
            <a:pPr>
              <a:spcBef>
                <a:spcPct val="50000"/>
              </a:spcBef>
              <a:buFontTx/>
              <a:buChar char="-"/>
            </a:pP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Phæi</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cã</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nhiÒu</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v¸ch</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ng¨n</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nhiÒu</a:t>
            </a:r>
            <a:r>
              <a:rPr lang="en-US" altLang="en-US" sz="2800" dirty="0">
                <a:solidFill>
                  <a:srgbClr val="0000FF"/>
                </a:solidFill>
                <a:latin typeface=".VnTime" pitchFamily="34" charset="0"/>
              </a:rPr>
              <a:t> m¹ch </a:t>
            </a:r>
            <a:r>
              <a:rPr lang="en-US" altLang="en-US" sz="2800" dirty="0" err="1">
                <a:solidFill>
                  <a:srgbClr val="0000FF"/>
                </a:solidFill>
                <a:latin typeface=".VnTime" pitchFamily="34" charset="0"/>
              </a:rPr>
              <a:t>m¸u</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bao</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quanh</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lµm</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t¨ng</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diÖn</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tÝch</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trao</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æi</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khÝ</a:t>
            </a:r>
            <a:r>
              <a:rPr lang="en-US" altLang="en-US" sz="2800" dirty="0">
                <a:solidFill>
                  <a:srgbClr val="0000FF"/>
                </a:solidFill>
                <a:latin typeface=".VnTime" pitchFamily="34" charset="0"/>
              </a:rPr>
              <a:t>.</a:t>
            </a:r>
          </a:p>
        </p:txBody>
      </p:sp>
      <p:sp>
        <p:nvSpPr>
          <p:cNvPr id="67588" name="Text Box 4"/>
          <p:cNvSpPr txBox="1">
            <a:spLocks noChangeArrowheads="1"/>
          </p:cNvSpPr>
          <p:nvPr/>
        </p:nvSpPr>
        <p:spPr bwMode="auto">
          <a:xfrm>
            <a:off x="0" y="5332413"/>
            <a:ext cx="3429000" cy="1373187"/>
          </a:xfrm>
          <a:prstGeom prst="rect">
            <a:avLst/>
          </a:prstGeom>
          <a:noFill/>
          <a:ln w="9525">
            <a:noFill/>
            <a:miter lim="800000"/>
            <a:headEnd/>
            <a:tailEnd/>
          </a:ln>
        </p:spPr>
        <p:txBody>
          <a:bodyPr>
            <a:spAutoFit/>
          </a:bodyPr>
          <a:lstStyle/>
          <a:p>
            <a:pPr algn="just">
              <a:spcBef>
                <a:spcPct val="50000"/>
              </a:spcBef>
            </a:pPr>
            <a:r>
              <a:rPr lang="en-US" altLang="en-US" sz="2800">
                <a:solidFill>
                  <a:srgbClr val="FF0000"/>
                </a:solidFill>
                <a:latin typeface=".VnTime" pitchFamily="34" charset="0"/>
              </a:rPr>
              <a:t>- T¹i sao th»n l»n vÉn lµ ®éng vËt biÕn nhiÖt?.</a:t>
            </a:r>
          </a:p>
        </p:txBody>
      </p:sp>
      <p:pic>
        <p:nvPicPr>
          <p:cNvPr id="67589" name="Picture 5" descr="IMG0234A"/>
          <p:cNvPicPr>
            <a:picLocks noChangeAspect="1" noChangeArrowheads="1"/>
          </p:cNvPicPr>
          <p:nvPr/>
        </p:nvPicPr>
        <p:blipFill>
          <a:blip r:embed="rId2">
            <a:lum bright="18000" contrast="36000"/>
          </a:blip>
          <a:srcRect/>
          <a:stretch>
            <a:fillRect/>
          </a:stretch>
        </p:blipFill>
        <p:spPr bwMode="auto">
          <a:xfrm>
            <a:off x="4576763" y="914400"/>
            <a:ext cx="3200400" cy="2036763"/>
          </a:xfrm>
          <a:prstGeom prst="rect">
            <a:avLst/>
          </a:prstGeom>
          <a:noFill/>
          <a:ln w="9525">
            <a:noFill/>
            <a:miter lim="800000"/>
            <a:headEnd/>
            <a:tailEnd/>
          </a:ln>
        </p:spPr>
      </p:pic>
      <p:pic>
        <p:nvPicPr>
          <p:cNvPr id="67590" name="Picture 6" descr="IMG0233A"/>
          <p:cNvPicPr>
            <a:picLocks noChangeAspect="1" noChangeArrowheads="1"/>
          </p:cNvPicPr>
          <p:nvPr/>
        </p:nvPicPr>
        <p:blipFill>
          <a:blip r:embed="rId3">
            <a:lum bright="18000" contrast="30000"/>
          </a:blip>
          <a:srcRect/>
          <a:stretch>
            <a:fillRect/>
          </a:stretch>
        </p:blipFill>
        <p:spPr bwMode="auto">
          <a:xfrm>
            <a:off x="609600" y="914400"/>
            <a:ext cx="3200400" cy="2036763"/>
          </a:xfrm>
          <a:prstGeom prst="rect">
            <a:avLst/>
          </a:prstGeom>
          <a:noFill/>
          <a:ln w="9525">
            <a:noFill/>
            <a:miter lim="800000"/>
            <a:headEnd/>
            <a:tailEnd/>
          </a:ln>
        </p:spPr>
      </p:pic>
      <p:sp>
        <p:nvSpPr>
          <p:cNvPr id="67591" name="Text Box 7"/>
          <p:cNvSpPr txBox="1">
            <a:spLocks noChangeArrowheads="1"/>
          </p:cNvSpPr>
          <p:nvPr/>
        </p:nvSpPr>
        <p:spPr bwMode="auto">
          <a:xfrm>
            <a:off x="1714500" y="228600"/>
            <a:ext cx="1257300" cy="366713"/>
          </a:xfrm>
          <a:prstGeom prst="rect">
            <a:avLst/>
          </a:prstGeom>
          <a:noFill/>
          <a:ln w="9525">
            <a:noFill/>
            <a:miter lim="800000"/>
            <a:headEnd/>
            <a:tailEnd/>
          </a:ln>
        </p:spPr>
        <p:txBody>
          <a:bodyPr>
            <a:spAutoFit/>
          </a:bodyPr>
          <a:lstStyle/>
          <a:p>
            <a:pPr>
              <a:spcBef>
                <a:spcPct val="50000"/>
              </a:spcBef>
            </a:pPr>
            <a:r>
              <a:rPr lang="en-US" altLang="en-US">
                <a:solidFill>
                  <a:srgbClr val="FF0000"/>
                </a:solidFill>
                <a:latin typeface=".VnTimeH" pitchFamily="34" charset="0"/>
              </a:rPr>
              <a:t>P</a:t>
            </a:r>
            <a:r>
              <a:rPr lang="en-US" altLang="en-US">
                <a:solidFill>
                  <a:srgbClr val="FF0000"/>
                </a:solidFill>
                <a:latin typeface=".VnTime" pitchFamily="34" charset="0"/>
              </a:rPr>
              <a:t>hæi</a:t>
            </a:r>
            <a:r>
              <a:rPr lang="en-US" altLang="en-US">
                <a:solidFill>
                  <a:srgbClr val="FF0000"/>
                </a:solidFill>
                <a:latin typeface=".VnTimeH" pitchFamily="34" charset="0"/>
              </a:rPr>
              <a:t> Õ</a:t>
            </a:r>
            <a:r>
              <a:rPr lang="en-US" altLang="en-US">
                <a:solidFill>
                  <a:srgbClr val="FF0000"/>
                </a:solidFill>
                <a:latin typeface=".VnTime" pitchFamily="34" charset="0"/>
              </a:rPr>
              <a:t>ch</a:t>
            </a:r>
          </a:p>
        </p:txBody>
      </p:sp>
      <p:sp>
        <p:nvSpPr>
          <p:cNvPr id="67592" name="Text Box 8"/>
          <p:cNvSpPr txBox="1">
            <a:spLocks noChangeArrowheads="1"/>
          </p:cNvSpPr>
          <p:nvPr/>
        </p:nvSpPr>
        <p:spPr bwMode="auto">
          <a:xfrm>
            <a:off x="5570538" y="92075"/>
            <a:ext cx="1668462" cy="369888"/>
          </a:xfrm>
          <a:prstGeom prst="rect">
            <a:avLst/>
          </a:prstGeom>
          <a:noFill/>
          <a:ln w="9525">
            <a:noFill/>
            <a:miter lim="800000"/>
            <a:headEnd/>
            <a:tailEnd/>
          </a:ln>
        </p:spPr>
        <p:txBody>
          <a:bodyPr>
            <a:spAutoFit/>
          </a:bodyPr>
          <a:lstStyle/>
          <a:p>
            <a:pPr algn="ctr">
              <a:spcBef>
                <a:spcPct val="50000"/>
              </a:spcBef>
            </a:pPr>
            <a:r>
              <a:rPr lang="en-US" altLang="en-US">
                <a:solidFill>
                  <a:srgbClr val="FF0000"/>
                </a:solidFill>
                <a:latin typeface=".VnTime" pitchFamily="34" charset="0"/>
              </a:rPr>
              <a:t>Th»n l»n</a:t>
            </a:r>
          </a:p>
        </p:txBody>
      </p:sp>
      <p:pic>
        <p:nvPicPr>
          <p:cNvPr id="67593" name="Picture 9" descr="IMG0235A"/>
          <p:cNvPicPr>
            <a:picLocks noChangeAspect="1" noChangeArrowheads="1"/>
          </p:cNvPicPr>
          <p:nvPr/>
        </p:nvPicPr>
        <p:blipFill>
          <a:blip r:embed="rId4">
            <a:lum bright="18000" contrast="12000"/>
          </a:blip>
          <a:srcRect/>
          <a:stretch>
            <a:fillRect/>
          </a:stretch>
        </p:blipFill>
        <p:spPr bwMode="auto">
          <a:xfrm>
            <a:off x="6446838" y="5181600"/>
            <a:ext cx="2620962" cy="1600200"/>
          </a:xfrm>
          <a:prstGeom prst="rect">
            <a:avLst/>
          </a:prstGeom>
          <a:noFill/>
          <a:ln w="9525">
            <a:noFill/>
            <a:miter lim="800000"/>
            <a:headEnd/>
            <a:tailEnd/>
          </a:ln>
        </p:spPr>
      </p:pic>
      <p:pic>
        <p:nvPicPr>
          <p:cNvPr id="67594" name="Picture 10" descr="IMG0234A"/>
          <p:cNvPicPr>
            <a:picLocks noChangeAspect="1" noChangeArrowheads="1"/>
          </p:cNvPicPr>
          <p:nvPr/>
        </p:nvPicPr>
        <p:blipFill>
          <a:blip r:embed="rId2">
            <a:lum bright="18000" contrast="36000"/>
          </a:blip>
          <a:srcRect/>
          <a:stretch>
            <a:fillRect/>
          </a:stretch>
        </p:blipFill>
        <p:spPr bwMode="auto">
          <a:xfrm>
            <a:off x="3475038" y="5181600"/>
            <a:ext cx="2514600" cy="1600200"/>
          </a:xfrm>
          <a:prstGeom prst="rect">
            <a:avLst/>
          </a:prstGeom>
          <a:noFill/>
          <a:ln w="9525">
            <a:noFill/>
            <a:miter lim="800000"/>
            <a:headEnd/>
            <a:tailEnd/>
          </a:ln>
        </p:spPr>
      </p:pic>
      <p:sp>
        <p:nvSpPr>
          <p:cNvPr id="67595" name="Text Box 11"/>
          <p:cNvSpPr txBox="1">
            <a:spLocks noChangeArrowheads="1"/>
          </p:cNvSpPr>
          <p:nvPr/>
        </p:nvSpPr>
        <p:spPr bwMode="auto">
          <a:xfrm>
            <a:off x="152400" y="4114800"/>
            <a:ext cx="8839200" cy="946150"/>
          </a:xfrm>
          <a:prstGeom prst="rect">
            <a:avLst/>
          </a:prstGeom>
          <a:noFill/>
          <a:ln w="9525">
            <a:noFill/>
            <a:miter lim="800000"/>
            <a:headEnd/>
            <a:tailEnd/>
          </a:ln>
        </p:spPr>
        <p:txBody>
          <a:bodyPr>
            <a:spAutoFit/>
          </a:bodyPr>
          <a:lstStyle/>
          <a:p>
            <a:pPr>
              <a:spcBef>
                <a:spcPct val="50000"/>
              </a:spcBef>
              <a:buFontTx/>
              <a:buChar char="-"/>
            </a:pP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Sù</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th«ng</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khÝ</a:t>
            </a:r>
            <a:r>
              <a:rPr lang="en-US" altLang="en-US" sz="2800" dirty="0">
                <a:solidFill>
                  <a:srgbClr val="0000FF"/>
                </a:solidFill>
                <a:latin typeface=".VnTime" pitchFamily="34" charset="0"/>
              </a:rPr>
              <a:t> ë </a:t>
            </a:r>
            <a:r>
              <a:rPr lang="en-US" altLang="en-US" sz="2800" dirty="0" err="1">
                <a:solidFill>
                  <a:srgbClr val="0000FF"/>
                </a:solidFill>
                <a:latin typeface=".VnTime" pitchFamily="34" charset="0"/>
              </a:rPr>
              <a:t>phæi</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nhê</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c¸c</a:t>
            </a:r>
            <a:r>
              <a:rPr lang="en-US" altLang="en-US" sz="2800" dirty="0">
                <a:solidFill>
                  <a:srgbClr val="0000FF"/>
                </a:solidFill>
                <a:latin typeface=".VnTime" pitchFamily="34" charset="0"/>
              </a:rPr>
              <a:t> c¬ </a:t>
            </a:r>
            <a:r>
              <a:rPr lang="en-US" altLang="en-US" sz="2800" dirty="0" err="1">
                <a:solidFill>
                  <a:srgbClr val="0000FF"/>
                </a:solidFill>
                <a:latin typeface=".VnTime" pitchFamily="34" charset="0"/>
              </a:rPr>
              <a:t>liªn</a:t>
            </a:r>
            <a:r>
              <a:rPr lang="en-US" altLang="en-US" sz="2800" dirty="0">
                <a:solidFill>
                  <a:srgbClr val="0000FF"/>
                </a:solidFill>
                <a:latin typeface=".VnTime" pitchFamily="34" charset="0"/>
              </a:rPr>
              <a:t> </a:t>
            </a:r>
            <a:r>
              <a:rPr lang="en-US" altLang="en-US" sz="2800" dirty="0" err="1" smtClean="0">
                <a:solidFill>
                  <a:srgbClr val="0000FF"/>
                </a:solidFill>
                <a:latin typeface=".VnTime" pitchFamily="34" charset="0"/>
              </a:rPr>
              <a:t>s</a:t>
            </a:r>
            <a:r>
              <a:rPr lang="en-US" altLang="en-US" sz="2800" dirty="0" err="1" smtClean="0">
                <a:solidFill>
                  <a:srgbClr val="0000FF"/>
                </a:solidFill>
                <a:latin typeface="Times New Roman" pitchFamily="18" charset="0"/>
                <a:cs typeface="Times New Roman" pitchFamily="18" charset="0"/>
              </a:rPr>
              <a:t>­ườ</a:t>
            </a:r>
            <a:r>
              <a:rPr lang="en-US" altLang="en-US" sz="2800" dirty="0" err="1" smtClean="0">
                <a:solidFill>
                  <a:srgbClr val="0000FF"/>
                </a:solidFill>
                <a:latin typeface=".VnTime" pitchFamily="34" charset="0"/>
              </a:rPr>
              <a:t>n</a:t>
            </a:r>
            <a:r>
              <a:rPr lang="en-US" altLang="en-US" sz="2800" dirty="0" smtClean="0">
                <a:solidFill>
                  <a:srgbClr val="0000FF"/>
                </a:solidFill>
                <a:latin typeface=".VnTime" pitchFamily="34" charset="0"/>
              </a:rPr>
              <a:t> </a:t>
            </a:r>
            <a:r>
              <a:rPr lang="en-US" altLang="en-US" sz="2800" dirty="0">
                <a:solidFill>
                  <a:srgbClr val="0000FF"/>
                </a:solidFill>
                <a:latin typeface=".VnTime" pitchFamily="34" charset="0"/>
              </a:rPr>
              <a:t>co </a:t>
            </a:r>
            <a:r>
              <a:rPr lang="en-US" altLang="en-US" sz="2800" dirty="0" err="1">
                <a:solidFill>
                  <a:srgbClr val="0000FF"/>
                </a:solidFill>
                <a:latin typeface=".VnTime" pitchFamily="34" charset="0"/>
              </a:rPr>
              <a:t>hoÆc</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gi·n</a:t>
            </a:r>
            <a:r>
              <a:rPr lang="en-US" altLang="en-US" sz="2800" dirty="0">
                <a:solidFill>
                  <a:srgbClr val="0000FF"/>
                </a:solidFill>
                <a:latin typeface=".VnTime" pitchFamily="34" charset="0"/>
              </a:rPr>
              <a:t> -&gt; </a:t>
            </a:r>
            <a:r>
              <a:rPr lang="en-US" altLang="en-US" sz="2800" dirty="0" err="1">
                <a:solidFill>
                  <a:srgbClr val="0000FF"/>
                </a:solidFill>
                <a:latin typeface=".VnTime" pitchFamily="34" charset="0"/>
              </a:rPr>
              <a:t>thay</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æi</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thÓ</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tÝch</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lång</a:t>
            </a:r>
            <a:r>
              <a:rPr lang="en-US" altLang="en-US" sz="2800" dirty="0">
                <a:solidFill>
                  <a:srgbClr val="0000FF"/>
                </a:solidFill>
                <a:latin typeface=".VnTime" pitchFamily="34" charset="0"/>
              </a:rPr>
              <a:t> </a:t>
            </a:r>
            <a:r>
              <a:rPr lang="en-US" altLang="en-US" sz="2800" dirty="0" err="1">
                <a:solidFill>
                  <a:srgbClr val="0000FF"/>
                </a:solidFill>
                <a:latin typeface=".VnTime" pitchFamily="34" charset="0"/>
              </a:rPr>
              <a:t>ngùc</a:t>
            </a:r>
            <a:r>
              <a:rPr lang="en-US" altLang="en-US" sz="2800" dirty="0">
                <a:solidFill>
                  <a:srgbClr val="0000FF"/>
                </a:solidFill>
                <a:latin typeface=".VnTime" pitchFamily="34" charset="0"/>
              </a:rPr>
              <a:t>.</a:t>
            </a:r>
            <a:endParaRPr lang="en-US" altLang="en-US" sz="2800" dirty="0">
              <a:latin typeface="Times New Roman" pitchFamily="18" charset="0"/>
            </a:endParaRPr>
          </a:p>
        </p:txBody>
      </p:sp>
    </p:spTree>
    <p:extLst>
      <p:ext uri="{BB962C8B-B14F-4D97-AF65-F5344CB8AC3E}">
        <p14:creationId xmlns:p14="http://schemas.microsoft.com/office/powerpoint/2010/main" val="9310076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7590"/>
                                        </p:tgtEl>
                                        <p:attrNameLst>
                                          <p:attrName>style.visibility</p:attrName>
                                        </p:attrNameLst>
                                      </p:cBhvr>
                                      <p:to>
                                        <p:strVal val="visible"/>
                                      </p:to>
                                    </p:set>
                                    <p:anim calcmode="lin" valueType="num">
                                      <p:cBhvr additive="base">
                                        <p:cTn id="7" dur="500" fill="hold"/>
                                        <p:tgtEl>
                                          <p:spTgt spid="67590"/>
                                        </p:tgtEl>
                                        <p:attrNameLst>
                                          <p:attrName>ppt_x</p:attrName>
                                        </p:attrNameLst>
                                      </p:cBhvr>
                                      <p:tavLst>
                                        <p:tav tm="0">
                                          <p:val>
                                            <p:strVal val="#ppt_x"/>
                                          </p:val>
                                        </p:tav>
                                        <p:tav tm="100000">
                                          <p:val>
                                            <p:strVal val="#ppt_x"/>
                                          </p:val>
                                        </p:tav>
                                      </p:tavLst>
                                    </p:anim>
                                    <p:anim calcmode="lin" valueType="num">
                                      <p:cBhvr additive="base">
                                        <p:cTn id="8" dur="500" fill="hold"/>
                                        <p:tgtEl>
                                          <p:spTgt spid="6759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7591"/>
                                        </p:tgtEl>
                                        <p:attrNameLst>
                                          <p:attrName>style.visibility</p:attrName>
                                        </p:attrNameLst>
                                      </p:cBhvr>
                                      <p:to>
                                        <p:strVal val="visible"/>
                                      </p:to>
                                    </p:set>
                                    <p:anim calcmode="lin" valueType="num">
                                      <p:cBhvr additive="base">
                                        <p:cTn id="11" dur="500" fill="hold"/>
                                        <p:tgtEl>
                                          <p:spTgt spid="67591"/>
                                        </p:tgtEl>
                                        <p:attrNameLst>
                                          <p:attrName>ppt_x</p:attrName>
                                        </p:attrNameLst>
                                      </p:cBhvr>
                                      <p:tavLst>
                                        <p:tav tm="0">
                                          <p:val>
                                            <p:strVal val="#ppt_x"/>
                                          </p:val>
                                        </p:tav>
                                        <p:tav tm="100000">
                                          <p:val>
                                            <p:strVal val="#ppt_x"/>
                                          </p:val>
                                        </p:tav>
                                      </p:tavLst>
                                    </p:anim>
                                    <p:anim calcmode="lin" valueType="num">
                                      <p:cBhvr additive="base">
                                        <p:cTn id="12" dur="500" fill="hold"/>
                                        <p:tgtEl>
                                          <p:spTgt spid="6759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7589"/>
                                        </p:tgtEl>
                                        <p:attrNameLst>
                                          <p:attrName>style.visibility</p:attrName>
                                        </p:attrNameLst>
                                      </p:cBhvr>
                                      <p:to>
                                        <p:strVal val="visible"/>
                                      </p:to>
                                    </p:set>
                                    <p:anim calcmode="lin" valueType="num">
                                      <p:cBhvr additive="base">
                                        <p:cTn id="15" dur="500" fill="hold"/>
                                        <p:tgtEl>
                                          <p:spTgt spid="67589"/>
                                        </p:tgtEl>
                                        <p:attrNameLst>
                                          <p:attrName>ppt_x</p:attrName>
                                        </p:attrNameLst>
                                      </p:cBhvr>
                                      <p:tavLst>
                                        <p:tav tm="0">
                                          <p:val>
                                            <p:strVal val="#ppt_x"/>
                                          </p:val>
                                        </p:tav>
                                        <p:tav tm="100000">
                                          <p:val>
                                            <p:strVal val="#ppt_x"/>
                                          </p:val>
                                        </p:tav>
                                      </p:tavLst>
                                    </p:anim>
                                    <p:anim calcmode="lin" valueType="num">
                                      <p:cBhvr additive="base">
                                        <p:cTn id="16" dur="500" fill="hold"/>
                                        <p:tgtEl>
                                          <p:spTgt spid="6758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7592"/>
                                        </p:tgtEl>
                                        <p:attrNameLst>
                                          <p:attrName>style.visibility</p:attrName>
                                        </p:attrNameLst>
                                      </p:cBhvr>
                                      <p:to>
                                        <p:strVal val="visible"/>
                                      </p:to>
                                    </p:set>
                                    <p:anim calcmode="lin" valueType="num">
                                      <p:cBhvr additive="base">
                                        <p:cTn id="19" dur="500" fill="hold"/>
                                        <p:tgtEl>
                                          <p:spTgt spid="67592"/>
                                        </p:tgtEl>
                                        <p:attrNameLst>
                                          <p:attrName>ppt_x</p:attrName>
                                        </p:attrNameLst>
                                      </p:cBhvr>
                                      <p:tavLst>
                                        <p:tav tm="0">
                                          <p:val>
                                            <p:strVal val="#ppt_x"/>
                                          </p:val>
                                        </p:tav>
                                        <p:tav tm="100000">
                                          <p:val>
                                            <p:strVal val="#ppt_x"/>
                                          </p:val>
                                        </p:tav>
                                      </p:tavLst>
                                    </p:anim>
                                    <p:anim calcmode="lin" valueType="num">
                                      <p:cBhvr additive="base">
                                        <p:cTn id="20" dur="500" fill="hold"/>
                                        <p:tgtEl>
                                          <p:spTgt spid="6759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7587"/>
                                        </p:tgtEl>
                                        <p:attrNameLst>
                                          <p:attrName>style.visibility</p:attrName>
                                        </p:attrNameLst>
                                      </p:cBhvr>
                                      <p:to>
                                        <p:strVal val="visible"/>
                                      </p:to>
                                    </p:set>
                                    <p:anim calcmode="lin" valueType="num">
                                      <p:cBhvr additive="base">
                                        <p:cTn id="25" dur="500" fill="hold"/>
                                        <p:tgtEl>
                                          <p:spTgt spid="67587"/>
                                        </p:tgtEl>
                                        <p:attrNameLst>
                                          <p:attrName>ppt_x</p:attrName>
                                        </p:attrNameLst>
                                      </p:cBhvr>
                                      <p:tavLst>
                                        <p:tav tm="0">
                                          <p:val>
                                            <p:strVal val="0-#ppt_w/2"/>
                                          </p:val>
                                        </p:tav>
                                        <p:tav tm="100000">
                                          <p:val>
                                            <p:strVal val="#ppt_x"/>
                                          </p:val>
                                        </p:tav>
                                      </p:tavLst>
                                    </p:anim>
                                    <p:anim calcmode="lin" valueType="num">
                                      <p:cBhvr additive="base">
                                        <p:cTn id="26" dur="500" fill="hold"/>
                                        <p:tgtEl>
                                          <p:spTgt spid="6758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7595"/>
                                        </p:tgtEl>
                                        <p:attrNameLst>
                                          <p:attrName>style.visibility</p:attrName>
                                        </p:attrNameLst>
                                      </p:cBhvr>
                                      <p:to>
                                        <p:strVal val="visible"/>
                                      </p:to>
                                    </p:set>
                                    <p:anim calcmode="lin" valueType="num">
                                      <p:cBhvr additive="base">
                                        <p:cTn id="31" dur="500" fill="hold"/>
                                        <p:tgtEl>
                                          <p:spTgt spid="67595"/>
                                        </p:tgtEl>
                                        <p:attrNameLst>
                                          <p:attrName>ppt_x</p:attrName>
                                        </p:attrNameLst>
                                      </p:cBhvr>
                                      <p:tavLst>
                                        <p:tav tm="0">
                                          <p:val>
                                            <p:strVal val="0-#ppt_w/2"/>
                                          </p:val>
                                        </p:tav>
                                        <p:tav tm="100000">
                                          <p:val>
                                            <p:strVal val="#ppt_x"/>
                                          </p:val>
                                        </p:tav>
                                      </p:tavLst>
                                    </p:anim>
                                    <p:anim calcmode="lin" valueType="num">
                                      <p:cBhvr additive="base">
                                        <p:cTn id="32" dur="500" fill="hold"/>
                                        <p:tgtEl>
                                          <p:spTgt spid="6759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7588"/>
                                        </p:tgtEl>
                                        <p:attrNameLst>
                                          <p:attrName>style.visibility</p:attrName>
                                        </p:attrNameLst>
                                      </p:cBhvr>
                                      <p:to>
                                        <p:strVal val="visible"/>
                                      </p:to>
                                    </p:set>
                                    <p:anim calcmode="lin" valueType="num">
                                      <p:cBhvr additive="base">
                                        <p:cTn id="37" dur="500" fill="hold"/>
                                        <p:tgtEl>
                                          <p:spTgt spid="67588"/>
                                        </p:tgtEl>
                                        <p:attrNameLst>
                                          <p:attrName>ppt_x</p:attrName>
                                        </p:attrNameLst>
                                      </p:cBhvr>
                                      <p:tavLst>
                                        <p:tav tm="0">
                                          <p:val>
                                            <p:strVal val="0-#ppt_w/2"/>
                                          </p:val>
                                        </p:tav>
                                        <p:tav tm="100000">
                                          <p:val>
                                            <p:strVal val="#ppt_x"/>
                                          </p:val>
                                        </p:tav>
                                      </p:tavLst>
                                    </p:anim>
                                    <p:anim calcmode="lin" valueType="num">
                                      <p:cBhvr additive="base">
                                        <p:cTn id="38" dur="500" fill="hold"/>
                                        <p:tgtEl>
                                          <p:spTgt spid="6758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67593"/>
                                        </p:tgtEl>
                                        <p:attrNameLst>
                                          <p:attrName>style.visibility</p:attrName>
                                        </p:attrNameLst>
                                      </p:cBhvr>
                                      <p:to>
                                        <p:strVal val="visible"/>
                                      </p:to>
                                    </p:set>
                                    <p:anim calcmode="lin" valueType="num">
                                      <p:cBhvr additive="base">
                                        <p:cTn id="43" dur="500" fill="hold"/>
                                        <p:tgtEl>
                                          <p:spTgt spid="67593"/>
                                        </p:tgtEl>
                                        <p:attrNameLst>
                                          <p:attrName>ppt_x</p:attrName>
                                        </p:attrNameLst>
                                      </p:cBhvr>
                                      <p:tavLst>
                                        <p:tav tm="0">
                                          <p:val>
                                            <p:strVal val="0-#ppt_w/2"/>
                                          </p:val>
                                        </p:tav>
                                        <p:tav tm="100000">
                                          <p:val>
                                            <p:strVal val="#ppt_x"/>
                                          </p:val>
                                        </p:tav>
                                      </p:tavLst>
                                    </p:anim>
                                    <p:anim calcmode="lin" valueType="num">
                                      <p:cBhvr additive="base">
                                        <p:cTn id="44" dur="500" fill="hold"/>
                                        <p:tgtEl>
                                          <p:spTgt spid="6759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67594"/>
                                        </p:tgtEl>
                                        <p:attrNameLst>
                                          <p:attrName>style.visibility</p:attrName>
                                        </p:attrNameLst>
                                      </p:cBhvr>
                                      <p:to>
                                        <p:strVal val="visible"/>
                                      </p:to>
                                    </p:set>
                                    <p:anim calcmode="lin" valueType="num">
                                      <p:cBhvr additive="base">
                                        <p:cTn id="49" dur="500" fill="hold"/>
                                        <p:tgtEl>
                                          <p:spTgt spid="67594"/>
                                        </p:tgtEl>
                                        <p:attrNameLst>
                                          <p:attrName>ppt_x</p:attrName>
                                        </p:attrNameLst>
                                      </p:cBhvr>
                                      <p:tavLst>
                                        <p:tav tm="0">
                                          <p:val>
                                            <p:strVal val="0-#ppt_w/2"/>
                                          </p:val>
                                        </p:tav>
                                        <p:tav tm="100000">
                                          <p:val>
                                            <p:strVal val="#ppt_x"/>
                                          </p:val>
                                        </p:tav>
                                      </p:tavLst>
                                    </p:anim>
                                    <p:anim calcmode="lin" valueType="num">
                                      <p:cBhvr additive="base">
                                        <p:cTn id="50" dur="500" fill="hold"/>
                                        <p:tgtEl>
                                          <p:spTgt spid="675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P spid="67588" grpId="0" autoUpdateAnimBg="0"/>
      <p:bldP spid="67591" grpId="0"/>
      <p:bldP spid="67592" grpId="0"/>
      <p:bldP spid="675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endParaRPr lang="en-US" smtClean="0"/>
          </a:p>
        </p:txBody>
      </p:sp>
      <p:pic>
        <p:nvPicPr>
          <p:cNvPr id="4" name="Picture 5" descr="ttt"/>
          <p:cNvPicPr>
            <a:picLocks noGrp="1" noChangeAspect="1" noChangeArrowheads="1"/>
          </p:cNvPicPr>
          <p:nvPr>
            <p:ph idx="1"/>
          </p:nvPr>
        </p:nvPicPr>
        <p:blipFill>
          <a:blip r:embed="rId2"/>
          <a:srcRect/>
          <a:stretch>
            <a:fillRect/>
          </a:stretch>
        </p:blipFill>
        <p:spPr>
          <a:xfrm>
            <a:off x="323850" y="260350"/>
            <a:ext cx="8208963" cy="5649913"/>
          </a:xfrm>
          <a:ln w="38100">
            <a:solidFill>
              <a:srgbClr val="002060"/>
            </a:solidFill>
          </a:ln>
        </p:spPr>
      </p:pic>
      <p:sp>
        <p:nvSpPr>
          <p:cNvPr id="5" name="Rectangle 4"/>
          <p:cNvSpPr/>
          <p:nvPr/>
        </p:nvSpPr>
        <p:spPr>
          <a:xfrm>
            <a:off x="611188" y="333375"/>
            <a:ext cx="7921625" cy="13668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r>
              <a:rPr lang="en-US" sz="2800">
                <a:solidFill>
                  <a:srgbClr val="000000"/>
                </a:solidFill>
                <a:latin typeface="Times New Roman" pitchFamily="18" charset="0"/>
                <a:cs typeface="Times New Roman" pitchFamily="18" charset="0"/>
              </a:rPr>
              <a:t>Hệ tuần hoàn của Ếch và Thằn lằn có gì giống và khác nhau?</a:t>
            </a:r>
          </a:p>
          <a:p>
            <a:pPr algn="ctr"/>
            <a:r>
              <a:rPr lang="en-US" sz="2800">
                <a:solidFill>
                  <a:srgbClr val="000000"/>
                </a:solidFill>
                <a:latin typeface="Times New Roman" pitchFamily="18" charset="0"/>
                <a:cs typeface="Times New Roman" pitchFamily="18" charset="0"/>
              </a:rPr>
              <a:t>Ếch	                				Thằn lằn</a:t>
            </a:r>
          </a:p>
        </p:txBody>
      </p:sp>
      <p:pic>
        <p:nvPicPr>
          <p:cNvPr id="6" name="Picture 8" descr="IMG0236A"/>
          <p:cNvPicPr>
            <a:picLocks noChangeAspect="1" noChangeArrowheads="1"/>
          </p:cNvPicPr>
          <p:nvPr/>
        </p:nvPicPr>
        <p:blipFill>
          <a:blip r:embed="rId3">
            <a:lum bright="18000" contrast="12000"/>
          </a:blip>
          <a:srcRect/>
          <a:stretch>
            <a:fillRect/>
          </a:stretch>
        </p:blipFill>
        <p:spPr bwMode="auto">
          <a:xfrm>
            <a:off x="942975" y="4316413"/>
            <a:ext cx="2011363" cy="2514600"/>
          </a:xfrm>
          <a:prstGeom prst="rect">
            <a:avLst/>
          </a:prstGeom>
          <a:noFill/>
          <a:ln w="9525">
            <a:noFill/>
            <a:miter lim="800000"/>
            <a:headEnd/>
            <a:tailEnd/>
          </a:ln>
        </p:spPr>
      </p:pic>
      <p:pic>
        <p:nvPicPr>
          <p:cNvPr id="7" name="Picture 7" descr="IMG0235A"/>
          <p:cNvPicPr>
            <a:picLocks noChangeAspect="1" noChangeArrowheads="1"/>
          </p:cNvPicPr>
          <p:nvPr/>
        </p:nvPicPr>
        <p:blipFill>
          <a:blip r:embed="rId4">
            <a:lum bright="30000" contrast="30000"/>
          </a:blip>
          <a:srcRect/>
          <a:stretch>
            <a:fillRect/>
          </a:stretch>
        </p:blipFill>
        <p:spPr bwMode="auto">
          <a:xfrm>
            <a:off x="6677025" y="3860800"/>
            <a:ext cx="2011363" cy="2514600"/>
          </a:xfrm>
          <a:prstGeom prst="rect">
            <a:avLst/>
          </a:prstGeom>
          <a:noFill/>
          <a:ln w="9525">
            <a:noFill/>
            <a:miter lim="800000"/>
            <a:headEnd/>
            <a:tailEnd/>
          </a:ln>
        </p:spPr>
      </p:pic>
    </p:spTree>
    <p:extLst>
      <p:ext uri="{BB962C8B-B14F-4D97-AF65-F5344CB8AC3E}">
        <p14:creationId xmlns:p14="http://schemas.microsoft.com/office/powerpoint/2010/main" val="223993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31775" y="2133600"/>
            <a:ext cx="8534400" cy="4038600"/>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sz="4000" dirty="0" smtClean="0">
                <a:latin typeface="Times New Roman" panose="02020603050405020304" pitchFamily="18" charset="0"/>
                <a:cs typeface="Times New Roman" panose="02020603050405020304" pitchFamily="18" charset="0"/>
              </a:rPr>
              <a:t>- </a:t>
            </a:r>
            <a:r>
              <a:rPr lang="en-US" altLang="en-US" sz="4000" dirty="0" err="1">
                <a:solidFill>
                  <a:srgbClr val="0000FF"/>
                </a:solidFill>
                <a:latin typeface="Arial" charset="0"/>
              </a:rPr>
              <a:t>Thở</a:t>
            </a:r>
            <a:r>
              <a:rPr lang="en-US" altLang="en-US" sz="4000" dirty="0">
                <a:solidFill>
                  <a:srgbClr val="0000FF"/>
                </a:solidFill>
                <a:latin typeface="Arial" charset="0"/>
              </a:rPr>
              <a:t> </a:t>
            </a:r>
            <a:r>
              <a:rPr lang="en-US" altLang="en-US" sz="4000" dirty="0" err="1">
                <a:solidFill>
                  <a:srgbClr val="0000FF"/>
                </a:solidFill>
                <a:latin typeface="Arial" charset="0"/>
              </a:rPr>
              <a:t>bằng</a:t>
            </a:r>
            <a:r>
              <a:rPr lang="en-US" altLang="en-US" sz="4000" dirty="0">
                <a:solidFill>
                  <a:srgbClr val="0000FF"/>
                </a:solidFill>
                <a:latin typeface="Arial" charset="0"/>
              </a:rPr>
              <a:t> </a:t>
            </a:r>
            <a:r>
              <a:rPr lang="en-US" altLang="en-US" sz="4000" dirty="0" err="1">
                <a:solidFill>
                  <a:srgbClr val="0000FF"/>
                </a:solidFill>
                <a:latin typeface="Arial" charset="0"/>
              </a:rPr>
              <a:t>phổi</a:t>
            </a:r>
            <a:r>
              <a:rPr lang="en-US" altLang="en-US" sz="4000" dirty="0">
                <a:solidFill>
                  <a:srgbClr val="0000FF"/>
                </a:solidFill>
                <a:latin typeface="Arial" charset="0"/>
              </a:rPr>
              <a:t>, </a:t>
            </a:r>
            <a:r>
              <a:rPr lang="en-US" altLang="en-US" sz="4000" dirty="0" err="1">
                <a:solidFill>
                  <a:srgbClr val="0000FF"/>
                </a:solidFill>
                <a:latin typeface="Arial" charset="0"/>
              </a:rPr>
              <a:t>sự</a:t>
            </a:r>
            <a:r>
              <a:rPr lang="en-US" altLang="en-US" sz="4000" dirty="0">
                <a:solidFill>
                  <a:srgbClr val="0000FF"/>
                </a:solidFill>
                <a:latin typeface="Arial" charset="0"/>
              </a:rPr>
              <a:t> </a:t>
            </a:r>
            <a:r>
              <a:rPr lang="en-US" altLang="en-US" sz="4000" dirty="0" err="1">
                <a:solidFill>
                  <a:srgbClr val="0000FF"/>
                </a:solidFill>
                <a:latin typeface="Arial" charset="0"/>
              </a:rPr>
              <a:t>trao</a:t>
            </a:r>
            <a:r>
              <a:rPr lang="en-US" altLang="en-US" sz="4000" dirty="0">
                <a:solidFill>
                  <a:srgbClr val="0000FF"/>
                </a:solidFill>
                <a:latin typeface="Arial" charset="0"/>
              </a:rPr>
              <a:t> </a:t>
            </a:r>
            <a:r>
              <a:rPr lang="en-US" altLang="en-US" sz="4000" dirty="0" err="1">
                <a:solidFill>
                  <a:srgbClr val="0000FF"/>
                </a:solidFill>
                <a:latin typeface="Arial" charset="0"/>
              </a:rPr>
              <a:t>đổi</a:t>
            </a:r>
            <a:r>
              <a:rPr lang="en-US" altLang="en-US" sz="4000" dirty="0">
                <a:solidFill>
                  <a:srgbClr val="0000FF"/>
                </a:solidFill>
                <a:latin typeface="Arial" charset="0"/>
              </a:rPr>
              <a:t> </a:t>
            </a:r>
            <a:r>
              <a:rPr lang="en-US" altLang="en-US" sz="4000" dirty="0" err="1">
                <a:solidFill>
                  <a:srgbClr val="0000FF"/>
                </a:solidFill>
                <a:latin typeface="Arial" charset="0"/>
              </a:rPr>
              <a:t>khí</a:t>
            </a:r>
            <a:r>
              <a:rPr lang="en-US" altLang="en-US" sz="4000" dirty="0">
                <a:solidFill>
                  <a:srgbClr val="0000FF"/>
                </a:solidFill>
                <a:latin typeface="Arial" charset="0"/>
              </a:rPr>
              <a:t> </a:t>
            </a:r>
            <a:r>
              <a:rPr lang="en-US" altLang="en-US" sz="4000" dirty="0" err="1">
                <a:solidFill>
                  <a:srgbClr val="0000FF"/>
                </a:solidFill>
                <a:latin typeface="Arial" charset="0"/>
              </a:rPr>
              <a:t>được</a:t>
            </a:r>
            <a:r>
              <a:rPr lang="en-US" altLang="en-US" sz="4000" dirty="0">
                <a:solidFill>
                  <a:srgbClr val="0000FF"/>
                </a:solidFill>
                <a:latin typeface="Arial" charset="0"/>
              </a:rPr>
              <a:t> </a:t>
            </a:r>
            <a:r>
              <a:rPr lang="en-US" altLang="en-US" sz="4000" dirty="0" err="1">
                <a:solidFill>
                  <a:srgbClr val="0000FF"/>
                </a:solidFill>
                <a:latin typeface="Arial" charset="0"/>
              </a:rPr>
              <a:t>thực</a:t>
            </a:r>
            <a:r>
              <a:rPr lang="en-US" altLang="en-US" sz="4000" dirty="0">
                <a:solidFill>
                  <a:srgbClr val="0000FF"/>
                </a:solidFill>
                <a:latin typeface="Arial" charset="0"/>
              </a:rPr>
              <a:t> </a:t>
            </a:r>
            <a:r>
              <a:rPr lang="en-US" altLang="en-US" sz="4000" dirty="0" err="1">
                <a:solidFill>
                  <a:srgbClr val="0000FF"/>
                </a:solidFill>
                <a:latin typeface="Arial" charset="0"/>
              </a:rPr>
              <a:t>hiện</a:t>
            </a:r>
            <a:r>
              <a:rPr lang="en-US" altLang="en-US" sz="4000" dirty="0">
                <a:solidFill>
                  <a:srgbClr val="0000FF"/>
                </a:solidFill>
                <a:latin typeface="Arial" charset="0"/>
              </a:rPr>
              <a:t> </a:t>
            </a:r>
            <a:r>
              <a:rPr lang="en-US" altLang="en-US" sz="4000" dirty="0" err="1">
                <a:solidFill>
                  <a:srgbClr val="0000FF"/>
                </a:solidFill>
                <a:latin typeface="Arial" charset="0"/>
              </a:rPr>
              <a:t>nhờ</a:t>
            </a:r>
            <a:r>
              <a:rPr lang="en-US" altLang="en-US" sz="4000" dirty="0">
                <a:solidFill>
                  <a:srgbClr val="0000FF"/>
                </a:solidFill>
                <a:latin typeface="Arial" charset="0"/>
              </a:rPr>
              <a:t> </a:t>
            </a:r>
            <a:r>
              <a:rPr lang="en-US" altLang="en-US" sz="4000" dirty="0" err="1">
                <a:solidFill>
                  <a:srgbClr val="0000FF"/>
                </a:solidFill>
                <a:latin typeface="Arial" charset="0"/>
              </a:rPr>
              <a:t>sự</a:t>
            </a:r>
            <a:r>
              <a:rPr lang="en-US" altLang="en-US" sz="4000" dirty="0">
                <a:solidFill>
                  <a:srgbClr val="0000FF"/>
                </a:solidFill>
                <a:latin typeface="Arial" charset="0"/>
              </a:rPr>
              <a:t> co </a:t>
            </a:r>
            <a:r>
              <a:rPr lang="en-US" altLang="en-US" sz="4000" dirty="0" err="1" smtClean="0">
                <a:solidFill>
                  <a:srgbClr val="0000FF"/>
                </a:solidFill>
                <a:latin typeface="Arial" charset="0"/>
              </a:rPr>
              <a:t>dãn</a:t>
            </a:r>
            <a:r>
              <a:rPr lang="en-US" altLang="en-US" sz="4000" dirty="0">
                <a:solidFill>
                  <a:srgbClr val="0000FF"/>
                </a:solidFill>
                <a:latin typeface="Arial" charset="0"/>
              </a:rPr>
              <a:t> </a:t>
            </a:r>
            <a:r>
              <a:rPr lang="en-US" altLang="en-US" sz="4000" dirty="0" err="1" smtClean="0">
                <a:solidFill>
                  <a:srgbClr val="0000FF"/>
                </a:solidFill>
                <a:latin typeface="Arial" charset="0"/>
              </a:rPr>
              <a:t>của</a:t>
            </a:r>
            <a:r>
              <a:rPr lang="en-US" altLang="en-US" sz="4000" dirty="0" smtClean="0">
                <a:solidFill>
                  <a:srgbClr val="0000FF"/>
                </a:solidFill>
                <a:latin typeface="Arial" charset="0"/>
              </a:rPr>
              <a:t> </a:t>
            </a:r>
            <a:r>
              <a:rPr lang="en-US" altLang="en-US" sz="4000" dirty="0" err="1" smtClean="0">
                <a:solidFill>
                  <a:srgbClr val="0000FF"/>
                </a:solidFill>
                <a:latin typeface="Arial" charset="0"/>
              </a:rPr>
              <a:t>các</a:t>
            </a:r>
            <a:r>
              <a:rPr lang="en-US" altLang="en-US" sz="4000" dirty="0" smtClean="0">
                <a:solidFill>
                  <a:srgbClr val="0000FF"/>
                </a:solidFill>
                <a:latin typeface="Arial" charset="0"/>
              </a:rPr>
              <a:t> </a:t>
            </a:r>
            <a:r>
              <a:rPr lang="en-US" altLang="en-US" sz="4000" dirty="0" err="1" smtClean="0">
                <a:solidFill>
                  <a:srgbClr val="0000FF"/>
                </a:solidFill>
                <a:latin typeface="Arial" charset="0"/>
              </a:rPr>
              <a:t>cơ</a:t>
            </a:r>
            <a:r>
              <a:rPr lang="en-US" altLang="en-US" sz="4000" dirty="0" smtClean="0">
                <a:solidFill>
                  <a:srgbClr val="0000FF"/>
                </a:solidFill>
                <a:latin typeface="Arial" charset="0"/>
              </a:rPr>
              <a:t> </a:t>
            </a:r>
            <a:r>
              <a:rPr lang="en-US" altLang="en-US" sz="4000" dirty="0" err="1">
                <a:solidFill>
                  <a:srgbClr val="0000FF"/>
                </a:solidFill>
                <a:latin typeface="Arial" charset="0"/>
              </a:rPr>
              <a:t>liên</a:t>
            </a:r>
            <a:r>
              <a:rPr lang="en-US" altLang="en-US" sz="4000" dirty="0">
                <a:solidFill>
                  <a:srgbClr val="0000FF"/>
                </a:solidFill>
                <a:latin typeface="Arial" charset="0"/>
              </a:rPr>
              <a:t> </a:t>
            </a:r>
            <a:r>
              <a:rPr lang="en-US" altLang="en-US" sz="4000" dirty="0" err="1">
                <a:solidFill>
                  <a:srgbClr val="0000FF"/>
                </a:solidFill>
                <a:latin typeface="Arial" charset="0"/>
              </a:rPr>
              <a:t>sườn</a:t>
            </a:r>
            <a:r>
              <a:rPr lang="en-US" altLang="en-US" sz="4000" dirty="0">
                <a:solidFill>
                  <a:srgbClr val="0000FF"/>
                </a:solidFill>
                <a:latin typeface="Arial" charset="0"/>
              </a:rPr>
              <a:t>. </a:t>
            </a:r>
            <a:br>
              <a:rPr lang="en-US" altLang="en-US" sz="4000" dirty="0">
                <a:solidFill>
                  <a:srgbClr val="0000FF"/>
                </a:solidFill>
                <a:latin typeface="Arial" charset="0"/>
              </a:rPr>
            </a:br>
            <a:r>
              <a:rPr lang="en-US" altLang="en-US" sz="4000" dirty="0">
                <a:solidFill>
                  <a:srgbClr val="0000FF"/>
                </a:solidFill>
                <a:latin typeface="Arial" charset="0"/>
              </a:rPr>
              <a:t>- </a:t>
            </a:r>
            <a:r>
              <a:rPr lang="en-US" altLang="en-US" sz="4000" dirty="0" err="1">
                <a:solidFill>
                  <a:srgbClr val="0000FF"/>
                </a:solidFill>
                <a:latin typeface="Arial" charset="0"/>
              </a:rPr>
              <a:t>Có</a:t>
            </a:r>
            <a:r>
              <a:rPr lang="en-US" altLang="en-US" sz="4000" dirty="0">
                <a:solidFill>
                  <a:srgbClr val="0000FF"/>
                </a:solidFill>
                <a:latin typeface="Arial" charset="0"/>
              </a:rPr>
              <a:t> 2 </a:t>
            </a:r>
            <a:r>
              <a:rPr lang="en-US" altLang="en-US" sz="4000" dirty="0" err="1">
                <a:solidFill>
                  <a:srgbClr val="0000FF"/>
                </a:solidFill>
                <a:latin typeface="Arial" charset="0"/>
              </a:rPr>
              <a:t>vòng</a:t>
            </a:r>
            <a:r>
              <a:rPr lang="en-US" altLang="en-US" sz="4000" dirty="0">
                <a:solidFill>
                  <a:srgbClr val="0000FF"/>
                </a:solidFill>
                <a:latin typeface="Arial" charset="0"/>
              </a:rPr>
              <a:t> </a:t>
            </a:r>
            <a:r>
              <a:rPr lang="en-US" altLang="en-US" sz="4000" dirty="0" err="1">
                <a:solidFill>
                  <a:srgbClr val="0000FF"/>
                </a:solidFill>
                <a:latin typeface="Arial" charset="0"/>
              </a:rPr>
              <a:t>tuần</a:t>
            </a:r>
            <a:r>
              <a:rPr lang="en-US" altLang="en-US" sz="4000" dirty="0">
                <a:solidFill>
                  <a:srgbClr val="0000FF"/>
                </a:solidFill>
                <a:latin typeface="Arial" charset="0"/>
              </a:rPr>
              <a:t> </a:t>
            </a:r>
            <a:r>
              <a:rPr lang="en-US" altLang="en-US" sz="4000" dirty="0" err="1">
                <a:solidFill>
                  <a:srgbClr val="0000FF"/>
                </a:solidFill>
                <a:latin typeface="Arial" charset="0"/>
              </a:rPr>
              <a:t>hoàn</a:t>
            </a:r>
            <a:r>
              <a:rPr lang="en-US" altLang="en-US" sz="4000" dirty="0">
                <a:solidFill>
                  <a:srgbClr val="0000FF"/>
                </a:solidFill>
                <a:latin typeface="Arial" charset="0"/>
              </a:rPr>
              <a:t>, </a:t>
            </a:r>
            <a:r>
              <a:rPr lang="en-US" altLang="en-US" sz="4000" dirty="0" err="1">
                <a:solidFill>
                  <a:srgbClr val="0000FF"/>
                </a:solidFill>
                <a:latin typeface="Arial" charset="0"/>
              </a:rPr>
              <a:t>tim</a:t>
            </a:r>
            <a:r>
              <a:rPr lang="en-US" altLang="en-US" sz="4000" dirty="0">
                <a:solidFill>
                  <a:srgbClr val="0000FF"/>
                </a:solidFill>
                <a:latin typeface="Arial" charset="0"/>
              </a:rPr>
              <a:t> 3 </a:t>
            </a:r>
            <a:r>
              <a:rPr lang="en-US" altLang="en-US" sz="4000" dirty="0" err="1">
                <a:solidFill>
                  <a:srgbClr val="0000FF"/>
                </a:solidFill>
                <a:latin typeface="Arial" charset="0"/>
              </a:rPr>
              <a:t>ngăn</a:t>
            </a:r>
            <a:r>
              <a:rPr lang="en-US" altLang="en-US" sz="4000" dirty="0">
                <a:solidFill>
                  <a:srgbClr val="0000FF"/>
                </a:solidFill>
                <a:latin typeface="Arial" charset="0"/>
              </a:rPr>
              <a:t>, </a:t>
            </a:r>
            <a:r>
              <a:rPr lang="en-US" altLang="en-US" sz="4000" dirty="0" err="1">
                <a:solidFill>
                  <a:srgbClr val="0000FF"/>
                </a:solidFill>
                <a:latin typeface="Arial" charset="0"/>
              </a:rPr>
              <a:t>tâm</a:t>
            </a:r>
            <a:r>
              <a:rPr lang="en-US" altLang="en-US" sz="4000" dirty="0">
                <a:solidFill>
                  <a:srgbClr val="0000FF"/>
                </a:solidFill>
                <a:latin typeface="Arial" charset="0"/>
              </a:rPr>
              <a:t> </a:t>
            </a:r>
            <a:r>
              <a:rPr lang="en-US" altLang="en-US" sz="4000" dirty="0" err="1">
                <a:solidFill>
                  <a:srgbClr val="0000FF"/>
                </a:solidFill>
                <a:latin typeface="Arial" charset="0"/>
              </a:rPr>
              <a:t>thất</a:t>
            </a:r>
            <a:r>
              <a:rPr lang="en-US" altLang="en-US" sz="4000" dirty="0">
                <a:solidFill>
                  <a:srgbClr val="0000FF"/>
                </a:solidFill>
                <a:latin typeface="Arial" charset="0"/>
              </a:rPr>
              <a:t> </a:t>
            </a:r>
            <a:r>
              <a:rPr lang="en-US" altLang="en-US" sz="4000" dirty="0" err="1">
                <a:solidFill>
                  <a:srgbClr val="0000FF"/>
                </a:solidFill>
                <a:latin typeface="Arial" charset="0"/>
              </a:rPr>
              <a:t>có</a:t>
            </a:r>
            <a:r>
              <a:rPr lang="en-US" altLang="en-US" sz="4000" dirty="0">
                <a:solidFill>
                  <a:srgbClr val="0000FF"/>
                </a:solidFill>
                <a:latin typeface="Arial" charset="0"/>
              </a:rPr>
              <a:t> </a:t>
            </a:r>
            <a:r>
              <a:rPr lang="en-US" altLang="en-US" sz="4000" dirty="0" err="1">
                <a:solidFill>
                  <a:srgbClr val="0000FF"/>
                </a:solidFill>
                <a:latin typeface="Arial" charset="0"/>
              </a:rPr>
              <a:t>vách</a:t>
            </a:r>
            <a:r>
              <a:rPr lang="en-US" altLang="en-US" sz="4000" dirty="0">
                <a:solidFill>
                  <a:srgbClr val="0000FF"/>
                </a:solidFill>
                <a:latin typeface="Arial" charset="0"/>
              </a:rPr>
              <a:t> </a:t>
            </a:r>
            <a:r>
              <a:rPr lang="en-US" altLang="en-US" sz="4000" dirty="0" err="1">
                <a:solidFill>
                  <a:srgbClr val="0000FF"/>
                </a:solidFill>
                <a:latin typeface="Arial" charset="0"/>
              </a:rPr>
              <a:t>hụt</a:t>
            </a:r>
            <a:r>
              <a:rPr lang="en-US" altLang="en-US" sz="4000" dirty="0">
                <a:solidFill>
                  <a:srgbClr val="0000FF"/>
                </a:solidFill>
                <a:latin typeface="Arial" charset="0"/>
              </a:rPr>
              <a:t>, </a:t>
            </a:r>
            <a:r>
              <a:rPr lang="en-US" altLang="en-US" sz="4000" dirty="0" err="1">
                <a:solidFill>
                  <a:srgbClr val="0000FF"/>
                </a:solidFill>
                <a:latin typeface="Arial" charset="0"/>
              </a:rPr>
              <a:t>máu</a:t>
            </a:r>
            <a:r>
              <a:rPr lang="en-US" altLang="en-US" sz="4000" dirty="0">
                <a:solidFill>
                  <a:srgbClr val="0000FF"/>
                </a:solidFill>
                <a:latin typeface="Arial" charset="0"/>
              </a:rPr>
              <a:t> </a:t>
            </a:r>
            <a:r>
              <a:rPr lang="en-US" altLang="en-US" sz="4000" dirty="0" err="1">
                <a:solidFill>
                  <a:srgbClr val="0000FF"/>
                </a:solidFill>
                <a:latin typeface="Arial" charset="0"/>
              </a:rPr>
              <a:t>pha</a:t>
            </a:r>
            <a:r>
              <a:rPr lang="en-US" altLang="en-US" sz="4000" dirty="0">
                <a:solidFill>
                  <a:srgbClr val="0000FF"/>
                </a:solidFill>
                <a:latin typeface="Arial" charset="0"/>
              </a:rPr>
              <a:t> </a:t>
            </a:r>
            <a:r>
              <a:rPr lang="en-US" altLang="en-US" sz="4000" dirty="0" err="1">
                <a:solidFill>
                  <a:srgbClr val="0000FF"/>
                </a:solidFill>
                <a:latin typeface="Arial" charset="0"/>
              </a:rPr>
              <a:t>đi</a:t>
            </a:r>
            <a:r>
              <a:rPr lang="en-US" altLang="en-US" sz="4000" dirty="0">
                <a:solidFill>
                  <a:srgbClr val="0000FF"/>
                </a:solidFill>
                <a:latin typeface="Arial" charset="0"/>
              </a:rPr>
              <a:t> </a:t>
            </a:r>
            <a:r>
              <a:rPr lang="en-US" altLang="en-US" sz="4000" dirty="0" err="1">
                <a:solidFill>
                  <a:srgbClr val="0000FF"/>
                </a:solidFill>
                <a:latin typeface="Arial" charset="0"/>
              </a:rPr>
              <a:t>nuôi</a:t>
            </a:r>
            <a:r>
              <a:rPr lang="en-US" altLang="en-US" sz="4000" dirty="0">
                <a:solidFill>
                  <a:srgbClr val="0000FF"/>
                </a:solidFill>
                <a:latin typeface="Arial" charset="0"/>
              </a:rPr>
              <a:t> </a:t>
            </a:r>
            <a:r>
              <a:rPr lang="en-US" altLang="en-US" sz="4000" dirty="0" err="1">
                <a:solidFill>
                  <a:srgbClr val="0000FF"/>
                </a:solidFill>
                <a:latin typeface="Arial" charset="0"/>
              </a:rPr>
              <a:t>cơ</a:t>
            </a:r>
            <a:r>
              <a:rPr lang="en-US" altLang="en-US" sz="4000" dirty="0">
                <a:solidFill>
                  <a:srgbClr val="0000FF"/>
                </a:solidFill>
                <a:latin typeface="Arial" charset="0"/>
              </a:rPr>
              <a:t> </a:t>
            </a:r>
            <a:r>
              <a:rPr lang="en-US" altLang="en-US" sz="4000" dirty="0" err="1">
                <a:solidFill>
                  <a:srgbClr val="0000FF"/>
                </a:solidFill>
                <a:latin typeface="Arial" charset="0"/>
              </a:rPr>
              <a:t>thể</a:t>
            </a:r>
            <a:r>
              <a:rPr lang="en-US" altLang="en-US" sz="4000" dirty="0">
                <a:solidFill>
                  <a:srgbClr val="0000FF"/>
                </a:solidFill>
                <a:latin typeface="Arial" charset="0"/>
              </a:rPr>
              <a:t>.</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5" name="Title 6"/>
          <p:cNvSpPr txBox="1">
            <a:spLocks/>
          </p:cNvSpPr>
          <p:nvPr/>
        </p:nvSpPr>
        <p:spPr>
          <a:xfrm>
            <a:off x="0" y="0"/>
            <a:ext cx="6324600" cy="1173163"/>
          </a:xfrm>
          <a:prstGeom prst="rect">
            <a:avLst/>
          </a:prstGeom>
        </p:spPr>
        <p:style>
          <a:lnRef idx="1">
            <a:schemeClr val="accent2"/>
          </a:lnRef>
          <a:fillRef idx="2">
            <a:schemeClr val="accent2"/>
          </a:fillRef>
          <a:effectRef idx="1">
            <a:schemeClr val="accent2"/>
          </a:effectRef>
          <a:fontRef idx="minor">
            <a:schemeClr val="dk1"/>
          </a:fontRef>
        </p:style>
        <p:txBody>
          <a:bodyPr anchor="ctr">
            <a:normAutofit/>
          </a:bodyPr>
          <a:lstStyle/>
          <a:p>
            <a:pPr>
              <a:defRPr/>
            </a:pPr>
            <a:r>
              <a:rPr lang="en-US" sz="3600" b="1">
                <a:solidFill>
                  <a:schemeClr val="tx1"/>
                </a:solidFill>
                <a:latin typeface="Times New Roman" pitchFamily="18" charset="0"/>
              </a:rPr>
              <a:t>II. Các cơ quan dinh dưỡng</a:t>
            </a:r>
          </a:p>
        </p:txBody>
      </p:sp>
      <p:sp>
        <p:nvSpPr>
          <p:cNvPr id="7" name="Title 1"/>
          <p:cNvSpPr txBox="1">
            <a:spLocks/>
          </p:cNvSpPr>
          <p:nvPr/>
        </p:nvSpPr>
        <p:spPr>
          <a:xfrm>
            <a:off x="152400" y="1295400"/>
            <a:ext cx="5345113" cy="62547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defRPr/>
            </a:pPr>
            <a:r>
              <a:rPr lang="en-US" sz="3200" b="1">
                <a:solidFill>
                  <a:srgbClr val="000000"/>
                </a:solidFill>
                <a:latin typeface="Times New Roman" pitchFamily="18" charset="0"/>
              </a:rPr>
              <a:t>2. Hệ tuần hoàn và hô hấp</a:t>
            </a:r>
          </a:p>
        </p:txBody>
      </p:sp>
      <p:pic>
        <p:nvPicPr>
          <p:cNvPr id="21519" name="Picture 15" descr="viet3"/>
          <p:cNvPicPr>
            <a:picLocks noChangeAspect="1" noChangeArrowheads="1" noCrop="1"/>
          </p:cNvPicPr>
          <p:nvPr/>
        </p:nvPicPr>
        <p:blipFill>
          <a:blip r:embed="rId2"/>
          <a:srcRect/>
          <a:stretch>
            <a:fillRect/>
          </a:stretch>
        </p:blipFill>
        <p:spPr bwMode="auto">
          <a:xfrm>
            <a:off x="6553200" y="1371600"/>
            <a:ext cx="457200" cy="381000"/>
          </a:xfrm>
          <a:prstGeom prst="rect">
            <a:avLst/>
          </a:prstGeom>
          <a:noFill/>
          <a:ln w="9525">
            <a:noFill/>
            <a:miter lim="800000"/>
            <a:headEnd/>
            <a:tailEnd/>
          </a:ln>
        </p:spPr>
      </p:pic>
    </p:spTree>
    <p:extLst>
      <p:ext uri="{BB962C8B-B14F-4D97-AF65-F5344CB8AC3E}">
        <p14:creationId xmlns:p14="http://schemas.microsoft.com/office/powerpoint/2010/main" val="284843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anim calcmode="lin" valueType="num">
                                      <p:cBhvr>
                                        <p:cTn id="13" dur="500" fill="hold"/>
                                        <p:tgtEl>
                                          <p:spTgt spid="5"/>
                                        </p:tgtEl>
                                        <p:attrNameLst>
                                          <p:attrName>ppt_x</p:attrName>
                                        </p:attrNameLst>
                                      </p:cBhvr>
                                      <p:tavLst>
                                        <p:tav tm="0">
                                          <p:val>
                                            <p:strVal val="#ppt_x"/>
                                          </p:val>
                                        </p:tav>
                                        <p:tav tm="100000">
                                          <p:val>
                                            <p:strVal val="#ppt_x"/>
                                          </p:val>
                                        </p:tav>
                                      </p:tavLst>
                                    </p:anim>
                                    <p:anim calcmode="lin" valueType="num">
                                      <p:cBhvr>
                                        <p:cTn id="14"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25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1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495</Words>
  <Application>Microsoft Office PowerPoint</Application>
  <PresentationFormat>On-screen Show (4:3)</PresentationFormat>
  <Paragraphs>142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 Có cột sống dài. - Có xương sườn tạo nên khoang thân =&gt; tham gia thông khí ở phổi. - Cổ dài: có 8 đốt sống cổ.  </vt:lpstr>
      <vt:lpstr>- Xác định các bộ phận của hệ tiêu hóa của Thằn lằn? - Nêu sự sai khác so với Ếch? </vt:lpstr>
      <vt:lpstr>- Ống tiêu hóa phân hóa rõ hơn so với ếch.  - Ruột già có khả năng hấp thụ lại nước.   </vt:lpstr>
      <vt:lpstr>2. Hệ tuần hoàn và hô hấp</vt:lpstr>
      <vt:lpstr>PowerPoint Presentation</vt:lpstr>
      <vt:lpstr>PowerPoint Presentation</vt:lpstr>
      <vt:lpstr>- Thở bằng phổi, sự trao đổi khí được thực hiện nhờ sự co dãn của các cơ liên sườn.  - Có 2 vòng tuần hoàn, tim 3 ngăn, tâm thất có vách hụt, máu pha đi nuôi cơ thể. </vt:lpstr>
      <vt:lpstr>PowerPoint Presentation</vt:lpstr>
      <vt:lpstr>PowerPoint Presentation</vt:lpstr>
      <vt:lpstr>- *Thần kinh:  Não trước và tiểu não phát triển * Giác quan + Tai có màng nhĩ, chưa có vành tai + Mắt có mi mắt và tuyến lệ</vt:lpstr>
      <vt:lpstr>   Câu 1. Cấu tạo trong của Thằn lằn thích nghi với đời  sống ở cạn, thể hiện ở Hệ tiêu hóa có ............(1)............ phân hóa rõ rệt,  ruột đã có thêm.....(2).................... để hấp thụ lại nước. Hô hấp hoàn toàn bằng ......(3).... Hệ tuần hoàn xuất hiện thêm ......(4).....ở tâm thất nên máu đi nuôi cơ thể là máu.......(5).. pha hơn Ếch. </vt:lpstr>
      <vt:lpstr>   Câu 2: So sánh sự sai khác giữa hệ tuần hoàn của cá, ếch, thằn lằn?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bài cũ</dc:title>
  <dc:creator>Coffee</dc:creator>
  <cp:lastModifiedBy>AutoBVT</cp:lastModifiedBy>
  <cp:revision>8</cp:revision>
  <dcterms:created xsi:type="dcterms:W3CDTF">2006-08-16T00:00:00Z</dcterms:created>
  <dcterms:modified xsi:type="dcterms:W3CDTF">2021-02-06T01:32:38Z</dcterms:modified>
</cp:coreProperties>
</file>