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19" r:id="rId2"/>
    <p:sldId id="320" r:id="rId3"/>
    <p:sldId id="321" r:id="rId4"/>
    <p:sldId id="322" r:id="rId5"/>
    <p:sldId id="323" r:id="rId6"/>
    <p:sldId id="262" r:id="rId7"/>
    <p:sldId id="324" r:id="rId8"/>
    <p:sldId id="325" r:id="rId9"/>
    <p:sldId id="279" r:id="rId10"/>
    <p:sldId id="280" r:id="rId11"/>
    <p:sldId id="283" r:id="rId12"/>
    <p:sldId id="326" r:id="rId13"/>
    <p:sldId id="327" r:id="rId14"/>
    <p:sldId id="264" r:id="rId15"/>
    <p:sldId id="328" r:id="rId16"/>
    <p:sldId id="336" r:id="rId17"/>
    <p:sldId id="329" r:id="rId18"/>
    <p:sldId id="330" r:id="rId19"/>
    <p:sldId id="331" r:id="rId20"/>
    <p:sldId id="335" r:id="rId21"/>
    <p:sldId id="332" r:id="rId22"/>
    <p:sldId id="333" r:id="rId23"/>
    <p:sldId id="334" r:id="rId24"/>
    <p:sldId id="286" r:id="rId25"/>
    <p:sldId id="281" r:id="rId26"/>
    <p:sldId id="282" r:id="rId27"/>
    <p:sldId id="263" r:id="rId28"/>
    <p:sldId id="272" r:id="rId29"/>
    <p:sldId id="342" r:id="rId30"/>
    <p:sldId id="290" r:id="rId31"/>
    <p:sldId id="291" r:id="rId32"/>
    <p:sldId id="337" r:id="rId33"/>
    <p:sldId id="338" r:id="rId34"/>
    <p:sldId id="339" r:id="rId35"/>
    <p:sldId id="340" r:id="rId36"/>
    <p:sldId id="341" r:id="rId37"/>
    <p:sldId id="27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97" autoAdjust="0"/>
  </p:normalViewPr>
  <p:slideViewPr>
    <p:cSldViewPr>
      <p:cViewPr varScale="1">
        <p:scale>
          <a:sx n="63" d="100"/>
          <a:sy n="63" d="100"/>
        </p:scale>
        <p:origin x="-159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1FB86-7A07-4456-9277-EBDC37575874}" type="datetimeFigureOut">
              <a:rPr lang="vi-VN" smtClean="0"/>
              <a:t>12/09/2022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F3B8-9F8A-41B9-AC36-2A983A460C43}" type="slidenum">
              <a:rPr lang="vi-VN" smtClean="0"/>
              <a:t>‹#›</a:t>
            </a:fld>
            <a:endParaRPr lang="vi-VN"/>
          </a:p>
        </p:txBody>
      </p:sp>
    </p:spTree>
    <p:extLst>
      <p:ext uri="{BB962C8B-B14F-4D97-AF65-F5344CB8AC3E}">
        <p14:creationId xmlns:p14="http://schemas.microsoft.com/office/powerpoint/2010/main" val="27635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root</a:t>
            </a:r>
            <a:r>
              <a:rPr lang="en-US" altLang="zh-CN" smtClean="0"/>
              <a:t>PPT</a:t>
            </a:r>
            <a:r>
              <a:rPr lang="zh-CN" altLang="en-US" smtClean="0"/>
              <a:t>Some elements of the template are made using a slide master. If you need to modify it, click</a:t>
            </a:r>
            <a:r>
              <a:rPr lang="en-US" altLang="zh-CN" smtClean="0"/>
              <a:t>-</a:t>
            </a:r>
            <a:r>
              <a:rPr lang="zh-CN" altLang="en-US" smtClean="0"/>
              <a:t>view</a:t>
            </a:r>
            <a:r>
              <a:rPr lang="en-US" altLang="zh-CN" smtClean="0"/>
              <a:t>-</a:t>
            </a:r>
            <a:r>
              <a:rPr lang="zh-CN" altLang="en-US" smtClean="0"/>
              <a:t>Slide master</a:t>
            </a:r>
            <a:r>
              <a:rPr lang="en-US" altLang="zh-CN" smtClean="0"/>
              <a:t>-</a:t>
            </a:r>
            <a:r>
              <a:rPr lang="zh-CN" altLang="en-US" smtClean="0"/>
              <a:t>To modify;</a:t>
            </a:r>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A52A22D-059E-46CA-BC3A-DD3307DB3E06}" type="slidenum">
              <a:rPr lang="zh-CN" altLang="en-US" sz="1200"/>
              <a:pPr/>
              <a:t>1</a:t>
            </a:fld>
            <a:endParaRPr lang="zh-CN" altLang="en-US" sz="1200"/>
          </a:p>
        </p:txBody>
      </p:sp>
    </p:spTree>
    <p:extLst>
      <p:ext uri="{BB962C8B-B14F-4D97-AF65-F5344CB8AC3E}">
        <p14:creationId xmlns:p14="http://schemas.microsoft.com/office/powerpoint/2010/main" val="306172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 Tên những tế bào có kích thước và hình dạng khác nhau:</a:t>
            </a:r>
          </a:p>
          <a:p>
            <a:r>
              <a:rPr lang="vi-VN" sz="1200" b="0" i="0" kern="1200" dirty="0" smtClean="0">
                <a:solidFill>
                  <a:schemeClr val="tx1"/>
                </a:solidFill>
                <a:effectLst/>
                <a:latin typeface="+mn-lt"/>
                <a:ea typeface="+mn-ea"/>
                <a:cs typeface="+mn-cs"/>
              </a:rPr>
              <a:t>+ Tế bào trứng: Hình cầu</a:t>
            </a:r>
          </a:p>
          <a:p>
            <a:r>
              <a:rPr lang="vi-VN" sz="1200" b="0" i="0" kern="1200" dirty="0" smtClean="0">
                <a:solidFill>
                  <a:schemeClr val="tx1"/>
                </a:solidFill>
                <a:effectLst/>
                <a:latin typeface="+mn-lt"/>
                <a:ea typeface="+mn-ea"/>
                <a:cs typeface="+mn-cs"/>
              </a:rPr>
              <a:t>+ Tế bào thần kinh, tế bào xương: Hình sao</a:t>
            </a:r>
          </a:p>
          <a:p>
            <a:r>
              <a:rPr lang="vi-VN" sz="1200" b="0" i="0" kern="1200" dirty="0" smtClean="0">
                <a:solidFill>
                  <a:schemeClr val="tx1"/>
                </a:solidFill>
                <a:effectLst/>
                <a:latin typeface="+mn-lt"/>
                <a:ea typeface="+mn-ea"/>
                <a:cs typeface="+mn-cs"/>
              </a:rPr>
              <a:t>+ Tế bào cơ trơn: Hình sợi dài, …</a:t>
            </a:r>
          </a:p>
          <a:p>
            <a:endParaRPr lang="vi-VN" dirty="0"/>
          </a:p>
        </p:txBody>
      </p:sp>
      <p:sp>
        <p:nvSpPr>
          <p:cNvPr id="4" name="Slide Number Placeholder 3"/>
          <p:cNvSpPr>
            <a:spLocks noGrp="1"/>
          </p:cNvSpPr>
          <p:nvPr>
            <p:ph type="sldNum" sz="quarter" idx="10"/>
          </p:nvPr>
        </p:nvSpPr>
        <p:spPr/>
        <p:txBody>
          <a:bodyPr/>
          <a:lstStyle/>
          <a:p>
            <a:fld id="{EE7FF3B8-9F8A-41B9-AC36-2A983A460C43}" type="slidenum">
              <a:rPr lang="vi-VN" smtClean="0"/>
              <a:t>2</a:t>
            </a:fld>
            <a:endParaRPr lang="vi-VN"/>
          </a:p>
        </p:txBody>
      </p:sp>
    </p:spTree>
    <p:extLst>
      <p:ext uri="{BB962C8B-B14F-4D97-AF65-F5344CB8AC3E}">
        <p14:creationId xmlns:p14="http://schemas.microsoft.com/office/powerpoint/2010/main" val="207237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AF796C48-4DFD-4155-A24C-09A09EB1154A}" type="slidenum">
              <a:rPr lang="en-US" altLang="en-US" sz="1200">
                <a:cs typeface="Arial" panose="020B0604020202020204" pitchFamily="34" charset="0"/>
              </a:rPr>
              <a:pPr eaLnBrk="1" hangingPunct="1"/>
              <a:t>3</a:t>
            </a:fld>
            <a:endParaRPr lang="en-US" altLang="en-US" sz="1200">
              <a:cs typeface="Arial" panose="020B0604020202020204" pitchFamily="34"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cs typeface="Arial" panose="020B0604020202020204" pitchFamily="34" charset="0"/>
            </a:endParaRPr>
          </a:p>
        </p:txBody>
      </p:sp>
    </p:spTree>
    <p:extLst>
      <p:ext uri="{BB962C8B-B14F-4D97-AF65-F5344CB8AC3E}">
        <p14:creationId xmlns:p14="http://schemas.microsoft.com/office/powerpoint/2010/main" val="416868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A68CE46-E4F4-4461-ADDA-FA40C01FDAC6}" type="slidenum">
              <a:rPr lang="en-US" altLang="en-US" sz="1200">
                <a:cs typeface="Arial" panose="020B0604020202020204" pitchFamily="34" charset="0"/>
              </a:rPr>
              <a:pPr eaLnBrk="1" hangingPunct="1"/>
              <a:t>4</a:t>
            </a:fld>
            <a:endParaRPr lang="en-US" altLang="en-US" sz="1200">
              <a:cs typeface="Arial" panose="020B0604020202020204" pitchFamily="34"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cs typeface="Arial" panose="020B0604020202020204" pitchFamily="34" charset="0"/>
            </a:endParaRPr>
          </a:p>
        </p:txBody>
      </p:sp>
    </p:spTree>
    <p:extLst>
      <p:ext uri="{BB962C8B-B14F-4D97-AF65-F5344CB8AC3E}">
        <p14:creationId xmlns:p14="http://schemas.microsoft.com/office/powerpoint/2010/main" val="15636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16E3685-CD11-491A-B0FE-3A185255CBDA}" type="slidenum">
              <a:rPr lang="en-US" altLang="en-US" sz="1200">
                <a:cs typeface="Arial" panose="020B0604020202020204" pitchFamily="34" charset="0"/>
              </a:rPr>
              <a:pPr eaLnBrk="1" hangingPunct="1"/>
              <a:t>5</a:t>
            </a:fld>
            <a:endParaRPr lang="en-US" altLang="en-US" sz="1200">
              <a:cs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cs typeface="Arial" panose="020B0604020202020204" pitchFamily="34" charset="0"/>
            </a:endParaRPr>
          </a:p>
        </p:txBody>
      </p:sp>
    </p:spTree>
    <p:extLst>
      <p:ext uri="{BB962C8B-B14F-4D97-AF65-F5344CB8AC3E}">
        <p14:creationId xmlns:p14="http://schemas.microsoft.com/office/powerpoint/2010/main" val="161953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 Các tế bào có kích thước, hình dạng khác nhau vì chúng có chức năng khác nhau. Sự phân hoá đó diễn ra ngay từ giai đoạn phôi. Và vì mỗi TB có chức năng nhiệm vụ khác nhau nên sẽ có hình dạng kt khác nhau</a:t>
            </a:r>
            <a:endParaRPr lang="vi-VN" dirty="0"/>
          </a:p>
        </p:txBody>
      </p:sp>
      <p:sp>
        <p:nvSpPr>
          <p:cNvPr id="4" name="Slide Number Placeholder 3"/>
          <p:cNvSpPr>
            <a:spLocks noGrp="1"/>
          </p:cNvSpPr>
          <p:nvPr>
            <p:ph type="sldNum" sz="quarter" idx="10"/>
          </p:nvPr>
        </p:nvSpPr>
        <p:spPr/>
        <p:txBody>
          <a:bodyPr/>
          <a:lstStyle/>
          <a:p>
            <a:fld id="{EE7FF3B8-9F8A-41B9-AC36-2A983A460C43}" type="slidenum">
              <a:rPr lang="vi-VN" smtClean="0"/>
              <a:t>7</a:t>
            </a:fld>
            <a:endParaRPr lang="vi-VN"/>
          </a:p>
        </p:txBody>
      </p:sp>
    </p:spTree>
    <p:extLst>
      <p:ext uri="{BB962C8B-B14F-4D97-AF65-F5344CB8AC3E}">
        <p14:creationId xmlns:p14="http://schemas.microsoft.com/office/powerpoint/2010/main" val="300942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AA90C6DF-9E26-4051-BF22-8A6006169619}" type="slidenum">
              <a:rPr lang="en-US" altLang="en-US" sz="1200">
                <a:cs typeface="Arial" panose="020B0604020202020204" pitchFamily="34" charset="0"/>
              </a:rPr>
              <a:pPr eaLnBrk="1" hangingPunct="1"/>
              <a:t>8</a:t>
            </a:fld>
            <a:endParaRPr lang="en-US" altLang="en-US" sz="1200">
              <a:cs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cs typeface="Arial" panose="020B0604020202020204" pitchFamily="34" charset="0"/>
            </a:endParaRPr>
          </a:p>
        </p:txBody>
      </p:sp>
    </p:spTree>
    <p:extLst>
      <p:ext uri="{BB962C8B-B14F-4D97-AF65-F5344CB8AC3E}">
        <p14:creationId xmlns:p14="http://schemas.microsoft.com/office/powerpoint/2010/main" val="321480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DD66A40-7272-43C9-8CF9-59ACD4E46E09}" type="slidenum">
              <a:rPr lang="en-US" altLang="en-US" sz="1200"/>
              <a:pPr/>
              <a:t>12</a:t>
            </a:fld>
            <a:endParaRPr lang="en-US" altLang="en-US" sz="1200"/>
          </a:p>
        </p:txBody>
      </p:sp>
    </p:spTree>
    <p:extLst>
      <p:ext uri="{BB962C8B-B14F-4D97-AF65-F5344CB8AC3E}">
        <p14:creationId xmlns:p14="http://schemas.microsoft.com/office/powerpoint/2010/main" val="276513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EE7FF3B8-9F8A-41B9-AC36-2A983A460C43}" type="slidenum">
              <a:rPr lang="vi-VN" smtClean="0"/>
              <a:t>29</a:t>
            </a:fld>
            <a:endParaRPr lang="vi-VN"/>
          </a:p>
        </p:txBody>
      </p:sp>
    </p:spTree>
    <p:extLst>
      <p:ext uri="{BB962C8B-B14F-4D97-AF65-F5344CB8AC3E}">
        <p14:creationId xmlns:p14="http://schemas.microsoft.com/office/powerpoint/2010/main" val="414369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9521C-EDCB-4D86-8183-2B9EC607FB0C}"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9521C-EDCB-4D86-8183-2B9EC607FB0C}"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9521C-EDCB-4D86-8183-2B9EC607FB0C}"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3142"/>
      </p:ext>
    </p:extLst>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9521C-EDCB-4D86-8183-2B9EC607FB0C}"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9521C-EDCB-4D86-8183-2B9EC607FB0C}"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9521C-EDCB-4D86-8183-2B9EC607FB0C}"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9521C-EDCB-4D86-8183-2B9EC607FB0C}"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9521C-EDCB-4D86-8183-2B9EC607FB0C}"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9521C-EDCB-4D86-8183-2B9EC607FB0C}"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9521C-EDCB-4D86-8183-2B9EC607FB0C}"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9521C-EDCB-4D86-8183-2B9EC607FB0C}"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546A1-362F-4A2C-8D79-5CC984EE4C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9521C-EDCB-4D86-8183-2B9EC607FB0C}" type="datetimeFigureOut">
              <a:rPr lang="en-US" smtClean="0"/>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546A1-362F-4A2C-8D79-5CC984EE4C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jpppt.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image" Target="../media/image48.gif"/><Relationship Id="rId7" Type="http://schemas.openxmlformats.org/officeDocument/2006/relationships/slide" Target="slide27.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4.gif"/><Relationship Id="rId4" Type="http://schemas.openxmlformats.org/officeDocument/2006/relationships/image" Target="../media/image49.gif"/><Relationship Id="rId9" Type="http://schemas.openxmlformats.org/officeDocument/2006/relationships/image" Target="../media/image53.gif"/></Relationships>
</file>

<file path=ppt/slides/_rels/slide3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8.gif"/><Relationship Id="rId7" Type="http://schemas.openxmlformats.org/officeDocument/2006/relationships/image" Target="../media/image55.gif"/><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gif"/><Relationship Id="rId5" Type="http://schemas.openxmlformats.org/officeDocument/2006/relationships/image" Target="../media/image50.png"/><Relationship Id="rId10" Type="http://schemas.openxmlformats.org/officeDocument/2006/relationships/image" Target="../media/image53.gif"/><Relationship Id="rId4" Type="http://schemas.openxmlformats.org/officeDocument/2006/relationships/image" Target="../media/image49.gif"/><Relationship Id="rId9" Type="http://schemas.openxmlformats.org/officeDocument/2006/relationships/image" Target="../media/image52.gif"/></Relationships>
</file>

<file path=ppt/slides/_rels/slide3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8.gif"/><Relationship Id="rId7" Type="http://schemas.openxmlformats.org/officeDocument/2006/relationships/image" Target="../media/image55.gif"/><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gif"/><Relationship Id="rId5" Type="http://schemas.openxmlformats.org/officeDocument/2006/relationships/image" Target="../media/image50.png"/><Relationship Id="rId10" Type="http://schemas.openxmlformats.org/officeDocument/2006/relationships/image" Target="../media/image53.gif"/><Relationship Id="rId4" Type="http://schemas.openxmlformats.org/officeDocument/2006/relationships/image" Target="../media/image49.gif"/><Relationship Id="rId9" Type="http://schemas.openxmlformats.org/officeDocument/2006/relationships/image" Target="../media/image52.gif"/></Relationships>
</file>

<file path=ppt/slides/_rels/slide3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8.gif"/><Relationship Id="rId7" Type="http://schemas.openxmlformats.org/officeDocument/2006/relationships/image" Target="../media/image55.gif"/><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gif"/><Relationship Id="rId5" Type="http://schemas.openxmlformats.org/officeDocument/2006/relationships/image" Target="../media/image50.png"/><Relationship Id="rId10" Type="http://schemas.openxmlformats.org/officeDocument/2006/relationships/image" Target="../media/image53.gif"/><Relationship Id="rId4" Type="http://schemas.openxmlformats.org/officeDocument/2006/relationships/image" Target="../media/image49.gif"/><Relationship Id="rId9" Type="http://schemas.openxmlformats.org/officeDocument/2006/relationships/image" Target="../media/image52.gif"/></Relationships>
</file>

<file path=ppt/slides/_rels/slide3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8.gif"/><Relationship Id="rId7" Type="http://schemas.openxmlformats.org/officeDocument/2006/relationships/image" Target="../media/image55.gif"/><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gif"/><Relationship Id="rId5" Type="http://schemas.openxmlformats.org/officeDocument/2006/relationships/image" Target="../media/image50.png"/><Relationship Id="rId10" Type="http://schemas.openxmlformats.org/officeDocument/2006/relationships/image" Target="../media/image53.gif"/><Relationship Id="rId4" Type="http://schemas.openxmlformats.org/officeDocument/2006/relationships/image" Target="../media/image49.gif"/><Relationship Id="rId9" Type="http://schemas.openxmlformats.org/officeDocument/2006/relationships/image" Target="../media/image52.gif"/></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420688"/>
            <a:ext cx="27432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420688"/>
            <a:ext cx="33083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a:spLocks noChangeArrowheads="1"/>
          </p:cNvSpPr>
          <p:nvPr/>
        </p:nvSpPr>
        <p:spPr bwMode="auto">
          <a:xfrm>
            <a:off x="1695450" y="2684463"/>
            <a:ext cx="5626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6600" b="1">
                <a:solidFill>
                  <a:srgbClr val="FF0000"/>
                </a:solidFill>
                <a:ea typeface="方正细谭黑简体"/>
                <a:cs typeface="Times New Roman" panose="02020603050405020304" pitchFamily="18" charset="0"/>
                <a:sym typeface="+mn-lt"/>
              </a:rPr>
              <a:t>KHỞI ĐỘNG</a:t>
            </a:r>
            <a:endParaRPr lang="zh-CN" altLang="en-US" sz="6600" b="1">
              <a:solidFill>
                <a:srgbClr val="FF0000"/>
              </a:solidFill>
              <a:ea typeface="方正细谭黑简体"/>
              <a:cs typeface="Times New Roman" panose="02020603050405020304" pitchFamily="18" charset="0"/>
              <a:sym typeface="+mn-lt"/>
            </a:endParaRPr>
          </a:p>
        </p:txBody>
      </p:sp>
      <p:sp>
        <p:nvSpPr>
          <p:cNvPr id="5126" name="TextBox 3">
            <a:hlinkClick r:id="rId5"/>
          </p:cNvPr>
          <p:cNvSpPr txBox="1">
            <a:spLocks noChangeArrowheads="1"/>
          </p:cNvSpPr>
          <p:nvPr/>
        </p:nvSpPr>
        <p:spPr bwMode="auto">
          <a:xfrm>
            <a:off x="2144713" y="6096000"/>
            <a:ext cx="3878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zh-CN" sz="1000">
                <a:solidFill>
                  <a:srgbClr val="C4CF67"/>
                </a:solidFill>
                <a:ea typeface="SimSun" panose="02010600030101010101" pitchFamily="2" charset="-122"/>
                <a:cs typeface="Arial" panose="020B0604020202020204" pitchFamily="34" charset="0"/>
                <a:hlinkClick r:id="rId5"/>
              </a:rPr>
              <a:t>https://www.jpppt.com</a:t>
            </a:r>
            <a:endParaRPr lang="ko-KR" altLang="en-US" sz="1000">
              <a:solidFill>
                <a:srgbClr val="C4CF67"/>
              </a:solidFill>
              <a:ea typeface="굴림" charset="-127"/>
              <a:cs typeface="Arial" panose="020B0604020202020204" pitchFamily="34" charset="0"/>
            </a:endParaRPr>
          </a:p>
        </p:txBody>
      </p:sp>
    </p:spTree>
    <p:extLst>
      <p:ext uri="{BB962C8B-B14F-4D97-AF65-F5344CB8AC3E}">
        <p14:creationId xmlns:p14="http://schemas.microsoft.com/office/powerpoint/2010/main" val="370862266"/>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24200"/>
            <a:ext cx="3695700" cy="338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4200"/>
            <a:ext cx="3429000" cy="33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NIỆM MÔ</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85800" y="9906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fontAlgn="base" hangingPunct="0">
              <a:spcBef>
                <a:spcPct val="50000"/>
              </a:spcBef>
              <a:spcAft>
                <a:spcPct val="0"/>
              </a:spcAft>
            </a:pPr>
            <a:r>
              <a:rPr lang="en-US" sz="3200" b="1" i="1" dirty="0" err="1">
                <a:solidFill>
                  <a:srgbClr val="002060"/>
                </a:solidFill>
                <a:latin typeface="Times New Roman" panose="02020603050405020304" pitchFamily="18" charset="0"/>
                <a:cs typeface="Times New Roman" panose="02020603050405020304" pitchFamily="18" charset="0"/>
              </a:rPr>
              <a:t>Mô</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là</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tập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tế</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bào</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chuyên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hóa</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có</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cấu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trúc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giống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nhau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cùng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thực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một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chức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năng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nhất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định</a:t>
            </a:r>
            <a:endParaRPr lang="en-US" sz="32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CÁC LOẠI MÔ</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457200" y="1424280"/>
            <a:ext cx="5943600" cy="1569660"/>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sym typeface="Wingdings 3" panose="05040102010807070707"/>
              </a:rPr>
              <a:t> </a:t>
            </a:r>
            <a:r>
              <a:rPr lang="en-US" sz="3200" b="1" i="1" dirty="0" smtClean="0">
                <a:latin typeface="Times New Roman" panose="02020603050405020304" pitchFamily="18" charset="0"/>
                <a:cs typeface="Times New Roman" panose="02020603050405020304" pitchFamily="18" charset="0"/>
                <a:sym typeface="Wingdings 3" panose="05040102010807070707"/>
              </a:rPr>
              <a:t>Theo </a:t>
            </a:r>
            <a:r>
              <a:rPr lang="en-US" sz="3200" b="1" i="1" dirty="0" err="1" smtClean="0">
                <a:latin typeface="Times New Roman" panose="02020603050405020304" pitchFamily="18" charset="0"/>
                <a:cs typeface="Times New Roman" panose="02020603050405020304" pitchFamily="18" charset="0"/>
                <a:sym typeface="Wingdings 3" panose="05040102010807070707"/>
              </a:rPr>
              <a:t>em</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cơ</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thể</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người</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có</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bao</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nhiêu</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loại</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mô</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chính</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Kể</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tên</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các</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mô</a:t>
            </a:r>
            <a:r>
              <a:rPr lang="en-US" sz="3200" b="1" i="1" dirty="0" smtClean="0">
                <a:latin typeface="Times New Roman" panose="02020603050405020304" pitchFamily="18" charset="0"/>
                <a:cs typeface="Times New Roman" panose="02020603050405020304" pitchFamily="18" charset="0"/>
                <a:sym typeface="Wingdings 3" panose="05040102010807070707"/>
              </a:rPr>
              <a:t> </a:t>
            </a:r>
            <a:r>
              <a:rPr lang="en-US" sz="3200" b="1" i="1" dirty="0" err="1" smtClean="0">
                <a:latin typeface="Times New Roman" panose="02020603050405020304" pitchFamily="18" charset="0"/>
                <a:cs typeface="Times New Roman" panose="02020603050405020304" pitchFamily="18" charset="0"/>
                <a:sym typeface="Wingdings 3" panose="05040102010807070707"/>
              </a:rPr>
              <a:t>đó</a:t>
            </a:r>
            <a:r>
              <a:rPr lang="en-US" sz="3200" b="1" i="1" dirty="0" smtClean="0">
                <a:latin typeface="Times New Roman" panose="02020603050405020304" pitchFamily="18" charset="0"/>
                <a:cs typeface="Times New Roman" panose="02020603050405020304" pitchFamily="18" charset="0"/>
                <a:sym typeface="Wingdings 3" panose="05040102010807070707"/>
              </a:rPr>
              <a:t>.</a:t>
            </a:r>
            <a:endParaRPr lang="en-US" sz="3200" b="1" i="1" dirty="0">
              <a:latin typeface="Times New Roman" panose="02020603050405020304" pitchFamily="18" charset="0"/>
              <a:cs typeface="Times New Roman" panose="02020603050405020304" pitchFamily="18" charset="0"/>
            </a:endParaRPr>
          </a:p>
        </p:txBody>
      </p:sp>
      <p:pic>
        <p:nvPicPr>
          <p:cNvPr id="1127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1369136"/>
            <a:ext cx="20478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42875" y="5308600"/>
            <a:ext cx="8848725" cy="1473200"/>
            <a:chOff x="96" y="3360"/>
            <a:chExt cx="5574" cy="928"/>
          </a:xfrm>
        </p:grpSpPr>
        <p:pic>
          <p:nvPicPr>
            <p:cNvPr id="19463" name="Picture 3" descr="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4" descr="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Freeform 5"/>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9466" name="Freeform 6"/>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9467" name="Line 7"/>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468" name="Line 8"/>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grpSp>
      <p:pic>
        <p:nvPicPr>
          <p:cNvPr id="334864" name="Picture 16" descr="fourtiss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31838"/>
            <a:ext cx="8991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187325" y="0"/>
            <a:ext cx="8532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II. Các loại mô:</a:t>
            </a:r>
          </a:p>
        </p:txBody>
      </p:sp>
      <p:sp>
        <p:nvSpPr>
          <p:cNvPr id="2" name="TextBox 1"/>
          <p:cNvSpPr txBox="1">
            <a:spLocks noChangeArrowheads="1"/>
          </p:cNvSpPr>
          <p:nvPr/>
        </p:nvSpPr>
        <p:spPr bwMode="auto">
          <a:xfrm>
            <a:off x="3308350" y="77788"/>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mấy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loại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a:t>
            </a:r>
          </a:p>
        </p:txBody>
      </p:sp>
      <p:sp>
        <p:nvSpPr>
          <p:cNvPr id="3" name="TextBox 2"/>
          <p:cNvSpPr txBox="1">
            <a:spLocks noChangeArrowheads="1"/>
          </p:cNvSpPr>
          <p:nvPr/>
        </p:nvSpPr>
        <p:spPr bwMode="auto">
          <a:xfrm>
            <a:off x="2362200" y="369888"/>
            <a:ext cx="2611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err="1">
                <a:solidFill>
                  <a:srgbClr val="0033CC"/>
                </a:solidFill>
                <a:latin typeface="Times New Roman" panose="02020603050405020304" pitchFamily="18" charset="0"/>
                <a:cs typeface="Times New Roman" panose="02020603050405020304" pitchFamily="18" charset="0"/>
              </a:rPr>
              <a:t>Có</a:t>
            </a:r>
            <a:r>
              <a:rPr lang="en-US" altLang="en-US" dirty="0">
                <a:solidFill>
                  <a:srgbClr val="0033CC"/>
                </a:solidFill>
                <a:latin typeface="Times New Roman" panose="02020603050405020304" pitchFamily="18" charset="0"/>
                <a:cs typeface="Times New Roman" panose="02020603050405020304" pitchFamily="18" charset="0"/>
              </a:rPr>
              <a:t> 4 </a:t>
            </a:r>
            <a:r>
              <a:rPr lang="en-US" altLang="en-US" dirty="0" err="1">
                <a:solidFill>
                  <a:srgbClr val="0033CC"/>
                </a:solidFill>
                <a:latin typeface="Times New Roman" panose="02020603050405020304" pitchFamily="18" charset="0"/>
                <a:cs typeface="Times New Roman" panose="02020603050405020304" pitchFamily="18" charset="0"/>
              </a:rPr>
              <a:t>loại</a:t>
            </a:r>
            <a:r>
              <a:rPr lang="en-US" altLang="en-US" dirty="0">
                <a:solidFill>
                  <a:srgbClr val="0033CC"/>
                </a:solidFill>
                <a:latin typeface="Times New Roman" panose="02020603050405020304" pitchFamily="18" charset="0"/>
                <a:cs typeface="Times New Roman" panose="02020603050405020304" pitchFamily="18" charset="0"/>
              </a:rPr>
              <a:t> </a:t>
            </a:r>
            <a:r>
              <a:rPr lang="en-US" altLang="en-US" dirty="0" err="1">
                <a:solidFill>
                  <a:srgbClr val="0033CC"/>
                </a:solidFill>
                <a:latin typeface="Times New Roman" panose="02020603050405020304" pitchFamily="18" charset="0"/>
                <a:cs typeface="Times New Roman" panose="02020603050405020304" pitchFamily="18" charset="0"/>
              </a:rPr>
              <a:t>mô</a:t>
            </a:r>
            <a:r>
              <a:rPr lang="en-US" altLang="en-US"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5257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34864"/>
                                        </p:tgtEl>
                                        <p:attrNameLst>
                                          <p:attrName>style.visibility</p:attrName>
                                        </p:attrNameLst>
                                      </p:cBhvr>
                                      <p:to>
                                        <p:strVal val="visible"/>
                                      </p:to>
                                    </p:set>
                                    <p:animEffect transition="in" filter="checkerboard(across)">
                                      <p:cBhvr>
                                        <p:cTn id="27" dur="500"/>
                                        <p:tgtEl>
                                          <p:spTgt spid="334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H 4-1 Mo bieu bi 1"/>
          <p:cNvPicPr>
            <a:picLocks noChangeAspect="1" noChangeArrowheads="1"/>
          </p:cNvPicPr>
          <p:nvPr/>
        </p:nvPicPr>
        <p:blipFill>
          <a:blip r:embed="rId2">
            <a:extLst>
              <a:ext uri="{28A0092B-C50C-407E-A947-70E740481C1C}">
                <a14:useLocalDpi xmlns:a14="http://schemas.microsoft.com/office/drawing/2010/main" val="0"/>
              </a:ext>
            </a:extLst>
          </a:blip>
          <a:srcRect l="6667" t="15874" r="1666" b="20634"/>
          <a:stretch>
            <a:fillRect/>
          </a:stretch>
        </p:blipFill>
        <p:spPr bwMode="auto">
          <a:xfrm>
            <a:off x="222250" y="1363663"/>
            <a:ext cx="838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9" name="Picture 11" descr="H 4-1 Mo bieu bi 1"/>
          <p:cNvPicPr>
            <a:picLocks noChangeAspect="1" noChangeArrowheads="1"/>
          </p:cNvPicPr>
          <p:nvPr/>
        </p:nvPicPr>
        <p:blipFill>
          <a:blip r:embed="rId2">
            <a:extLst>
              <a:ext uri="{28A0092B-C50C-407E-A947-70E740481C1C}">
                <a14:useLocalDpi xmlns:a14="http://schemas.microsoft.com/office/drawing/2010/main" val="0"/>
              </a:ext>
            </a:extLst>
          </a:blip>
          <a:srcRect l="29167" t="88889" r="44167" b="3174"/>
          <a:stretch>
            <a:fillRect/>
          </a:stretch>
        </p:blipFill>
        <p:spPr bwMode="auto">
          <a:xfrm>
            <a:off x="901700" y="630555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8" name="Picture 10" descr="H 4-1 Mo bieu bi 1"/>
          <p:cNvPicPr>
            <a:picLocks noChangeAspect="1" noChangeArrowheads="1"/>
          </p:cNvPicPr>
          <p:nvPr/>
        </p:nvPicPr>
        <p:blipFill>
          <a:blip r:embed="rId2">
            <a:extLst>
              <a:ext uri="{28A0092B-C50C-407E-A947-70E740481C1C}">
                <a14:useLocalDpi xmlns:a14="http://schemas.microsoft.com/office/drawing/2010/main" val="0"/>
              </a:ext>
            </a:extLst>
          </a:blip>
          <a:srcRect l="56667" t="88889" r="22499" b="1587"/>
          <a:stretch>
            <a:fillRect/>
          </a:stretch>
        </p:blipFill>
        <p:spPr bwMode="auto">
          <a:xfrm>
            <a:off x="5803900" y="6305550"/>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p:cNvSpPr>
            <a:spLocks noChangeArrowheads="1"/>
          </p:cNvSpPr>
          <p:nvPr/>
        </p:nvSpPr>
        <p:spPr bwMode="auto">
          <a:xfrm>
            <a:off x="12700" y="285750"/>
            <a:ext cx="281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1.Mô </a:t>
            </a:r>
            <a:r>
              <a:rPr lang="en-US" altLang="en-US" sz="3600" b="1" dirty="0" err="1">
                <a:solidFill>
                  <a:srgbClr val="FF0000"/>
                </a:solidFill>
                <a:latin typeface="Times New Roman" panose="02020603050405020304" pitchFamily="18" charset="0"/>
                <a:cs typeface="Times New Roman" panose="02020603050405020304" pitchFamily="18" charset="0"/>
              </a:rPr>
              <a:t>biểu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bì</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a:spLocks noChangeArrowheads="1"/>
          </p:cNvSpPr>
          <p:nvPr/>
        </p:nvSpPr>
        <p:spPr bwMode="auto">
          <a:xfrm>
            <a:off x="3048000" y="285750"/>
            <a:ext cx="5867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Mô biểu bì có chức năng gì?</a:t>
            </a:r>
          </a:p>
        </p:txBody>
      </p:sp>
      <p:sp>
        <p:nvSpPr>
          <p:cNvPr id="8" name="Text Box 5" descr="Stationery"/>
          <p:cNvSpPr txBox="1">
            <a:spLocks noChangeArrowheads="1"/>
          </p:cNvSpPr>
          <p:nvPr/>
        </p:nvSpPr>
        <p:spPr bwMode="auto">
          <a:xfrm>
            <a:off x="2825750" y="285750"/>
            <a:ext cx="6096000" cy="1077913"/>
          </a:xfrm>
          <a:prstGeom prst="rect">
            <a:avLst/>
          </a:prstGeom>
          <a:solidFill>
            <a:schemeClr val="accent1">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Có</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chức</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năng</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bảo</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vệ</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hấp</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thụ</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và</a:t>
            </a:r>
            <a:r>
              <a:rPr lang="en-US" altLang="en-US" i="1" dirty="0">
                <a:solidFill>
                  <a:srgbClr val="002060"/>
                </a:solidFill>
                <a:latin typeface="Times New Roman" panose="02020603050405020304" pitchFamily="18" charset="0"/>
                <a:cs typeface="Times New Roman" panose="02020603050405020304" pitchFamily="18" charset="0"/>
              </a:rPr>
              <a:t> </a:t>
            </a:r>
            <a:r>
              <a:rPr lang="en-US" altLang="en-US" i="1" dirty="0" err="1">
                <a:solidFill>
                  <a:srgbClr val="002060"/>
                </a:solidFill>
                <a:latin typeface="Times New Roman" panose="02020603050405020304" pitchFamily="18" charset="0"/>
                <a:cs typeface="Times New Roman" panose="02020603050405020304" pitchFamily="18" charset="0"/>
              </a:rPr>
              <a:t>tiết</a:t>
            </a:r>
            <a:r>
              <a:rPr lang="en-US" altLang="en-US" i="1" dirty="0">
                <a:solidFill>
                  <a:srgbClr val="002060"/>
                </a:solidFill>
                <a:latin typeface="Times New Roman" panose="02020603050405020304" pitchFamily="18" charset="0"/>
                <a:cs typeface="Times New Roman" panose="02020603050405020304" pitchFamily="18" charset="0"/>
              </a:rPr>
              <a:t>.</a:t>
            </a:r>
          </a:p>
        </p:txBody>
      </p:sp>
      <p:sp>
        <p:nvSpPr>
          <p:cNvPr id="9" name="Text Box 11"/>
          <p:cNvSpPr txBox="1">
            <a:spLocks noChangeArrowheads="1"/>
          </p:cNvSpPr>
          <p:nvPr/>
        </p:nvSpPr>
        <p:spPr bwMode="auto">
          <a:xfrm rot="-500062">
            <a:off x="2189163" y="-82550"/>
            <a:ext cx="1552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a:solidFill>
                  <a:srgbClr val="FF3300"/>
                </a:solidFill>
                <a:latin typeface=".VnCentury Schoolbook" pitchFamily="34" charset="0"/>
                <a:cs typeface="Arial" panose="020B0604020202020204" pitchFamily="34" charset="0"/>
                <a:sym typeface="Wingdings" panose="05000000000000000000" pitchFamily="2" charset="2"/>
              </a:rPr>
              <a:t>   </a:t>
            </a:r>
          </a:p>
        </p:txBody>
      </p:sp>
    </p:spTree>
    <p:extLst>
      <p:ext uri="{BB962C8B-B14F-4D97-AF65-F5344CB8AC3E}">
        <p14:creationId xmlns:p14="http://schemas.microsoft.com/office/powerpoint/2010/main" val="2545209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linds(horizontal)">
                                      <p:cBhvr>
                                        <p:cTn id="7" dur="500"/>
                                        <p:tgtEl>
                                          <p:spTgt spid="140292"/>
                                        </p:tgtEl>
                                      </p:cBhvr>
                                    </p:animEffect>
                                  </p:childTnLst>
                                </p:cTn>
                              </p:par>
                              <p:par>
                                <p:cTn id="8" presetID="8" presetClass="entr" presetSubtype="16" fill="hold" nodeType="withEffect">
                                  <p:stCondLst>
                                    <p:cond delay="0"/>
                                  </p:stCondLst>
                                  <p:childTnLst>
                                    <p:set>
                                      <p:cBhvr>
                                        <p:cTn id="9" dur="1" fill="hold">
                                          <p:stCondLst>
                                            <p:cond delay="0"/>
                                          </p:stCondLst>
                                        </p:cTn>
                                        <p:tgtEl>
                                          <p:spTgt spid="140299"/>
                                        </p:tgtEl>
                                        <p:attrNameLst>
                                          <p:attrName>style.visibility</p:attrName>
                                        </p:attrNameLst>
                                      </p:cBhvr>
                                      <p:to>
                                        <p:strVal val="visible"/>
                                      </p:to>
                                    </p:set>
                                    <p:animEffect transition="in" filter="diamond(in)">
                                      <p:cBhvr>
                                        <p:cTn id="10" dur="500"/>
                                        <p:tgtEl>
                                          <p:spTgt spid="140299"/>
                                        </p:tgtEl>
                                      </p:cBhvr>
                                    </p:animEffect>
                                  </p:childTnLst>
                                </p:cTn>
                              </p:par>
                            </p:childTnLst>
                          </p:cTn>
                        </p:par>
                        <p:par>
                          <p:cTn id="11" fill="hold" nodeType="afterGroup">
                            <p:stCondLst>
                              <p:cond delay="500"/>
                            </p:stCondLst>
                            <p:childTnLst>
                              <p:par>
                                <p:cTn id="12" presetID="8" presetClass="entr" presetSubtype="16" fill="hold" nodeType="afterEffect">
                                  <p:stCondLst>
                                    <p:cond delay="0"/>
                                  </p:stCondLst>
                                  <p:childTnLst>
                                    <p:set>
                                      <p:cBhvr>
                                        <p:cTn id="13" dur="1" fill="hold">
                                          <p:stCondLst>
                                            <p:cond delay="0"/>
                                          </p:stCondLst>
                                        </p:cTn>
                                        <p:tgtEl>
                                          <p:spTgt spid="140298"/>
                                        </p:tgtEl>
                                        <p:attrNameLst>
                                          <p:attrName>style.visibility</p:attrName>
                                        </p:attrNameLst>
                                      </p:cBhvr>
                                      <p:to>
                                        <p:strVal val="visible"/>
                                      </p:to>
                                    </p:set>
                                    <p:animEffect transition="in" filter="diamond(in)">
                                      <p:cBhvr>
                                        <p:cTn id="14" dur="500"/>
                                        <p:tgtEl>
                                          <p:spTgt spid="1402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140292"/>
                                        </p:tgtEl>
                                        <p:attrNameLst>
                                          <p:attrName>ppt_x</p:attrName>
                                        </p:attrNameLst>
                                      </p:cBhvr>
                                      <p:tavLst>
                                        <p:tav tm="0">
                                          <p:val>
                                            <p:strVal val="ppt_x"/>
                                          </p:val>
                                        </p:tav>
                                        <p:tav tm="100000">
                                          <p:val>
                                            <p:strVal val="ppt_x"/>
                                          </p:val>
                                        </p:tav>
                                      </p:tavLst>
                                    </p:anim>
                                    <p:anim calcmode="lin" valueType="num">
                                      <p:cBhvr additive="base">
                                        <p:cTn id="19" dur="500"/>
                                        <p:tgtEl>
                                          <p:spTgt spid="140292"/>
                                        </p:tgtEl>
                                        <p:attrNameLst>
                                          <p:attrName>ppt_y</p:attrName>
                                        </p:attrNameLst>
                                      </p:cBhvr>
                                      <p:tavLst>
                                        <p:tav tm="0">
                                          <p:val>
                                            <p:strVal val="ppt_y"/>
                                          </p:val>
                                        </p:tav>
                                        <p:tav tm="100000">
                                          <p:val>
                                            <p:strVal val="1+ppt_h/2"/>
                                          </p:val>
                                        </p:tav>
                                      </p:tavLst>
                                    </p:anim>
                                    <p:set>
                                      <p:cBhvr>
                                        <p:cTn id="20" dur="1" fill="hold">
                                          <p:stCondLst>
                                            <p:cond delay="499"/>
                                          </p:stCondLst>
                                        </p:cTn>
                                        <p:tgtEl>
                                          <p:spTgt spid="140292"/>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140299"/>
                                        </p:tgtEl>
                                      </p:cBhvr>
                                    </p:animEffect>
                                    <p:set>
                                      <p:cBhvr>
                                        <p:cTn id="23" dur="1" fill="hold">
                                          <p:stCondLst>
                                            <p:cond delay="499"/>
                                          </p:stCondLst>
                                        </p:cTn>
                                        <p:tgtEl>
                                          <p:spTgt spid="140299"/>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40298"/>
                                        </p:tgtEl>
                                      </p:cBhvr>
                                    </p:animEffect>
                                    <p:set>
                                      <p:cBhvr>
                                        <p:cTn id="26" dur="1" fill="hold">
                                          <p:stCondLst>
                                            <p:cond delay="499"/>
                                          </p:stCondLst>
                                        </p:cTn>
                                        <p:tgtEl>
                                          <p:spTgt spid="14029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xit" presetSubtype="10" fill="hold" grpId="1" nodeType="clickEffect">
                                  <p:stCondLst>
                                    <p:cond delay="0"/>
                                  </p:stCondLst>
                                  <p:childTnLst>
                                    <p:animEffect transition="out" filter="blinds(horizontal)">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CÁC LOẠI MÔ</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80" y="1235710"/>
            <a:ext cx="7355205" cy="463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97555" y="683260"/>
            <a:ext cx="2832100" cy="52197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MÔ BIỂU BÌ </a:t>
            </a:r>
          </a:p>
        </p:txBody>
      </p:sp>
      <p:sp>
        <p:nvSpPr>
          <p:cNvPr id="9" name="TextBox 8"/>
          <p:cNvSpPr txBox="1"/>
          <p:nvPr/>
        </p:nvSpPr>
        <p:spPr>
          <a:xfrm>
            <a:off x="1438910" y="5943600"/>
            <a:ext cx="6506210" cy="645160"/>
          </a:xfrm>
          <a:prstGeom prst="rect">
            <a:avLst/>
          </a:prstGeom>
          <a:noFill/>
        </p:spPr>
        <p:txBody>
          <a:bodyPr wrap="square" rtlCol="0">
            <a:spAutoFit/>
          </a:bodyPr>
          <a:lstStyle/>
          <a:p>
            <a:pPr algn="ctr"/>
            <a:r>
              <a:rPr lang="en-US" sz="3600" b="1" dirty="0" err="1" smtClean="0">
                <a:solidFill>
                  <a:srgbClr val="002060"/>
                </a:solidFill>
                <a:latin typeface="Times New Roman" panose="02020603050405020304" pitchFamily="18" charset="0"/>
                <a:cs typeface="Times New Roman" panose="02020603050405020304" pitchFamily="18" charset="0"/>
              </a:rPr>
              <a:t>Bảo</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vệ</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hấp</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thụ</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20" name="Picture 8" descr="H 4"/>
          <p:cNvPicPr>
            <a:picLocks noChangeAspect="1" noChangeArrowheads="1"/>
          </p:cNvPicPr>
          <p:nvPr/>
        </p:nvPicPr>
        <p:blipFill>
          <a:blip r:embed="rId2">
            <a:extLst>
              <a:ext uri="{28A0092B-C50C-407E-A947-70E740481C1C}">
                <a14:useLocalDpi xmlns:a14="http://schemas.microsoft.com/office/drawing/2010/main" val="0"/>
              </a:ext>
            </a:extLst>
          </a:blip>
          <a:srcRect r="20409"/>
          <a:stretch>
            <a:fillRect/>
          </a:stretch>
        </p:blipFill>
        <p:spPr bwMode="auto">
          <a:xfrm>
            <a:off x="381000" y="685800"/>
            <a:ext cx="876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1" name="Text Box 9"/>
          <p:cNvSpPr txBox="1">
            <a:spLocks noChangeArrowheads="1"/>
          </p:cNvSpPr>
          <p:nvPr/>
        </p:nvSpPr>
        <p:spPr bwMode="auto">
          <a:xfrm>
            <a:off x="1066800" y="2667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A.Mô sợi</a:t>
            </a:r>
          </a:p>
        </p:txBody>
      </p:sp>
      <p:sp>
        <p:nvSpPr>
          <p:cNvPr id="141322" name="Text Box 10"/>
          <p:cNvSpPr txBox="1">
            <a:spLocks noChangeArrowheads="1"/>
          </p:cNvSpPr>
          <p:nvPr/>
        </p:nvSpPr>
        <p:spPr bwMode="auto">
          <a:xfrm>
            <a:off x="7239000" y="2590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B.Mô sụn</a:t>
            </a:r>
          </a:p>
        </p:txBody>
      </p:sp>
      <p:sp>
        <p:nvSpPr>
          <p:cNvPr id="141323" name="Text Box 11"/>
          <p:cNvSpPr txBox="1">
            <a:spLocks noChangeArrowheads="1"/>
          </p:cNvSpPr>
          <p:nvPr/>
        </p:nvSpPr>
        <p:spPr bwMode="auto">
          <a:xfrm>
            <a:off x="1600200" y="42672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C.Mô xương</a:t>
            </a:r>
          </a:p>
        </p:txBody>
      </p:sp>
      <p:sp>
        <p:nvSpPr>
          <p:cNvPr id="141324" name="Text Box 12"/>
          <p:cNvSpPr txBox="1">
            <a:spLocks noChangeArrowheads="1"/>
          </p:cNvSpPr>
          <p:nvPr/>
        </p:nvSpPr>
        <p:spPr bwMode="auto">
          <a:xfrm>
            <a:off x="70866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D.Mô mỡ</a:t>
            </a:r>
          </a:p>
        </p:txBody>
      </p:sp>
      <p:sp>
        <p:nvSpPr>
          <p:cNvPr id="141325" name="Text Box 13"/>
          <p:cNvSpPr txBox="1">
            <a:spLocks noChangeArrowheads="1"/>
          </p:cNvSpPr>
          <p:nvPr/>
        </p:nvSpPr>
        <p:spPr bwMode="auto">
          <a:xfrm>
            <a:off x="457200" y="5165725"/>
            <a:ext cx="8686800" cy="1077913"/>
          </a:xfrm>
          <a:prstGeom prst="rect">
            <a:avLst/>
          </a:prstGeom>
          <a:solidFill>
            <a:schemeClr val="accent1">
              <a:lumMod val="20000"/>
              <a:lumOff val="80000"/>
            </a:schemeClr>
          </a:solidFill>
          <a:ln>
            <a:noFill/>
          </a:ln>
        </p:spPr>
        <p:txBody>
          <a:bodyPr>
            <a:spAutoFit/>
          </a:bodyPr>
          <a:lstStyle>
            <a:defPPr>
              <a:defRPr lang="en-US"/>
            </a:defPPr>
            <a:lvl1pPr algn="just">
              <a:spcBef>
                <a:spcPct val="50000"/>
              </a:spcBef>
              <a:buFontTx/>
              <a:buNone/>
              <a:defRPr sz="3200" i="1">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a:t>   Mô liên kết có chức năng nâng đỡ, liên kết các cơ quan</a:t>
            </a:r>
          </a:p>
        </p:txBody>
      </p:sp>
      <p:sp>
        <p:nvSpPr>
          <p:cNvPr id="141327" name="Text Box 15"/>
          <p:cNvSpPr txBox="1">
            <a:spLocks noChangeArrowheads="1"/>
          </p:cNvSpPr>
          <p:nvPr/>
        </p:nvSpPr>
        <p:spPr bwMode="auto">
          <a:xfrm>
            <a:off x="228600" y="85725"/>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2.Mô liên kết:</a:t>
            </a:r>
          </a:p>
          <a:p>
            <a:pPr>
              <a:spcBef>
                <a:spcPct val="50000"/>
              </a:spcBef>
              <a:buFontTx/>
              <a:buNone/>
            </a:pP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a:spLocks noChangeArrowheads="1"/>
          </p:cNvSpPr>
          <p:nvPr/>
        </p:nvSpPr>
        <p:spPr bwMode="auto">
          <a:xfrm>
            <a:off x="3276600" y="130175"/>
            <a:ext cx="563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t>Mô liên kết có chức năng gì?</a:t>
            </a:r>
          </a:p>
        </p:txBody>
      </p:sp>
      <p:sp>
        <p:nvSpPr>
          <p:cNvPr id="11" name="Text Box 11"/>
          <p:cNvSpPr txBox="1">
            <a:spLocks noChangeArrowheads="1"/>
          </p:cNvSpPr>
          <p:nvPr/>
        </p:nvSpPr>
        <p:spPr bwMode="auto">
          <a:xfrm rot="-500062">
            <a:off x="-395288" y="4906963"/>
            <a:ext cx="1552576"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a:solidFill>
                  <a:srgbClr val="FF3300"/>
                </a:solidFill>
                <a:latin typeface=".VnCentury Schoolbook" pitchFamily="34" charset="0"/>
                <a:cs typeface="Arial" panose="020B0604020202020204" pitchFamily="34" charset="0"/>
                <a:sym typeface="Wingdings" panose="05000000000000000000" pitchFamily="2" charset="2"/>
              </a:rPr>
              <a:t>   </a:t>
            </a:r>
          </a:p>
        </p:txBody>
      </p:sp>
    </p:spTree>
    <p:extLst>
      <p:ext uri="{BB962C8B-B14F-4D97-AF65-F5344CB8AC3E}">
        <p14:creationId xmlns:p14="http://schemas.microsoft.com/office/powerpoint/2010/main" val="216574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1327"/>
                                        </p:tgtEl>
                                        <p:attrNameLst>
                                          <p:attrName>style.visibility</p:attrName>
                                        </p:attrNameLst>
                                      </p:cBhvr>
                                      <p:to>
                                        <p:strVal val="visible"/>
                                      </p:to>
                                    </p:set>
                                    <p:animEffect transition="in" filter="checkerboard(across)">
                                      <p:cBhvr>
                                        <p:cTn id="7" dur="500"/>
                                        <p:tgtEl>
                                          <p:spTgt spid="141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1320"/>
                                        </p:tgtEl>
                                        <p:attrNameLst>
                                          <p:attrName>style.visibility</p:attrName>
                                        </p:attrNameLst>
                                      </p:cBhvr>
                                      <p:to>
                                        <p:strVal val="visible"/>
                                      </p:to>
                                    </p:set>
                                    <p:animEffect transition="in" filter="diamond(in)">
                                      <p:cBhvr>
                                        <p:cTn id="12" dur="2000"/>
                                        <p:tgtEl>
                                          <p:spTgt spid="14132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41321"/>
                                        </p:tgtEl>
                                        <p:attrNameLst>
                                          <p:attrName>style.visibility</p:attrName>
                                        </p:attrNameLst>
                                      </p:cBhvr>
                                      <p:to>
                                        <p:strVal val="visible"/>
                                      </p:to>
                                    </p:set>
                                    <p:animEffect transition="in" filter="diamond(in)">
                                      <p:cBhvr>
                                        <p:cTn id="15" dur="2000"/>
                                        <p:tgtEl>
                                          <p:spTgt spid="141321"/>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41322"/>
                                        </p:tgtEl>
                                        <p:attrNameLst>
                                          <p:attrName>style.visibility</p:attrName>
                                        </p:attrNameLst>
                                      </p:cBhvr>
                                      <p:to>
                                        <p:strVal val="visible"/>
                                      </p:to>
                                    </p:set>
                                    <p:animEffect transition="in" filter="diamond(in)">
                                      <p:cBhvr>
                                        <p:cTn id="18" dur="2000"/>
                                        <p:tgtEl>
                                          <p:spTgt spid="14132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41323"/>
                                        </p:tgtEl>
                                        <p:attrNameLst>
                                          <p:attrName>style.visibility</p:attrName>
                                        </p:attrNameLst>
                                      </p:cBhvr>
                                      <p:to>
                                        <p:strVal val="visible"/>
                                      </p:to>
                                    </p:set>
                                    <p:animEffect transition="in" filter="diamond(in)">
                                      <p:cBhvr>
                                        <p:cTn id="21" dur="2000"/>
                                        <p:tgtEl>
                                          <p:spTgt spid="14132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41324"/>
                                        </p:tgtEl>
                                        <p:attrNameLst>
                                          <p:attrName>style.visibility</p:attrName>
                                        </p:attrNameLst>
                                      </p:cBhvr>
                                      <p:to>
                                        <p:strVal val="visible"/>
                                      </p:to>
                                    </p:set>
                                    <p:animEffect transition="in" filter="diamond(in)">
                                      <p:cBhvr>
                                        <p:cTn id="24" dur="2000"/>
                                        <p:tgtEl>
                                          <p:spTgt spid="1413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1325"/>
                                        </p:tgtEl>
                                        <p:attrNameLst>
                                          <p:attrName>style.visibility</p:attrName>
                                        </p:attrNameLst>
                                      </p:cBhvr>
                                      <p:to>
                                        <p:strVal val="visible"/>
                                      </p:to>
                                    </p:set>
                                    <p:animEffect transition="in" filter="wipe(down)">
                                      <p:cBhvr>
                                        <p:cTn id="39" dur="500"/>
                                        <p:tgtEl>
                                          <p:spTgt spid="14132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1" grpId="0"/>
      <p:bldP spid="141322" grpId="0"/>
      <p:bldP spid="141323" grpId="0"/>
      <p:bldP spid="141324" grpId="0"/>
      <p:bldP spid="141325" grpId="0" animBg="1"/>
      <p:bldP spid="141327" grpId="0"/>
      <p:bldP spid="2" grpId="0"/>
      <p:bldP spid="2"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CÁC LOẠI MÔ</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440" y="1446530"/>
            <a:ext cx="7198360" cy="412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887980" y="838200"/>
            <a:ext cx="3589020" cy="52197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MÔ LIÊN KẾT</a:t>
            </a:r>
          </a:p>
        </p:txBody>
      </p:sp>
      <p:sp>
        <p:nvSpPr>
          <p:cNvPr id="13" name="TextBox 12"/>
          <p:cNvSpPr txBox="1"/>
          <p:nvPr/>
        </p:nvSpPr>
        <p:spPr>
          <a:xfrm>
            <a:off x="826770" y="5638800"/>
            <a:ext cx="7860030" cy="1198880"/>
          </a:xfrm>
          <a:prstGeom prst="rect">
            <a:avLst/>
          </a:prstGeom>
          <a:noFill/>
        </p:spPr>
        <p:txBody>
          <a:bodyPr wrap="square" rtlCol="0">
            <a:spAutoFit/>
          </a:bodyPr>
          <a:lstStyle/>
          <a:p>
            <a:pPr algn="ctr"/>
            <a:r>
              <a:rPr lang="en-US" sz="3600" b="1" dirty="0" err="1" smtClean="0">
                <a:solidFill>
                  <a:srgbClr val="002060"/>
                </a:solidFill>
                <a:latin typeface="Times New Roman" panose="02020603050405020304" pitchFamily="18" charset="0"/>
                <a:cs typeface="Times New Roman" panose="02020603050405020304" pitchFamily="18" charset="0"/>
              </a:rPr>
              <a:t>Nâng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đỡ</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liên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kết</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các</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cơ</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quan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vận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chuyển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các</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chất</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5" descr="H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305800" cy="48006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67" name="Text Box 7"/>
          <p:cNvSpPr txBox="1">
            <a:spLocks noChangeArrowheads="1"/>
          </p:cNvSpPr>
          <p:nvPr/>
        </p:nvSpPr>
        <p:spPr bwMode="auto">
          <a:xfrm>
            <a:off x="609600" y="5257800"/>
            <a:ext cx="8229600" cy="1077913"/>
          </a:xfrm>
          <a:prstGeom prst="rect">
            <a:avLst/>
          </a:prstGeom>
          <a:solidFill>
            <a:schemeClr val="accent1">
              <a:lumMod val="20000"/>
              <a:lumOff val="80000"/>
            </a:schemeClr>
          </a:solidFill>
          <a:ln>
            <a:noFill/>
          </a:ln>
        </p:spPr>
        <p:txBody>
          <a:bodyPr>
            <a:spAutoFit/>
          </a:bodyPr>
          <a:lstStyle>
            <a:defPPr>
              <a:defRPr lang="en-US"/>
            </a:defPPr>
            <a:lvl1pPr algn="just">
              <a:spcBef>
                <a:spcPct val="50000"/>
              </a:spcBef>
              <a:buFontTx/>
              <a:buNone/>
              <a:defRPr sz="3200" i="1">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t> </a:t>
            </a:r>
            <a:r>
              <a:rPr lang="en-US" altLang="en-US" dirty="0" err="1"/>
              <a:t>Máu</a:t>
            </a:r>
            <a:r>
              <a:rPr lang="en-US" altLang="en-US" dirty="0"/>
              <a:t> </a:t>
            </a:r>
            <a:r>
              <a:rPr lang="en-US" altLang="en-US" dirty="0" err="1"/>
              <a:t>thuộc</a:t>
            </a:r>
            <a:r>
              <a:rPr lang="en-US" altLang="en-US" dirty="0"/>
              <a:t> </a:t>
            </a:r>
            <a:r>
              <a:rPr lang="en-US" altLang="en-US" dirty="0" err="1"/>
              <a:t>loại</a:t>
            </a:r>
            <a:r>
              <a:rPr lang="en-US" altLang="en-US" dirty="0"/>
              <a:t> </a:t>
            </a:r>
            <a:r>
              <a:rPr lang="en-US" altLang="en-US" dirty="0" err="1"/>
              <a:t>mô</a:t>
            </a:r>
            <a:r>
              <a:rPr lang="en-US" altLang="en-US" dirty="0"/>
              <a:t> </a:t>
            </a:r>
            <a:r>
              <a:rPr lang="en-US" altLang="en-US" dirty="0" err="1"/>
              <a:t>liên</a:t>
            </a:r>
            <a:r>
              <a:rPr lang="en-US" altLang="en-US" dirty="0"/>
              <a:t> </a:t>
            </a:r>
            <a:r>
              <a:rPr lang="en-US" altLang="en-US" dirty="0" err="1"/>
              <a:t>kết</a:t>
            </a:r>
            <a:r>
              <a:rPr lang="en-US" altLang="en-US" dirty="0"/>
              <a:t>, </a:t>
            </a:r>
            <a:r>
              <a:rPr lang="en-US" altLang="en-US" dirty="0" err="1"/>
              <a:t>vì</a:t>
            </a:r>
            <a:r>
              <a:rPr lang="en-US" altLang="en-US" dirty="0"/>
              <a:t> </a:t>
            </a:r>
            <a:r>
              <a:rPr lang="en-US" altLang="en-US" dirty="0" err="1"/>
              <a:t>có</a:t>
            </a:r>
            <a:r>
              <a:rPr lang="en-US" altLang="en-US" dirty="0"/>
              <a:t> </a:t>
            </a:r>
            <a:r>
              <a:rPr lang="en-US" altLang="en-US" dirty="0" err="1"/>
              <a:t>các</a:t>
            </a:r>
            <a:r>
              <a:rPr lang="en-US" altLang="en-US" dirty="0"/>
              <a:t> </a:t>
            </a:r>
            <a:r>
              <a:rPr lang="en-US" altLang="en-US" dirty="0" err="1"/>
              <a:t>tế</a:t>
            </a:r>
            <a:r>
              <a:rPr lang="en-US" altLang="en-US" dirty="0"/>
              <a:t> </a:t>
            </a:r>
            <a:r>
              <a:rPr lang="en-US" altLang="en-US" dirty="0" err="1"/>
              <a:t>bào</a:t>
            </a:r>
            <a:r>
              <a:rPr lang="en-US" altLang="en-US" dirty="0"/>
              <a:t> </a:t>
            </a:r>
            <a:r>
              <a:rPr lang="en-US" altLang="en-US" dirty="0" err="1"/>
              <a:t>máu</a:t>
            </a:r>
            <a:r>
              <a:rPr lang="en-US" altLang="en-US" dirty="0"/>
              <a:t> </a:t>
            </a:r>
            <a:r>
              <a:rPr lang="en-US" altLang="en-US" dirty="0" err="1"/>
              <a:t>nằm</a:t>
            </a:r>
            <a:r>
              <a:rPr lang="en-US" altLang="en-US" dirty="0"/>
              <a:t> </a:t>
            </a:r>
            <a:r>
              <a:rPr lang="en-US" altLang="en-US" dirty="0" err="1"/>
              <a:t>rải</a:t>
            </a:r>
            <a:r>
              <a:rPr lang="en-US" altLang="en-US" dirty="0"/>
              <a:t> </a:t>
            </a:r>
            <a:r>
              <a:rPr lang="en-US" altLang="en-US" dirty="0" err="1"/>
              <a:t>rác</a:t>
            </a:r>
            <a:r>
              <a:rPr lang="en-US" altLang="en-US" dirty="0"/>
              <a:t> </a:t>
            </a:r>
            <a:r>
              <a:rPr lang="en-US" altLang="en-US" dirty="0" err="1"/>
              <a:t>trong</a:t>
            </a:r>
            <a:r>
              <a:rPr lang="en-US" altLang="en-US" dirty="0"/>
              <a:t> </a:t>
            </a:r>
            <a:r>
              <a:rPr lang="en-US" altLang="en-US" dirty="0" err="1"/>
              <a:t>chất</a:t>
            </a:r>
            <a:r>
              <a:rPr lang="en-US" altLang="en-US" dirty="0"/>
              <a:t> </a:t>
            </a:r>
            <a:r>
              <a:rPr lang="en-US" altLang="en-US" dirty="0" err="1"/>
              <a:t>nền</a:t>
            </a:r>
            <a:r>
              <a:rPr lang="en-US" altLang="en-US" dirty="0"/>
              <a:t>  </a:t>
            </a:r>
          </a:p>
        </p:txBody>
      </p:sp>
    </p:spTree>
    <p:extLst>
      <p:ext uri="{BB962C8B-B14F-4D97-AF65-F5344CB8AC3E}">
        <p14:creationId xmlns:p14="http://schemas.microsoft.com/office/powerpoint/2010/main" val="3470906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diamond(in)">
                                      <p:cBhvr>
                                        <p:cTn id="7" dur="2000"/>
                                        <p:tgtEl>
                                          <p:spTgt spid="143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67"/>
                                        </p:tgtEl>
                                        <p:attrNameLst>
                                          <p:attrName>style.visibility</p:attrName>
                                        </p:attrNameLst>
                                      </p:cBhvr>
                                      <p:to>
                                        <p:strVal val="visible"/>
                                      </p:to>
                                    </p:set>
                                    <p:animEffect transition="in" filter="box(in)">
                                      <p:cBhvr>
                                        <p:cTn id="12"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descr="Stationery"/>
          <p:cNvSpPr txBox="1">
            <a:spLocks noChangeArrowheads="1"/>
          </p:cNvSpPr>
          <p:nvPr/>
        </p:nvSpPr>
        <p:spPr bwMode="auto">
          <a:xfrm>
            <a:off x="609600" y="457200"/>
            <a:ext cx="2133600" cy="646113"/>
          </a:xfrm>
          <a:prstGeom prst="rect">
            <a:avLst/>
          </a:prstGeom>
          <a:solidFill>
            <a:schemeClr val="accent1">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3.Mô </a:t>
            </a:r>
            <a:r>
              <a:rPr lang="en-US" altLang="en-US" sz="3600" b="1" dirty="0" err="1">
                <a:solidFill>
                  <a:srgbClr val="FF0000"/>
                </a:solidFill>
                <a:latin typeface="Times New Roman" panose="02020603050405020304" pitchFamily="18" charset="0"/>
                <a:cs typeface="Times New Roman" panose="02020603050405020304" pitchFamily="18" charset="0"/>
              </a:rPr>
              <a:t>cơ</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pic>
        <p:nvPicPr>
          <p:cNvPr id="145419" name="Picture 11" descr="H 4-3 Cac mo co"/>
          <p:cNvPicPr>
            <a:picLocks noChangeAspect="1" noChangeArrowheads="1"/>
          </p:cNvPicPr>
          <p:nvPr/>
        </p:nvPicPr>
        <p:blipFill>
          <a:blip r:embed="rId2">
            <a:extLst>
              <a:ext uri="{28A0092B-C50C-407E-A947-70E740481C1C}">
                <a14:useLocalDpi xmlns:a14="http://schemas.microsoft.com/office/drawing/2010/main" val="0"/>
              </a:ext>
            </a:extLst>
          </a:blip>
          <a:srcRect l="60869" t="4350" r="9566" b="36928"/>
          <a:stretch>
            <a:fillRect/>
          </a:stretch>
        </p:blipFill>
        <p:spPr bwMode="auto">
          <a:xfrm>
            <a:off x="6172200" y="1504950"/>
            <a:ext cx="27432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Picture 12" descr="H 4-3 Cac mo co"/>
          <p:cNvPicPr>
            <a:picLocks noChangeAspect="1" noChangeArrowheads="1"/>
          </p:cNvPicPr>
          <p:nvPr/>
        </p:nvPicPr>
        <p:blipFill>
          <a:blip r:embed="rId2">
            <a:extLst>
              <a:ext uri="{28A0092B-C50C-407E-A947-70E740481C1C}">
                <a14:useLocalDpi xmlns:a14="http://schemas.microsoft.com/office/drawing/2010/main" val="0"/>
              </a:ext>
            </a:extLst>
          </a:blip>
          <a:srcRect l="31305" t="2174" r="42609" b="34752"/>
          <a:stretch>
            <a:fillRect/>
          </a:stretch>
        </p:blipFill>
        <p:spPr bwMode="auto">
          <a:xfrm>
            <a:off x="3276600" y="1387475"/>
            <a:ext cx="2667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1" name="Picture 13" descr="H 4-3 Cac mo co"/>
          <p:cNvPicPr>
            <a:picLocks noChangeAspect="1" noChangeArrowheads="1"/>
          </p:cNvPicPr>
          <p:nvPr/>
        </p:nvPicPr>
        <p:blipFill>
          <a:blip r:embed="rId2">
            <a:extLst>
              <a:ext uri="{28A0092B-C50C-407E-A947-70E740481C1C}">
                <a14:useLocalDpi xmlns:a14="http://schemas.microsoft.com/office/drawing/2010/main" val="0"/>
              </a:ext>
            </a:extLst>
          </a:blip>
          <a:srcRect r="71304" b="36928"/>
          <a:stretch>
            <a:fillRect/>
          </a:stretch>
        </p:blipFill>
        <p:spPr bwMode="auto">
          <a:xfrm>
            <a:off x="381000" y="1322388"/>
            <a:ext cx="2667000"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2" name="Text Box 14"/>
          <p:cNvSpPr txBox="1">
            <a:spLocks noChangeArrowheads="1"/>
          </p:cNvSpPr>
          <p:nvPr/>
        </p:nvSpPr>
        <p:spPr bwMode="auto">
          <a:xfrm>
            <a:off x="533400" y="6019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A.Mô cơ vân</a:t>
            </a:r>
          </a:p>
        </p:txBody>
      </p:sp>
      <p:sp>
        <p:nvSpPr>
          <p:cNvPr id="145423" name="Text Box 15"/>
          <p:cNvSpPr txBox="1">
            <a:spLocks noChangeArrowheads="1"/>
          </p:cNvSpPr>
          <p:nvPr/>
        </p:nvSpPr>
        <p:spPr bwMode="auto">
          <a:xfrm>
            <a:off x="3733800" y="6096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B.Mô cơ tim</a:t>
            </a:r>
          </a:p>
        </p:txBody>
      </p:sp>
      <p:sp>
        <p:nvSpPr>
          <p:cNvPr id="145424" name="Text Box 16"/>
          <p:cNvSpPr txBox="1">
            <a:spLocks noChangeArrowheads="1"/>
          </p:cNvSpPr>
          <p:nvPr/>
        </p:nvSpPr>
        <p:spPr bwMode="auto">
          <a:xfrm>
            <a:off x="6781800" y="6096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C.Mô cơ trơn</a:t>
            </a:r>
          </a:p>
        </p:txBody>
      </p:sp>
      <p:sp>
        <p:nvSpPr>
          <p:cNvPr id="2" name="TextBox 1"/>
          <p:cNvSpPr txBox="1">
            <a:spLocks noChangeArrowheads="1"/>
          </p:cNvSpPr>
          <p:nvPr/>
        </p:nvSpPr>
        <p:spPr bwMode="auto">
          <a:xfrm>
            <a:off x="2774950" y="300038"/>
            <a:ext cx="6369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t>   </a:t>
            </a:r>
            <a:r>
              <a:rPr lang="en-US" altLang="en-US" dirty="0" err="1"/>
              <a:t>Mô</a:t>
            </a:r>
            <a:r>
              <a:rPr lang="en-US" altLang="en-US" dirty="0"/>
              <a:t> </a:t>
            </a:r>
            <a:r>
              <a:rPr lang="en-US" altLang="en-US" dirty="0" err="1"/>
              <a:t>cơ</a:t>
            </a:r>
            <a:r>
              <a:rPr lang="en-US" altLang="en-US" dirty="0"/>
              <a:t> </a:t>
            </a:r>
            <a:r>
              <a:rPr lang="en-US" altLang="en-US" dirty="0" err="1"/>
              <a:t>có</a:t>
            </a:r>
            <a:r>
              <a:rPr lang="en-US" altLang="en-US" dirty="0"/>
              <a:t> </a:t>
            </a:r>
            <a:r>
              <a:rPr lang="en-US" altLang="en-US" dirty="0" err="1"/>
              <a:t>mấy</a:t>
            </a:r>
            <a:r>
              <a:rPr lang="en-US" altLang="en-US" dirty="0"/>
              <a:t> </a:t>
            </a:r>
            <a:r>
              <a:rPr lang="en-US" altLang="en-US" dirty="0" err="1"/>
              <a:t>loại</a:t>
            </a:r>
            <a:r>
              <a:rPr lang="en-US" altLang="en-US" dirty="0"/>
              <a:t> </a:t>
            </a:r>
            <a:r>
              <a:rPr lang="en-US" altLang="en-US" dirty="0" err="1"/>
              <a:t>và</a:t>
            </a:r>
            <a:r>
              <a:rPr lang="en-US" altLang="en-US" dirty="0"/>
              <a:t> </a:t>
            </a:r>
            <a:r>
              <a:rPr lang="en-US" altLang="en-US" dirty="0" err="1"/>
              <a:t>có</a:t>
            </a:r>
            <a:r>
              <a:rPr lang="en-US" altLang="en-US" dirty="0"/>
              <a:t> </a:t>
            </a:r>
            <a:r>
              <a:rPr lang="en-US" altLang="en-US" dirty="0" err="1"/>
              <a:t>chức</a:t>
            </a:r>
            <a:r>
              <a:rPr lang="en-US" altLang="en-US" dirty="0"/>
              <a:t> </a:t>
            </a:r>
            <a:r>
              <a:rPr lang="en-US" altLang="en-US" dirty="0" err="1"/>
              <a:t>năng</a:t>
            </a:r>
            <a:r>
              <a:rPr lang="en-US" altLang="en-US" dirty="0"/>
              <a:t> </a:t>
            </a:r>
            <a:r>
              <a:rPr lang="en-US" altLang="en-US" dirty="0" err="1"/>
              <a:t>gì</a:t>
            </a:r>
            <a:r>
              <a:rPr lang="en-US" altLang="en-US" dirty="0"/>
              <a:t>?</a:t>
            </a:r>
          </a:p>
        </p:txBody>
      </p:sp>
    </p:spTree>
    <p:extLst>
      <p:ext uri="{BB962C8B-B14F-4D97-AF65-F5344CB8AC3E}">
        <p14:creationId xmlns:p14="http://schemas.microsoft.com/office/powerpoint/2010/main" val="1542893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45422"/>
                                        </p:tgtEl>
                                        <p:attrNameLst>
                                          <p:attrName>style.visibility</p:attrName>
                                        </p:attrNameLst>
                                      </p:cBhvr>
                                      <p:to>
                                        <p:strVal val="visible"/>
                                      </p:to>
                                    </p:set>
                                    <p:animEffect transition="in" filter="strips(downRight)">
                                      <p:cBhvr>
                                        <p:cTn id="16" dur="500"/>
                                        <p:tgtEl>
                                          <p:spTgt spid="145422"/>
                                        </p:tgtEl>
                                      </p:cBhvr>
                                    </p:animEffect>
                                  </p:childTnLst>
                                </p:cTn>
                              </p:par>
                            </p:childTnLst>
                          </p:cTn>
                        </p:par>
                        <p:par>
                          <p:cTn id="17" fill="hold" nodeType="afterGroup">
                            <p:stCondLst>
                              <p:cond delay="1000"/>
                            </p:stCondLst>
                            <p:childTnLst>
                              <p:par>
                                <p:cTn id="18" presetID="18" presetClass="entr" presetSubtype="6" fill="hold" nodeType="afterEffect">
                                  <p:stCondLst>
                                    <p:cond delay="0"/>
                                  </p:stCondLst>
                                  <p:childTnLst>
                                    <p:set>
                                      <p:cBhvr>
                                        <p:cTn id="19" dur="1" fill="hold">
                                          <p:stCondLst>
                                            <p:cond delay="0"/>
                                          </p:stCondLst>
                                        </p:cTn>
                                        <p:tgtEl>
                                          <p:spTgt spid="145421"/>
                                        </p:tgtEl>
                                        <p:attrNameLst>
                                          <p:attrName>style.visibility</p:attrName>
                                        </p:attrNameLst>
                                      </p:cBhvr>
                                      <p:to>
                                        <p:strVal val="visible"/>
                                      </p:to>
                                    </p:set>
                                    <p:animEffect transition="in" filter="strips(downRight)">
                                      <p:cBhvr>
                                        <p:cTn id="20" dur="500"/>
                                        <p:tgtEl>
                                          <p:spTgt spid="145421"/>
                                        </p:tgtEl>
                                      </p:cBhvr>
                                    </p:animEffect>
                                  </p:childTnLst>
                                </p:cTn>
                              </p:par>
                            </p:childTnLst>
                          </p:cTn>
                        </p:par>
                        <p:par>
                          <p:cTn id="21" fill="hold" nodeType="afterGroup">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145423"/>
                                        </p:tgtEl>
                                        <p:attrNameLst>
                                          <p:attrName>style.visibility</p:attrName>
                                        </p:attrNameLst>
                                      </p:cBhvr>
                                      <p:to>
                                        <p:strVal val="visible"/>
                                      </p:to>
                                    </p:set>
                                    <p:animEffect transition="in" filter="strips(downRight)">
                                      <p:cBhvr>
                                        <p:cTn id="24" dur="500"/>
                                        <p:tgtEl>
                                          <p:spTgt spid="145423"/>
                                        </p:tgtEl>
                                      </p:cBhvr>
                                    </p:animEffect>
                                  </p:childTnLst>
                                </p:cTn>
                              </p:par>
                            </p:childTnLst>
                          </p:cTn>
                        </p:par>
                        <p:par>
                          <p:cTn id="25" fill="hold" nodeType="afterGroup">
                            <p:stCondLst>
                              <p:cond delay="2000"/>
                            </p:stCondLst>
                            <p:childTnLst>
                              <p:par>
                                <p:cTn id="26" presetID="18" presetClass="entr" presetSubtype="6" fill="hold" nodeType="afterEffect">
                                  <p:stCondLst>
                                    <p:cond delay="0"/>
                                  </p:stCondLst>
                                  <p:childTnLst>
                                    <p:set>
                                      <p:cBhvr>
                                        <p:cTn id="27" dur="1" fill="hold">
                                          <p:stCondLst>
                                            <p:cond delay="0"/>
                                          </p:stCondLst>
                                        </p:cTn>
                                        <p:tgtEl>
                                          <p:spTgt spid="145420"/>
                                        </p:tgtEl>
                                        <p:attrNameLst>
                                          <p:attrName>style.visibility</p:attrName>
                                        </p:attrNameLst>
                                      </p:cBhvr>
                                      <p:to>
                                        <p:strVal val="visible"/>
                                      </p:to>
                                    </p:set>
                                    <p:animEffect transition="in" filter="strips(downRight)">
                                      <p:cBhvr>
                                        <p:cTn id="28" dur="500"/>
                                        <p:tgtEl>
                                          <p:spTgt spid="145420"/>
                                        </p:tgtEl>
                                      </p:cBhvr>
                                    </p:animEffect>
                                  </p:childTnLst>
                                </p:cTn>
                              </p:par>
                            </p:childTnLst>
                          </p:cTn>
                        </p:par>
                        <p:par>
                          <p:cTn id="29" fill="hold" nodeType="afterGroup">
                            <p:stCondLst>
                              <p:cond delay="2500"/>
                            </p:stCondLst>
                            <p:childTnLst>
                              <p:par>
                                <p:cTn id="30" presetID="18" presetClass="entr" presetSubtype="6" fill="hold" grpId="0" nodeType="afterEffect">
                                  <p:stCondLst>
                                    <p:cond delay="0"/>
                                  </p:stCondLst>
                                  <p:childTnLst>
                                    <p:set>
                                      <p:cBhvr>
                                        <p:cTn id="31" dur="1" fill="hold">
                                          <p:stCondLst>
                                            <p:cond delay="0"/>
                                          </p:stCondLst>
                                        </p:cTn>
                                        <p:tgtEl>
                                          <p:spTgt spid="145424"/>
                                        </p:tgtEl>
                                        <p:attrNameLst>
                                          <p:attrName>style.visibility</p:attrName>
                                        </p:attrNameLst>
                                      </p:cBhvr>
                                      <p:to>
                                        <p:strVal val="visible"/>
                                      </p:to>
                                    </p:set>
                                    <p:animEffect transition="in" filter="strips(downRight)">
                                      <p:cBhvr>
                                        <p:cTn id="32" dur="500"/>
                                        <p:tgtEl>
                                          <p:spTgt spid="145424"/>
                                        </p:tgtEl>
                                      </p:cBhvr>
                                    </p:animEffect>
                                  </p:childTnLst>
                                </p:cTn>
                              </p:par>
                            </p:childTnLst>
                          </p:cTn>
                        </p:par>
                        <p:par>
                          <p:cTn id="33" fill="hold" nodeType="afterGroup">
                            <p:stCondLst>
                              <p:cond delay="3000"/>
                            </p:stCondLst>
                            <p:childTnLst>
                              <p:par>
                                <p:cTn id="34" presetID="18" presetClass="entr" presetSubtype="6" fill="hold" nodeType="afterEffect">
                                  <p:stCondLst>
                                    <p:cond delay="0"/>
                                  </p:stCondLst>
                                  <p:childTnLst>
                                    <p:set>
                                      <p:cBhvr>
                                        <p:cTn id="35" dur="1" fill="hold">
                                          <p:stCondLst>
                                            <p:cond delay="0"/>
                                          </p:stCondLst>
                                        </p:cTn>
                                        <p:tgtEl>
                                          <p:spTgt spid="145419"/>
                                        </p:tgtEl>
                                        <p:attrNameLst>
                                          <p:attrName>style.visibility</p:attrName>
                                        </p:attrNameLst>
                                      </p:cBhvr>
                                      <p:to>
                                        <p:strVal val="visible"/>
                                      </p:to>
                                    </p:set>
                                    <p:animEffect transition="in" filter="strips(downRight)">
                                      <p:cBhvr>
                                        <p:cTn id="36" dur="500"/>
                                        <p:tgtEl>
                                          <p:spTgt spid="145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2" grpId="0"/>
      <p:bldP spid="145423" grpId="0"/>
      <p:bldP spid="145424" grpId="0"/>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descr="Stationery"/>
          <p:cNvSpPr txBox="1">
            <a:spLocks noChangeArrowheads="1"/>
          </p:cNvSpPr>
          <p:nvPr/>
        </p:nvSpPr>
        <p:spPr bwMode="auto">
          <a:xfrm>
            <a:off x="0" y="457200"/>
            <a:ext cx="8915400" cy="4400550"/>
          </a:xfrm>
          <a:prstGeom prst="rect">
            <a:avLst/>
          </a:prstGeom>
          <a:solidFill>
            <a:schemeClr val="accent1">
              <a:lumMod val="20000"/>
              <a:lumOff val="80000"/>
            </a:schemeClr>
          </a:solidFill>
          <a:ln>
            <a:noFill/>
          </a:ln>
        </p:spPr>
        <p:txBody>
          <a:bodyPr>
            <a:spAutoFit/>
          </a:bodyPr>
          <a:lstStyle>
            <a:defPPr>
              <a:defRPr lang="en-US"/>
            </a:defPPr>
            <a:lvl1pPr algn="just">
              <a:spcBef>
                <a:spcPct val="50000"/>
              </a:spcBef>
              <a:buFontTx/>
              <a:buNone/>
              <a:defRPr sz="3200" i="1">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t>3. </a:t>
            </a:r>
            <a:r>
              <a:rPr lang="en-US" altLang="en-US" dirty="0" err="1"/>
              <a:t>Mô</a:t>
            </a:r>
            <a:r>
              <a:rPr lang="en-US" altLang="en-US" dirty="0"/>
              <a:t> </a:t>
            </a:r>
            <a:r>
              <a:rPr lang="en-US" altLang="en-US" dirty="0" err="1"/>
              <a:t>cơ</a:t>
            </a:r>
            <a:r>
              <a:rPr lang="en-US" altLang="en-US" dirty="0"/>
              <a:t>:</a:t>
            </a:r>
          </a:p>
          <a:p>
            <a:endParaRPr lang="en-US" altLang="en-US" dirty="0"/>
          </a:p>
          <a:p>
            <a:endParaRPr lang="en-US" altLang="en-US" dirty="0"/>
          </a:p>
          <a:p>
            <a:endParaRPr lang="en-US" altLang="en-US" dirty="0"/>
          </a:p>
          <a:p>
            <a:endParaRPr lang="en-US" altLang="en-US" dirty="0"/>
          </a:p>
          <a:p>
            <a:endParaRPr lang="en-US" altLang="en-US" dirty="0"/>
          </a:p>
        </p:txBody>
      </p:sp>
      <p:sp>
        <p:nvSpPr>
          <p:cNvPr id="149516" name="Text Box 12"/>
          <p:cNvSpPr txBox="1">
            <a:spLocks noChangeArrowheads="1"/>
          </p:cNvSpPr>
          <p:nvPr/>
        </p:nvSpPr>
        <p:spPr bwMode="auto">
          <a:xfrm>
            <a:off x="625475" y="1612900"/>
            <a:ext cx="8534400" cy="1816100"/>
          </a:xfrm>
          <a:prstGeom prst="rect">
            <a:avLst/>
          </a:prstGeom>
          <a:solidFill>
            <a:schemeClr val="accent1">
              <a:lumMod val="20000"/>
              <a:lumOff val="80000"/>
            </a:schemeClr>
          </a:solidFill>
          <a:ln>
            <a:noFill/>
          </a:ln>
        </p:spPr>
        <p:txBody>
          <a:bodyPr>
            <a:spAutoFit/>
          </a:bodyPr>
          <a:lstStyle>
            <a:defPPr>
              <a:defRPr lang="en-US"/>
            </a:defPPr>
            <a:lvl1pPr algn="just">
              <a:spcBef>
                <a:spcPct val="50000"/>
              </a:spcBef>
              <a:buFontTx/>
              <a:buNone/>
              <a:defRPr sz="3200" i="1">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t>- </a:t>
            </a:r>
            <a:r>
              <a:rPr lang="en-US" altLang="en-US" dirty="0" err="1"/>
              <a:t>Mô</a:t>
            </a:r>
            <a:r>
              <a:rPr lang="en-US" altLang="en-US" dirty="0"/>
              <a:t> </a:t>
            </a:r>
            <a:r>
              <a:rPr lang="en-US" altLang="en-US" dirty="0" err="1"/>
              <a:t>cơ</a:t>
            </a:r>
            <a:r>
              <a:rPr lang="en-US" altLang="en-US" dirty="0"/>
              <a:t> </a:t>
            </a:r>
            <a:r>
              <a:rPr lang="en-US" altLang="en-US" dirty="0" err="1"/>
              <a:t>gồm</a:t>
            </a:r>
            <a:r>
              <a:rPr lang="en-US" altLang="en-US" dirty="0"/>
              <a:t> </a:t>
            </a:r>
            <a:r>
              <a:rPr lang="en-US" altLang="en-US" dirty="0" err="1"/>
              <a:t>có</a:t>
            </a:r>
            <a:r>
              <a:rPr lang="en-US" altLang="en-US" dirty="0"/>
              <a:t> </a:t>
            </a:r>
            <a:r>
              <a:rPr lang="en-US" altLang="en-US" dirty="0" err="1"/>
              <a:t>cơ</a:t>
            </a:r>
            <a:r>
              <a:rPr lang="en-US" altLang="en-US" dirty="0"/>
              <a:t> </a:t>
            </a:r>
            <a:r>
              <a:rPr lang="en-US" altLang="en-US" dirty="0" err="1"/>
              <a:t>vân</a:t>
            </a:r>
            <a:r>
              <a:rPr lang="en-US" altLang="en-US" dirty="0"/>
              <a:t>, </a:t>
            </a:r>
            <a:r>
              <a:rPr lang="en-US" altLang="en-US" dirty="0" err="1"/>
              <a:t>cơ</a:t>
            </a:r>
            <a:r>
              <a:rPr lang="en-US" altLang="en-US" dirty="0"/>
              <a:t> </a:t>
            </a:r>
            <a:r>
              <a:rPr lang="en-US" altLang="en-US" dirty="0" err="1"/>
              <a:t>trơn</a:t>
            </a:r>
            <a:r>
              <a:rPr lang="en-US" altLang="en-US" dirty="0"/>
              <a:t> </a:t>
            </a:r>
            <a:r>
              <a:rPr lang="en-US" altLang="en-US" dirty="0" err="1"/>
              <a:t>và</a:t>
            </a:r>
            <a:r>
              <a:rPr lang="en-US" altLang="en-US" dirty="0"/>
              <a:t> </a:t>
            </a:r>
            <a:r>
              <a:rPr lang="en-US" altLang="en-US" dirty="0" err="1"/>
              <a:t>cơ</a:t>
            </a:r>
            <a:r>
              <a:rPr lang="en-US" altLang="en-US" dirty="0"/>
              <a:t> </a:t>
            </a:r>
            <a:r>
              <a:rPr lang="en-US" altLang="en-US" dirty="0" err="1"/>
              <a:t>tim</a:t>
            </a:r>
            <a:endParaRPr lang="en-US" altLang="en-US" dirty="0"/>
          </a:p>
          <a:p>
            <a:r>
              <a:rPr lang="en-US" altLang="en-US" dirty="0"/>
              <a:t>- </a:t>
            </a:r>
            <a:r>
              <a:rPr lang="en-US" altLang="en-US" dirty="0" err="1"/>
              <a:t>Chức</a:t>
            </a:r>
            <a:r>
              <a:rPr lang="en-US" altLang="en-US" dirty="0"/>
              <a:t> </a:t>
            </a:r>
            <a:r>
              <a:rPr lang="en-US" altLang="en-US" dirty="0" err="1"/>
              <a:t>năng</a:t>
            </a:r>
            <a:r>
              <a:rPr lang="en-US" altLang="en-US" dirty="0"/>
              <a:t> </a:t>
            </a:r>
            <a:r>
              <a:rPr lang="en-US" altLang="en-US" dirty="0" err="1"/>
              <a:t>của</a:t>
            </a:r>
            <a:r>
              <a:rPr lang="en-US" altLang="en-US" dirty="0"/>
              <a:t> </a:t>
            </a:r>
            <a:r>
              <a:rPr lang="en-US" altLang="en-US" dirty="0" err="1"/>
              <a:t>mô</a:t>
            </a:r>
            <a:r>
              <a:rPr lang="en-US" altLang="en-US" dirty="0"/>
              <a:t> </a:t>
            </a:r>
            <a:r>
              <a:rPr lang="en-US" altLang="en-US" dirty="0" err="1"/>
              <a:t>cơ</a:t>
            </a:r>
            <a:r>
              <a:rPr lang="en-US" altLang="en-US" dirty="0"/>
              <a:t> </a:t>
            </a:r>
            <a:r>
              <a:rPr lang="en-US" altLang="en-US" dirty="0" err="1"/>
              <a:t>là</a:t>
            </a:r>
            <a:r>
              <a:rPr lang="en-US" altLang="en-US" dirty="0"/>
              <a:t> co, </a:t>
            </a:r>
            <a:r>
              <a:rPr lang="en-US" altLang="en-US" dirty="0" err="1"/>
              <a:t>dãn</a:t>
            </a:r>
            <a:r>
              <a:rPr lang="en-US" altLang="en-US" dirty="0"/>
              <a:t>, </a:t>
            </a:r>
            <a:r>
              <a:rPr lang="en-US" altLang="en-US" dirty="0" err="1"/>
              <a:t>tạo</a:t>
            </a:r>
            <a:r>
              <a:rPr lang="en-US" altLang="en-US" dirty="0"/>
              <a:t> </a:t>
            </a:r>
            <a:r>
              <a:rPr lang="en-US" altLang="en-US" dirty="0" err="1"/>
              <a:t>nên</a:t>
            </a:r>
            <a:r>
              <a:rPr lang="en-US" altLang="en-US" dirty="0"/>
              <a:t> </a:t>
            </a:r>
            <a:r>
              <a:rPr lang="en-US" altLang="en-US" dirty="0" err="1"/>
              <a:t>sự</a:t>
            </a:r>
            <a:r>
              <a:rPr lang="en-US" altLang="en-US" dirty="0"/>
              <a:t> </a:t>
            </a:r>
            <a:r>
              <a:rPr lang="en-US" altLang="en-US" dirty="0" err="1"/>
              <a:t>vận</a:t>
            </a:r>
            <a:r>
              <a:rPr lang="en-US" altLang="en-US" dirty="0"/>
              <a:t> </a:t>
            </a:r>
            <a:r>
              <a:rPr lang="en-US" altLang="en-US" dirty="0" err="1"/>
              <a:t>động</a:t>
            </a:r>
            <a:r>
              <a:rPr lang="en-US" altLang="en-US" dirty="0"/>
              <a:t>.</a:t>
            </a:r>
          </a:p>
        </p:txBody>
      </p:sp>
      <p:sp>
        <p:nvSpPr>
          <p:cNvPr id="4" name="Text Box 11"/>
          <p:cNvSpPr txBox="1">
            <a:spLocks noChangeArrowheads="1"/>
          </p:cNvSpPr>
          <p:nvPr/>
        </p:nvSpPr>
        <p:spPr bwMode="auto">
          <a:xfrm rot="-500062">
            <a:off x="-476250" y="1249363"/>
            <a:ext cx="15541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a:solidFill>
                  <a:srgbClr val="FF3300"/>
                </a:solidFill>
                <a:latin typeface=".VnCentury Schoolbook" pitchFamily="34" charset="0"/>
                <a:cs typeface="Arial" panose="020B0604020202020204" pitchFamily="34" charset="0"/>
                <a:sym typeface="Wingdings" panose="05000000000000000000" pitchFamily="2" charset="2"/>
              </a:rPr>
              <a:t>   </a:t>
            </a:r>
          </a:p>
        </p:txBody>
      </p:sp>
    </p:spTree>
    <p:extLst>
      <p:ext uri="{BB962C8B-B14F-4D97-AF65-F5344CB8AC3E}">
        <p14:creationId xmlns:p14="http://schemas.microsoft.com/office/powerpoint/2010/main" val="18277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9516"/>
                                        </p:tgtEl>
                                        <p:attrNameLst>
                                          <p:attrName>style.visibility</p:attrName>
                                        </p:attrNameLst>
                                      </p:cBhvr>
                                      <p:to>
                                        <p:strVal val="visible"/>
                                      </p:to>
                                    </p:set>
                                    <p:animEffect transition="in" filter="strips(downRight)">
                                      <p:cBhvr>
                                        <p:cTn id="7" dur="500"/>
                                        <p:tgtEl>
                                          <p:spTgt spid="149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6"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WordArt 15"/>
          <p:cNvSpPr>
            <a:spLocks noChangeArrowheads="1" noChangeShapeType="1" noTextEdit="1"/>
          </p:cNvSpPr>
          <p:nvPr/>
        </p:nvSpPr>
        <p:spPr bwMode="auto">
          <a:xfrm>
            <a:off x="3429000" y="1752600"/>
            <a:ext cx="2238375" cy="39052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Câu 1</a:t>
            </a:r>
          </a:p>
        </p:txBody>
      </p:sp>
      <p:sp>
        <p:nvSpPr>
          <p:cNvPr id="23" name="Text Box 18"/>
          <p:cNvSpPr txBox="1">
            <a:spLocks noChangeArrowheads="1"/>
          </p:cNvSpPr>
          <p:nvPr/>
        </p:nvSpPr>
        <p:spPr bwMode="auto">
          <a:xfrm>
            <a:off x="840629" y="2819400"/>
            <a:ext cx="7860430" cy="193899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err="1">
                <a:latin typeface="Times New Roman" panose="02020603050405020304" pitchFamily="18" charset="0"/>
                <a:cs typeface="Times New Roman" panose="02020603050405020304" pitchFamily="18" charset="0"/>
              </a:rPr>
              <a:t>Hãy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kể</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tên</a:t>
            </a:r>
            <a:r>
              <a:rPr lang="en-US" altLang="en-US" sz="4000" b="1" dirty="0">
                <a:latin typeface="Times New Roman" panose="02020603050405020304" pitchFamily="18" charset="0"/>
                <a:cs typeface="Times New Roman" panose="02020603050405020304" pitchFamily="18" charset="0"/>
              </a:rPr>
              <a:t> </a:t>
            </a:r>
          </a:p>
          <a:p>
            <a:pPr algn="ctr">
              <a:spcBef>
                <a:spcPct val="0"/>
              </a:spcBef>
              <a:buFontTx/>
              <a:buNone/>
            </a:pP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hình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dạng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em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biết</a:t>
            </a:r>
            <a:endParaRPr lang="en-US"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613816"/>
      </p:ext>
    </p:extLst>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695" y="1475740"/>
            <a:ext cx="5295900" cy="521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23380" y="830776"/>
            <a:ext cx="1924987" cy="645160"/>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MÔ CƠ</a:t>
            </a:r>
          </a:p>
        </p:txBody>
      </p:sp>
      <p:sp>
        <p:nvSpPr>
          <p:cNvPr id="8" name="Rectangle 7"/>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CÁC LOẠI MÔ</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0020" y="2090420"/>
            <a:ext cx="3800475" cy="1322070"/>
          </a:xfrm>
          <a:prstGeom prst="rect">
            <a:avLst/>
          </a:prstGeom>
          <a:noFill/>
        </p:spPr>
        <p:txBody>
          <a:bodyPr wrap="square" rtlCol="0">
            <a:spAutoFit/>
          </a:bodyPr>
          <a:lstStyle/>
          <a:p>
            <a:r>
              <a:rPr lang="en-US" sz="4000" b="1" dirty="0" smtClean="0">
                <a:solidFill>
                  <a:srgbClr val="002060"/>
                </a:solidFill>
                <a:latin typeface="Times New Roman" panose="02020603050405020304" pitchFamily="18" charset="0"/>
                <a:cs typeface="Times New Roman" panose="02020603050405020304" pitchFamily="18" charset="0"/>
              </a:rPr>
              <a:t>Co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dãn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tạo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nên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sự</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vận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động</a:t>
            </a:r>
            <a:r>
              <a:rPr lang="en-US" sz="4000" b="1" dirty="0" smtClean="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83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73025" y="288925"/>
            <a:ext cx="3508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4. Mô thần kinh:</a:t>
            </a:r>
          </a:p>
          <a:p>
            <a:pPr>
              <a:spcBef>
                <a:spcPct val="50000"/>
              </a:spcBef>
              <a:buFontTx/>
              <a:buNone/>
            </a:pPr>
            <a:endParaRPr lang="en-US" altLang="en-US" b="1">
              <a:solidFill>
                <a:srgbClr val="FF0000"/>
              </a:solidFill>
            </a:endParaRPr>
          </a:p>
        </p:txBody>
      </p:sp>
      <p:pic>
        <p:nvPicPr>
          <p:cNvPr id="151557" name="Picture 5" descr="H 4-4 Mo than k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29600" cy="5181600"/>
          </a:xfrm>
          <a:prstGeom prst="rect">
            <a:avLst/>
          </a:prstGeom>
          <a:noFill/>
          <a:ln w="31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12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wheel(4)">
                                      <p:cBhvr>
                                        <p:cTn id="7" dur="20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Text Box 6" descr="Stationery"/>
          <p:cNvSpPr txBox="1">
            <a:spLocks noChangeArrowheads="1"/>
          </p:cNvSpPr>
          <p:nvPr/>
        </p:nvSpPr>
        <p:spPr bwMode="auto">
          <a:xfrm>
            <a:off x="304800" y="1676400"/>
            <a:ext cx="8534400" cy="2062103"/>
          </a:xfrm>
          <a:prstGeom prst="rect">
            <a:avLst/>
          </a:prstGeom>
          <a:solidFill>
            <a:schemeClr val="accent1">
              <a:lumMod val="20000"/>
              <a:lumOff val="80000"/>
            </a:schemeClr>
          </a:solidFill>
          <a:ln>
            <a:noFill/>
          </a:ln>
        </p:spPr>
        <p:txBody>
          <a:bodyPr>
            <a:spAutoFit/>
          </a:bodyPr>
          <a:lstStyle>
            <a:defPPr>
              <a:defRPr lang="en-US"/>
            </a:defPPr>
            <a:lvl1pPr algn="just">
              <a:spcBef>
                <a:spcPct val="50000"/>
              </a:spcBef>
              <a:buFontTx/>
              <a:buNone/>
              <a:defRPr sz="3200" i="1">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t>     - </a:t>
            </a:r>
            <a:r>
              <a:rPr lang="en-US" altLang="en-US" dirty="0" err="1"/>
              <a:t>Chức</a:t>
            </a:r>
            <a:r>
              <a:rPr lang="en-US" altLang="en-US" dirty="0"/>
              <a:t> </a:t>
            </a:r>
            <a:r>
              <a:rPr lang="en-US" altLang="en-US" dirty="0" err="1"/>
              <a:t>năng</a:t>
            </a:r>
            <a:r>
              <a:rPr lang="en-US" altLang="en-US" dirty="0"/>
              <a:t> </a:t>
            </a:r>
            <a:r>
              <a:rPr lang="en-US" altLang="en-US" dirty="0" err="1"/>
              <a:t>của</a:t>
            </a:r>
            <a:r>
              <a:rPr lang="en-US" altLang="en-US" dirty="0"/>
              <a:t> </a:t>
            </a:r>
            <a:r>
              <a:rPr lang="en-US" altLang="en-US" dirty="0" err="1"/>
              <a:t>mô</a:t>
            </a:r>
            <a:r>
              <a:rPr lang="en-US" altLang="en-US" dirty="0"/>
              <a:t> </a:t>
            </a:r>
            <a:r>
              <a:rPr lang="en-US" altLang="en-US" dirty="0" err="1"/>
              <a:t>thần</a:t>
            </a:r>
            <a:r>
              <a:rPr lang="en-US" altLang="en-US" dirty="0"/>
              <a:t> </a:t>
            </a:r>
            <a:r>
              <a:rPr lang="en-US" altLang="en-US" dirty="0" err="1"/>
              <a:t>kinh</a:t>
            </a:r>
            <a:r>
              <a:rPr lang="en-US" altLang="en-US" dirty="0"/>
              <a:t> </a:t>
            </a:r>
            <a:r>
              <a:rPr lang="en-US" altLang="en-US" dirty="0" err="1"/>
              <a:t>là</a:t>
            </a:r>
            <a:r>
              <a:rPr lang="en-US" altLang="en-US" dirty="0"/>
              <a:t> </a:t>
            </a:r>
            <a:r>
              <a:rPr lang="en-US" altLang="en-US" dirty="0" err="1"/>
              <a:t>tiếp</a:t>
            </a:r>
            <a:r>
              <a:rPr lang="en-US" altLang="en-US" dirty="0"/>
              <a:t> </a:t>
            </a:r>
            <a:r>
              <a:rPr lang="en-US" altLang="en-US" dirty="0" err="1"/>
              <a:t>nhận</a:t>
            </a:r>
            <a:r>
              <a:rPr lang="en-US" altLang="en-US" dirty="0"/>
              <a:t> </a:t>
            </a:r>
            <a:r>
              <a:rPr lang="en-US" altLang="en-US" dirty="0" err="1"/>
              <a:t>kích</a:t>
            </a:r>
            <a:r>
              <a:rPr lang="en-US" altLang="en-US" dirty="0"/>
              <a:t> </a:t>
            </a:r>
            <a:r>
              <a:rPr lang="en-US" altLang="en-US" dirty="0" err="1"/>
              <a:t>thích</a:t>
            </a:r>
            <a:r>
              <a:rPr lang="en-US" altLang="en-US" dirty="0"/>
              <a:t>, </a:t>
            </a:r>
            <a:r>
              <a:rPr lang="en-US" altLang="en-US" dirty="0" err="1"/>
              <a:t>xử</a:t>
            </a:r>
            <a:r>
              <a:rPr lang="en-US" altLang="en-US" dirty="0"/>
              <a:t> </a:t>
            </a:r>
            <a:r>
              <a:rPr lang="en-US" altLang="en-US" dirty="0" err="1"/>
              <a:t>lí</a:t>
            </a:r>
            <a:r>
              <a:rPr lang="en-US" altLang="en-US" dirty="0"/>
              <a:t> </a:t>
            </a:r>
            <a:r>
              <a:rPr lang="en-US" altLang="en-US" dirty="0" err="1"/>
              <a:t>thông</a:t>
            </a:r>
            <a:r>
              <a:rPr lang="en-US" altLang="en-US" dirty="0"/>
              <a:t> tin </a:t>
            </a:r>
            <a:r>
              <a:rPr lang="en-US" altLang="en-US" dirty="0" err="1"/>
              <a:t>và</a:t>
            </a:r>
            <a:r>
              <a:rPr lang="en-US" altLang="en-US" dirty="0"/>
              <a:t> </a:t>
            </a:r>
            <a:r>
              <a:rPr lang="en-US" altLang="en-US" dirty="0" err="1"/>
              <a:t>điều</a:t>
            </a:r>
            <a:r>
              <a:rPr lang="en-US" altLang="en-US" dirty="0"/>
              <a:t> </a:t>
            </a:r>
            <a:r>
              <a:rPr lang="en-US" altLang="en-US" dirty="0" err="1"/>
              <a:t>khiển</a:t>
            </a:r>
            <a:r>
              <a:rPr lang="en-US" altLang="en-US" dirty="0"/>
              <a:t> </a:t>
            </a:r>
            <a:r>
              <a:rPr lang="en-US" altLang="en-US" dirty="0" err="1"/>
              <a:t>sự</a:t>
            </a:r>
            <a:r>
              <a:rPr lang="en-US" altLang="en-US" dirty="0"/>
              <a:t> </a:t>
            </a:r>
            <a:r>
              <a:rPr lang="en-US" altLang="en-US" dirty="0" err="1"/>
              <a:t>hoạt</a:t>
            </a:r>
            <a:r>
              <a:rPr lang="en-US" altLang="en-US" dirty="0"/>
              <a:t> </a:t>
            </a:r>
            <a:r>
              <a:rPr lang="en-US" altLang="en-US" dirty="0" err="1"/>
              <a:t>động</a:t>
            </a:r>
            <a:r>
              <a:rPr lang="en-US" altLang="en-US" dirty="0"/>
              <a:t> </a:t>
            </a:r>
            <a:r>
              <a:rPr lang="en-US" altLang="en-US" dirty="0" err="1"/>
              <a:t>các</a:t>
            </a:r>
            <a:r>
              <a:rPr lang="en-US" altLang="en-US" dirty="0"/>
              <a:t> </a:t>
            </a:r>
            <a:r>
              <a:rPr lang="en-US" altLang="en-US" dirty="0" err="1"/>
              <a:t>cơ</a:t>
            </a:r>
            <a:r>
              <a:rPr lang="en-US" altLang="en-US" dirty="0"/>
              <a:t> </a:t>
            </a:r>
            <a:r>
              <a:rPr lang="en-US" altLang="en-US" dirty="0" err="1"/>
              <a:t>quan</a:t>
            </a:r>
            <a:r>
              <a:rPr lang="en-US" altLang="en-US" dirty="0"/>
              <a:t> </a:t>
            </a:r>
            <a:r>
              <a:rPr lang="en-US" altLang="en-US" dirty="0" err="1"/>
              <a:t>để</a:t>
            </a:r>
            <a:r>
              <a:rPr lang="en-US" altLang="en-US" dirty="0"/>
              <a:t> </a:t>
            </a:r>
            <a:r>
              <a:rPr lang="en-US" altLang="en-US" dirty="0" err="1"/>
              <a:t>trả</a:t>
            </a:r>
            <a:r>
              <a:rPr lang="en-US" altLang="en-US" dirty="0"/>
              <a:t> </a:t>
            </a:r>
            <a:r>
              <a:rPr lang="en-US" altLang="en-US" dirty="0" err="1"/>
              <a:t>lời</a:t>
            </a:r>
            <a:r>
              <a:rPr lang="en-US" altLang="en-US" dirty="0"/>
              <a:t> </a:t>
            </a:r>
            <a:r>
              <a:rPr lang="en-US" altLang="en-US" dirty="0" err="1"/>
              <a:t>các</a:t>
            </a:r>
            <a:r>
              <a:rPr lang="en-US" altLang="en-US" dirty="0"/>
              <a:t> </a:t>
            </a:r>
            <a:r>
              <a:rPr lang="en-US" altLang="en-US" dirty="0" err="1"/>
              <a:t>kích</a:t>
            </a:r>
            <a:r>
              <a:rPr lang="en-US" altLang="en-US" dirty="0"/>
              <a:t> </a:t>
            </a:r>
            <a:r>
              <a:rPr lang="en-US" altLang="en-US" dirty="0" err="1"/>
              <a:t>thích</a:t>
            </a:r>
            <a:r>
              <a:rPr lang="en-US" altLang="en-US" dirty="0"/>
              <a:t> </a:t>
            </a:r>
            <a:r>
              <a:rPr lang="en-US" altLang="en-US" dirty="0" err="1"/>
              <a:t>của</a:t>
            </a:r>
            <a:r>
              <a:rPr lang="en-US" altLang="en-US" dirty="0"/>
              <a:t> </a:t>
            </a:r>
            <a:r>
              <a:rPr lang="en-US" altLang="en-US" dirty="0" err="1"/>
              <a:t>môi</a:t>
            </a:r>
            <a:r>
              <a:rPr lang="en-US" altLang="en-US" dirty="0"/>
              <a:t> </a:t>
            </a:r>
            <a:r>
              <a:rPr lang="en-US" altLang="en-US" dirty="0" err="1"/>
              <a:t>trường</a:t>
            </a:r>
            <a:r>
              <a:rPr lang="en-US" altLang="en-US" dirty="0"/>
              <a:t>.</a:t>
            </a:r>
          </a:p>
        </p:txBody>
      </p:sp>
      <p:sp>
        <p:nvSpPr>
          <p:cNvPr id="3" name="TextBox 2"/>
          <p:cNvSpPr txBox="1">
            <a:spLocks noChangeArrowheads="1"/>
          </p:cNvSpPr>
          <p:nvPr/>
        </p:nvSpPr>
        <p:spPr bwMode="auto">
          <a:xfrm>
            <a:off x="1409700" y="609600"/>
            <a:ext cx="6324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rPr>
              <a:t>Mô thần kinh có chức năng gì?</a:t>
            </a:r>
          </a:p>
        </p:txBody>
      </p:sp>
    </p:spTree>
    <p:extLst>
      <p:ext uri="{BB962C8B-B14F-4D97-AF65-F5344CB8AC3E}">
        <p14:creationId xmlns:p14="http://schemas.microsoft.com/office/powerpoint/2010/main" val="293376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82"/>
                                        </p:tgtEl>
                                        <p:attrNameLst>
                                          <p:attrName>style.visibility</p:attrName>
                                        </p:attrNameLst>
                                      </p:cBhvr>
                                      <p:to>
                                        <p:strVal val="visible"/>
                                      </p:to>
                                    </p:set>
                                    <p:animEffect transition="in" filter="fade">
                                      <p:cBhvr>
                                        <p:cTn id="17" dur="5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animBg="1"/>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52400"/>
            <a:ext cx="830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u="sng" dirty="0">
                <a:solidFill>
                  <a:srgbClr val="002060"/>
                </a:solidFill>
                <a:latin typeface="Times New Roman" pitchFamily="18" charset="0"/>
                <a:cs typeface="Times New Roman" pitchFamily="18" charset="0"/>
              </a:rPr>
              <a:t>II/ </a:t>
            </a:r>
            <a:r>
              <a:rPr lang="en-US" sz="3200" b="1" u="sng" dirty="0" err="1">
                <a:solidFill>
                  <a:srgbClr val="002060"/>
                </a:solidFill>
                <a:latin typeface="Times New Roman" pitchFamily="18" charset="0"/>
                <a:cs typeface="Times New Roman" pitchFamily="18" charset="0"/>
              </a:rPr>
              <a:t>Các</a:t>
            </a:r>
            <a:r>
              <a:rPr lang="en-US" sz="3200" b="1" u="sng" dirty="0">
                <a:solidFill>
                  <a:srgbClr val="002060"/>
                </a:solidFill>
                <a:latin typeface="Times New Roman" pitchFamily="18" charset="0"/>
                <a:cs typeface="Times New Roman" pitchFamily="18" charset="0"/>
              </a:rPr>
              <a:t> </a:t>
            </a:r>
            <a:r>
              <a:rPr lang="en-US" sz="3200" b="1" u="sng" dirty="0" err="1">
                <a:solidFill>
                  <a:srgbClr val="002060"/>
                </a:solidFill>
                <a:latin typeface="Times New Roman" pitchFamily="18" charset="0"/>
                <a:cs typeface="Times New Roman" pitchFamily="18" charset="0"/>
              </a:rPr>
              <a:t>loại</a:t>
            </a:r>
            <a:r>
              <a:rPr lang="en-US" sz="3200" b="1" u="sng" dirty="0">
                <a:solidFill>
                  <a:srgbClr val="002060"/>
                </a:solidFill>
                <a:latin typeface="Times New Roman" pitchFamily="18" charset="0"/>
                <a:cs typeface="Times New Roman" pitchFamily="18" charset="0"/>
              </a:rPr>
              <a:t> </a:t>
            </a:r>
            <a:r>
              <a:rPr lang="en-US" sz="3200" b="1" u="sng" dirty="0" err="1">
                <a:solidFill>
                  <a:srgbClr val="002060"/>
                </a:solidFill>
                <a:latin typeface="Times New Roman" pitchFamily="18" charset="0"/>
                <a:cs typeface="Times New Roman" pitchFamily="18" charset="0"/>
              </a:rPr>
              <a:t>mô</a:t>
            </a:r>
            <a:r>
              <a:rPr lang="en-US" sz="3200" b="1" u="sng" dirty="0">
                <a:solidFill>
                  <a:srgbClr val="002060"/>
                </a:solidFill>
                <a:latin typeface="Times New Roman" pitchFamily="18" charset="0"/>
                <a:cs typeface="Times New Roman" pitchFamily="18" charset="0"/>
              </a:rPr>
              <a:t>.</a:t>
            </a:r>
          </a:p>
        </p:txBody>
      </p:sp>
      <p:sp>
        <p:nvSpPr>
          <p:cNvPr id="4" name="Rectangle 3"/>
          <p:cNvSpPr/>
          <p:nvPr/>
        </p:nvSpPr>
        <p:spPr>
          <a:xfrm>
            <a:off x="187325" y="204589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4/ </a:t>
            </a:r>
            <a:r>
              <a:rPr lang="en-US" sz="3600" b="1" dirty="0" err="1">
                <a:solidFill>
                  <a:srgbClr val="FF0000"/>
                </a:solidFill>
                <a:latin typeface="Times New Roman" panose="02020603050405020304" pitchFamily="18" charset="0"/>
                <a:cs typeface="Times New Roman" panose="02020603050405020304" pitchFamily="18" charset="0"/>
              </a:rPr>
              <a:t>Mô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8676" name="AutoShape 7"/>
          <p:cNvSpPr>
            <a:spLocks noChangeArrowheads="1"/>
          </p:cNvSpPr>
          <p:nvPr/>
        </p:nvSpPr>
        <p:spPr bwMode="auto">
          <a:xfrm>
            <a:off x="152400" y="3200400"/>
            <a:ext cx="8458200" cy="3505200"/>
          </a:xfrm>
          <a:prstGeom prst="roundRect">
            <a:avLst>
              <a:gd name="adj" fmla="val 16667"/>
            </a:avLst>
          </a:prstGeom>
          <a:noFill/>
          <a:ln w="38100">
            <a:solidFill>
              <a:srgbClr val="10F1F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228600" y="3552617"/>
            <a:ext cx="8305800" cy="2800767"/>
          </a:xfrm>
          <a:prstGeom prst="rect">
            <a:avLst/>
          </a:prstGeom>
          <a:solidFill>
            <a:schemeClr val="accent1">
              <a:lumMod val="20000"/>
              <a:lumOff val="80000"/>
            </a:schemeClr>
          </a:solidFill>
          <a:ln>
            <a:noFill/>
          </a:ln>
        </p:spPr>
        <p:txBody>
          <a:bodyPr>
            <a:spAutoFit/>
          </a:bodyPr>
          <a:lstStyle>
            <a:defPPr>
              <a:defRPr lang="en-US"/>
            </a:defPPr>
            <a:lvl1pPr algn="just">
              <a:spcBef>
                <a:spcPct val="50000"/>
              </a:spcBef>
              <a:buFontTx/>
              <a:buNone/>
              <a:defRPr sz="3200" i="1">
                <a:solidFill>
                  <a:srgbClr val="00206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dirty="0" err="1"/>
              <a:t>Ghi</a:t>
            </a:r>
            <a:r>
              <a:rPr lang="en-US" dirty="0"/>
              <a:t> </a:t>
            </a:r>
            <a:r>
              <a:rPr lang="en-US" dirty="0" err="1"/>
              <a:t>bài</a:t>
            </a:r>
            <a:r>
              <a:rPr lang="en-US" dirty="0"/>
              <a:t>:</a:t>
            </a:r>
          </a:p>
          <a:p>
            <a:r>
              <a:rPr lang="en-US" dirty="0" err="1"/>
              <a:t>Mô</a:t>
            </a:r>
            <a:r>
              <a:rPr lang="en-US" dirty="0"/>
              <a:t> </a:t>
            </a:r>
            <a:r>
              <a:rPr lang="en-US" dirty="0" err="1"/>
              <a:t>thần</a:t>
            </a:r>
            <a:r>
              <a:rPr lang="en-US" dirty="0"/>
              <a:t> </a:t>
            </a:r>
            <a:r>
              <a:rPr lang="en-US" dirty="0" err="1"/>
              <a:t>kinh</a:t>
            </a:r>
            <a:r>
              <a:rPr lang="en-US" dirty="0"/>
              <a:t> </a:t>
            </a:r>
            <a:r>
              <a:rPr lang="en-US" dirty="0" err="1"/>
              <a:t>tạo</a:t>
            </a:r>
            <a:r>
              <a:rPr lang="en-US" dirty="0"/>
              <a:t> </a:t>
            </a:r>
            <a:r>
              <a:rPr lang="en-US" dirty="0" err="1"/>
              <a:t>nên</a:t>
            </a:r>
            <a:r>
              <a:rPr lang="en-US" dirty="0"/>
              <a:t> </a:t>
            </a:r>
            <a:r>
              <a:rPr lang="en-US" dirty="0" err="1"/>
              <a:t>hệ</a:t>
            </a:r>
            <a:r>
              <a:rPr lang="en-US" dirty="0"/>
              <a:t> </a:t>
            </a:r>
            <a:r>
              <a:rPr lang="en-US" dirty="0" err="1"/>
              <a:t>thần</a:t>
            </a:r>
            <a:r>
              <a:rPr lang="en-US" dirty="0"/>
              <a:t> </a:t>
            </a:r>
            <a:r>
              <a:rPr lang="en-US" dirty="0" err="1"/>
              <a:t>kinh</a:t>
            </a:r>
            <a:r>
              <a:rPr lang="en-US" dirty="0"/>
              <a:t> </a:t>
            </a:r>
            <a:r>
              <a:rPr lang="en-US" dirty="0" err="1"/>
              <a:t>có</a:t>
            </a:r>
            <a:r>
              <a:rPr lang="en-US" dirty="0"/>
              <a:t> </a:t>
            </a:r>
            <a:r>
              <a:rPr lang="en-US" dirty="0" err="1"/>
              <a:t>chức</a:t>
            </a:r>
            <a:r>
              <a:rPr lang="en-US" dirty="0"/>
              <a:t> </a:t>
            </a:r>
            <a:r>
              <a:rPr lang="en-US" dirty="0" err="1"/>
              <a:t>năng</a:t>
            </a:r>
            <a:r>
              <a:rPr lang="en-US" dirty="0"/>
              <a:t> </a:t>
            </a:r>
            <a:r>
              <a:rPr lang="en-US" dirty="0" err="1"/>
              <a:t>tiếp</a:t>
            </a:r>
            <a:r>
              <a:rPr lang="en-US" dirty="0"/>
              <a:t> </a:t>
            </a:r>
            <a:r>
              <a:rPr lang="en-US" dirty="0" err="1"/>
              <a:t>nhận</a:t>
            </a:r>
            <a:r>
              <a:rPr lang="en-US" dirty="0"/>
              <a:t> </a:t>
            </a:r>
            <a:r>
              <a:rPr lang="en-US" dirty="0" err="1"/>
              <a:t>kích</a:t>
            </a:r>
            <a:r>
              <a:rPr lang="en-US" dirty="0"/>
              <a:t> </a:t>
            </a:r>
            <a:r>
              <a:rPr lang="en-US" dirty="0" err="1"/>
              <a:t>thích</a:t>
            </a:r>
            <a:r>
              <a:rPr lang="en-US" dirty="0"/>
              <a:t>, </a:t>
            </a:r>
            <a:r>
              <a:rPr lang="en-US" dirty="0" err="1"/>
              <a:t>xử</a:t>
            </a:r>
            <a:r>
              <a:rPr lang="en-US" dirty="0"/>
              <a:t> </a:t>
            </a:r>
            <a:r>
              <a:rPr lang="en-US" dirty="0" err="1"/>
              <a:t>lí</a:t>
            </a:r>
            <a:r>
              <a:rPr lang="en-US" dirty="0"/>
              <a:t> </a:t>
            </a:r>
            <a:r>
              <a:rPr lang="en-US" dirty="0" err="1"/>
              <a:t>thông</a:t>
            </a:r>
            <a:r>
              <a:rPr lang="en-US" dirty="0"/>
              <a:t> tin </a:t>
            </a:r>
            <a:r>
              <a:rPr lang="en-US" dirty="0" err="1"/>
              <a:t>và</a:t>
            </a:r>
            <a:r>
              <a:rPr lang="en-US" dirty="0"/>
              <a:t> </a:t>
            </a:r>
            <a:r>
              <a:rPr lang="en-US" dirty="0" err="1"/>
              <a:t>điều</a:t>
            </a:r>
            <a:r>
              <a:rPr lang="en-US" dirty="0"/>
              <a:t> </a:t>
            </a:r>
            <a:r>
              <a:rPr lang="en-US" dirty="0" err="1"/>
              <a:t>khiển</a:t>
            </a:r>
            <a:r>
              <a:rPr lang="en-US" dirty="0"/>
              <a:t> </a:t>
            </a:r>
            <a:r>
              <a:rPr lang="en-US" dirty="0" err="1"/>
              <a:t>sự</a:t>
            </a:r>
            <a:r>
              <a:rPr lang="en-US" dirty="0"/>
              <a:t> </a:t>
            </a:r>
            <a:r>
              <a:rPr lang="en-US" dirty="0" err="1"/>
              <a:t>hoạt</a:t>
            </a:r>
            <a:r>
              <a:rPr lang="en-US" dirty="0"/>
              <a:t> </a:t>
            </a:r>
            <a:r>
              <a:rPr lang="en-US" dirty="0" err="1"/>
              <a:t>động</a:t>
            </a:r>
            <a:r>
              <a:rPr lang="en-US" dirty="0"/>
              <a:t> </a:t>
            </a:r>
            <a:r>
              <a:rPr lang="en-US" dirty="0" err="1"/>
              <a:t>các</a:t>
            </a:r>
            <a:r>
              <a:rPr lang="en-US" dirty="0"/>
              <a:t> </a:t>
            </a:r>
            <a:r>
              <a:rPr lang="en-US" dirty="0" err="1"/>
              <a:t>cơ</a:t>
            </a:r>
            <a:r>
              <a:rPr lang="en-US" dirty="0"/>
              <a:t> </a:t>
            </a:r>
            <a:r>
              <a:rPr lang="en-US" dirty="0" err="1"/>
              <a:t>quan</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kích</a:t>
            </a:r>
            <a:r>
              <a:rPr lang="en-US" dirty="0"/>
              <a:t> </a:t>
            </a:r>
            <a:r>
              <a:rPr lang="en-US" dirty="0" err="1"/>
              <a:t>thích</a:t>
            </a:r>
            <a:r>
              <a:rPr lang="en-US" dirty="0"/>
              <a:t> </a:t>
            </a:r>
            <a:r>
              <a:rPr lang="en-US" dirty="0" err="1"/>
              <a:t>của</a:t>
            </a:r>
            <a:r>
              <a:rPr lang="en-US" dirty="0"/>
              <a:t> </a:t>
            </a:r>
            <a:r>
              <a:rPr lang="en-US" dirty="0" err="1"/>
              <a:t>môi</a:t>
            </a:r>
            <a:r>
              <a:rPr lang="en-US" dirty="0"/>
              <a:t> </a:t>
            </a:r>
            <a:r>
              <a:rPr lang="en-US" dirty="0" err="1"/>
              <a:t>trường</a:t>
            </a:r>
            <a:r>
              <a:rPr lang="en-US" dirty="0"/>
              <a:t>. </a:t>
            </a:r>
          </a:p>
        </p:txBody>
      </p:sp>
      <p:pic>
        <p:nvPicPr>
          <p:cNvPr id="9" name="Picture 2"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810752">
            <a:off x="2260600" y="3071605"/>
            <a:ext cx="1544638" cy="904875"/>
          </a:xfrm>
          <a:prstGeom prst="rect">
            <a:avLst/>
          </a:prstGeom>
          <a:solidFill>
            <a:schemeClr val="bg1"/>
          </a:solidFill>
          <a:ln w="9525">
            <a:solidFill>
              <a:schemeClr val="bg1"/>
            </a:solidFill>
            <a:miter lim="800000"/>
            <a:headEnd/>
            <a:tailEnd/>
          </a:ln>
        </p:spPr>
      </p:pic>
      <p:sp>
        <p:nvSpPr>
          <p:cNvPr id="10" name="Rectangle 6"/>
          <p:cNvSpPr>
            <a:spLocks noChangeArrowheads="1"/>
          </p:cNvSpPr>
          <p:nvPr/>
        </p:nvSpPr>
        <p:spPr bwMode="auto">
          <a:xfrm>
            <a:off x="152400" y="478631"/>
            <a:ext cx="281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1.Mô </a:t>
            </a:r>
            <a:r>
              <a:rPr lang="en-US" altLang="en-US" sz="3600" b="1" dirty="0" err="1">
                <a:solidFill>
                  <a:srgbClr val="FF0000"/>
                </a:solidFill>
                <a:latin typeface="Times New Roman" panose="02020603050405020304" pitchFamily="18" charset="0"/>
                <a:cs typeface="Times New Roman" panose="02020603050405020304" pitchFamily="18" charset="0"/>
              </a:rPr>
              <a:t>biểu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bì</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11" name="Text Box 15"/>
          <p:cNvSpPr txBox="1">
            <a:spLocks noChangeArrowheads="1"/>
          </p:cNvSpPr>
          <p:nvPr/>
        </p:nvSpPr>
        <p:spPr bwMode="auto">
          <a:xfrm>
            <a:off x="152400" y="948452"/>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2.Mô </a:t>
            </a:r>
            <a:r>
              <a:rPr lang="en-US" altLang="en-US" sz="3600" b="1" dirty="0" err="1">
                <a:solidFill>
                  <a:srgbClr val="FF0000"/>
                </a:solidFill>
                <a:latin typeface="Times New Roman" panose="02020603050405020304" pitchFamily="18" charset="0"/>
                <a:cs typeface="Times New Roman" panose="02020603050405020304" pitchFamily="18" charset="0"/>
              </a:rPr>
              <a:t>liên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kết</a:t>
            </a:r>
            <a:r>
              <a:rPr lang="en-US" altLang="en-US" sz="3600" b="1"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 Box 4" descr="Stationery"/>
          <p:cNvSpPr txBox="1">
            <a:spLocks noChangeArrowheads="1"/>
          </p:cNvSpPr>
          <p:nvPr/>
        </p:nvSpPr>
        <p:spPr bwMode="auto">
          <a:xfrm>
            <a:off x="228600" y="1476961"/>
            <a:ext cx="239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50000"/>
              </a:spcBef>
              <a:buFontTx/>
              <a:buNone/>
              <a:defRPr sz="3600" b="1">
                <a:solidFill>
                  <a:srgbClr val="FF000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t>3.Mô </a:t>
            </a:r>
            <a:r>
              <a:rPr lang="en-US" altLang="en-US" dirty="0" err="1"/>
              <a:t>cơ</a:t>
            </a:r>
            <a:r>
              <a:rPr lang="en-US" altLang="en-US" dirty="0"/>
              <a:t>:</a:t>
            </a:r>
          </a:p>
        </p:txBody>
      </p:sp>
    </p:spTree>
    <p:extLst>
      <p:ext uri="{BB962C8B-B14F-4D97-AF65-F5344CB8AC3E}">
        <p14:creationId xmlns:p14="http://schemas.microsoft.com/office/powerpoint/2010/main" val="353246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CÁC LOẠI MÔ</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00"/>
            <a:ext cx="228264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a:off x="4538663" y="1005739"/>
            <a:ext cx="1096777" cy="45315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3305608" y="4363792"/>
            <a:ext cx="685800" cy="381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753408" y="4772696"/>
            <a:ext cx="1143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2895600" y="2372201"/>
            <a:ext cx="647700" cy="76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492046"/>
            <a:ext cx="19716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533" y="4315496"/>
            <a:ext cx="21240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576" y="1028741"/>
            <a:ext cx="22955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7190" y="4134520"/>
            <a:ext cx="197167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barn(inVertical)">
                                      <p:cBhvr>
                                        <p:cTn id="26" dur="500"/>
                                        <p:tgtEl>
                                          <p:spTgt spid="1229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881" y="3228975"/>
            <a:ext cx="27336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0" y="3773632"/>
            <a:ext cx="21431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881" y="3124200"/>
            <a:ext cx="1924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2347481" y="4402064"/>
            <a:ext cx="685800" cy="273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309881" y="4454452"/>
            <a:ext cx="685800" cy="273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NIỆM CƠ QUAN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62000" y="1010308"/>
            <a:ext cx="7167995" cy="138499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Quan</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sát</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hình</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dưới</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đây</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kết</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hợp</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với</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sự</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hiểu</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biết</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của</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bản</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thân</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em</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hãy</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cho</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biết</a:t>
            </a:r>
            <a:r>
              <a:rPr lang="en-US" sz="2800" b="1" i="1" dirty="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cơ</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quan</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là</a:t>
            </a:r>
            <a:r>
              <a:rPr lang="en-US" sz="2800" b="1" i="1" dirty="0" smtClean="0">
                <a:latin typeface="Times New Roman" panose="02020603050405020304" pitchFamily="18" charset="0"/>
                <a:cs typeface="Times New Roman" panose="02020603050405020304" pitchFamily="18" charset="0"/>
                <a:sym typeface="Wingdings 3" panose="05040102010807070707"/>
              </a:rPr>
              <a:t> </a:t>
            </a:r>
            <a:r>
              <a:rPr lang="en-US" sz="2800" b="1" i="1" dirty="0" err="1" smtClean="0">
                <a:latin typeface="Times New Roman" panose="02020603050405020304" pitchFamily="18" charset="0"/>
                <a:cs typeface="Times New Roman" panose="02020603050405020304" pitchFamily="18" charset="0"/>
                <a:sym typeface="Wingdings 3" panose="05040102010807070707"/>
              </a:rPr>
              <a:t>gì</a:t>
            </a:r>
            <a:r>
              <a:rPr lang="en-US" sz="2800" b="1" i="1" dirty="0" smtClean="0">
                <a:latin typeface="Times New Roman" panose="02020603050405020304" pitchFamily="18" charset="0"/>
                <a:cs typeface="Times New Roman" panose="02020603050405020304" pitchFamily="18" charset="0"/>
                <a:sym typeface="Wingdings 3" panose="05040102010807070707"/>
              </a:rPr>
              <a:t>?</a:t>
            </a:r>
            <a:endParaRPr lang="en-US" sz="28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881" y="2983056"/>
            <a:ext cx="27336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0" y="3527713"/>
            <a:ext cx="21431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881" y="2878281"/>
            <a:ext cx="19240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347481" y="4156145"/>
            <a:ext cx="685800" cy="273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309881" y="4208533"/>
            <a:ext cx="685800" cy="273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1773378"/>
            <a:ext cx="8441314" cy="5957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NIỆM CƠ QUAN</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MÔ, CƠ QUAN, HỆ CƠ QUAN</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15315"/>
            <a:ext cx="1676399" cy="224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1657"/>
            <a:ext cx="1350968" cy="2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504" y="671716"/>
            <a:ext cx="871751" cy="2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3324083"/>
            <a:ext cx="1600200" cy="26195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MÔ</a:t>
            </a:r>
          </a:p>
          <a:p>
            <a:pPr algn="ct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chuyên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hóa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nhiệm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2590799" y="3376549"/>
            <a:ext cx="1524000" cy="16526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CƠ QUAN</a:t>
            </a:r>
          </a:p>
          <a:p>
            <a:pPr algn="ct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4800600" y="3371552"/>
            <a:ext cx="1905000" cy="16676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HỆ CƠ QUAN</a:t>
            </a:r>
          </a:p>
          <a:p>
            <a:pPr algn="ct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p:txBody>
      </p:sp>
      <p:sp>
        <p:nvSpPr>
          <p:cNvPr id="14" name="Rectangle 13"/>
          <p:cNvSpPr/>
          <p:nvPr/>
        </p:nvSpPr>
        <p:spPr>
          <a:xfrm>
            <a:off x="7406740" y="3371552"/>
            <a:ext cx="1205760" cy="16676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CƠ THỂ</a:t>
            </a:r>
          </a:p>
          <a:p>
            <a:pPr algn="ct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a:t>
            </a:r>
            <a:endParaRPr lang="en-US" sz="2000"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1981200" y="2562083"/>
            <a:ext cx="457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343400" y="2519640"/>
            <a:ext cx="457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53200" y="2438400"/>
            <a:ext cx="457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43868"/>
            <a:ext cx="1801895" cy="145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76425"/>
            <a:ext cx="4656455" cy="484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1043940"/>
            <a:ext cx="3513455" cy="58356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MÔ THẦN KINH</a:t>
            </a:r>
          </a:p>
        </p:txBody>
      </p:sp>
      <p:sp>
        <p:nvSpPr>
          <p:cNvPr id="8" name="Rectangle 7"/>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CÁC LOẠI MÔ</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047615" y="2438400"/>
            <a:ext cx="3670300" cy="2861310"/>
          </a:xfrm>
          <a:prstGeom prst="rect">
            <a:avLst/>
          </a:prstGeom>
          <a:noFill/>
        </p:spPr>
        <p:txBody>
          <a:bodyPr wrap="square" rtlCol="0">
            <a:spAutoFit/>
          </a:bodyPr>
          <a:lstStyle/>
          <a:p>
            <a:r>
              <a:rPr lang="en-US" sz="3600" b="1" dirty="0" err="1" smtClean="0">
                <a:solidFill>
                  <a:srgbClr val="002060"/>
                </a:solidFill>
                <a:latin typeface="Times New Roman" panose="02020603050405020304" pitchFamily="18" charset="0"/>
                <a:cs typeface="Times New Roman" panose="02020603050405020304" pitchFamily="18" charset="0"/>
              </a:rPr>
              <a:t>Tiếp</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nhận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kích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thích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xử</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lí</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thông</a:t>
            </a:r>
            <a:r>
              <a:rPr lang="en-US" sz="3600" b="1" dirty="0" smtClean="0">
                <a:solidFill>
                  <a:srgbClr val="002060"/>
                </a:solidFill>
                <a:latin typeface="Times New Roman" panose="02020603050405020304" pitchFamily="18" charset="0"/>
                <a:cs typeface="Times New Roman" panose="02020603050405020304" pitchFamily="18" charset="0"/>
              </a:rPr>
              <a:t> tin, </a:t>
            </a:r>
            <a:r>
              <a:rPr lang="en-US" sz="3600" b="1" dirty="0" err="1" smtClean="0">
                <a:solidFill>
                  <a:srgbClr val="002060"/>
                </a:solidFill>
                <a:latin typeface="Times New Roman" panose="02020603050405020304" pitchFamily="18" charset="0"/>
                <a:cs typeface="Times New Roman" panose="02020603050405020304" pitchFamily="18" charset="0"/>
              </a:rPr>
              <a:t>điều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hòa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hoạt</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động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các</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cơ</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quan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trả</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lời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kích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thích</a:t>
            </a:r>
            <a:r>
              <a:rPr lang="en-US" sz="3600" b="1" dirty="0" smtClean="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42875" y="5308600"/>
            <a:ext cx="8848725" cy="1473200"/>
            <a:chOff x="96" y="3360"/>
            <a:chExt cx="5574" cy="928"/>
          </a:xfrm>
        </p:grpSpPr>
        <p:pic>
          <p:nvPicPr>
            <p:cNvPr id="10244" name="Picture 3" descr="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reeform 5"/>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47" name="Freeform 6"/>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48" name="Line 7"/>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9" name="Line 8"/>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grpSp>
      <p:pic>
        <p:nvPicPr>
          <p:cNvPr id="332822" name="Picture 22" descr="stom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56" y="228600"/>
            <a:ext cx="87299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71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2822"/>
                                        </p:tgtEl>
                                        <p:attrNameLst>
                                          <p:attrName>style.visibility</p:attrName>
                                        </p:attrNameLst>
                                      </p:cBhvr>
                                      <p:to>
                                        <p:strVal val="visible"/>
                                      </p:to>
                                    </p:set>
                                    <p:animEffect transition="in" filter="checkerboard(across)">
                                      <p:cBhvr>
                                        <p:cTn id="7" dur="500"/>
                                        <p:tgtEl>
                                          <p:spTgt spid="332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Vntebao03"/>
          <p:cNvPicPr>
            <a:picLocks noChangeAspect="1" noChangeArrowheads="1"/>
          </p:cNvPicPr>
          <p:nvPr/>
        </p:nvPicPr>
        <p:blipFill>
          <a:blip r:embed="rId3">
            <a:extLst>
              <a:ext uri="{28A0092B-C50C-407E-A947-70E740481C1C}">
                <a14:useLocalDpi xmlns:a14="http://schemas.microsoft.com/office/drawing/2010/main" val="0"/>
              </a:ext>
            </a:extLst>
          </a:blip>
          <a:srcRect l="13127" r="13899"/>
          <a:stretch>
            <a:fillRect/>
          </a:stretch>
        </p:blipFill>
        <p:spPr bwMode="auto">
          <a:xfrm>
            <a:off x="4876800" y="738188"/>
            <a:ext cx="41148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Vntebao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38188"/>
            <a:ext cx="4495800" cy="4976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6" name="Text Box 2"/>
          <p:cNvSpPr txBox="1">
            <a:spLocks noChangeArrowheads="1"/>
          </p:cNvSpPr>
          <p:nvPr/>
        </p:nvSpPr>
        <p:spPr bwMode="auto">
          <a:xfrm>
            <a:off x="4800600" y="5788025"/>
            <a:ext cx="3886200" cy="70802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900" b="1" i="1">
                <a:solidFill>
                  <a:srgbClr val="0033CC"/>
                </a:solidFill>
                <a:latin typeface=".VnTimeH" pitchFamily="34" charset="0"/>
                <a:cs typeface="Arial" panose="020B0604020202020204" pitchFamily="34" charset="0"/>
              </a:rPr>
              <a:t> </a:t>
            </a:r>
            <a:r>
              <a:rPr lang="en-US" altLang="en-US" sz="4000" b="1" i="1">
                <a:solidFill>
                  <a:srgbClr val="0033CC"/>
                </a:solidFill>
                <a:latin typeface="Times New Roman" panose="02020603050405020304" pitchFamily="18" charset="0"/>
                <a:cs typeface="Times New Roman" panose="02020603050405020304" pitchFamily="18" charset="0"/>
              </a:rPr>
              <a:t>Tế bào thần kinh</a:t>
            </a:r>
            <a:endParaRPr lang="en-US" altLang="en-US" sz="2900" b="1">
              <a:solidFill>
                <a:srgbClr val="0033CC"/>
              </a:solidFill>
              <a:latin typeface=".VnTimeH" pitchFamily="34" charset="0"/>
              <a:cs typeface="Arial" panose="020B0604020202020204" pitchFamily="34" charset="0"/>
            </a:endParaRPr>
          </a:p>
        </p:txBody>
      </p:sp>
      <p:sp>
        <p:nvSpPr>
          <p:cNvPr id="8197" name="Text Box 2"/>
          <p:cNvSpPr txBox="1">
            <a:spLocks noChangeArrowheads="1"/>
          </p:cNvSpPr>
          <p:nvPr/>
        </p:nvSpPr>
        <p:spPr bwMode="auto">
          <a:xfrm>
            <a:off x="609600" y="5768975"/>
            <a:ext cx="3733800" cy="70802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900" b="1" i="1">
                <a:solidFill>
                  <a:srgbClr val="0033CC"/>
                </a:solidFill>
                <a:latin typeface=".VnTimeH" pitchFamily="34" charset="0"/>
                <a:cs typeface="Arial" panose="020B0604020202020204" pitchFamily="34" charset="0"/>
              </a:rPr>
              <a:t> </a:t>
            </a:r>
            <a:r>
              <a:rPr lang="en-US" altLang="en-US" sz="4000" b="1" i="1">
                <a:solidFill>
                  <a:srgbClr val="0033CC"/>
                </a:solidFill>
                <a:latin typeface=".VnTimeH" pitchFamily="34" charset="0"/>
                <a:cs typeface="Arial" panose="020B0604020202020204" pitchFamily="34" charset="0"/>
              </a:rPr>
              <a:t>T</a:t>
            </a:r>
            <a:r>
              <a:rPr lang="en-US" altLang="en-US" sz="4000" b="1" i="1">
                <a:solidFill>
                  <a:srgbClr val="0033CC"/>
                </a:solidFill>
                <a:latin typeface="Times New Roman" panose="02020603050405020304" pitchFamily="18" charset="0"/>
                <a:cs typeface="Times New Roman" panose="02020603050405020304" pitchFamily="18" charset="0"/>
              </a:rPr>
              <a:t>ế bào phổi</a:t>
            </a:r>
            <a:endParaRPr lang="en-US" altLang="en-US" sz="2900" b="1">
              <a:solidFill>
                <a:srgbClr val="0033CC"/>
              </a:solidFill>
              <a:latin typeface=".VnTimeH" pitchFamily="34" charset="0"/>
              <a:cs typeface="Arial" panose="020B0604020202020204" pitchFamily="34" charset="0"/>
            </a:endParaRPr>
          </a:p>
        </p:txBody>
      </p:sp>
    </p:spTree>
    <p:extLst>
      <p:ext uri="{BB962C8B-B14F-4D97-AF65-F5344CB8AC3E}">
        <p14:creationId xmlns:p14="http://schemas.microsoft.com/office/powerpoint/2010/main" val="2920774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ình nền Powerpoint đẹp, Ảnh đẹp tạo slide Powerpoint 2016, 2019, 2010"/>
          <p:cNvPicPr>
            <a:picLocks noChangeAspect="1" noChangeArrowheads="1"/>
          </p:cNvPicPr>
          <p:nvPr/>
        </p:nvPicPr>
        <p:blipFill rotWithShape="1">
          <a:blip r:embed="rId2">
            <a:extLst>
              <a:ext uri="{28A0092B-C50C-407E-A947-70E740481C1C}">
                <a14:useLocalDpi xmlns:a14="http://schemas.microsoft.com/office/drawing/2010/main" val="0"/>
              </a:ext>
            </a:extLst>
          </a:blip>
          <a:srcRect b="33535"/>
          <a:stretch>
            <a:fillRect/>
          </a:stretch>
        </p:blipFill>
        <p:spPr bwMode="auto">
          <a:xfrm>
            <a:off x="-1" y="0"/>
            <a:ext cx="9164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6817" y="440653"/>
            <a:ext cx="8077200" cy="523220"/>
          </a:xfrm>
          <a:prstGeom prst="rect">
            <a:avLst/>
          </a:prstGeom>
        </p:spPr>
        <p:txBody>
          <a:bodyPr wrap="square">
            <a:spAutoFit/>
          </a:bodyPr>
          <a:lstStyle/>
          <a:p>
            <a:r>
              <a:rPr lang="en-US" sz="2800" b="1" i="1" dirty="0" err="1" smtClean="0">
                <a:latin typeface="Times New Roman" panose="02020603050405020304" pitchFamily="18" charset="0"/>
                <a:cs typeface="Times New Roman" panose="02020603050405020304" pitchFamily="18" charset="0"/>
              </a:rPr>
              <a:t>Câu</a:t>
            </a:r>
            <a:r>
              <a:rPr lang="en-US" sz="2800" b="1" i="1" dirty="0" smtClean="0">
                <a:latin typeface="Times New Roman" panose="02020603050405020304" pitchFamily="18" charset="0"/>
                <a:cs typeface="Times New Roman" panose="02020603050405020304" pitchFamily="18" charset="0"/>
              </a:rPr>
              <a:t> 1: </a:t>
            </a:r>
            <a:r>
              <a:rPr lang="en-US" sz="2800" b="1" i="1" dirty="0" err="1" smtClean="0">
                <a:latin typeface="Times New Roman" panose="02020603050405020304" pitchFamily="18" charset="0"/>
                <a:cs typeface="Times New Roman" panose="02020603050405020304" pitchFamily="18" charset="0"/>
              </a:rPr>
              <a:t>Các</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trúc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bào</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là</a:t>
            </a:r>
            <a:endParaRPr lang="en-US" sz="28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1733672" y="1144443"/>
            <a:ext cx="6510115"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Màng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a:t>
            </a:r>
          </a:p>
        </p:txBody>
      </p:sp>
      <p:sp>
        <p:nvSpPr>
          <p:cNvPr id="16" name="Rectangle 15"/>
          <p:cNvSpPr/>
          <p:nvPr/>
        </p:nvSpPr>
        <p:spPr>
          <a:xfrm>
            <a:off x="1733672" y="1766593"/>
            <a:ext cx="5338321"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Lưới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p:txBody>
      </p:sp>
      <p:sp>
        <p:nvSpPr>
          <p:cNvPr id="17" name="Rectangle 16"/>
          <p:cNvSpPr/>
          <p:nvPr/>
        </p:nvSpPr>
        <p:spPr>
          <a:xfrm>
            <a:off x="1733672" y="2442213"/>
            <a:ext cx="5849678"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C. </a:t>
            </a:r>
            <a:r>
              <a:rPr lang="en-US" sz="2800" dirty="0" err="1" smtClean="0">
                <a:latin typeface="Times New Roman" panose="02020603050405020304" pitchFamily="18" charset="0"/>
                <a:cs typeface="Times New Roman" panose="02020603050405020304" pitchFamily="18" charset="0"/>
              </a:rPr>
              <a:t>Màng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a:t>
            </a:r>
          </a:p>
        </p:txBody>
      </p:sp>
      <p:sp>
        <p:nvSpPr>
          <p:cNvPr id="18" name="Rectangle 17"/>
          <p:cNvSpPr/>
          <p:nvPr/>
        </p:nvSpPr>
        <p:spPr>
          <a:xfrm>
            <a:off x="1733672" y="3117833"/>
            <a:ext cx="5059334"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p:txBody>
      </p:sp>
      <p:sp>
        <p:nvSpPr>
          <p:cNvPr id="19" name="Oval 18"/>
          <p:cNvSpPr/>
          <p:nvPr/>
        </p:nvSpPr>
        <p:spPr>
          <a:xfrm>
            <a:off x="1733672" y="2442213"/>
            <a:ext cx="457200" cy="523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5872" y="4221417"/>
            <a:ext cx="8382000" cy="523220"/>
          </a:xfrm>
          <a:prstGeom prst="rect">
            <a:avLst/>
          </a:prstGeom>
        </p:spPr>
        <p:txBody>
          <a:bodyPr wrap="square">
            <a:spAutoFit/>
          </a:bodyPr>
          <a:lstStyle/>
          <a:p>
            <a:r>
              <a:rPr lang="en-US" sz="2800" b="1" i="1" dirty="0" err="1" smtClean="0">
                <a:latin typeface="Times New Roman" panose="02020603050405020304" pitchFamily="18" charset="0"/>
                <a:cs typeface="Times New Roman" panose="02020603050405020304" pitchFamily="18" charset="0"/>
              </a:rPr>
              <a:t>Câu</a:t>
            </a:r>
            <a:r>
              <a:rPr lang="en-US" sz="2800" b="1" i="1" dirty="0" smtClean="0">
                <a:latin typeface="Times New Roman" panose="02020603050405020304" pitchFamily="18" charset="0"/>
                <a:cs typeface="Times New Roman" panose="02020603050405020304" pitchFamily="18" charset="0"/>
              </a:rPr>
              <a:t> 2: </a:t>
            </a:r>
            <a:r>
              <a:rPr lang="en-US" sz="2800" b="1" i="1" dirty="0" err="1" smtClean="0">
                <a:latin typeface="Times New Roman" panose="02020603050405020304" pitchFamily="18" charset="0"/>
                <a:cs typeface="Times New Roman" panose="02020603050405020304" pitchFamily="18" charset="0"/>
              </a:rPr>
              <a:t>Bào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quan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nào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sau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đây</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không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có</a:t>
            </a:r>
            <a:r>
              <a:rPr lang="en-US" sz="2800" b="1" i="1" dirty="0" smtClean="0">
                <a:latin typeface="Times New Roman" panose="02020603050405020304" pitchFamily="18" charset="0"/>
                <a:cs typeface="Times New Roman" panose="02020603050405020304" pitchFamily="18" charset="0"/>
              </a:rPr>
              <a:t> ở </a:t>
            </a:r>
            <a:r>
              <a:rPr lang="en-US" sz="2800" b="1" i="1" dirty="0" err="1" smtClean="0">
                <a:latin typeface="Times New Roman" panose="02020603050405020304" pitchFamily="18" charset="0"/>
                <a:cs typeface="Times New Roman" panose="02020603050405020304" pitchFamily="18" charset="0"/>
              </a:rPr>
              <a:t>tế</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bào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1747527" y="5001085"/>
            <a:ext cx="2010615"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747527" y="5698131"/>
            <a:ext cx="1430328"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B. Ti </a:t>
            </a:r>
            <a:r>
              <a:rPr lang="en-US" sz="2800" dirty="0" err="1" smtClean="0">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5816109" y="4966671"/>
            <a:ext cx="2539478"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C. </a:t>
            </a:r>
            <a:r>
              <a:rPr lang="en-US" sz="2800" dirty="0" err="1" smtClean="0">
                <a:latin typeface="Times New Roman" panose="02020603050405020304" pitchFamily="18" charset="0"/>
                <a:cs typeface="Times New Roman" panose="02020603050405020304" pitchFamily="18" charset="0"/>
              </a:rPr>
              <a:t>Lưới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p:txBody>
      </p:sp>
      <p:sp>
        <p:nvSpPr>
          <p:cNvPr id="24" name="Rectangle 23"/>
          <p:cNvSpPr/>
          <p:nvPr/>
        </p:nvSpPr>
        <p:spPr>
          <a:xfrm>
            <a:off x="5816109" y="5698131"/>
            <a:ext cx="1709122" cy="523220"/>
          </a:xfrm>
          <a:prstGeom prst="rect">
            <a:avLst/>
          </a:prstGeom>
        </p:spPr>
        <p:txBody>
          <a:bodyPr wrap="none">
            <a:spAutoFit/>
          </a:bodyPr>
          <a:lstStyle/>
          <a:p>
            <a:pPr lvl="0"/>
            <a:r>
              <a:rPr lang="en-US" sz="2800" dirty="0" smtClean="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Lục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lạp</a:t>
            </a:r>
            <a:endParaRPr lang="en-US" sz="2800" dirty="0">
              <a:latin typeface="Times New Roman" panose="02020603050405020304" pitchFamily="18" charset="0"/>
              <a:cs typeface="Times New Roman" panose="02020603050405020304" pitchFamily="18" charset="0"/>
            </a:endParaRPr>
          </a:p>
        </p:txBody>
      </p:sp>
      <p:sp>
        <p:nvSpPr>
          <p:cNvPr id="25" name="Oval 24"/>
          <p:cNvSpPr/>
          <p:nvPr/>
        </p:nvSpPr>
        <p:spPr>
          <a:xfrm>
            <a:off x="5816109" y="5698691"/>
            <a:ext cx="457200" cy="523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heel(1)">
                                      <p:cBhvr>
                                        <p:cTn id="2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6562" y="1524000"/>
          <a:ext cx="8895038" cy="4870064"/>
        </p:xfrm>
        <a:graphic>
          <a:graphicData uri="http://schemas.openxmlformats.org/drawingml/2006/table">
            <a:tbl>
              <a:tblPr firstRow="1" firstCol="1" bandRow="1">
                <a:tableStyleId>{69C7853C-536D-4A76-A0AE-DD22124D55A5}</a:tableStyleId>
              </a:tblPr>
              <a:tblGrid>
                <a:gridCol w="1981200">
                  <a:extLst>
                    <a:ext uri="{9D8B030D-6E8A-4147-A177-3AD203B41FA5}">
                      <a16:colId xmlns:a16="http://schemas.microsoft.com/office/drawing/2014/main" xmlns="" val="20000"/>
                    </a:ext>
                  </a:extLst>
                </a:gridCol>
                <a:gridCol w="1427438">
                  <a:extLst>
                    <a:ext uri="{9D8B030D-6E8A-4147-A177-3AD203B41FA5}">
                      <a16:colId xmlns:a16="http://schemas.microsoft.com/office/drawing/2014/main" xmlns="" val="20001"/>
                    </a:ext>
                  </a:extLst>
                </a:gridCol>
                <a:gridCol w="5486400">
                  <a:extLst>
                    <a:ext uri="{9D8B030D-6E8A-4147-A177-3AD203B41FA5}">
                      <a16:colId xmlns:a16="http://schemas.microsoft.com/office/drawing/2014/main" xmlns="" val="20002"/>
                    </a:ext>
                  </a:extLst>
                </a:gridCol>
              </a:tblGrid>
              <a:tr h="694304">
                <a:tc>
                  <a:txBody>
                    <a:bodyPr/>
                    <a:lstStyle/>
                    <a:p>
                      <a:pPr marL="0" marR="0" algn="ctr">
                        <a:lnSpc>
                          <a:spcPct val="150000"/>
                        </a:lnSpc>
                        <a:spcBef>
                          <a:spcPts val="0"/>
                        </a:spcBef>
                        <a:spcAft>
                          <a:spcPts val="0"/>
                        </a:spcAft>
                      </a:pPr>
                      <a:r>
                        <a:rPr lang="en-US" sz="2400" dirty="0" err="1" smtClean="0">
                          <a:solidFill>
                            <a:schemeClr val="tx1"/>
                          </a:solidFill>
                          <a:effectLst/>
                          <a:latin typeface="Times New Roman" panose="02020603050405020304" pitchFamily="18" charset="0"/>
                          <a:cs typeface="Times New Roman" panose="02020603050405020304" pitchFamily="18" charset="0"/>
                        </a:rPr>
                        <a:t>Cột</a:t>
                      </a:r>
                      <a:r>
                        <a:rPr lang="en-US" sz="2400" dirty="0" smtClean="0">
                          <a:solidFill>
                            <a:schemeClr val="tx1"/>
                          </a:solidFill>
                          <a:effectLst/>
                          <a:latin typeface="Times New Roman" panose="02020603050405020304" pitchFamily="18" charset="0"/>
                          <a:cs typeface="Times New Roman" panose="02020603050405020304" pitchFamily="18" charset="0"/>
                        </a:rPr>
                        <a:t> A</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Đáp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án</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err="1" smtClean="0">
                          <a:solidFill>
                            <a:schemeClr val="tx1"/>
                          </a:solidFill>
                          <a:effectLst/>
                          <a:latin typeface="Times New Roman" panose="02020603050405020304" pitchFamily="18" charset="0"/>
                          <a:cs typeface="Times New Roman" panose="02020603050405020304" pitchFamily="18" charset="0"/>
                        </a:rPr>
                        <a:t>Cột</a:t>
                      </a:r>
                      <a:r>
                        <a:rPr lang="en-US" sz="2400" baseline="0" dirty="0" smtClean="0">
                          <a:solidFill>
                            <a:schemeClr val="tx1"/>
                          </a:solidFill>
                          <a:effectLst/>
                          <a:latin typeface="Times New Roman" panose="02020603050405020304" pitchFamily="18" charset="0"/>
                          <a:cs typeface="Times New Roman" panose="02020603050405020304" pitchFamily="18" charset="0"/>
                        </a:rPr>
                        <a:t> B</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02864">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 Mô biểu bì</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a. Co, dãn tạo nên sự vận động.</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52600">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 Mô liên kết</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b. Tiếp nhận kích thích, xử lí thông tin và điều khiển sự hoạt động các cơ quan trả lời các kích thích của môi trường.</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77296">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 Mô cơ</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c. Bảo vệ, hấp thụ và tiết.</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43000">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4. Mô thần kinh</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d. </a:t>
                      </a:r>
                      <a:r>
                        <a:rPr lang="en-US" sz="2400" dirty="0" err="1">
                          <a:solidFill>
                            <a:schemeClr val="tx1"/>
                          </a:solidFill>
                          <a:effectLst/>
                          <a:latin typeface="Times New Roman" panose="02020603050405020304" pitchFamily="18" charset="0"/>
                          <a:cs typeface="Times New Roman" panose="02020603050405020304" pitchFamily="18" charset="0"/>
                        </a:rPr>
                        <a:t>Nâng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quan</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Rectangle 3"/>
          <p:cNvSpPr/>
          <p:nvPr/>
        </p:nvSpPr>
        <p:spPr>
          <a:xfrm>
            <a:off x="1371600" y="533400"/>
            <a:ext cx="6477000" cy="523220"/>
          </a:xfrm>
          <a:prstGeom prst="rect">
            <a:avLst/>
          </a:prstGeom>
        </p:spPr>
        <p:txBody>
          <a:bodyPr wrap="square">
            <a:spAutoFit/>
          </a:bodyPr>
          <a:lstStyle/>
          <a:p>
            <a:r>
              <a:rPr lang="en-US" sz="2800" b="1" i="1" dirty="0" err="1" smtClean="0">
                <a:latin typeface="Times New Roman" panose="02020603050405020304" pitchFamily="18" charset="0"/>
                <a:cs typeface="Times New Roman" panose="02020603050405020304" pitchFamily="18" charset="0"/>
              </a:rPr>
              <a:t>Câu</a:t>
            </a:r>
            <a:r>
              <a:rPr lang="en-US" sz="2800" b="1" i="1" dirty="0" smtClean="0">
                <a:latin typeface="Times New Roman" panose="02020603050405020304" pitchFamily="18" charset="0"/>
                <a:cs typeface="Times New Roman" panose="02020603050405020304" pitchFamily="18" charset="0"/>
              </a:rPr>
              <a:t> 3: </a:t>
            </a:r>
            <a:r>
              <a:rPr lang="en-US" sz="2800" b="1" i="1" dirty="0" err="1" smtClean="0">
                <a:latin typeface="Times New Roman" panose="02020603050405020304" pitchFamily="18" charset="0"/>
                <a:cs typeface="Times New Roman" panose="02020603050405020304" pitchFamily="18" charset="0"/>
              </a:rPr>
              <a:t>Nối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các</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nội</a:t>
            </a:r>
            <a:r>
              <a:rPr lang="en-US" sz="2800" b="1" i="1" dirty="0" smtClean="0">
                <a:latin typeface="Times New Roman" panose="02020603050405020304" pitchFamily="18" charset="0"/>
                <a:cs typeface="Times New Roman" panose="02020603050405020304" pitchFamily="18" charset="0"/>
              </a:rPr>
              <a:t> dung ở </a:t>
            </a:r>
            <a:r>
              <a:rPr lang="en-US" sz="2800" b="1" i="1" dirty="0" err="1" smtClean="0">
                <a:latin typeface="Times New Roman" panose="02020603050405020304" pitchFamily="18" charset="0"/>
                <a:cs typeface="Times New Roman" panose="02020603050405020304" pitchFamily="18" charset="0"/>
              </a:rPr>
              <a:t>cột</a:t>
            </a:r>
            <a:r>
              <a:rPr lang="en-US" sz="2800" b="1" i="1" dirty="0" smtClean="0">
                <a:latin typeface="Times New Roman" panose="02020603050405020304" pitchFamily="18" charset="0"/>
                <a:cs typeface="Times New Roman" panose="02020603050405020304" pitchFamily="18" charset="0"/>
              </a:rPr>
              <a:t> A </a:t>
            </a:r>
            <a:r>
              <a:rPr lang="en-US" sz="2800" b="1" i="1" dirty="0" err="1" smtClean="0">
                <a:latin typeface="Times New Roman" panose="02020603050405020304" pitchFamily="18" charset="0"/>
                <a:cs typeface="Times New Roman" panose="02020603050405020304" pitchFamily="18" charset="0"/>
              </a:rPr>
              <a:t>với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cột</a:t>
            </a:r>
            <a:r>
              <a:rPr lang="en-US" sz="2800" b="1" i="1" dirty="0" smtClean="0">
                <a:latin typeface="Times New Roman" panose="02020603050405020304" pitchFamily="18" charset="0"/>
                <a:cs typeface="Times New Roman" panose="02020603050405020304" pitchFamily="18" charset="0"/>
              </a:rPr>
              <a:t> B </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09800" y="2209800"/>
            <a:ext cx="990600"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 – c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09800" y="3429000"/>
            <a:ext cx="106680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 d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216727" y="4648200"/>
            <a:ext cx="1066800"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3 – a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16727" y="5562600"/>
            <a:ext cx="106680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a:t>
            </a:r>
            <a:r>
              <a:rPr lang="en-US" sz="3200" b="1" dirty="0" smtClean="0">
                <a:solidFill>
                  <a:srgbClr val="FF0000"/>
                </a:solidFill>
                <a:latin typeface="Times New Roman" panose="02020603050405020304" pitchFamily="18" charset="0"/>
                <a:cs typeface="Times New Roman" panose="02020603050405020304" pitchFamily="18" charset="0"/>
              </a:rPr>
              <a:t> – b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77f4cba6bafe59c40b88d9b4e91365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0050"/>
            <a:ext cx="6172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Flwr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Flwr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75" y="14478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Line 11"/>
          <p:cNvSpPr>
            <a:spLocks noChangeShapeType="1"/>
          </p:cNvSpPr>
          <p:nvPr/>
        </p:nvSpPr>
        <p:spPr bwMode="auto">
          <a:xfrm>
            <a:off x="1524000" y="1600200"/>
            <a:ext cx="6019800"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30731" name="WordArt 13"/>
          <p:cNvSpPr>
            <a:spLocks noChangeArrowheads="1" noChangeShapeType="1" noTextEdit="1"/>
          </p:cNvSpPr>
          <p:nvPr/>
        </p:nvSpPr>
        <p:spPr bwMode="auto">
          <a:xfrm>
            <a:off x="3429000" y="1752600"/>
            <a:ext cx="2238375" cy="39052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Câu 1</a:t>
            </a:r>
          </a:p>
        </p:txBody>
      </p:sp>
      <p:sp>
        <p:nvSpPr>
          <p:cNvPr id="10256" name="Rectangle 16"/>
          <p:cNvSpPr>
            <a:spLocks noChangeArrowheads="1"/>
          </p:cNvSpPr>
          <p:nvPr/>
        </p:nvSpPr>
        <p:spPr bwMode="auto">
          <a:xfrm>
            <a:off x="34290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Đáp án</a:t>
            </a:r>
          </a:p>
        </p:txBody>
      </p:sp>
      <p:sp>
        <p:nvSpPr>
          <p:cNvPr id="10257" name="AutoShape 17"/>
          <p:cNvSpPr>
            <a:spLocks noChangeArrowheads="1"/>
          </p:cNvSpPr>
          <p:nvPr/>
        </p:nvSpPr>
        <p:spPr bwMode="auto">
          <a:xfrm>
            <a:off x="2971800" y="3886200"/>
            <a:ext cx="3276600" cy="914400"/>
          </a:xfrm>
          <a:prstGeom prst="roundRect">
            <a:avLst>
              <a:gd name="adj" fmla="val 16667"/>
            </a:avLst>
          </a:prstGeom>
          <a:solidFill>
            <a:srgbClr val="C0C0C0"/>
          </a:solidFill>
          <a:ln w="127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rPr>
              <a:t>4 loại</a:t>
            </a:r>
          </a:p>
        </p:txBody>
      </p:sp>
      <p:sp>
        <p:nvSpPr>
          <p:cNvPr id="30734" name="Rectangle 18"/>
          <p:cNvSpPr>
            <a:spLocks noChangeArrowheads="1"/>
          </p:cNvSpPr>
          <p:nvPr/>
        </p:nvSpPr>
        <p:spPr bwMode="auto">
          <a:xfrm>
            <a:off x="18288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Câu hỏi</a:t>
            </a:r>
          </a:p>
        </p:txBody>
      </p:sp>
      <p:pic>
        <p:nvPicPr>
          <p:cNvPr id="30735" name="Picture 19" descr="WHITME~1">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0" descr="XLIGHT~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57200" y="6583363"/>
            <a:ext cx="7978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1" descr="HAPPYF~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2" descr="HAPPYF~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Text Box 23"/>
          <p:cNvSpPr txBox="1">
            <a:spLocks noChangeArrowheads="1"/>
          </p:cNvSpPr>
          <p:nvPr/>
        </p:nvSpPr>
        <p:spPr bwMode="auto">
          <a:xfrm>
            <a:off x="2211388" y="2590800"/>
            <a:ext cx="4670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66"/>
                </a:solidFill>
              </a:rPr>
              <a:t>Trong cơ thể người </a:t>
            </a:r>
          </a:p>
          <a:p>
            <a:pPr algn="ctr">
              <a:spcBef>
                <a:spcPct val="0"/>
              </a:spcBef>
              <a:buFontTx/>
              <a:buNone/>
            </a:pPr>
            <a:r>
              <a:rPr lang="en-US" altLang="en-US" b="1">
                <a:solidFill>
                  <a:srgbClr val="FF0066"/>
                </a:solidFill>
              </a:rPr>
              <a:t>Có mấy loại mô chính?</a:t>
            </a:r>
          </a:p>
        </p:txBody>
      </p:sp>
      <p:sp>
        <p:nvSpPr>
          <p:cNvPr id="2" name="Rectangle 1"/>
          <p:cNvSpPr/>
          <p:nvPr/>
        </p:nvSpPr>
        <p:spPr>
          <a:xfrm>
            <a:off x="1600200" y="745591"/>
            <a:ext cx="5562599" cy="769441"/>
          </a:xfrm>
          <a:prstGeom prst="rect">
            <a:avLst/>
          </a:prstGeom>
        </p:spPr>
        <p:txBody>
          <a:bodyPr>
            <a:spAutoFit/>
          </a:bodyPr>
          <a:lstStyle/>
          <a:p>
            <a:pPr algn="ctr">
              <a:defRPr/>
            </a:pPr>
            <a:r>
              <a:rPr lang="en-US"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NHANH</a:t>
            </a:r>
          </a:p>
        </p:txBody>
      </p:sp>
    </p:spTree>
    <p:extLst>
      <p:ext uri="{BB962C8B-B14F-4D97-AF65-F5344CB8AC3E}">
        <p14:creationId xmlns:p14="http://schemas.microsoft.com/office/powerpoint/2010/main" val="3903781849"/>
      </p:ext>
    </p:extLst>
  </p:cSld>
  <p:clrMapOvr>
    <a:masterClrMapping/>
  </p:clrMapOvr>
  <p:transition>
    <p:zoom dir="i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3"/>
                                        </p:tgtEl>
                                        <p:attrNameLst>
                                          <p:attrName>style.visibility</p:attrName>
                                        </p:attrNameLst>
                                      </p:cBhvr>
                                      <p:to>
                                        <p:strVal val="visible"/>
                                      </p:to>
                                    </p:set>
                                    <p:animEffect transition="in" filter="blinds(horizontal)">
                                      <p:cBhvr>
                                        <p:cTn id="7" dur="500"/>
                                        <p:tgtEl>
                                          <p:spTgt spid="102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57"/>
                                        </p:tgtEl>
                                        <p:attrNameLst>
                                          <p:attrName>style.visibility</p:attrName>
                                        </p:attrNameLst>
                                      </p:cBhvr>
                                      <p:to>
                                        <p:strVal val="visible"/>
                                      </p:to>
                                    </p:set>
                                    <p:animEffect transition="in" filter="blinds(horizontal)">
                                      <p:cBhvr>
                                        <p:cTn id="12"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25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58" presetClass="entr" presetSubtype="0" accel="100000" fill="hold" nodeType="withEffect">
                                  <p:stCondLst>
                                    <p:cond delay="0"/>
                                  </p:stCondLst>
                                  <p:childTnLst>
                                    <p:set>
                                      <p:cBhvr>
                                        <p:cTn id="17" dur="1" fill="hold">
                                          <p:stCondLst>
                                            <p:cond delay="0"/>
                                          </p:stCondLst>
                                        </p:cTn>
                                        <p:tgtEl>
                                          <p:spTgt spid="10262"/>
                                        </p:tgtEl>
                                        <p:attrNameLst>
                                          <p:attrName>style.visibility</p:attrName>
                                        </p:attrNameLst>
                                      </p:cBhvr>
                                      <p:to>
                                        <p:strVal val="visible"/>
                                      </p:to>
                                    </p:set>
                                    <p:anim calcmode="lin" valueType="num">
                                      <p:cBhvr>
                                        <p:cTn id="18" dur="500" fill="hold"/>
                                        <p:tgtEl>
                                          <p:spTgt spid="10262"/>
                                        </p:tgtEl>
                                        <p:attrNameLst>
                                          <p:attrName>ppt_w</p:attrName>
                                        </p:attrNameLst>
                                      </p:cBhvr>
                                      <p:tavLst>
                                        <p:tav tm="0">
                                          <p:val>
                                            <p:strVal val="#ppt_w*2.5"/>
                                          </p:val>
                                        </p:tav>
                                        <p:tav tm="100000">
                                          <p:val>
                                            <p:strVal val="#ppt_w"/>
                                          </p:val>
                                        </p:tav>
                                      </p:tavLst>
                                    </p:anim>
                                    <p:anim calcmode="lin" valueType="num">
                                      <p:cBhvr>
                                        <p:cTn id="19" dur="500" fill="hold"/>
                                        <p:tgtEl>
                                          <p:spTgt spid="10262"/>
                                        </p:tgtEl>
                                        <p:attrNameLst>
                                          <p:attrName>ppt_h</p:attrName>
                                        </p:attrNameLst>
                                      </p:cBhvr>
                                      <p:tavLst>
                                        <p:tav tm="0">
                                          <p:val>
                                            <p:strVal val="#ppt_h*0.01"/>
                                          </p:val>
                                        </p:tav>
                                        <p:tav tm="100000">
                                          <p:val>
                                            <p:strVal val="#ppt_h"/>
                                          </p:val>
                                        </p:tav>
                                      </p:tavLst>
                                    </p:anim>
                                    <p:anim calcmode="lin" valueType="num">
                                      <p:cBhvr>
                                        <p:cTn id="20" dur="500" fill="hold"/>
                                        <p:tgtEl>
                                          <p:spTgt spid="10262"/>
                                        </p:tgtEl>
                                        <p:attrNameLst>
                                          <p:attrName>ppt_x</p:attrName>
                                        </p:attrNameLst>
                                      </p:cBhvr>
                                      <p:tavLst>
                                        <p:tav tm="0">
                                          <p:val>
                                            <p:strVal val="#ppt_x"/>
                                          </p:val>
                                        </p:tav>
                                        <p:tav tm="100000">
                                          <p:val>
                                            <p:strVal val="#ppt_x"/>
                                          </p:val>
                                        </p:tav>
                                      </p:tavLst>
                                    </p:anim>
                                    <p:anim calcmode="lin" valueType="num">
                                      <p:cBhvr>
                                        <p:cTn id="21" dur="500" fill="hold"/>
                                        <p:tgtEl>
                                          <p:spTgt spid="10262"/>
                                        </p:tgtEl>
                                        <p:attrNameLst>
                                          <p:attrName>ppt_y</p:attrName>
                                        </p:attrNameLst>
                                      </p:cBhvr>
                                      <p:tavLst>
                                        <p:tav tm="0">
                                          <p:val>
                                            <p:strVal val="#ppt_h+1"/>
                                          </p:val>
                                        </p:tav>
                                        <p:tav tm="100000">
                                          <p:val>
                                            <p:strVal val="#ppt_y"/>
                                          </p:val>
                                        </p:tav>
                                      </p:tavLst>
                                    </p:anim>
                                    <p:animEffect transition="in" filter="fade">
                                      <p:cBhvr>
                                        <p:cTn id="22" dur="500"/>
                                        <p:tgtEl>
                                          <p:spTgt spid="10262"/>
                                        </p:tgtEl>
                                      </p:cBhvr>
                                    </p:animEffect>
                                  </p:childTnLst>
                                </p:cTn>
                              </p:par>
                              <p:par>
                                <p:cTn id="23" presetID="58" presetClass="entr" presetSubtype="0" accel="100000" fill="hold" nodeType="withEffect">
                                  <p:stCondLst>
                                    <p:cond delay="0"/>
                                  </p:stCondLst>
                                  <p:childTnLst>
                                    <p:set>
                                      <p:cBhvr>
                                        <p:cTn id="24" dur="1" fill="hold">
                                          <p:stCondLst>
                                            <p:cond delay="0"/>
                                          </p:stCondLst>
                                        </p:cTn>
                                        <p:tgtEl>
                                          <p:spTgt spid="10261"/>
                                        </p:tgtEl>
                                        <p:attrNameLst>
                                          <p:attrName>style.visibility</p:attrName>
                                        </p:attrNameLst>
                                      </p:cBhvr>
                                      <p:to>
                                        <p:strVal val="visible"/>
                                      </p:to>
                                    </p:set>
                                    <p:anim calcmode="lin" valueType="num">
                                      <p:cBhvr>
                                        <p:cTn id="25" dur="500" fill="hold"/>
                                        <p:tgtEl>
                                          <p:spTgt spid="10261"/>
                                        </p:tgtEl>
                                        <p:attrNameLst>
                                          <p:attrName>ppt_w</p:attrName>
                                        </p:attrNameLst>
                                      </p:cBhvr>
                                      <p:tavLst>
                                        <p:tav tm="0">
                                          <p:val>
                                            <p:strVal val="#ppt_w*2.5"/>
                                          </p:val>
                                        </p:tav>
                                        <p:tav tm="100000">
                                          <p:val>
                                            <p:strVal val="#ppt_w"/>
                                          </p:val>
                                        </p:tav>
                                      </p:tavLst>
                                    </p:anim>
                                    <p:anim calcmode="lin" valueType="num">
                                      <p:cBhvr>
                                        <p:cTn id="26" dur="500" fill="hold"/>
                                        <p:tgtEl>
                                          <p:spTgt spid="10261"/>
                                        </p:tgtEl>
                                        <p:attrNameLst>
                                          <p:attrName>ppt_h</p:attrName>
                                        </p:attrNameLst>
                                      </p:cBhvr>
                                      <p:tavLst>
                                        <p:tav tm="0">
                                          <p:val>
                                            <p:strVal val="#ppt_h*0.01"/>
                                          </p:val>
                                        </p:tav>
                                        <p:tav tm="100000">
                                          <p:val>
                                            <p:strVal val="#ppt_h"/>
                                          </p:val>
                                        </p:tav>
                                      </p:tavLst>
                                    </p:anim>
                                    <p:anim calcmode="lin" valueType="num">
                                      <p:cBhvr>
                                        <p:cTn id="27" dur="500" fill="hold"/>
                                        <p:tgtEl>
                                          <p:spTgt spid="10261"/>
                                        </p:tgtEl>
                                        <p:attrNameLst>
                                          <p:attrName>ppt_x</p:attrName>
                                        </p:attrNameLst>
                                      </p:cBhvr>
                                      <p:tavLst>
                                        <p:tav tm="0">
                                          <p:val>
                                            <p:strVal val="#ppt_x"/>
                                          </p:val>
                                        </p:tav>
                                        <p:tav tm="100000">
                                          <p:val>
                                            <p:strVal val="#ppt_x"/>
                                          </p:val>
                                        </p:tav>
                                      </p:tavLst>
                                    </p:anim>
                                    <p:anim calcmode="lin" valueType="num">
                                      <p:cBhvr>
                                        <p:cTn id="28" dur="500" fill="hold"/>
                                        <p:tgtEl>
                                          <p:spTgt spid="10261"/>
                                        </p:tgtEl>
                                        <p:attrNameLst>
                                          <p:attrName>ppt_y</p:attrName>
                                        </p:attrNameLst>
                                      </p:cBhvr>
                                      <p:tavLst>
                                        <p:tav tm="0">
                                          <p:val>
                                            <p:strVal val="#ppt_h+1"/>
                                          </p:val>
                                        </p:tav>
                                        <p:tav tm="100000">
                                          <p:val>
                                            <p:strVal val="#ppt_y"/>
                                          </p:val>
                                        </p:tav>
                                      </p:tavLst>
                                    </p:anim>
                                    <p:animEffect transition="in" filter="fade">
                                      <p:cBhvr>
                                        <p:cTn id="29" dur="500"/>
                                        <p:tgtEl>
                                          <p:spTgt spid="10261"/>
                                        </p:tgtEl>
                                      </p:cBhvr>
                                    </p:animEffect>
                                  </p:childTnLst>
                                </p:cTn>
                              </p:par>
                            </p:childTnLst>
                          </p:cTn>
                        </p:par>
                      </p:childTnLst>
                    </p:cTn>
                  </p:par>
                </p:childTnLst>
              </p:cTn>
              <p:nextCondLst>
                <p:cond evt="onClick" delay="0">
                  <p:tgtEl>
                    <p:spTgt spid="10256"/>
                  </p:tgtEl>
                </p:cond>
              </p:nextCondLst>
            </p:seq>
          </p:childTnLst>
        </p:cTn>
      </p:par>
    </p:tnLst>
    <p:bldLst>
      <p:bldP spid="10257" grpId="0" animBg="1"/>
      <p:bldP spid="102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ltLang="en-US" smtClean="0"/>
          </a:p>
        </p:txBody>
      </p:sp>
      <p:sp>
        <p:nvSpPr>
          <p:cNvPr id="31747" name="Rectangle 3"/>
          <p:cNvSpPr>
            <a:spLocks noGrp="1" noChangeArrowheads="1"/>
          </p:cNvSpPr>
          <p:nvPr>
            <p:ph type="body" idx="1"/>
          </p:nvPr>
        </p:nvSpPr>
        <p:spPr/>
        <p:txBody>
          <a:bodyPr/>
          <a:lstStyle/>
          <a:p>
            <a:endParaRPr lang="en-US" altLang="en-US" smtClean="0"/>
          </a:p>
        </p:txBody>
      </p:sp>
      <p:pic>
        <p:nvPicPr>
          <p:cNvPr id="31748" name="Picture 4" descr="77f4cba6bafe59c40b88d9b4e91365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0050"/>
            <a:ext cx="6172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Flwr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descr="Flwr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75" y="14478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descr="Picture1d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5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Line 13"/>
          <p:cNvSpPr>
            <a:spLocks noChangeShapeType="1"/>
          </p:cNvSpPr>
          <p:nvPr/>
        </p:nvSpPr>
        <p:spPr bwMode="auto">
          <a:xfrm>
            <a:off x="1524000" y="1600200"/>
            <a:ext cx="6019800"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31758" name="WordArt 14"/>
          <p:cNvSpPr>
            <a:spLocks noChangeArrowheads="1" noChangeShapeType="1" noTextEdit="1"/>
          </p:cNvSpPr>
          <p:nvPr/>
        </p:nvSpPr>
        <p:spPr bwMode="auto">
          <a:xfrm>
            <a:off x="2895600" y="533400"/>
            <a:ext cx="4714875" cy="914400"/>
          </a:xfrm>
          <a:prstGeom prst="rect">
            <a:avLst/>
          </a:prstGeom>
        </p:spPr>
        <p:txBody>
          <a:bodyPr wrap="none" fromWordArt="1">
            <a:prstTxWarp prst="textPlain">
              <a:avLst>
                <a:gd name="adj" fmla="val 50000"/>
              </a:avLst>
            </a:prstTxWarp>
          </a:bodyPr>
          <a:lstStyle/>
          <a:p>
            <a:pPr algn="ctr"/>
            <a:endPar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1759" name="WordArt 15"/>
          <p:cNvSpPr>
            <a:spLocks noChangeArrowheads="1" noChangeShapeType="1" noTextEdit="1"/>
          </p:cNvSpPr>
          <p:nvPr/>
        </p:nvSpPr>
        <p:spPr bwMode="auto">
          <a:xfrm>
            <a:off x="3429000" y="1752600"/>
            <a:ext cx="2238375" cy="39052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Câu 2</a:t>
            </a:r>
          </a:p>
        </p:txBody>
      </p:sp>
      <p:sp>
        <p:nvSpPr>
          <p:cNvPr id="11282" name="Text Box 18"/>
          <p:cNvSpPr txBox="1">
            <a:spLocks noChangeArrowheads="1"/>
          </p:cNvSpPr>
          <p:nvPr/>
        </p:nvSpPr>
        <p:spPr bwMode="auto">
          <a:xfrm>
            <a:off x="935038" y="2590800"/>
            <a:ext cx="72215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66"/>
                </a:solidFill>
              </a:rPr>
              <a:t>Trong cơ thể người, loại mô nào có chức</a:t>
            </a:r>
          </a:p>
          <a:p>
            <a:pPr algn="ctr">
              <a:spcBef>
                <a:spcPct val="0"/>
              </a:spcBef>
              <a:buFontTx/>
              <a:buNone/>
            </a:pPr>
            <a:r>
              <a:rPr lang="en-US" altLang="en-US" sz="2800" b="1">
                <a:solidFill>
                  <a:srgbClr val="FF0066"/>
                </a:solidFill>
              </a:rPr>
              <a:t>năng nâng đỡ và là cầu nối </a:t>
            </a:r>
          </a:p>
          <a:p>
            <a:pPr algn="ctr">
              <a:spcBef>
                <a:spcPct val="0"/>
              </a:spcBef>
              <a:buFontTx/>
              <a:buNone/>
            </a:pPr>
            <a:r>
              <a:rPr lang="en-US" altLang="en-US" sz="2800" b="1">
                <a:solidFill>
                  <a:srgbClr val="FF0066"/>
                </a:solidFill>
              </a:rPr>
              <a:t>giữa các cơ quan?</a:t>
            </a:r>
          </a:p>
        </p:txBody>
      </p:sp>
      <p:sp>
        <p:nvSpPr>
          <p:cNvPr id="11283" name="AutoShape 19"/>
          <p:cNvSpPr>
            <a:spLocks noChangeArrowheads="1"/>
          </p:cNvSpPr>
          <p:nvPr/>
        </p:nvSpPr>
        <p:spPr bwMode="auto">
          <a:xfrm>
            <a:off x="3009900" y="4240213"/>
            <a:ext cx="3276600" cy="911225"/>
          </a:xfrm>
          <a:prstGeom prst="roundRect">
            <a:avLst>
              <a:gd name="adj" fmla="val 16667"/>
            </a:avLst>
          </a:prstGeom>
          <a:solidFill>
            <a:srgbClr val="C0C0C0"/>
          </a:solidFill>
          <a:ln w="127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FF"/>
                </a:solidFill>
              </a:rPr>
              <a:t>Mô liên kết</a:t>
            </a:r>
          </a:p>
        </p:txBody>
      </p:sp>
      <p:sp>
        <p:nvSpPr>
          <p:cNvPr id="11284" name="Rectangle 20"/>
          <p:cNvSpPr>
            <a:spLocks noChangeArrowheads="1"/>
          </p:cNvSpPr>
          <p:nvPr/>
        </p:nvSpPr>
        <p:spPr bwMode="auto">
          <a:xfrm>
            <a:off x="34290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Đáp án</a:t>
            </a:r>
          </a:p>
        </p:txBody>
      </p:sp>
      <p:sp>
        <p:nvSpPr>
          <p:cNvPr id="31763" name="Rectangle 21"/>
          <p:cNvSpPr>
            <a:spLocks noChangeArrowheads="1"/>
          </p:cNvSpPr>
          <p:nvPr/>
        </p:nvSpPr>
        <p:spPr bwMode="auto">
          <a:xfrm>
            <a:off x="18288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Câu hỏi</a:t>
            </a:r>
          </a:p>
        </p:txBody>
      </p:sp>
      <p:pic>
        <p:nvPicPr>
          <p:cNvPr id="31764" name="Picture 22" descr="WHITME~1">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23" descr="XLIGHT~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583363"/>
            <a:ext cx="7978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79405" y="687357"/>
            <a:ext cx="4934364" cy="769441"/>
          </a:xfrm>
          <a:prstGeom prst="rect">
            <a:avLst/>
          </a:prstGeom>
        </p:spPr>
        <p:txBody>
          <a:bodyPr wrap="none">
            <a:spAutoFit/>
          </a:bodyPr>
          <a:lstStyle/>
          <a:p>
            <a:pPr algn="ctr">
              <a:defRPr/>
            </a:pPr>
            <a:r>
              <a:rPr lang="en-US"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NHANH</a:t>
            </a:r>
          </a:p>
        </p:txBody>
      </p:sp>
    </p:spTree>
    <p:extLst>
      <p:ext uri="{BB962C8B-B14F-4D97-AF65-F5344CB8AC3E}">
        <p14:creationId xmlns:p14="http://schemas.microsoft.com/office/powerpoint/2010/main" val="38225617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animEffect transition="in" filter="blinds(horizontal)">
                                      <p:cBhvr>
                                        <p:cTn id="7" dur="500"/>
                                        <p:tgtEl>
                                          <p:spTgt spid="11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83"/>
                                        </p:tgtEl>
                                        <p:attrNameLst>
                                          <p:attrName>style.visibility</p:attrName>
                                        </p:attrNameLst>
                                      </p:cBhvr>
                                      <p:to>
                                        <p:strVal val="visible"/>
                                      </p:to>
                                    </p:set>
                                    <p:animEffect transition="in" filter="blinds(horizontal)">
                                      <p:cBhvr>
                                        <p:cTn id="12" dur="5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28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58" presetClass="entr" presetSubtype="0" accel="100000" fill="hold" nodeType="withEffect">
                                  <p:stCondLst>
                                    <p:cond delay="0"/>
                                  </p:stCondLst>
                                  <p:childTnLst>
                                    <p:set>
                                      <p:cBhvr>
                                        <p:cTn id="17" dur="1" fill="hold">
                                          <p:stCondLst>
                                            <p:cond delay="0"/>
                                          </p:stCondLst>
                                        </p:cTn>
                                        <p:tgtEl>
                                          <p:spTgt spid="11289"/>
                                        </p:tgtEl>
                                        <p:attrNameLst>
                                          <p:attrName>style.visibility</p:attrName>
                                        </p:attrNameLst>
                                      </p:cBhvr>
                                      <p:to>
                                        <p:strVal val="visible"/>
                                      </p:to>
                                    </p:set>
                                    <p:anim calcmode="lin" valueType="num">
                                      <p:cBhvr>
                                        <p:cTn id="18" dur="500" fill="hold"/>
                                        <p:tgtEl>
                                          <p:spTgt spid="11289"/>
                                        </p:tgtEl>
                                        <p:attrNameLst>
                                          <p:attrName>ppt_w</p:attrName>
                                        </p:attrNameLst>
                                      </p:cBhvr>
                                      <p:tavLst>
                                        <p:tav tm="0">
                                          <p:val>
                                            <p:strVal val="#ppt_w*2.5"/>
                                          </p:val>
                                        </p:tav>
                                        <p:tav tm="100000">
                                          <p:val>
                                            <p:strVal val="#ppt_w"/>
                                          </p:val>
                                        </p:tav>
                                      </p:tavLst>
                                    </p:anim>
                                    <p:anim calcmode="lin" valueType="num">
                                      <p:cBhvr>
                                        <p:cTn id="19" dur="500" fill="hold"/>
                                        <p:tgtEl>
                                          <p:spTgt spid="11289"/>
                                        </p:tgtEl>
                                        <p:attrNameLst>
                                          <p:attrName>ppt_h</p:attrName>
                                        </p:attrNameLst>
                                      </p:cBhvr>
                                      <p:tavLst>
                                        <p:tav tm="0">
                                          <p:val>
                                            <p:strVal val="#ppt_h*0.01"/>
                                          </p:val>
                                        </p:tav>
                                        <p:tav tm="100000">
                                          <p:val>
                                            <p:strVal val="#ppt_h"/>
                                          </p:val>
                                        </p:tav>
                                      </p:tavLst>
                                    </p:anim>
                                    <p:anim calcmode="lin" valueType="num">
                                      <p:cBhvr>
                                        <p:cTn id="20" dur="500" fill="hold"/>
                                        <p:tgtEl>
                                          <p:spTgt spid="11289"/>
                                        </p:tgtEl>
                                        <p:attrNameLst>
                                          <p:attrName>ppt_x</p:attrName>
                                        </p:attrNameLst>
                                      </p:cBhvr>
                                      <p:tavLst>
                                        <p:tav tm="0">
                                          <p:val>
                                            <p:strVal val="#ppt_x"/>
                                          </p:val>
                                        </p:tav>
                                        <p:tav tm="100000">
                                          <p:val>
                                            <p:strVal val="#ppt_x"/>
                                          </p:val>
                                        </p:tav>
                                      </p:tavLst>
                                    </p:anim>
                                    <p:anim calcmode="lin" valueType="num">
                                      <p:cBhvr>
                                        <p:cTn id="21" dur="500" fill="hold"/>
                                        <p:tgtEl>
                                          <p:spTgt spid="11289"/>
                                        </p:tgtEl>
                                        <p:attrNameLst>
                                          <p:attrName>ppt_y</p:attrName>
                                        </p:attrNameLst>
                                      </p:cBhvr>
                                      <p:tavLst>
                                        <p:tav tm="0">
                                          <p:val>
                                            <p:strVal val="#ppt_h+1"/>
                                          </p:val>
                                        </p:tav>
                                        <p:tav tm="100000">
                                          <p:val>
                                            <p:strVal val="#ppt_y"/>
                                          </p:val>
                                        </p:tav>
                                      </p:tavLst>
                                    </p:anim>
                                    <p:animEffect transition="in" filter="fade">
                                      <p:cBhvr>
                                        <p:cTn id="22" dur="500"/>
                                        <p:tgtEl>
                                          <p:spTgt spid="11289"/>
                                        </p:tgtEl>
                                      </p:cBhvr>
                                    </p:animEffect>
                                  </p:childTnLst>
                                </p:cTn>
                              </p:par>
                              <p:par>
                                <p:cTn id="23" presetID="58" presetClass="entr" presetSubtype="0" accel="100000" fill="hold" nodeType="withEffect">
                                  <p:stCondLst>
                                    <p:cond delay="0"/>
                                  </p:stCondLst>
                                  <p:childTnLst>
                                    <p:set>
                                      <p:cBhvr>
                                        <p:cTn id="24" dur="1" fill="hold">
                                          <p:stCondLst>
                                            <p:cond delay="0"/>
                                          </p:stCondLst>
                                        </p:cTn>
                                        <p:tgtEl>
                                          <p:spTgt spid="11288"/>
                                        </p:tgtEl>
                                        <p:attrNameLst>
                                          <p:attrName>style.visibility</p:attrName>
                                        </p:attrNameLst>
                                      </p:cBhvr>
                                      <p:to>
                                        <p:strVal val="visible"/>
                                      </p:to>
                                    </p:set>
                                    <p:anim calcmode="lin" valueType="num">
                                      <p:cBhvr>
                                        <p:cTn id="25" dur="500" fill="hold"/>
                                        <p:tgtEl>
                                          <p:spTgt spid="11288"/>
                                        </p:tgtEl>
                                        <p:attrNameLst>
                                          <p:attrName>ppt_w</p:attrName>
                                        </p:attrNameLst>
                                      </p:cBhvr>
                                      <p:tavLst>
                                        <p:tav tm="0">
                                          <p:val>
                                            <p:strVal val="#ppt_w*2.5"/>
                                          </p:val>
                                        </p:tav>
                                        <p:tav tm="100000">
                                          <p:val>
                                            <p:strVal val="#ppt_w"/>
                                          </p:val>
                                        </p:tav>
                                      </p:tavLst>
                                    </p:anim>
                                    <p:anim calcmode="lin" valueType="num">
                                      <p:cBhvr>
                                        <p:cTn id="26" dur="500" fill="hold"/>
                                        <p:tgtEl>
                                          <p:spTgt spid="11288"/>
                                        </p:tgtEl>
                                        <p:attrNameLst>
                                          <p:attrName>ppt_h</p:attrName>
                                        </p:attrNameLst>
                                      </p:cBhvr>
                                      <p:tavLst>
                                        <p:tav tm="0">
                                          <p:val>
                                            <p:strVal val="#ppt_h*0.01"/>
                                          </p:val>
                                        </p:tav>
                                        <p:tav tm="100000">
                                          <p:val>
                                            <p:strVal val="#ppt_h"/>
                                          </p:val>
                                        </p:tav>
                                      </p:tavLst>
                                    </p:anim>
                                    <p:anim calcmode="lin" valueType="num">
                                      <p:cBhvr>
                                        <p:cTn id="27" dur="500" fill="hold"/>
                                        <p:tgtEl>
                                          <p:spTgt spid="11288"/>
                                        </p:tgtEl>
                                        <p:attrNameLst>
                                          <p:attrName>ppt_x</p:attrName>
                                        </p:attrNameLst>
                                      </p:cBhvr>
                                      <p:tavLst>
                                        <p:tav tm="0">
                                          <p:val>
                                            <p:strVal val="#ppt_x"/>
                                          </p:val>
                                        </p:tav>
                                        <p:tav tm="100000">
                                          <p:val>
                                            <p:strVal val="#ppt_x"/>
                                          </p:val>
                                        </p:tav>
                                      </p:tavLst>
                                    </p:anim>
                                    <p:anim calcmode="lin" valueType="num">
                                      <p:cBhvr>
                                        <p:cTn id="28" dur="500" fill="hold"/>
                                        <p:tgtEl>
                                          <p:spTgt spid="11288"/>
                                        </p:tgtEl>
                                        <p:attrNameLst>
                                          <p:attrName>ppt_y</p:attrName>
                                        </p:attrNameLst>
                                      </p:cBhvr>
                                      <p:tavLst>
                                        <p:tav tm="0">
                                          <p:val>
                                            <p:strVal val="#ppt_h+1"/>
                                          </p:val>
                                        </p:tav>
                                        <p:tav tm="100000">
                                          <p:val>
                                            <p:strVal val="#ppt_y"/>
                                          </p:val>
                                        </p:tav>
                                      </p:tavLst>
                                    </p:anim>
                                    <p:animEffect transition="in" filter="fade">
                                      <p:cBhvr>
                                        <p:cTn id="29" dur="500"/>
                                        <p:tgtEl>
                                          <p:spTgt spid="11288"/>
                                        </p:tgtEl>
                                      </p:cBhvr>
                                    </p:animEffect>
                                  </p:childTnLst>
                                </p:cTn>
                              </p:par>
                            </p:childTnLst>
                          </p:cTn>
                        </p:par>
                      </p:childTnLst>
                    </p:cTn>
                  </p:par>
                </p:childTnLst>
              </p:cTn>
              <p:nextCondLst>
                <p:cond evt="onClick" delay="0">
                  <p:tgtEl>
                    <p:spTgt spid="11284"/>
                  </p:tgtEl>
                </p:cond>
              </p:nextCondLst>
            </p:seq>
          </p:childTnLst>
        </p:cTn>
      </p:par>
    </p:tnLst>
    <p:bldLst>
      <p:bldP spid="11282" grpId="0"/>
      <p:bldP spid="1128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smtClean="0"/>
          </a:p>
        </p:txBody>
      </p:sp>
      <p:sp>
        <p:nvSpPr>
          <p:cNvPr id="32771" name="Rectangle 3"/>
          <p:cNvSpPr>
            <a:spLocks noGrp="1" noChangeArrowheads="1"/>
          </p:cNvSpPr>
          <p:nvPr>
            <p:ph type="body" idx="1"/>
          </p:nvPr>
        </p:nvSpPr>
        <p:spPr/>
        <p:txBody>
          <a:bodyPr/>
          <a:lstStyle/>
          <a:p>
            <a:endParaRPr lang="en-US" altLang="en-US" smtClean="0"/>
          </a:p>
        </p:txBody>
      </p:sp>
      <p:pic>
        <p:nvPicPr>
          <p:cNvPr id="32772" name="Picture 4" descr="77f4cba6bafe59c40b88d9b4e91365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0050"/>
            <a:ext cx="6172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Flwr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Flwr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75" y="14478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Picture1d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5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Line 13"/>
          <p:cNvSpPr>
            <a:spLocks noChangeShapeType="1"/>
          </p:cNvSpPr>
          <p:nvPr/>
        </p:nvSpPr>
        <p:spPr bwMode="auto">
          <a:xfrm>
            <a:off x="1524000" y="1600200"/>
            <a:ext cx="6019800"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32782" name="WordArt 14"/>
          <p:cNvSpPr>
            <a:spLocks noChangeArrowheads="1" noChangeShapeType="1" noTextEdit="1"/>
          </p:cNvSpPr>
          <p:nvPr/>
        </p:nvSpPr>
        <p:spPr bwMode="auto">
          <a:xfrm>
            <a:off x="2895600" y="533400"/>
            <a:ext cx="4714875" cy="914400"/>
          </a:xfrm>
          <a:prstGeom prst="rect">
            <a:avLst/>
          </a:prstGeom>
        </p:spPr>
        <p:txBody>
          <a:bodyPr wrap="none" fromWordArt="1">
            <a:prstTxWarp prst="textPlain">
              <a:avLst>
                <a:gd name="adj" fmla="val 50000"/>
              </a:avLst>
            </a:prstTxWarp>
          </a:bodyPr>
          <a:lstStyle/>
          <a:p>
            <a:pPr algn="ctr"/>
            <a:endPar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2783" name="WordArt 15"/>
          <p:cNvSpPr>
            <a:spLocks noChangeArrowheads="1" noChangeShapeType="1" noTextEdit="1"/>
          </p:cNvSpPr>
          <p:nvPr/>
        </p:nvSpPr>
        <p:spPr bwMode="auto">
          <a:xfrm>
            <a:off x="3429000" y="1752600"/>
            <a:ext cx="2238375" cy="39052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Câu 3</a:t>
            </a:r>
          </a:p>
        </p:txBody>
      </p:sp>
      <p:sp>
        <p:nvSpPr>
          <p:cNvPr id="11282" name="Text Box 18"/>
          <p:cNvSpPr txBox="1">
            <a:spLocks noChangeArrowheads="1"/>
          </p:cNvSpPr>
          <p:nvPr/>
        </p:nvSpPr>
        <p:spPr bwMode="auto">
          <a:xfrm>
            <a:off x="935038" y="2590800"/>
            <a:ext cx="7221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66"/>
                </a:solidFill>
              </a:rPr>
              <a:t>Trong cơ thể người, loại mô nào có chức</a:t>
            </a:r>
          </a:p>
          <a:p>
            <a:pPr algn="ctr">
              <a:spcBef>
                <a:spcPct val="0"/>
              </a:spcBef>
              <a:buFontTx/>
              <a:buNone/>
            </a:pPr>
            <a:r>
              <a:rPr lang="en-US" altLang="en-US" sz="2800" b="1">
                <a:solidFill>
                  <a:srgbClr val="FF0066"/>
                </a:solidFill>
              </a:rPr>
              <a:t>năng bảo vệ, hấp thụ và tiết các chất?</a:t>
            </a:r>
          </a:p>
        </p:txBody>
      </p:sp>
      <p:sp>
        <p:nvSpPr>
          <p:cNvPr id="11283" name="AutoShape 19"/>
          <p:cNvSpPr>
            <a:spLocks noChangeArrowheads="1"/>
          </p:cNvSpPr>
          <p:nvPr/>
        </p:nvSpPr>
        <p:spPr bwMode="auto">
          <a:xfrm>
            <a:off x="3009900" y="4240213"/>
            <a:ext cx="3276600" cy="911225"/>
          </a:xfrm>
          <a:prstGeom prst="roundRect">
            <a:avLst>
              <a:gd name="adj" fmla="val 16667"/>
            </a:avLst>
          </a:prstGeom>
          <a:solidFill>
            <a:srgbClr val="C0C0C0"/>
          </a:solidFill>
          <a:ln w="127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FF"/>
                </a:solidFill>
              </a:rPr>
              <a:t>Mô biểu bì</a:t>
            </a:r>
          </a:p>
        </p:txBody>
      </p:sp>
      <p:sp>
        <p:nvSpPr>
          <p:cNvPr id="11284" name="Rectangle 20"/>
          <p:cNvSpPr>
            <a:spLocks noChangeArrowheads="1"/>
          </p:cNvSpPr>
          <p:nvPr/>
        </p:nvSpPr>
        <p:spPr bwMode="auto">
          <a:xfrm>
            <a:off x="34290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Đáp án</a:t>
            </a:r>
          </a:p>
        </p:txBody>
      </p:sp>
      <p:sp>
        <p:nvSpPr>
          <p:cNvPr id="32787" name="Rectangle 21"/>
          <p:cNvSpPr>
            <a:spLocks noChangeArrowheads="1"/>
          </p:cNvSpPr>
          <p:nvPr/>
        </p:nvSpPr>
        <p:spPr bwMode="auto">
          <a:xfrm>
            <a:off x="18288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Câu hỏi</a:t>
            </a:r>
          </a:p>
        </p:txBody>
      </p:sp>
      <p:pic>
        <p:nvPicPr>
          <p:cNvPr id="32788" name="Picture 22" descr="WHITME~1">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23" descr="XLIGHT~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583363"/>
            <a:ext cx="7978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04818" y="661175"/>
            <a:ext cx="4934364" cy="769441"/>
          </a:xfrm>
          <a:prstGeom prst="rect">
            <a:avLst/>
          </a:prstGeom>
        </p:spPr>
        <p:txBody>
          <a:bodyPr wrap="none">
            <a:spAutoFit/>
          </a:bodyPr>
          <a:lstStyle/>
          <a:p>
            <a:pPr algn="ctr">
              <a:defRPr/>
            </a:pPr>
            <a:r>
              <a:rPr lang="en-US"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NHANH</a:t>
            </a:r>
          </a:p>
        </p:txBody>
      </p:sp>
    </p:spTree>
    <p:extLst>
      <p:ext uri="{BB962C8B-B14F-4D97-AF65-F5344CB8AC3E}">
        <p14:creationId xmlns:p14="http://schemas.microsoft.com/office/powerpoint/2010/main" val="16432856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animEffect transition="in" filter="blinds(horizontal)">
                                      <p:cBhvr>
                                        <p:cTn id="7" dur="500"/>
                                        <p:tgtEl>
                                          <p:spTgt spid="11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83"/>
                                        </p:tgtEl>
                                        <p:attrNameLst>
                                          <p:attrName>style.visibility</p:attrName>
                                        </p:attrNameLst>
                                      </p:cBhvr>
                                      <p:to>
                                        <p:strVal val="visible"/>
                                      </p:to>
                                    </p:set>
                                    <p:animEffect transition="in" filter="blinds(horizontal)">
                                      <p:cBhvr>
                                        <p:cTn id="12" dur="5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28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58" presetClass="entr" presetSubtype="0" accel="100000" fill="hold" nodeType="withEffect">
                                  <p:stCondLst>
                                    <p:cond delay="0"/>
                                  </p:stCondLst>
                                  <p:childTnLst>
                                    <p:set>
                                      <p:cBhvr>
                                        <p:cTn id="17" dur="1" fill="hold">
                                          <p:stCondLst>
                                            <p:cond delay="0"/>
                                          </p:stCondLst>
                                        </p:cTn>
                                        <p:tgtEl>
                                          <p:spTgt spid="11289"/>
                                        </p:tgtEl>
                                        <p:attrNameLst>
                                          <p:attrName>style.visibility</p:attrName>
                                        </p:attrNameLst>
                                      </p:cBhvr>
                                      <p:to>
                                        <p:strVal val="visible"/>
                                      </p:to>
                                    </p:set>
                                    <p:anim calcmode="lin" valueType="num">
                                      <p:cBhvr>
                                        <p:cTn id="18" dur="500" fill="hold"/>
                                        <p:tgtEl>
                                          <p:spTgt spid="11289"/>
                                        </p:tgtEl>
                                        <p:attrNameLst>
                                          <p:attrName>ppt_w</p:attrName>
                                        </p:attrNameLst>
                                      </p:cBhvr>
                                      <p:tavLst>
                                        <p:tav tm="0">
                                          <p:val>
                                            <p:strVal val="#ppt_w*2.5"/>
                                          </p:val>
                                        </p:tav>
                                        <p:tav tm="100000">
                                          <p:val>
                                            <p:strVal val="#ppt_w"/>
                                          </p:val>
                                        </p:tav>
                                      </p:tavLst>
                                    </p:anim>
                                    <p:anim calcmode="lin" valueType="num">
                                      <p:cBhvr>
                                        <p:cTn id="19" dur="500" fill="hold"/>
                                        <p:tgtEl>
                                          <p:spTgt spid="11289"/>
                                        </p:tgtEl>
                                        <p:attrNameLst>
                                          <p:attrName>ppt_h</p:attrName>
                                        </p:attrNameLst>
                                      </p:cBhvr>
                                      <p:tavLst>
                                        <p:tav tm="0">
                                          <p:val>
                                            <p:strVal val="#ppt_h*0.01"/>
                                          </p:val>
                                        </p:tav>
                                        <p:tav tm="100000">
                                          <p:val>
                                            <p:strVal val="#ppt_h"/>
                                          </p:val>
                                        </p:tav>
                                      </p:tavLst>
                                    </p:anim>
                                    <p:anim calcmode="lin" valueType="num">
                                      <p:cBhvr>
                                        <p:cTn id="20" dur="500" fill="hold"/>
                                        <p:tgtEl>
                                          <p:spTgt spid="11289"/>
                                        </p:tgtEl>
                                        <p:attrNameLst>
                                          <p:attrName>ppt_x</p:attrName>
                                        </p:attrNameLst>
                                      </p:cBhvr>
                                      <p:tavLst>
                                        <p:tav tm="0">
                                          <p:val>
                                            <p:strVal val="#ppt_x"/>
                                          </p:val>
                                        </p:tav>
                                        <p:tav tm="100000">
                                          <p:val>
                                            <p:strVal val="#ppt_x"/>
                                          </p:val>
                                        </p:tav>
                                      </p:tavLst>
                                    </p:anim>
                                    <p:anim calcmode="lin" valueType="num">
                                      <p:cBhvr>
                                        <p:cTn id="21" dur="500" fill="hold"/>
                                        <p:tgtEl>
                                          <p:spTgt spid="11289"/>
                                        </p:tgtEl>
                                        <p:attrNameLst>
                                          <p:attrName>ppt_y</p:attrName>
                                        </p:attrNameLst>
                                      </p:cBhvr>
                                      <p:tavLst>
                                        <p:tav tm="0">
                                          <p:val>
                                            <p:strVal val="#ppt_h+1"/>
                                          </p:val>
                                        </p:tav>
                                        <p:tav tm="100000">
                                          <p:val>
                                            <p:strVal val="#ppt_y"/>
                                          </p:val>
                                        </p:tav>
                                      </p:tavLst>
                                    </p:anim>
                                    <p:animEffect transition="in" filter="fade">
                                      <p:cBhvr>
                                        <p:cTn id="22" dur="500"/>
                                        <p:tgtEl>
                                          <p:spTgt spid="11289"/>
                                        </p:tgtEl>
                                      </p:cBhvr>
                                    </p:animEffect>
                                  </p:childTnLst>
                                </p:cTn>
                              </p:par>
                              <p:par>
                                <p:cTn id="23" presetID="58" presetClass="entr" presetSubtype="0" accel="100000" fill="hold" nodeType="withEffect">
                                  <p:stCondLst>
                                    <p:cond delay="0"/>
                                  </p:stCondLst>
                                  <p:childTnLst>
                                    <p:set>
                                      <p:cBhvr>
                                        <p:cTn id="24" dur="1" fill="hold">
                                          <p:stCondLst>
                                            <p:cond delay="0"/>
                                          </p:stCondLst>
                                        </p:cTn>
                                        <p:tgtEl>
                                          <p:spTgt spid="11288"/>
                                        </p:tgtEl>
                                        <p:attrNameLst>
                                          <p:attrName>style.visibility</p:attrName>
                                        </p:attrNameLst>
                                      </p:cBhvr>
                                      <p:to>
                                        <p:strVal val="visible"/>
                                      </p:to>
                                    </p:set>
                                    <p:anim calcmode="lin" valueType="num">
                                      <p:cBhvr>
                                        <p:cTn id="25" dur="500" fill="hold"/>
                                        <p:tgtEl>
                                          <p:spTgt spid="11288"/>
                                        </p:tgtEl>
                                        <p:attrNameLst>
                                          <p:attrName>ppt_w</p:attrName>
                                        </p:attrNameLst>
                                      </p:cBhvr>
                                      <p:tavLst>
                                        <p:tav tm="0">
                                          <p:val>
                                            <p:strVal val="#ppt_w*2.5"/>
                                          </p:val>
                                        </p:tav>
                                        <p:tav tm="100000">
                                          <p:val>
                                            <p:strVal val="#ppt_w"/>
                                          </p:val>
                                        </p:tav>
                                      </p:tavLst>
                                    </p:anim>
                                    <p:anim calcmode="lin" valueType="num">
                                      <p:cBhvr>
                                        <p:cTn id="26" dur="500" fill="hold"/>
                                        <p:tgtEl>
                                          <p:spTgt spid="11288"/>
                                        </p:tgtEl>
                                        <p:attrNameLst>
                                          <p:attrName>ppt_h</p:attrName>
                                        </p:attrNameLst>
                                      </p:cBhvr>
                                      <p:tavLst>
                                        <p:tav tm="0">
                                          <p:val>
                                            <p:strVal val="#ppt_h*0.01"/>
                                          </p:val>
                                        </p:tav>
                                        <p:tav tm="100000">
                                          <p:val>
                                            <p:strVal val="#ppt_h"/>
                                          </p:val>
                                        </p:tav>
                                      </p:tavLst>
                                    </p:anim>
                                    <p:anim calcmode="lin" valueType="num">
                                      <p:cBhvr>
                                        <p:cTn id="27" dur="500" fill="hold"/>
                                        <p:tgtEl>
                                          <p:spTgt spid="11288"/>
                                        </p:tgtEl>
                                        <p:attrNameLst>
                                          <p:attrName>ppt_x</p:attrName>
                                        </p:attrNameLst>
                                      </p:cBhvr>
                                      <p:tavLst>
                                        <p:tav tm="0">
                                          <p:val>
                                            <p:strVal val="#ppt_x"/>
                                          </p:val>
                                        </p:tav>
                                        <p:tav tm="100000">
                                          <p:val>
                                            <p:strVal val="#ppt_x"/>
                                          </p:val>
                                        </p:tav>
                                      </p:tavLst>
                                    </p:anim>
                                    <p:anim calcmode="lin" valueType="num">
                                      <p:cBhvr>
                                        <p:cTn id="28" dur="500" fill="hold"/>
                                        <p:tgtEl>
                                          <p:spTgt spid="11288"/>
                                        </p:tgtEl>
                                        <p:attrNameLst>
                                          <p:attrName>ppt_y</p:attrName>
                                        </p:attrNameLst>
                                      </p:cBhvr>
                                      <p:tavLst>
                                        <p:tav tm="0">
                                          <p:val>
                                            <p:strVal val="#ppt_h+1"/>
                                          </p:val>
                                        </p:tav>
                                        <p:tav tm="100000">
                                          <p:val>
                                            <p:strVal val="#ppt_y"/>
                                          </p:val>
                                        </p:tav>
                                      </p:tavLst>
                                    </p:anim>
                                    <p:animEffect transition="in" filter="fade">
                                      <p:cBhvr>
                                        <p:cTn id="29" dur="500"/>
                                        <p:tgtEl>
                                          <p:spTgt spid="11288"/>
                                        </p:tgtEl>
                                      </p:cBhvr>
                                    </p:animEffect>
                                  </p:childTnLst>
                                </p:cTn>
                              </p:par>
                            </p:childTnLst>
                          </p:cTn>
                        </p:par>
                      </p:childTnLst>
                    </p:cTn>
                  </p:par>
                </p:childTnLst>
              </p:cTn>
              <p:nextCondLst>
                <p:cond evt="onClick" delay="0">
                  <p:tgtEl>
                    <p:spTgt spid="11284"/>
                  </p:tgtEl>
                </p:cond>
              </p:nextCondLst>
            </p:seq>
          </p:childTnLst>
        </p:cTn>
      </p:par>
    </p:tnLst>
    <p:bldLst>
      <p:bldP spid="11282" grpId="0"/>
      <p:bldP spid="112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ltLang="en-US" smtClean="0"/>
          </a:p>
        </p:txBody>
      </p:sp>
      <p:sp>
        <p:nvSpPr>
          <p:cNvPr id="33795" name="Rectangle 3"/>
          <p:cNvSpPr>
            <a:spLocks noGrp="1" noChangeArrowheads="1"/>
          </p:cNvSpPr>
          <p:nvPr>
            <p:ph type="body" idx="1"/>
          </p:nvPr>
        </p:nvSpPr>
        <p:spPr/>
        <p:txBody>
          <a:bodyPr/>
          <a:lstStyle/>
          <a:p>
            <a:endParaRPr lang="en-US" altLang="en-US" smtClean="0"/>
          </a:p>
        </p:txBody>
      </p:sp>
      <p:pic>
        <p:nvPicPr>
          <p:cNvPr id="33796" name="Picture 4" descr="77f4cba6bafe59c40b88d9b4e91365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0050"/>
            <a:ext cx="6172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Flwr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 descr="Flwr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75" y="14478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Picture1d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5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Line 13"/>
          <p:cNvSpPr>
            <a:spLocks noChangeShapeType="1"/>
          </p:cNvSpPr>
          <p:nvPr/>
        </p:nvSpPr>
        <p:spPr bwMode="auto">
          <a:xfrm>
            <a:off x="1524000" y="1600200"/>
            <a:ext cx="6019800"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33806" name="WordArt 14"/>
          <p:cNvSpPr>
            <a:spLocks noChangeArrowheads="1" noChangeShapeType="1" noTextEdit="1"/>
          </p:cNvSpPr>
          <p:nvPr/>
        </p:nvSpPr>
        <p:spPr bwMode="auto">
          <a:xfrm>
            <a:off x="2895600" y="533400"/>
            <a:ext cx="4714875" cy="914400"/>
          </a:xfrm>
          <a:prstGeom prst="rect">
            <a:avLst/>
          </a:prstGeom>
        </p:spPr>
        <p:txBody>
          <a:bodyPr wrap="none" fromWordArt="1">
            <a:prstTxWarp prst="textPlain">
              <a:avLst>
                <a:gd name="adj" fmla="val 50000"/>
              </a:avLst>
            </a:prstTxWarp>
          </a:bodyPr>
          <a:lstStyle/>
          <a:p>
            <a:pPr algn="ctr"/>
            <a:endPar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3807" name="WordArt 15"/>
          <p:cNvSpPr>
            <a:spLocks noChangeArrowheads="1" noChangeShapeType="1" noTextEdit="1"/>
          </p:cNvSpPr>
          <p:nvPr/>
        </p:nvSpPr>
        <p:spPr bwMode="auto">
          <a:xfrm>
            <a:off x="3429000" y="1752600"/>
            <a:ext cx="2238375" cy="39052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Câu 4</a:t>
            </a:r>
          </a:p>
        </p:txBody>
      </p:sp>
      <p:sp>
        <p:nvSpPr>
          <p:cNvPr id="11282" name="Text Box 18"/>
          <p:cNvSpPr txBox="1">
            <a:spLocks noChangeArrowheads="1"/>
          </p:cNvSpPr>
          <p:nvPr/>
        </p:nvSpPr>
        <p:spPr bwMode="auto">
          <a:xfrm>
            <a:off x="1711325" y="2590800"/>
            <a:ext cx="5668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66"/>
                </a:solidFill>
              </a:rPr>
              <a:t>Mô cơ gồm những loại mô nào?</a:t>
            </a:r>
          </a:p>
        </p:txBody>
      </p:sp>
      <p:sp>
        <p:nvSpPr>
          <p:cNvPr id="11283" name="AutoShape 19"/>
          <p:cNvSpPr>
            <a:spLocks noChangeArrowheads="1"/>
          </p:cNvSpPr>
          <p:nvPr/>
        </p:nvSpPr>
        <p:spPr bwMode="auto">
          <a:xfrm>
            <a:off x="2743200" y="4240213"/>
            <a:ext cx="3543300" cy="941387"/>
          </a:xfrm>
          <a:prstGeom prst="roundRect">
            <a:avLst>
              <a:gd name="adj" fmla="val 16667"/>
            </a:avLst>
          </a:prstGeom>
          <a:solidFill>
            <a:srgbClr val="C0C0C0"/>
          </a:solidFill>
          <a:ln w="127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FF"/>
                </a:solidFill>
              </a:rPr>
              <a:t>Mô cơ vân, </a:t>
            </a:r>
          </a:p>
          <a:p>
            <a:pPr algn="ctr">
              <a:spcBef>
                <a:spcPct val="0"/>
              </a:spcBef>
              <a:buFontTx/>
              <a:buNone/>
            </a:pPr>
            <a:r>
              <a:rPr lang="en-US" altLang="en-US" sz="2400" b="1">
                <a:solidFill>
                  <a:srgbClr val="0000FF"/>
                </a:solidFill>
              </a:rPr>
              <a:t>mô cơ tim, mô cơ trơn</a:t>
            </a:r>
          </a:p>
        </p:txBody>
      </p:sp>
      <p:sp>
        <p:nvSpPr>
          <p:cNvPr id="11284" name="Rectangle 20"/>
          <p:cNvSpPr>
            <a:spLocks noChangeArrowheads="1"/>
          </p:cNvSpPr>
          <p:nvPr/>
        </p:nvSpPr>
        <p:spPr bwMode="auto">
          <a:xfrm>
            <a:off x="34290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Đáp án</a:t>
            </a:r>
          </a:p>
        </p:txBody>
      </p:sp>
      <p:sp>
        <p:nvSpPr>
          <p:cNvPr id="33811" name="Rectangle 21"/>
          <p:cNvSpPr>
            <a:spLocks noChangeArrowheads="1"/>
          </p:cNvSpPr>
          <p:nvPr/>
        </p:nvSpPr>
        <p:spPr bwMode="auto">
          <a:xfrm>
            <a:off x="18288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Câu hỏi</a:t>
            </a:r>
          </a:p>
        </p:txBody>
      </p:sp>
      <p:pic>
        <p:nvPicPr>
          <p:cNvPr id="33812" name="Picture 22" descr="WHITME~1">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23" descr="XLIGHT~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583363"/>
            <a:ext cx="7978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99151" y="799868"/>
            <a:ext cx="4934364" cy="769441"/>
          </a:xfrm>
          <a:prstGeom prst="rect">
            <a:avLst/>
          </a:prstGeom>
        </p:spPr>
        <p:txBody>
          <a:bodyPr wrap="none">
            <a:spAutoFit/>
          </a:bodyPr>
          <a:lstStyle/>
          <a:p>
            <a:pPr algn="ctr">
              <a:defRPr/>
            </a:pPr>
            <a:r>
              <a:rPr lang="en-US"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NHANH</a:t>
            </a:r>
          </a:p>
        </p:txBody>
      </p:sp>
    </p:spTree>
    <p:extLst>
      <p:ext uri="{BB962C8B-B14F-4D97-AF65-F5344CB8AC3E}">
        <p14:creationId xmlns:p14="http://schemas.microsoft.com/office/powerpoint/2010/main" val="3696805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animEffect transition="in" filter="blinds(horizontal)">
                                      <p:cBhvr>
                                        <p:cTn id="7" dur="500"/>
                                        <p:tgtEl>
                                          <p:spTgt spid="11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83"/>
                                        </p:tgtEl>
                                        <p:attrNameLst>
                                          <p:attrName>style.visibility</p:attrName>
                                        </p:attrNameLst>
                                      </p:cBhvr>
                                      <p:to>
                                        <p:strVal val="visible"/>
                                      </p:to>
                                    </p:set>
                                    <p:animEffect transition="in" filter="blinds(horizontal)">
                                      <p:cBhvr>
                                        <p:cTn id="12" dur="5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28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58" presetClass="entr" presetSubtype="0" accel="100000" fill="hold" nodeType="withEffect">
                                  <p:stCondLst>
                                    <p:cond delay="0"/>
                                  </p:stCondLst>
                                  <p:childTnLst>
                                    <p:set>
                                      <p:cBhvr>
                                        <p:cTn id="17" dur="1" fill="hold">
                                          <p:stCondLst>
                                            <p:cond delay="0"/>
                                          </p:stCondLst>
                                        </p:cTn>
                                        <p:tgtEl>
                                          <p:spTgt spid="11289"/>
                                        </p:tgtEl>
                                        <p:attrNameLst>
                                          <p:attrName>style.visibility</p:attrName>
                                        </p:attrNameLst>
                                      </p:cBhvr>
                                      <p:to>
                                        <p:strVal val="visible"/>
                                      </p:to>
                                    </p:set>
                                    <p:anim calcmode="lin" valueType="num">
                                      <p:cBhvr>
                                        <p:cTn id="18" dur="500" fill="hold"/>
                                        <p:tgtEl>
                                          <p:spTgt spid="11289"/>
                                        </p:tgtEl>
                                        <p:attrNameLst>
                                          <p:attrName>ppt_w</p:attrName>
                                        </p:attrNameLst>
                                      </p:cBhvr>
                                      <p:tavLst>
                                        <p:tav tm="0">
                                          <p:val>
                                            <p:strVal val="#ppt_w*2.5"/>
                                          </p:val>
                                        </p:tav>
                                        <p:tav tm="100000">
                                          <p:val>
                                            <p:strVal val="#ppt_w"/>
                                          </p:val>
                                        </p:tav>
                                      </p:tavLst>
                                    </p:anim>
                                    <p:anim calcmode="lin" valueType="num">
                                      <p:cBhvr>
                                        <p:cTn id="19" dur="500" fill="hold"/>
                                        <p:tgtEl>
                                          <p:spTgt spid="11289"/>
                                        </p:tgtEl>
                                        <p:attrNameLst>
                                          <p:attrName>ppt_h</p:attrName>
                                        </p:attrNameLst>
                                      </p:cBhvr>
                                      <p:tavLst>
                                        <p:tav tm="0">
                                          <p:val>
                                            <p:strVal val="#ppt_h*0.01"/>
                                          </p:val>
                                        </p:tav>
                                        <p:tav tm="100000">
                                          <p:val>
                                            <p:strVal val="#ppt_h"/>
                                          </p:val>
                                        </p:tav>
                                      </p:tavLst>
                                    </p:anim>
                                    <p:anim calcmode="lin" valueType="num">
                                      <p:cBhvr>
                                        <p:cTn id="20" dur="500" fill="hold"/>
                                        <p:tgtEl>
                                          <p:spTgt spid="11289"/>
                                        </p:tgtEl>
                                        <p:attrNameLst>
                                          <p:attrName>ppt_x</p:attrName>
                                        </p:attrNameLst>
                                      </p:cBhvr>
                                      <p:tavLst>
                                        <p:tav tm="0">
                                          <p:val>
                                            <p:strVal val="#ppt_x"/>
                                          </p:val>
                                        </p:tav>
                                        <p:tav tm="100000">
                                          <p:val>
                                            <p:strVal val="#ppt_x"/>
                                          </p:val>
                                        </p:tav>
                                      </p:tavLst>
                                    </p:anim>
                                    <p:anim calcmode="lin" valueType="num">
                                      <p:cBhvr>
                                        <p:cTn id="21" dur="500" fill="hold"/>
                                        <p:tgtEl>
                                          <p:spTgt spid="11289"/>
                                        </p:tgtEl>
                                        <p:attrNameLst>
                                          <p:attrName>ppt_y</p:attrName>
                                        </p:attrNameLst>
                                      </p:cBhvr>
                                      <p:tavLst>
                                        <p:tav tm="0">
                                          <p:val>
                                            <p:strVal val="#ppt_h+1"/>
                                          </p:val>
                                        </p:tav>
                                        <p:tav tm="100000">
                                          <p:val>
                                            <p:strVal val="#ppt_y"/>
                                          </p:val>
                                        </p:tav>
                                      </p:tavLst>
                                    </p:anim>
                                    <p:animEffect transition="in" filter="fade">
                                      <p:cBhvr>
                                        <p:cTn id="22" dur="500"/>
                                        <p:tgtEl>
                                          <p:spTgt spid="11289"/>
                                        </p:tgtEl>
                                      </p:cBhvr>
                                    </p:animEffect>
                                  </p:childTnLst>
                                </p:cTn>
                              </p:par>
                              <p:par>
                                <p:cTn id="23" presetID="58" presetClass="entr" presetSubtype="0" accel="100000" fill="hold" nodeType="withEffect">
                                  <p:stCondLst>
                                    <p:cond delay="0"/>
                                  </p:stCondLst>
                                  <p:childTnLst>
                                    <p:set>
                                      <p:cBhvr>
                                        <p:cTn id="24" dur="1" fill="hold">
                                          <p:stCondLst>
                                            <p:cond delay="0"/>
                                          </p:stCondLst>
                                        </p:cTn>
                                        <p:tgtEl>
                                          <p:spTgt spid="11288"/>
                                        </p:tgtEl>
                                        <p:attrNameLst>
                                          <p:attrName>style.visibility</p:attrName>
                                        </p:attrNameLst>
                                      </p:cBhvr>
                                      <p:to>
                                        <p:strVal val="visible"/>
                                      </p:to>
                                    </p:set>
                                    <p:anim calcmode="lin" valueType="num">
                                      <p:cBhvr>
                                        <p:cTn id="25" dur="500" fill="hold"/>
                                        <p:tgtEl>
                                          <p:spTgt spid="11288"/>
                                        </p:tgtEl>
                                        <p:attrNameLst>
                                          <p:attrName>ppt_w</p:attrName>
                                        </p:attrNameLst>
                                      </p:cBhvr>
                                      <p:tavLst>
                                        <p:tav tm="0">
                                          <p:val>
                                            <p:strVal val="#ppt_w*2.5"/>
                                          </p:val>
                                        </p:tav>
                                        <p:tav tm="100000">
                                          <p:val>
                                            <p:strVal val="#ppt_w"/>
                                          </p:val>
                                        </p:tav>
                                      </p:tavLst>
                                    </p:anim>
                                    <p:anim calcmode="lin" valueType="num">
                                      <p:cBhvr>
                                        <p:cTn id="26" dur="500" fill="hold"/>
                                        <p:tgtEl>
                                          <p:spTgt spid="11288"/>
                                        </p:tgtEl>
                                        <p:attrNameLst>
                                          <p:attrName>ppt_h</p:attrName>
                                        </p:attrNameLst>
                                      </p:cBhvr>
                                      <p:tavLst>
                                        <p:tav tm="0">
                                          <p:val>
                                            <p:strVal val="#ppt_h*0.01"/>
                                          </p:val>
                                        </p:tav>
                                        <p:tav tm="100000">
                                          <p:val>
                                            <p:strVal val="#ppt_h"/>
                                          </p:val>
                                        </p:tav>
                                      </p:tavLst>
                                    </p:anim>
                                    <p:anim calcmode="lin" valueType="num">
                                      <p:cBhvr>
                                        <p:cTn id="27" dur="500" fill="hold"/>
                                        <p:tgtEl>
                                          <p:spTgt spid="11288"/>
                                        </p:tgtEl>
                                        <p:attrNameLst>
                                          <p:attrName>ppt_x</p:attrName>
                                        </p:attrNameLst>
                                      </p:cBhvr>
                                      <p:tavLst>
                                        <p:tav tm="0">
                                          <p:val>
                                            <p:strVal val="#ppt_x"/>
                                          </p:val>
                                        </p:tav>
                                        <p:tav tm="100000">
                                          <p:val>
                                            <p:strVal val="#ppt_x"/>
                                          </p:val>
                                        </p:tav>
                                      </p:tavLst>
                                    </p:anim>
                                    <p:anim calcmode="lin" valueType="num">
                                      <p:cBhvr>
                                        <p:cTn id="28" dur="500" fill="hold"/>
                                        <p:tgtEl>
                                          <p:spTgt spid="11288"/>
                                        </p:tgtEl>
                                        <p:attrNameLst>
                                          <p:attrName>ppt_y</p:attrName>
                                        </p:attrNameLst>
                                      </p:cBhvr>
                                      <p:tavLst>
                                        <p:tav tm="0">
                                          <p:val>
                                            <p:strVal val="#ppt_h+1"/>
                                          </p:val>
                                        </p:tav>
                                        <p:tav tm="100000">
                                          <p:val>
                                            <p:strVal val="#ppt_y"/>
                                          </p:val>
                                        </p:tav>
                                      </p:tavLst>
                                    </p:anim>
                                    <p:animEffect transition="in" filter="fade">
                                      <p:cBhvr>
                                        <p:cTn id="29" dur="500"/>
                                        <p:tgtEl>
                                          <p:spTgt spid="11288"/>
                                        </p:tgtEl>
                                      </p:cBhvr>
                                    </p:animEffect>
                                  </p:childTnLst>
                                </p:cTn>
                              </p:par>
                            </p:childTnLst>
                          </p:cTn>
                        </p:par>
                      </p:childTnLst>
                    </p:cTn>
                  </p:par>
                </p:childTnLst>
              </p:cTn>
              <p:nextCondLst>
                <p:cond evt="onClick" delay="0">
                  <p:tgtEl>
                    <p:spTgt spid="11284"/>
                  </p:tgtEl>
                </p:cond>
              </p:nextCondLst>
            </p:seq>
          </p:childTnLst>
        </p:cTn>
      </p:par>
    </p:tnLst>
    <p:bldLst>
      <p:bldP spid="11282" grpId="0"/>
      <p:bldP spid="1128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ltLang="en-US" smtClean="0"/>
          </a:p>
        </p:txBody>
      </p:sp>
      <p:sp>
        <p:nvSpPr>
          <p:cNvPr id="34819" name="Rectangle 3"/>
          <p:cNvSpPr>
            <a:spLocks noGrp="1" noChangeArrowheads="1"/>
          </p:cNvSpPr>
          <p:nvPr>
            <p:ph type="body" idx="1"/>
          </p:nvPr>
        </p:nvSpPr>
        <p:spPr/>
        <p:txBody>
          <a:bodyPr/>
          <a:lstStyle/>
          <a:p>
            <a:endParaRPr lang="en-US" altLang="en-US" smtClean="0"/>
          </a:p>
        </p:txBody>
      </p:sp>
      <p:pic>
        <p:nvPicPr>
          <p:cNvPr id="28676" name="Picture 4" descr="77f4cba6bafe59c40b88d9b4e91365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0050"/>
            <a:ext cx="6172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ddedd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Flwr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Flwr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75" y="1447800"/>
            <a:ext cx="365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Picture1d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5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Line 13"/>
          <p:cNvSpPr>
            <a:spLocks noChangeShapeType="1"/>
          </p:cNvSpPr>
          <p:nvPr/>
        </p:nvSpPr>
        <p:spPr bwMode="auto">
          <a:xfrm>
            <a:off x="1524000" y="1600200"/>
            <a:ext cx="6019800"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34830" name="WordArt 14"/>
          <p:cNvSpPr>
            <a:spLocks noChangeArrowheads="1" noChangeShapeType="1" noTextEdit="1"/>
          </p:cNvSpPr>
          <p:nvPr/>
        </p:nvSpPr>
        <p:spPr bwMode="auto">
          <a:xfrm>
            <a:off x="2895600" y="533400"/>
            <a:ext cx="4714875" cy="914400"/>
          </a:xfrm>
          <a:prstGeom prst="rect">
            <a:avLst/>
          </a:prstGeom>
        </p:spPr>
        <p:txBody>
          <a:bodyPr wrap="none" fromWordArt="1">
            <a:prstTxWarp prst="textPlain">
              <a:avLst>
                <a:gd name="adj" fmla="val 50000"/>
              </a:avLst>
            </a:prstTxWarp>
          </a:bodyPr>
          <a:lstStyle/>
          <a:p>
            <a:pPr algn="ctr"/>
            <a:endPar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4831" name="WordArt 15"/>
          <p:cNvSpPr>
            <a:spLocks noChangeArrowheads="1" noChangeShapeType="1" noTextEdit="1"/>
          </p:cNvSpPr>
          <p:nvPr/>
        </p:nvSpPr>
        <p:spPr bwMode="auto">
          <a:xfrm>
            <a:off x="3429000" y="1752600"/>
            <a:ext cx="2238375" cy="39052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Câu 5</a:t>
            </a:r>
          </a:p>
        </p:txBody>
      </p:sp>
      <p:sp>
        <p:nvSpPr>
          <p:cNvPr id="11282" name="Text Box 18"/>
          <p:cNvSpPr txBox="1">
            <a:spLocks noChangeArrowheads="1"/>
          </p:cNvSpPr>
          <p:nvPr/>
        </p:nvSpPr>
        <p:spPr bwMode="auto">
          <a:xfrm>
            <a:off x="1797050" y="2590800"/>
            <a:ext cx="5497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66"/>
                </a:solidFill>
              </a:rPr>
              <a:t>Mô thần kinh có chức năng gì?</a:t>
            </a:r>
          </a:p>
        </p:txBody>
      </p:sp>
      <p:sp>
        <p:nvSpPr>
          <p:cNvPr id="11284" name="Rectangle 20"/>
          <p:cNvSpPr>
            <a:spLocks noChangeArrowheads="1"/>
          </p:cNvSpPr>
          <p:nvPr/>
        </p:nvSpPr>
        <p:spPr bwMode="auto">
          <a:xfrm>
            <a:off x="34290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Đáp án</a:t>
            </a:r>
          </a:p>
        </p:txBody>
      </p:sp>
      <p:sp>
        <p:nvSpPr>
          <p:cNvPr id="34834" name="Rectangle 21"/>
          <p:cNvSpPr>
            <a:spLocks noChangeArrowheads="1"/>
          </p:cNvSpPr>
          <p:nvPr/>
        </p:nvSpPr>
        <p:spPr bwMode="auto">
          <a:xfrm>
            <a:off x="1828800" y="5867400"/>
            <a:ext cx="1371600" cy="457200"/>
          </a:xfrm>
          <a:prstGeom prst="rect">
            <a:avLst/>
          </a:prstGeom>
          <a:solidFill>
            <a:srgbClr val="CCFFCC"/>
          </a:solidFill>
          <a:ln w="38100" cap="rnd">
            <a:solidFill>
              <a:srgbClr val="0000FF"/>
            </a:solidFill>
            <a:prstDash val="sys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u="sng">
                <a:latin typeface="Times New Roman" panose="02020603050405020304" pitchFamily="18" charset="0"/>
              </a:rPr>
              <a:t>Câu hỏi</a:t>
            </a:r>
          </a:p>
        </p:txBody>
      </p:sp>
      <p:pic>
        <p:nvPicPr>
          <p:cNvPr id="34835" name="Picture 22" descr="WHITME~1">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23" descr="XLIGHT~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583363"/>
            <a:ext cx="7978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4"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HAPPYF~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3886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66718" y="607982"/>
            <a:ext cx="4934364" cy="769441"/>
          </a:xfrm>
          <a:prstGeom prst="rect">
            <a:avLst/>
          </a:prstGeom>
        </p:spPr>
        <p:txBody>
          <a:bodyPr wrap="none">
            <a:spAutoFit/>
          </a:bodyPr>
          <a:lstStyle/>
          <a:p>
            <a:pPr algn="ctr">
              <a:defRPr/>
            </a:pPr>
            <a:r>
              <a:rPr lang="en-US"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NHANH</a:t>
            </a:r>
          </a:p>
        </p:txBody>
      </p:sp>
      <p:sp>
        <p:nvSpPr>
          <p:cNvPr id="25" name="Text Box 6" descr="Stationery"/>
          <p:cNvSpPr txBox="1">
            <a:spLocks noChangeArrowheads="1"/>
          </p:cNvSpPr>
          <p:nvPr/>
        </p:nvSpPr>
        <p:spPr bwMode="auto">
          <a:xfrm>
            <a:off x="1295400" y="3709988"/>
            <a:ext cx="65532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b="1">
                <a:solidFill>
                  <a:srgbClr val="002060"/>
                </a:solidFill>
                <a:latin typeface="Times New Roman" panose="02020603050405020304" pitchFamily="18" charset="0"/>
                <a:cs typeface="Times New Roman" panose="02020603050405020304" pitchFamily="18" charset="0"/>
              </a:rPr>
              <a:t>Điều hòa hoạt động các cơ quan</a:t>
            </a:r>
          </a:p>
        </p:txBody>
      </p:sp>
    </p:spTree>
    <p:extLst>
      <p:ext uri="{BB962C8B-B14F-4D97-AF65-F5344CB8AC3E}">
        <p14:creationId xmlns:p14="http://schemas.microsoft.com/office/powerpoint/2010/main" val="27715466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animEffect transition="in" filter="blinds(horizontal)">
                                      <p:cBhvr>
                                        <p:cTn id="7" dur="500"/>
                                        <p:tgtEl>
                                          <p:spTgt spid="11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fade">
                                      <p:cBhvr>
                                        <p:cTn id="1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128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8" presetClass="entr" presetSubtype="0" accel="100000" fill="hold" nodeType="withEffect">
                                  <p:stCondLst>
                                    <p:cond delay="0"/>
                                  </p:stCondLst>
                                  <p:childTnLst>
                                    <p:set>
                                      <p:cBhvr>
                                        <p:cTn id="22" dur="1" fill="hold">
                                          <p:stCondLst>
                                            <p:cond delay="0"/>
                                          </p:stCondLst>
                                        </p:cTn>
                                        <p:tgtEl>
                                          <p:spTgt spid="11289"/>
                                        </p:tgtEl>
                                        <p:attrNameLst>
                                          <p:attrName>style.visibility</p:attrName>
                                        </p:attrNameLst>
                                      </p:cBhvr>
                                      <p:to>
                                        <p:strVal val="visible"/>
                                      </p:to>
                                    </p:set>
                                    <p:anim calcmode="lin" valueType="num">
                                      <p:cBhvr>
                                        <p:cTn id="23" dur="500" fill="hold"/>
                                        <p:tgtEl>
                                          <p:spTgt spid="11289"/>
                                        </p:tgtEl>
                                        <p:attrNameLst>
                                          <p:attrName>ppt_w</p:attrName>
                                        </p:attrNameLst>
                                      </p:cBhvr>
                                      <p:tavLst>
                                        <p:tav tm="0">
                                          <p:val>
                                            <p:strVal val="#ppt_w*2.5"/>
                                          </p:val>
                                        </p:tav>
                                        <p:tav tm="100000">
                                          <p:val>
                                            <p:strVal val="#ppt_w"/>
                                          </p:val>
                                        </p:tav>
                                      </p:tavLst>
                                    </p:anim>
                                    <p:anim calcmode="lin" valueType="num">
                                      <p:cBhvr>
                                        <p:cTn id="24" dur="500" fill="hold"/>
                                        <p:tgtEl>
                                          <p:spTgt spid="11289"/>
                                        </p:tgtEl>
                                        <p:attrNameLst>
                                          <p:attrName>ppt_h</p:attrName>
                                        </p:attrNameLst>
                                      </p:cBhvr>
                                      <p:tavLst>
                                        <p:tav tm="0">
                                          <p:val>
                                            <p:strVal val="#ppt_h*0.01"/>
                                          </p:val>
                                        </p:tav>
                                        <p:tav tm="100000">
                                          <p:val>
                                            <p:strVal val="#ppt_h"/>
                                          </p:val>
                                        </p:tav>
                                      </p:tavLst>
                                    </p:anim>
                                    <p:anim calcmode="lin" valueType="num">
                                      <p:cBhvr>
                                        <p:cTn id="25" dur="500" fill="hold"/>
                                        <p:tgtEl>
                                          <p:spTgt spid="11289"/>
                                        </p:tgtEl>
                                        <p:attrNameLst>
                                          <p:attrName>ppt_x</p:attrName>
                                        </p:attrNameLst>
                                      </p:cBhvr>
                                      <p:tavLst>
                                        <p:tav tm="0">
                                          <p:val>
                                            <p:strVal val="#ppt_x"/>
                                          </p:val>
                                        </p:tav>
                                        <p:tav tm="100000">
                                          <p:val>
                                            <p:strVal val="#ppt_x"/>
                                          </p:val>
                                        </p:tav>
                                      </p:tavLst>
                                    </p:anim>
                                    <p:anim calcmode="lin" valueType="num">
                                      <p:cBhvr>
                                        <p:cTn id="26" dur="500" fill="hold"/>
                                        <p:tgtEl>
                                          <p:spTgt spid="11289"/>
                                        </p:tgtEl>
                                        <p:attrNameLst>
                                          <p:attrName>ppt_y</p:attrName>
                                        </p:attrNameLst>
                                      </p:cBhvr>
                                      <p:tavLst>
                                        <p:tav tm="0">
                                          <p:val>
                                            <p:strVal val="#ppt_h+1"/>
                                          </p:val>
                                        </p:tav>
                                        <p:tav tm="100000">
                                          <p:val>
                                            <p:strVal val="#ppt_y"/>
                                          </p:val>
                                        </p:tav>
                                      </p:tavLst>
                                    </p:anim>
                                    <p:animEffect transition="in" filter="fade">
                                      <p:cBhvr>
                                        <p:cTn id="27" dur="500"/>
                                        <p:tgtEl>
                                          <p:spTgt spid="11289"/>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1288"/>
                                        </p:tgtEl>
                                        <p:attrNameLst>
                                          <p:attrName>style.visibility</p:attrName>
                                        </p:attrNameLst>
                                      </p:cBhvr>
                                      <p:to>
                                        <p:strVal val="visible"/>
                                      </p:to>
                                    </p:set>
                                    <p:anim calcmode="lin" valueType="num">
                                      <p:cBhvr>
                                        <p:cTn id="30" dur="500" fill="hold"/>
                                        <p:tgtEl>
                                          <p:spTgt spid="11288"/>
                                        </p:tgtEl>
                                        <p:attrNameLst>
                                          <p:attrName>ppt_w</p:attrName>
                                        </p:attrNameLst>
                                      </p:cBhvr>
                                      <p:tavLst>
                                        <p:tav tm="0">
                                          <p:val>
                                            <p:strVal val="#ppt_w*2.5"/>
                                          </p:val>
                                        </p:tav>
                                        <p:tav tm="100000">
                                          <p:val>
                                            <p:strVal val="#ppt_w"/>
                                          </p:val>
                                        </p:tav>
                                      </p:tavLst>
                                    </p:anim>
                                    <p:anim calcmode="lin" valueType="num">
                                      <p:cBhvr>
                                        <p:cTn id="31" dur="500" fill="hold"/>
                                        <p:tgtEl>
                                          <p:spTgt spid="11288"/>
                                        </p:tgtEl>
                                        <p:attrNameLst>
                                          <p:attrName>ppt_h</p:attrName>
                                        </p:attrNameLst>
                                      </p:cBhvr>
                                      <p:tavLst>
                                        <p:tav tm="0">
                                          <p:val>
                                            <p:strVal val="#ppt_h*0.01"/>
                                          </p:val>
                                        </p:tav>
                                        <p:tav tm="100000">
                                          <p:val>
                                            <p:strVal val="#ppt_h"/>
                                          </p:val>
                                        </p:tav>
                                      </p:tavLst>
                                    </p:anim>
                                    <p:anim calcmode="lin" valueType="num">
                                      <p:cBhvr>
                                        <p:cTn id="32" dur="500" fill="hold"/>
                                        <p:tgtEl>
                                          <p:spTgt spid="11288"/>
                                        </p:tgtEl>
                                        <p:attrNameLst>
                                          <p:attrName>ppt_x</p:attrName>
                                        </p:attrNameLst>
                                      </p:cBhvr>
                                      <p:tavLst>
                                        <p:tav tm="0">
                                          <p:val>
                                            <p:strVal val="#ppt_x"/>
                                          </p:val>
                                        </p:tav>
                                        <p:tav tm="100000">
                                          <p:val>
                                            <p:strVal val="#ppt_x"/>
                                          </p:val>
                                        </p:tav>
                                      </p:tavLst>
                                    </p:anim>
                                    <p:anim calcmode="lin" valueType="num">
                                      <p:cBhvr>
                                        <p:cTn id="33" dur="500" fill="hold"/>
                                        <p:tgtEl>
                                          <p:spTgt spid="11288"/>
                                        </p:tgtEl>
                                        <p:attrNameLst>
                                          <p:attrName>ppt_y</p:attrName>
                                        </p:attrNameLst>
                                      </p:cBhvr>
                                      <p:tavLst>
                                        <p:tav tm="0">
                                          <p:val>
                                            <p:strVal val="#ppt_h+1"/>
                                          </p:val>
                                        </p:tav>
                                        <p:tav tm="100000">
                                          <p:val>
                                            <p:strVal val="#ppt_y"/>
                                          </p:val>
                                        </p:tav>
                                      </p:tavLst>
                                    </p:anim>
                                    <p:animEffect transition="in" filter="fade">
                                      <p:cBhvr>
                                        <p:cTn id="34" dur="500"/>
                                        <p:tgtEl>
                                          <p:spTgt spid="11288"/>
                                        </p:tgtEl>
                                      </p:cBhvr>
                                    </p:animEffect>
                                  </p:childTnLst>
                                </p:cTn>
                              </p:par>
                            </p:childTnLst>
                          </p:cTn>
                        </p:par>
                      </p:childTnLst>
                    </p:cTn>
                  </p:par>
                </p:childTnLst>
              </p:cTn>
              <p:nextCondLst>
                <p:cond evt="onClick" delay="0">
                  <p:tgtEl>
                    <p:spTgt spid="11284"/>
                  </p:tgtEl>
                </p:cond>
              </p:nextCondLst>
            </p:seq>
          </p:childTnLst>
        </p:cTn>
      </p:par>
    </p:tnLst>
    <p:bldLst>
      <p:bldP spid="11282" grpId="0"/>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nền Powerpoint đẹp tạo nên một Slide chuyên nghiệ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4" descr="Hình nền Powerpoint đẹp tạo nên một Slide chuyên nghiệ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6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Hộp Văn bản 2"/>
          <p:cNvSpPr txBox="1"/>
          <p:nvPr/>
        </p:nvSpPr>
        <p:spPr>
          <a:xfrm>
            <a:off x="1078088" y="762000"/>
            <a:ext cx="6896637" cy="3904146"/>
          </a:xfrm>
          <a:prstGeom prst="rect">
            <a:avLst/>
          </a:prstGeom>
          <a:noFill/>
          <a:ln>
            <a:noFill/>
          </a:ln>
        </p:spPr>
        <p:txBody>
          <a:bodyPr wrap="square">
            <a:spAutoFit/>
          </a:bodyPr>
          <a:lstStyle/>
          <a:p>
            <a:pPr algn="ctr" eaLnBrk="0">
              <a:lnSpc>
                <a:spcPct val="115000"/>
              </a:lnSpc>
              <a:spcAft>
                <a:spcPts val="800"/>
              </a:spcAft>
            </a:pPr>
            <a:r>
              <a:rPr lang="en-US" sz="5400" b="1" dirty="0" smtClean="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rPr>
              <a:t>DẶN DÒ</a:t>
            </a:r>
            <a:endParaRPr lang="en-US" sz="54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indent="-342900" algn="just" eaLnBrk="0">
              <a:lnSpc>
                <a:spcPct val="115000"/>
              </a:lnSpc>
              <a:spcAft>
                <a:spcPts val="800"/>
              </a:spcAft>
              <a:buFont typeface="+mj-lt"/>
              <a:buAutoNum type="arabicPeriod"/>
              <a:tabLst>
                <a:tab pos="540385" algn="l"/>
              </a:tabLst>
            </a:pPr>
            <a:r>
              <a:rPr lang="en-US" sz="3600" b="1"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Ghi</a:t>
            </a:r>
            <a:r>
              <a:rPr lang="en-US" sz="3600" b="1" dirty="0"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bài</a:t>
            </a:r>
            <a:r>
              <a:rPr lang="en-US" sz="3600" b="1" dirty="0"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vào</a:t>
            </a:r>
            <a:r>
              <a:rPr lang="en-US" sz="3600" b="1" dirty="0"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vở</a:t>
            </a:r>
            <a:r>
              <a:rPr lang="en-US" sz="3600" b="1" dirty="0"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học</a:t>
            </a:r>
            <a:r>
              <a:rPr lang="en-US" sz="3600" b="1"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và</a:t>
            </a:r>
            <a:r>
              <a:rPr lang="en-US" sz="3600" b="1" dirty="0" smtClean="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ôn</a:t>
            </a:r>
            <a:r>
              <a:rPr lang="en-US" sz="3600" b="1"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tập</a:t>
            </a:r>
            <a:r>
              <a:rPr lang="en-US" sz="3600" b="1"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các</a:t>
            </a:r>
            <a:r>
              <a:rPr lang="en-US" sz="3600" b="1"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kiến</a:t>
            </a:r>
            <a:r>
              <a:rPr lang="en-US" sz="3600" b="1"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thức</a:t>
            </a:r>
            <a:r>
              <a:rPr lang="en-US" sz="3600" b="1" dirty="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a:t>
            </a:r>
          </a:p>
          <a:p>
            <a:pPr algn="just" eaLnBrk="0">
              <a:lnSpc>
                <a:spcPct val="115000"/>
              </a:lnSpc>
              <a:spcAft>
                <a:spcPts val="800"/>
              </a:spcAft>
              <a:tabLst>
                <a:tab pos="540385" algn="l"/>
              </a:tabLst>
            </a:pPr>
            <a:r>
              <a:rPr lang="en-US" sz="3600" b="1" dirty="0"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2. </a:t>
            </a:r>
            <a:r>
              <a:rPr lang="en-US" sz="3600" b="1" dirty="0" err="1">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Chuẩn</a:t>
            </a:r>
            <a:r>
              <a:rPr lang="en-US" sz="3600" b="1"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bị</a:t>
            </a:r>
            <a:r>
              <a:rPr lang="en-US" sz="3600" b="1"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bài</a:t>
            </a:r>
            <a:r>
              <a:rPr lang="en-US" sz="3600" b="1"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mới</a:t>
            </a:r>
            <a:endParaRPr lang="en-US" sz="3600" b="1" dirty="0"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endParaRPr>
          </a:p>
          <a:p>
            <a:pPr algn="just" eaLnBrk="0">
              <a:lnSpc>
                <a:spcPct val="115000"/>
              </a:lnSpc>
              <a:spcAft>
                <a:spcPts val="800"/>
              </a:spcAft>
              <a:tabLst>
                <a:tab pos="540385" algn="l"/>
              </a:tabLst>
            </a:pPr>
            <a:r>
              <a:rPr lang="en-US" sz="3600" b="1" dirty="0"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3. </a:t>
            </a:r>
            <a:r>
              <a:rPr lang="en-US" sz="3600" b="1" dirty="0" err="1"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Làm</a:t>
            </a:r>
            <a:r>
              <a:rPr lang="en-US" sz="3600" b="1" dirty="0"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3600" b="1" dirty="0" err="1"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phần</a:t>
            </a:r>
            <a:r>
              <a:rPr lang="en-US" sz="3600" b="1" dirty="0" smtClean="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 BTVN</a:t>
            </a:r>
            <a:endParaRPr lang="en-US" sz="3600"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ntebao10"/>
          <p:cNvPicPr>
            <a:picLocks noChangeAspect="1" noChangeArrowheads="1"/>
          </p:cNvPicPr>
          <p:nvPr/>
        </p:nvPicPr>
        <p:blipFill>
          <a:blip r:embed="rId3">
            <a:extLst>
              <a:ext uri="{28A0092B-C50C-407E-A947-70E740481C1C}">
                <a14:useLocalDpi xmlns:a14="http://schemas.microsoft.com/office/drawing/2010/main" val="0"/>
              </a:ext>
            </a:extLst>
          </a:blip>
          <a:srcRect l="11583" r="10811"/>
          <a:stretch>
            <a:fillRect/>
          </a:stretch>
        </p:blipFill>
        <p:spPr bwMode="auto">
          <a:xfrm>
            <a:off x="609600" y="609600"/>
            <a:ext cx="39624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Vntebao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609600"/>
            <a:ext cx="35814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2"/>
          <p:cNvSpPr txBox="1">
            <a:spLocks noChangeArrowheads="1"/>
          </p:cNvSpPr>
          <p:nvPr/>
        </p:nvSpPr>
        <p:spPr bwMode="auto">
          <a:xfrm>
            <a:off x="609600" y="5768975"/>
            <a:ext cx="3733800" cy="70802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900" b="1" i="1">
                <a:solidFill>
                  <a:srgbClr val="0033CC"/>
                </a:solidFill>
                <a:latin typeface=".VnTimeH" pitchFamily="34" charset="0"/>
                <a:cs typeface="Arial" panose="020B0604020202020204" pitchFamily="34" charset="0"/>
              </a:rPr>
              <a:t> </a:t>
            </a:r>
            <a:r>
              <a:rPr lang="en-US" altLang="en-US" sz="4000" b="1" i="1">
                <a:solidFill>
                  <a:srgbClr val="0033CC"/>
                </a:solidFill>
                <a:latin typeface="Times New Roman" panose="02020603050405020304" pitchFamily="18" charset="0"/>
                <a:cs typeface="Times New Roman" panose="02020603050405020304" pitchFamily="18" charset="0"/>
              </a:rPr>
              <a:t>Tế bào trứng</a:t>
            </a:r>
            <a:endParaRPr lang="en-US" altLang="en-US" sz="2900" b="1">
              <a:solidFill>
                <a:srgbClr val="0033CC"/>
              </a:solidFill>
              <a:latin typeface=".VnTimeH" pitchFamily="34" charset="0"/>
              <a:cs typeface="Arial" panose="020B0604020202020204" pitchFamily="34" charset="0"/>
            </a:endParaRPr>
          </a:p>
        </p:txBody>
      </p:sp>
      <p:sp>
        <p:nvSpPr>
          <p:cNvPr id="10245" name="Text Box 2"/>
          <p:cNvSpPr txBox="1">
            <a:spLocks noChangeArrowheads="1"/>
          </p:cNvSpPr>
          <p:nvPr/>
        </p:nvSpPr>
        <p:spPr bwMode="auto">
          <a:xfrm>
            <a:off x="4876800" y="5715000"/>
            <a:ext cx="4114800" cy="70802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900" b="1" i="1">
                <a:solidFill>
                  <a:srgbClr val="0033CC"/>
                </a:solidFill>
                <a:latin typeface=".VnTimeH" pitchFamily="34" charset="0"/>
                <a:cs typeface="Arial" panose="020B0604020202020204" pitchFamily="34" charset="0"/>
              </a:rPr>
              <a:t> </a:t>
            </a:r>
            <a:r>
              <a:rPr lang="en-US" altLang="en-US" sz="4000" b="1" i="1">
                <a:solidFill>
                  <a:srgbClr val="0033CC"/>
                </a:solidFill>
                <a:latin typeface="Times New Roman" panose="02020603050405020304" pitchFamily="18" charset="0"/>
                <a:cs typeface="Times New Roman" panose="02020603050405020304" pitchFamily="18" charset="0"/>
              </a:rPr>
              <a:t>Tế bào tinh trùng</a:t>
            </a:r>
            <a:endParaRPr lang="en-US" altLang="en-US" sz="2900" b="1">
              <a:solidFill>
                <a:srgbClr val="0033CC"/>
              </a:solidFill>
              <a:latin typeface=".VnTimeH" pitchFamily="34" charset="0"/>
              <a:cs typeface="Arial" panose="020B0604020202020204" pitchFamily="34" charset="0"/>
            </a:endParaRPr>
          </a:p>
        </p:txBody>
      </p:sp>
    </p:spTree>
    <p:extLst>
      <p:ext uri="{BB962C8B-B14F-4D97-AF65-F5344CB8AC3E}">
        <p14:creationId xmlns:p14="http://schemas.microsoft.com/office/powerpoint/2010/main" val="264772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ntebao09"/>
          <p:cNvPicPr>
            <a:picLocks noChangeAspect="1" noChangeArrowheads="1"/>
          </p:cNvPicPr>
          <p:nvPr/>
        </p:nvPicPr>
        <p:blipFill>
          <a:blip r:embed="rId3">
            <a:extLst>
              <a:ext uri="{28A0092B-C50C-407E-A947-70E740481C1C}">
                <a14:useLocalDpi xmlns:a14="http://schemas.microsoft.com/office/drawing/2010/main" val="0"/>
              </a:ext>
            </a:extLst>
          </a:blip>
          <a:srcRect l="13899" r="13127"/>
          <a:stretch>
            <a:fillRect/>
          </a:stretch>
        </p:blipFill>
        <p:spPr bwMode="auto">
          <a:xfrm>
            <a:off x="457200" y="1373188"/>
            <a:ext cx="35814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Vntebao08"/>
          <p:cNvPicPr>
            <a:picLocks noChangeAspect="1" noChangeArrowheads="1"/>
          </p:cNvPicPr>
          <p:nvPr/>
        </p:nvPicPr>
        <p:blipFill>
          <a:blip r:embed="rId4">
            <a:extLst>
              <a:ext uri="{28A0092B-C50C-407E-A947-70E740481C1C}">
                <a14:useLocalDpi xmlns:a14="http://schemas.microsoft.com/office/drawing/2010/main" val="0"/>
              </a:ext>
            </a:extLst>
          </a:blip>
          <a:srcRect l="11667" r="13333"/>
          <a:stretch>
            <a:fillRect/>
          </a:stretch>
        </p:blipFill>
        <p:spPr bwMode="auto">
          <a:xfrm>
            <a:off x="4953000" y="1438275"/>
            <a:ext cx="35052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5">
            <a:hlinkClick r:id="rId5" action="ppaction://hlinksldjump"/>
          </p:cNvPr>
          <p:cNvSpPr>
            <a:spLocks noChangeArrowheads="1"/>
          </p:cNvSpPr>
          <p:nvPr/>
        </p:nvSpPr>
        <p:spPr bwMode="auto">
          <a:xfrm>
            <a:off x="8610600" y="6629400"/>
            <a:ext cx="533400" cy="228600"/>
          </a:xfrm>
          <a:prstGeom prst="actionButtonBeginning">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cs typeface="Arial" panose="020B0604020202020204" pitchFamily="34" charset="0"/>
            </a:endParaRPr>
          </a:p>
        </p:txBody>
      </p:sp>
      <p:sp>
        <p:nvSpPr>
          <p:cNvPr id="6" name="Text Box 2"/>
          <p:cNvSpPr txBox="1">
            <a:spLocks noChangeArrowheads="1"/>
          </p:cNvSpPr>
          <p:nvPr/>
        </p:nvSpPr>
        <p:spPr bwMode="auto">
          <a:xfrm>
            <a:off x="304800" y="5768975"/>
            <a:ext cx="3733800" cy="708025"/>
          </a:xfrm>
          <a:prstGeom prst="rect">
            <a:avLst/>
          </a:prstGeom>
          <a:solidFill>
            <a:schemeClr val="accent5">
              <a:lumMod val="90000"/>
            </a:schemeClr>
          </a:solidFill>
          <a:ln>
            <a:noFill/>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en-US" sz="2900" b="1" i="1" dirty="0">
                <a:solidFill>
                  <a:srgbClr val="0033CC"/>
                </a:solidFill>
                <a:latin typeface=".VnTimeH" pitchFamily="34" charset="0"/>
                <a:cs typeface="Arial" charset="0"/>
              </a:rPr>
              <a:t> </a:t>
            </a:r>
            <a:r>
              <a:rPr lang="en-US" sz="4000" b="1" i="1" dirty="0" err="1">
                <a:solidFill>
                  <a:srgbClr val="0033CC"/>
                </a:solidFill>
                <a:latin typeface="Times New Roman" pitchFamily="18" charset="0"/>
                <a:cs typeface="Times New Roman" pitchFamily="18" charset="0"/>
              </a:rPr>
              <a:t>tế</a:t>
            </a:r>
            <a:r>
              <a:rPr lang="en-US" sz="4000" b="1" i="1" dirty="0">
                <a:solidFill>
                  <a:srgbClr val="0033CC"/>
                </a:solidFill>
                <a:latin typeface="Times New Roman" pitchFamily="18" charset="0"/>
                <a:cs typeface="Times New Roman" pitchFamily="18" charset="0"/>
              </a:rPr>
              <a:t> </a:t>
            </a:r>
            <a:r>
              <a:rPr lang="en-US" sz="4000" b="1" i="1" dirty="0" err="1">
                <a:solidFill>
                  <a:srgbClr val="0033CC"/>
                </a:solidFill>
                <a:latin typeface="Times New Roman" pitchFamily="18" charset="0"/>
                <a:cs typeface="Times New Roman" pitchFamily="18" charset="0"/>
              </a:rPr>
              <a:t>bào</a:t>
            </a:r>
            <a:r>
              <a:rPr lang="en-US" sz="4000" b="1" i="1" dirty="0">
                <a:solidFill>
                  <a:srgbClr val="0033CC"/>
                </a:solidFill>
                <a:latin typeface="Times New Roman" pitchFamily="18" charset="0"/>
                <a:cs typeface="Times New Roman" pitchFamily="18" charset="0"/>
              </a:rPr>
              <a:t> </a:t>
            </a:r>
            <a:r>
              <a:rPr lang="en-US" sz="4000" b="1" i="1" dirty="0" err="1">
                <a:solidFill>
                  <a:srgbClr val="0033CC"/>
                </a:solidFill>
                <a:latin typeface="Times New Roman" pitchFamily="18" charset="0"/>
                <a:cs typeface="Times New Roman" pitchFamily="18" charset="0"/>
              </a:rPr>
              <a:t>cơ</a:t>
            </a:r>
            <a:endParaRPr lang="en-US" sz="2900" b="1" dirty="0">
              <a:solidFill>
                <a:srgbClr val="0033CC"/>
              </a:solidFill>
              <a:latin typeface=".VnTimeH" pitchFamily="34" charset="0"/>
              <a:cs typeface="Arial" charset="0"/>
            </a:endParaRPr>
          </a:p>
        </p:txBody>
      </p:sp>
      <p:sp>
        <p:nvSpPr>
          <p:cNvPr id="7" name="Text Box 2"/>
          <p:cNvSpPr txBox="1">
            <a:spLocks noChangeArrowheads="1"/>
          </p:cNvSpPr>
          <p:nvPr/>
        </p:nvSpPr>
        <p:spPr bwMode="auto">
          <a:xfrm>
            <a:off x="4953000" y="5768975"/>
            <a:ext cx="3733800" cy="708025"/>
          </a:xfrm>
          <a:prstGeom prst="rect">
            <a:avLst/>
          </a:prstGeom>
          <a:solidFill>
            <a:schemeClr val="accent5">
              <a:lumMod val="90000"/>
            </a:schemeClr>
          </a:solidFill>
          <a:ln>
            <a:noFill/>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en-US" sz="2900" b="1" i="1" dirty="0">
                <a:latin typeface=".VnTimeH" pitchFamily="34" charset="0"/>
                <a:cs typeface="Arial" charset="0"/>
              </a:rPr>
              <a:t> </a:t>
            </a:r>
            <a:r>
              <a:rPr lang="en-US" sz="4000" b="1" i="1" dirty="0" err="1">
                <a:latin typeface="Times New Roman" pitchFamily="18" charset="0"/>
                <a:cs typeface="Times New Roman" pitchFamily="18" charset="0"/>
              </a:rPr>
              <a:t>tế</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bào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xương</a:t>
            </a:r>
            <a:endParaRPr lang="en-US" sz="2900" b="1" dirty="0">
              <a:latin typeface=".VnTimeH" pitchFamily="34" charset="0"/>
              <a:cs typeface="Arial" charset="0"/>
            </a:endParaRPr>
          </a:p>
        </p:txBody>
      </p:sp>
    </p:spTree>
    <p:extLst>
      <p:ext uri="{BB962C8B-B14F-4D97-AF65-F5344CB8AC3E}">
        <p14:creationId xmlns:p14="http://schemas.microsoft.com/office/powerpoint/2010/main" val="196502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NIỆM MÔ</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597107"/>
            <a:ext cx="1628775" cy="809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2603105"/>
            <a:ext cx="1952625" cy="1228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2597107"/>
            <a:ext cx="1419225" cy="148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645" y="2597107"/>
            <a:ext cx="2028825" cy="86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06399" y="808356"/>
            <a:ext cx="8305801"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Quan</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sát</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hình</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dạng</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các</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tế</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bào</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dưới</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đây</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em</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hãy</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giải</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thích</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vì</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sao</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các</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tế</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bào</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trong</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cơ</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thể</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có</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các</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hình</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dạng</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khác</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nhau</a:t>
            </a:r>
            <a:r>
              <a:rPr lang="en-US" sz="2400" b="1" i="1" dirty="0" smtClean="0">
                <a:latin typeface="Times New Roman" panose="02020603050405020304" pitchFamily="18" charset="0"/>
                <a:cs typeface="Times New Roman" panose="02020603050405020304" pitchFamily="18" charset="0"/>
                <a:sym typeface="Wingdings 3" panose="05040102010807070707"/>
              </a:rPr>
              <a:t>?</a:t>
            </a:r>
            <a:endParaRPr lang="en-US" sz="2400" b="1" i="1" dirty="0">
              <a:latin typeface="Times New Roman" panose="02020603050405020304" pitchFamily="18" charset="0"/>
              <a:cs typeface="Times New Roman" panose="02020603050405020304" pitchFamily="18" charset="0"/>
            </a:endParaRPr>
          </a:p>
        </p:txBody>
      </p: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665145"/>
            <a:ext cx="1087047" cy="145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12" descr="Những sự thật gây sốc về bộ não con người - KhoaHoc.t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1" y="5010593"/>
            <a:ext cx="1752600" cy="1101261"/>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571267">
            <a:off x="5398604" y="4614953"/>
            <a:ext cx="433386" cy="148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3652" y="4769380"/>
            <a:ext cx="2133600" cy="118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685800" y="3692482"/>
            <a:ext cx="304800" cy="72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3086101" y="4042262"/>
            <a:ext cx="304800" cy="72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5357811" y="4208441"/>
            <a:ext cx="304800" cy="72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7699657" y="3831027"/>
            <a:ext cx="304800" cy="72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7180"/>
                                        </p:tgtEl>
                                        <p:attrNameLst>
                                          <p:attrName>style.visibility</p:attrName>
                                        </p:attrNameLst>
                                      </p:cBhvr>
                                      <p:to>
                                        <p:strVal val="visible"/>
                                      </p:to>
                                    </p:set>
                                    <p:animEffect transition="in" filter="barn(inVertical)">
                                      <p:cBhvr>
                                        <p:cTn id="16" dur="500"/>
                                        <p:tgtEl>
                                          <p:spTgt spid="718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6" presetClass="entr" presetSubtype="21" fill="hold" nodeType="withEffect">
                                  <p:stCondLst>
                                    <p:cond delay="0"/>
                                  </p:stCondLst>
                                  <p:childTnLst>
                                    <p:set>
                                      <p:cBhvr>
                                        <p:cTn id="21" dur="1" fill="hold">
                                          <p:stCondLst>
                                            <p:cond delay="0"/>
                                          </p:stCondLst>
                                        </p:cTn>
                                        <p:tgtEl>
                                          <p:spTgt spid="7181"/>
                                        </p:tgtEl>
                                        <p:attrNameLst>
                                          <p:attrName>style.visibility</p:attrName>
                                        </p:attrNameLst>
                                      </p:cBhvr>
                                      <p:to>
                                        <p:strVal val="visible"/>
                                      </p:to>
                                    </p:set>
                                    <p:animEffect transition="in" filter="barn(inVertical)">
                                      <p:cBhvr>
                                        <p:cTn id="22" dur="500"/>
                                        <p:tgtEl>
                                          <p:spTgt spid="718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1" fill="hold" nodeType="withEffect">
                                  <p:stCondLst>
                                    <p:cond delay="0"/>
                                  </p:stCondLst>
                                  <p:childTnLst>
                                    <p:set>
                                      <p:cBhvr>
                                        <p:cTn id="27" dur="1" fill="hold">
                                          <p:stCondLst>
                                            <p:cond delay="0"/>
                                          </p:stCondLst>
                                        </p:cTn>
                                        <p:tgtEl>
                                          <p:spTgt spid="7183"/>
                                        </p:tgtEl>
                                        <p:attrNameLst>
                                          <p:attrName>style.visibility</p:attrName>
                                        </p:attrNameLst>
                                      </p:cBhvr>
                                      <p:to>
                                        <p:strVal val="visible"/>
                                      </p:to>
                                    </p:set>
                                    <p:animEffect transition="in" filter="barn(inVertical)">
                                      <p:cBhvr>
                                        <p:cTn id="28"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WordArt 15"/>
          <p:cNvSpPr>
            <a:spLocks noChangeArrowheads="1" noChangeShapeType="1" noTextEdit="1"/>
          </p:cNvSpPr>
          <p:nvPr/>
        </p:nvSpPr>
        <p:spPr bwMode="auto">
          <a:xfrm>
            <a:off x="3429000" y="1752600"/>
            <a:ext cx="2238375" cy="39052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Câu 2</a:t>
            </a:r>
          </a:p>
        </p:txBody>
      </p:sp>
      <p:sp>
        <p:nvSpPr>
          <p:cNvPr id="24" name="Text Box 18"/>
          <p:cNvSpPr txBox="1">
            <a:spLocks noChangeArrowheads="1"/>
          </p:cNvSpPr>
          <p:nvPr/>
        </p:nvSpPr>
        <p:spPr bwMode="auto">
          <a:xfrm>
            <a:off x="974725" y="2590800"/>
            <a:ext cx="7142163" cy="1323975"/>
          </a:xfrm>
          <a:prstGeom prst="rect">
            <a:avLst/>
          </a:prstGeom>
          <a:solidFill>
            <a:schemeClr val="accent5">
              <a:lumMod val="90000"/>
            </a:schemeClr>
          </a:solid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defRPr/>
            </a:pPr>
            <a:r>
              <a:rPr lang="en-US" sz="4000" b="1" dirty="0" err="1">
                <a:latin typeface="Times New Roman" pitchFamily="18" charset="0"/>
                <a:cs typeface="Times New Roman" pitchFamily="18" charset="0"/>
              </a:rPr>
              <a:t>Thử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thích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sao</a:t>
            </a:r>
            <a:endParaRPr lang="en-US" sz="4000" b="1" dirty="0">
              <a:latin typeface="Times New Roman" pitchFamily="18" charset="0"/>
              <a:cs typeface="Times New Roman" pitchFamily="18" charset="0"/>
            </a:endParaRPr>
          </a:p>
          <a:p>
            <a:pPr algn="ctr">
              <a:defRPr/>
            </a:pPr>
            <a:r>
              <a:rPr lang="en-US" sz="4000" b="1" dirty="0" err="1">
                <a:latin typeface="Times New Roman" pitchFamily="18" charset="0"/>
                <a:cs typeface="Times New Roman" pitchFamily="18" charset="0"/>
              </a:rPr>
              <a:t>tế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nhau</a:t>
            </a:r>
            <a:r>
              <a:rPr lang="en-US" sz="4000" b="1" dirty="0">
                <a:latin typeface="Times New Roman" pitchFamily="18" charset="0"/>
                <a:cs typeface="Times New Roman" pitchFamily="18" charset="0"/>
              </a:rPr>
              <a:t>?</a:t>
            </a:r>
          </a:p>
        </p:txBody>
      </p:sp>
      <p:sp>
        <p:nvSpPr>
          <p:cNvPr id="26" name="Text Box 18"/>
          <p:cNvSpPr txBox="1">
            <a:spLocks noChangeArrowheads="1"/>
          </p:cNvSpPr>
          <p:nvPr/>
        </p:nvSpPr>
        <p:spPr bwMode="auto">
          <a:xfrm>
            <a:off x="320675" y="4684713"/>
            <a:ext cx="8755063" cy="1323975"/>
          </a:xfrm>
          <a:prstGeom prst="rect">
            <a:avLst/>
          </a:prstGeom>
          <a:solidFill>
            <a:schemeClr val="accent5">
              <a:lumMod val="90000"/>
            </a:schemeClr>
          </a:solidFill>
          <a:ln>
            <a:noFill/>
          </a:ln>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defRPr/>
            </a:pPr>
            <a:r>
              <a:rPr lang="en-US" sz="4000" b="1" dirty="0" err="1">
                <a:latin typeface="Times New Roman" pitchFamily="18" charset="0"/>
                <a:cs typeface="Times New Roman" pitchFamily="18" charset="0"/>
              </a:rPr>
              <a:t>Vì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nhau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sẽ</a:t>
            </a:r>
            <a:r>
              <a:rPr lang="en-US" sz="4000" b="1" dirty="0">
                <a:latin typeface="Times New Roman" pitchFamily="18" charset="0"/>
                <a:cs typeface="Times New Roman" pitchFamily="18" charset="0"/>
              </a:rPr>
              <a:t> </a:t>
            </a:r>
          </a:p>
          <a:p>
            <a:pPr algn="ctr">
              <a:defRPr/>
            </a:pPr>
            <a:r>
              <a:rPr lang="en-US" sz="4000" b="1" dirty="0" err="1">
                <a:latin typeface="Times New Roman" pitchFamily="18" charset="0"/>
                <a:cs typeface="Times New Roman" pitchFamily="18" charset="0"/>
              </a:rPr>
              <a:t>đảm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nhận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những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nhau</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1583843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52400" y="101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2060"/>
                </a:solidFill>
                <a:latin typeface="Times New Roman" panose="02020603050405020304" pitchFamily="18" charset="0"/>
                <a:cs typeface="Times New Roman" panose="02020603050405020304" pitchFamily="18" charset="0"/>
              </a:rPr>
              <a:t>Một nhóm tế bào giống nhau gọi là gì?</a:t>
            </a:r>
            <a:endParaRPr lang="en-US" altLang="en-US" sz="4000" b="1">
              <a:solidFill>
                <a:srgbClr val="002060"/>
              </a:solidFill>
            </a:endParaRPr>
          </a:p>
        </p:txBody>
      </p:sp>
      <p:sp>
        <p:nvSpPr>
          <p:cNvPr id="10245" name="Text Box 3"/>
          <p:cNvSpPr txBox="1">
            <a:spLocks noChangeArrowheads="1"/>
          </p:cNvSpPr>
          <p:nvPr/>
        </p:nvSpPr>
        <p:spPr bwMode="auto">
          <a:xfrm>
            <a:off x="0" y="901700"/>
            <a:ext cx="89535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800" b="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800" b="1">
                <a:solidFill>
                  <a:srgbClr val="0033CC"/>
                </a:solidFill>
                <a:latin typeface="Times New Roman" panose="02020603050405020304" pitchFamily="18" charset="0"/>
                <a:cs typeface="Times New Roman" panose="02020603050405020304" pitchFamily="18" charset="0"/>
              </a:rPr>
              <a:t>Một nhóm tế bào giống nhau gọi là </a:t>
            </a:r>
            <a:r>
              <a:rPr lang="en-US" altLang="en-US" sz="3800" b="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mô</a:t>
            </a:r>
            <a:endParaRPr lang="en-US" altLang="en-US" sz="3800" b="1">
              <a:solidFill>
                <a:srgbClr val="0033CC"/>
              </a:solidFill>
            </a:endParaRPr>
          </a:p>
        </p:txBody>
      </p:sp>
      <p:pic>
        <p:nvPicPr>
          <p:cNvPr id="15364" name="Picture 2" descr="Vntebao09"/>
          <p:cNvPicPr>
            <a:picLocks noChangeAspect="1" noChangeArrowheads="1"/>
          </p:cNvPicPr>
          <p:nvPr/>
        </p:nvPicPr>
        <p:blipFill>
          <a:blip r:embed="rId3">
            <a:extLst>
              <a:ext uri="{28A0092B-C50C-407E-A947-70E740481C1C}">
                <a14:useLocalDpi xmlns:a14="http://schemas.microsoft.com/office/drawing/2010/main" val="0"/>
              </a:ext>
            </a:extLst>
          </a:blip>
          <a:srcRect l="13899" r="13127"/>
          <a:stretch>
            <a:fillRect/>
          </a:stretch>
        </p:blipFill>
        <p:spPr bwMode="auto">
          <a:xfrm>
            <a:off x="457200" y="1958975"/>
            <a:ext cx="39624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Vntebao08"/>
          <p:cNvPicPr>
            <a:picLocks noChangeAspect="1" noChangeArrowheads="1"/>
          </p:cNvPicPr>
          <p:nvPr/>
        </p:nvPicPr>
        <p:blipFill>
          <a:blip r:embed="rId4">
            <a:extLst>
              <a:ext uri="{28A0092B-C50C-407E-A947-70E740481C1C}">
                <a14:useLocalDpi xmlns:a14="http://schemas.microsoft.com/office/drawing/2010/main" val="0"/>
              </a:ext>
            </a:extLst>
          </a:blip>
          <a:srcRect l="11667" r="13333"/>
          <a:stretch>
            <a:fillRect/>
          </a:stretch>
        </p:blipFill>
        <p:spPr bwMode="auto">
          <a:xfrm>
            <a:off x="4719638" y="1958975"/>
            <a:ext cx="4043362"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304800" y="5768975"/>
            <a:ext cx="3733800" cy="708025"/>
          </a:xfrm>
          <a:prstGeom prst="rect">
            <a:avLst/>
          </a:prstGeom>
          <a:solidFill>
            <a:schemeClr val="accent5">
              <a:lumMod val="90000"/>
            </a:schemeClr>
          </a:solidFill>
          <a:ln>
            <a:noFill/>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en-US" sz="2900" b="1" i="1" dirty="0">
                <a:solidFill>
                  <a:srgbClr val="0033CC"/>
                </a:solidFill>
                <a:latin typeface=".VnTimeH" pitchFamily="34" charset="0"/>
                <a:cs typeface="Arial" charset="0"/>
              </a:rPr>
              <a:t> </a:t>
            </a:r>
            <a:r>
              <a:rPr lang="en-US" sz="4000" b="1" i="1" dirty="0" err="1">
                <a:solidFill>
                  <a:srgbClr val="0033CC"/>
                </a:solidFill>
                <a:latin typeface="Times New Roman" pitchFamily="18" charset="0"/>
                <a:cs typeface="Times New Roman" pitchFamily="18" charset="0"/>
              </a:rPr>
              <a:t>Tế</a:t>
            </a:r>
            <a:r>
              <a:rPr lang="en-US" sz="4000" b="1" i="1" dirty="0">
                <a:solidFill>
                  <a:srgbClr val="0033CC"/>
                </a:solidFill>
                <a:latin typeface="Times New Roman" pitchFamily="18" charset="0"/>
                <a:cs typeface="Times New Roman" pitchFamily="18" charset="0"/>
              </a:rPr>
              <a:t> </a:t>
            </a:r>
            <a:r>
              <a:rPr lang="en-US" sz="4000" b="1" i="1" dirty="0" err="1">
                <a:solidFill>
                  <a:srgbClr val="0033CC"/>
                </a:solidFill>
                <a:latin typeface="Times New Roman" pitchFamily="18" charset="0"/>
                <a:cs typeface="Times New Roman" pitchFamily="18" charset="0"/>
              </a:rPr>
              <a:t>bào</a:t>
            </a:r>
            <a:r>
              <a:rPr lang="en-US" sz="4000" b="1" i="1" dirty="0">
                <a:solidFill>
                  <a:srgbClr val="0033CC"/>
                </a:solidFill>
                <a:latin typeface="Times New Roman" pitchFamily="18" charset="0"/>
                <a:cs typeface="Times New Roman" pitchFamily="18" charset="0"/>
              </a:rPr>
              <a:t> </a:t>
            </a:r>
            <a:r>
              <a:rPr lang="en-US" sz="4000" b="1" i="1" dirty="0" err="1">
                <a:solidFill>
                  <a:srgbClr val="0033CC"/>
                </a:solidFill>
                <a:latin typeface="Times New Roman" pitchFamily="18" charset="0"/>
                <a:cs typeface="Times New Roman" pitchFamily="18" charset="0"/>
              </a:rPr>
              <a:t>cơ</a:t>
            </a:r>
            <a:endParaRPr lang="en-US" sz="2900" b="1" dirty="0">
              <a:solidFill>
                <a:srgbClr val="0033CC"/>
              </a:solidFill>
              <a:latin typeface=".VnTimeH" pitchFamily="34" charset="0"/>
              <a:cs typeface="Arial" charset="0"/>
            </a:endParaRPr>
          </a:p>
        </p:txBody>
      </p:sp>
      <p:sp>
        <p:nvSpPr>
          <p:cNvPr id="9" name="Text Box 2"/>
          <p:cNvSpPr txBox="1">
            <a:spLocks noChangeArrowheads="1"/>
          </p:cNvSpPr>
          <p:nvPr/>
        </p:nvSpPr>
        <p:spPr bwMode="auto">
          <a:xfrm>
            <a:off x="4953000" y="5768975"/>
            <a:ext cx="3733800" cy="708025"/>
          </a:xfrm>
          <a:prstGeom prst="rect">
            <a:avLst/>
          </a:prstGeom>
          <a:solidFill>
            <a:schemeClr val="accent5">
              <a:lumMod val="90000"/>
            </a:schemeClr>
          </a:solidFill>
          <a:ln>
            <a:noFill/>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en-US" sz="2900" b="1" i="1" dirty="0">
                <a:latin typeface=".VnTimeH" pitchFamily="34" charset="0"/>
                <a:cs typeface="Arial" charset="0"/>
              </a:rPr>
              <a:t> </a:t>
            </a:r>
            <a:r>
              <a:rPr lang="en-US" sz="4000" b="1" i="1" dirty="0" err="1">
                <a:latin typeface="Times New Roman" pitchFamily="18" charset="0"/>
                <a:cs typeface="Times New Roman" pitchFamily="18" charset="0"/>
              </a:rPr>
              <a:t>Tế</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bào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xương</a:t>
            </a:r>
            <a:endParaRPr lang="en-US" sz="2900" b="1" dirty="0">
              <a:latin typeface=".VnTimeH" pitchFamily="34" charset="0"/>
              <a:cs typeface="Arial" charset="0"/>
            </a:endParaRPr>
          </a:p>
        </p:txBody>
      </p:sp>
    </p:spTree>
    <p:extLst>
      <p:ext uri="{BB962C8B-B14F-4D97-AF65-F5344CB8AC3E}">
        <p14:creationId xmlns:p14="http://schemas.microsoft.com/office/powerpoint/2010/main" val="342299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heel(1)">
                                      <p:cBhvr>
                                        <p:cTn id="7"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80211"/>
            <a:ext cx="44958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KHÁI NIỆM MÔ</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41623"/>
            <a:ext cx="2781300" cy="254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19770"/>
            <a:ext cx="3448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4267200" y="2524994"/>
            <a:ext cx="1371600" cy="390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41395"/>
            <a:ext cx="2291196" cy="224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648200"/>
            <a:ext cx="1876425" cy="1752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3519055" y="5369071"/>
            <a:ext cx="1371600" cy="390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73727" y="914400"/>
            <a:ext cx="7167995"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Quan</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sát</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hình</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dưới</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đây</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em</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hãy</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cho</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biết</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mô</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là</a:t>
            </a:r>
            <a:r>
              <a:rPr lang="en-US" sz="2400" b="1" i="1" dirty="0" smtClean="0">
                <a:latin typeface="Times New Roman" panose="02020603050405020304" pitchFamily="18" charset="0"/>
                <a:cs typeface="Times New Roman" panose="02020603050405020304" pitchFamily="18" charset="0"/>
                <a:sym typeface="Wingdings 3" panose="05040102010807070707"/>
              </a:rPr>
              <a:t> </a:t>
            </a:r>
            <a:r>
              <a:rPr lang="en-US" sz="2400" b="1" i="1" dirty="0" err="1" smtClean="0">
                <a:latin typeface="Times New Roman" panose="02020603050405020304" pitchFamily="18" charset="0"/>
                <a:cs typeface="Times New Roman" panose="02020603050405020304" pitchFamily="18" charset="0"/>
                <a:sym typeface="Wingdings 3" panose="05040102010807070707"/>
              </a:rPr>
              <a:t>gì</a:t>
            </a:r>
            <a:r>
              <a:rPr lang="en-US" sz="2400" b="1" i="1" dirty="0" smtClean="0">
                <a:latin typeface="Times New Roman" panose="02020603050405020304" pitchFamily="18" charset="0"/>
                <a:cs typeface="Times New Roman" panose="02020603050405020304" pitchFamily="18" charset="0"/>
                <a:sym typeface="Wingdings 3" panose="05040102010807070707"/>
              </a:rPr>
              <a:t>?</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1142</Words>
  <Application>Microsoft Office PowerPoint</Application>
  <PresentationFormat>On-screen Show (4:3)</PresentationFormat>
  <Paragraphs>176</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99</cp:revision>
  <dcterms:created xsi:type="dcterms:W3CDTF">2021-09-04T15:12:00Z</dcterms:created>
  <dcterms:modified xsi:type="dcterms:W3CDTF">2022-09-12T02:57:14Z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