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338" r:id="rId2"/>
    <p:sldId id="341" r:id="rId3"/>
    <p:sldId id="307" r:id="rId4"/>
    <p:sldId id="321" r:id="rId5"/>
    <p:sldId id="308" r:id="rId6"/>
    <p:sldId id="323" r:id="rId7"/>
    <p:sldId id="324" r:id="rId8"/>
    <p:sldId id="313" r:id="rId9"/>
    <p:sldId id="360" r:id="rId10"/>
    <p:sldId id="359" r:id="rId11"/>
    <p:sldId id="332" r:id="rId12"/>
    <p:sldId id="331" r:id="rId13"/>
    <p:sldId id="327" r:id="rId14"/>
    <p:sldId id="328" r:id="rId15"/>
    <p:sldId id="33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A0FEDF"/>
    <a:srgbClr val="CC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83" autoAdjust="0"/>
  </p:normalViewPr>
  <p:slideViewPr>
    <p:cSldViewPr>
      <p:cViewPr varScale="1">
        <p:scale>
          <a:sx n="69" d="100"/>
          <a:sy n="69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98417F-0FDE-42A8-ACDB-64A1EA785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0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8417F-0FDE-42A8-ACDB-64A1EA7852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2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A9FF61-B84D-467E-964E-391E5B769C7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334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69DA8-5DB3-4382-B895-E1D0BAD73C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9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9954F-EE99-4927-8664-165DA3510B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E943C-91B9-4459-A176-62B3BD296B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4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0FD9-3F99-4CB1-8CF4-E2ADFB7E7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8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D7F05-F2CC-4EF0-81AE-13D06E890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2A68E-6492-4FB0-AC83-E8A8BD41B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3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EDBDC-B0EA-4DD6-A3B5-78BA13531A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0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4E83D-1020-4F9F-801E-CA3D27DD20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5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4C010-1DA8-46FD-B5FD-5041E35B2C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70E34-B866-450F-B331-71EEE7DC6D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1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D578-DD3F-4BA6-9222-D4F625C499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3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A2E93-1D79-4C73-BB6F-4D4E74D6D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20FBAA-7521-454D-90F5-480DF4C9F0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6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0337" y="3513782"/>
            <a:ext cx="62440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SINH HỌC 8</a:t>
            </a:r>
          </a:p>
        </p:txBody>
      </p:sp>
      <p:pic>
        <p:nvPicPr>
          <p:cNvPr id="4104" name="Picture 1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" y="-15660"/>
            <a:ext cx="1786001" cy="15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27" y="13173"/>
            <a:ext cx="1566073" cy="15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498" y="4988753"/>
            <a:ext cx="1787851" cy="1692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46797" y="4797150"/>
            <a:ext cx="1859275" cy="19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34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79512" y="1213035"/>
            <a:ext cx="8747001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60610" y="2468959"/>
            <a:ext cx="2766831" cy="5842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60610" y="3642280"/>
            <a:ext cx="2851720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60610" y="5223668"/>
            <a:ext cx="2790643" cy="5842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065137" y="2382043"/>
            <a:ext cx="2657475" cy="1077913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089650" y="3710596"/>
            <a:ext cx="2581275" cy="107791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165850" y="5515768"/>
            <a:ext cx="2505075" cy="1077913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3027441" y="2852738"/>
            <a:ext cx="2883630" cy="14974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3249104" y="4051575"/>
            <a:ext cx="2816033" cy="1715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3136842" y="2880978"/>
            <a:ext cx="2874941" cy="26347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135678"/>
      </p:ext>
    </p:extLst>
  </p:cSld>
  <p:clrMapOvr>
    <a:masterClrMapping/>
  </p:clrMapOvr>
  <p:transition spd="slow" advTm="61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59" grpId="0" animBg="1"/>
      <p:bldP spid="49160" grpId="0" animBg="1"/>
      <p:bldP spid="49161" grpId="0" animBg="1"/>
      <p:bldP spid="49162" grpId="0" animBg="1"/>
      <p:bldP spid="49164" grpId="0" animBg="1"/>
      <p:bldP spid="49168" grpId="0" animBg="1"/>
      <p:bldP spid="49169" grpId="0" animBg="1"/>
      <p:bldP spid="491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1125538"/>
            <a:ext cx="871296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altLang="en-US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 advTm="2170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116632" y="3933056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55442" y="104749"/>
            <a:ext cx="2375991" cy="585787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1940967"/>
            <a:ext cx="892899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981075"/>
            <a:ext cx="763322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6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2587 -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828675" y="3500438"/>
            <a:ext cx="431800" cy="433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52413" y="620713"/>
            <a:ext cx="88915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tìm hiểu về cơ thể người, chúng ta có thể sử dụng phương pháp nào sau đây 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tranh ảnh, mô hình… để hiểu rõ đặc điểm hình thái, cấu tạo của các cơ quan trong cơ thể.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Tiến hành làm thí nghiệm để tìm ra những kết luận khoa học về chức năng của các cơ quan trong cơ thể.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Vận dụng những hiểu biết khoa học để giải thích các hiện tượng thực tế, đồng thời áp dụng các biện pháp vệ sinh và rèn luyện thân thể.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1, 2, 3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1, 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1, 3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2, 3</a:t>
            </a:r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DE6636-C3D7-4456-BDCB-A8848B15123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  <p:custDataLst>
      <p:tags r:id="rId1"/>
    </p:custDataLst>
  </p:cSld>
  <p:clrMapOvr>
    <a:masterClrMapping/>
  </p:clrMapOvr>
  <p:transition spd="slow" advTm="267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11024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612775" y="3284984"/>
            <a:ext cx="431800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250825" y="0"/>
            <a:ext cx="8569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4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nào dưới đây chỉ có ở người mà không có ở động vật khác 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Biết dùng lửa để nấu chín thức ăn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Đi bằng hai chân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Có ngôn ngữ và tư duy trừu tượng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Răng phân hóa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Phần thân có hai </a:t>
            </a:r>
            <a:r>
              <a:rPr lang="vi-V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khoang: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 ngực và khoang bụng ngăn cách nhau bởi cơ hoành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2, 4, 5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1, 3, 4</a:t>
            </a: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1CC14C-7E2C-42D6-94A3-AF6BB11BA90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  <p:custDataLst>
      <p:tags r:id="rId1"/>
    </p:custDataLst>
  </p:cSld>
  <p:clrMapOvr>
    <a:masterClrMapping/>
  </p:clrMapOvr>
  <p:transition spd="slow" advTm="26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9462 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339752" y="620688"/>
            <a:ext cx="4343400" cy="7016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DẶN DÒ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80245" y="2276872"/>
            <a:ext cx="7551786" cy="24622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7/ SGK.</a:t>
            </a:r>
          </a:p>
          <a:p>
            <a:pPr marL="342900" indent="-342900" algn="just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2.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hệ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quan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" name="Picture 1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" y="-15660"/>
            <a:ext cx="1786001" cy="15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164288" y="5303385"/>
            <a:ext cx="1786283" cy="15546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5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D7F05-F2CC-4EF0-81AE-13D06E890F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8" descr="Cay phat sinh gioi dong va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-4939"/>
          <a:stretch>
            <a:fillRect/>
          </a:stretch>
        </p:blipFill>
        <p:spPr>
          <a:xfrm>
            <a:off x="4860032" y="1196752"/>
            <a:ext cx="4176018" cy="454710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5496" y="1484784"/>
            <a:ext cx="4896544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4930563"/>
            <a:ext cx="5436096" cy="7306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81663"/>
            <a:ext cx="8994427" cy="1007517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động vật nào trong ngành ĐV có xương sống có vị trí tiến hóa  cao nhất ?</a:t>
            </a:r>
            <a:endParaRPr lang="en-US" altLang="en-US" sz="28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45187" y="1388517"/>
            <a:ext cx="3198813" cy="2905125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62000" y="3810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304800"/>
            <a:ext cx="3276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304800" y="3581400"/>
            <a:ext cx="3276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/>
          </a:p>
        </p:txBody>
      </p:sp>
      <p:pic>
        <p:nvPicPr>
          <p:cNvPr id="92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5481"/>
            <a:ext cx="5487987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076056" y="3573016"/>
            <a:ext cx="3312369" cy="567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2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0" y="4077073"/>
            <a:ext cx="3527425" cy="263433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65" y="4077073"/>
            <a:ext cx="3470147" cy="263432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091" y="6341514"/>
            <a:ext cx="3506414" cy="36988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Thai </a:t>
            </a:r>
            <a:r>
              <a:rPr lang="en-US" altLang="en-US" sz="1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</a:t>
            </a:r>
            <a:r>
              <a:rPr lang="en-US" altLang="en-US" sz="1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16 </a:t>
            </a:r>
            <a:r>
              <a:rPr lang="en-US" altLang="en-US" sz="1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tuần</a:t>
            </a:r>
            <a:endParaRPr lang="en-US" altLang="en-US" sz="18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31864" y="6341514"/>
            <a:ext cx="3470147" cy="36988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altLang="en-US" sz="1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thai</a:t>
            </a:r>
            <a:r>
              <a:rPr lang="en-US" altLang="en-US" sz="1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thỏ</a:t>
            </a:r>
            <a:endParaRPr lang="en-US" altLang="en-US" sz="18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49" y="1036515"/>
            <a:ext cx="3470147" cy="260850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9643"/>
            <a:ext cx="3382963" cy="271738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32951" y="1546944"/>
            <a:ext cx="1975153" cy="36988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en-US" sz="1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Lông</a:t>
            </a:r>
            <a:r>
              <a:rPr lang="en-US" altLang="en-US" sz="1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Mao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6504" y="5147344"/>
            <a:ext cx="1933607" cy="369888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en-US" sz="18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Thai </a:t>
            </a:r>
            <a:r>
              <a:rPr lang="en-US" altLang="en-US" sz="18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endParaRPr lang="en-US" altLang="en-US" sz="18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504" y="25460"/>
            <a:ext cx="90364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 err="1">
                <a:solidFill>
                  <a:srgbClr val="0000FF"/>
                </a:solidFill>
              </a:rPr>
              <a:t>Người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giống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thu</a:t>
            </a:r>
            <a:r>
              <a:rPr lang="en-US" sz="2800" b="1" dirty="0" smtClean="0">
                <a:solidFill>
                  <a:srgbClr val="0000FF"/>
                </a:solidFill>
              </a:rPr>
              <a:t>́ </a:t>
            </a:r>
            <a:r>
              <a:rPr lang="en-US" sz="2800" b="1" dirty="0">
                <a:solidFill>
                  <a:srgbClr val="0000FF"/>
                </a:solidFill>
              </a:rPr>
              <a:t>ở </a:t>
            </a:r>
            <a:r>
              <a:rPr lang="en-US" sz="2800" b="1" dirty="0" err="1">
                <a:solidFill>
                  <a:srgbClr val="0000FF"/>
                </a:solidFill>
              </a:rPr>
              <a:t>những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đặc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điểm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đặc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biệt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nào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7" y="82550"/>
            <a:ext cx="8532563" cy="1325563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algn="l"/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     ở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4241520"/>
              </p:ext>
            </p:extLst>
          </p:nvPr>
        </p:nvGraphicFramePr>
        <p:xfrm>
          <a:off x="457200" y="1600200"/>
          <a:ext cx="8147050" cy="514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176">
                  <a:extLst>
                    <a:ext uri="{9D8B030D-6E8A-4147-A177-3AD203B41FA5}">
                      <a16:colId xmlns:a16="http://schemas.microsoft.com/office/drawing/2014/main" xmlns="" val="736231979"/>
                    </a:ext>
                  </a:extLst>
                </a:gridCol>
                <a:gridCol w="647874">
                  <a:extLst>
                    <a:ext uri="{9D8B030D-6E8A-4147-A177-3AD203B41FA5}">
                      <a16:colId xmlns:a16="http://schemas.microsoft.com/office/drawing/2014/main" xmlns="" val="2452273039"/>
                    </a:ext>
                  </a:extLst>
                </a:gridCol>
              </a:tblGrid>
              <a:tr h="53460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3313115"/>
                  </a:ext>
                </a:extLst>
              </a:tr>
              <a:tr h="82295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12969"/>
                  </a:ext>
                </a:extLst>
              </a:tr>
              <a:tr h="82295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393664"/>
                  </a:ext>
                </a:extLst>
              </a:tr>
              <a:tr h="53460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324751"/>
                  </a:ext>
                </a:extLst>
              </a:tr>
              <a:tr h="82295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850015"/>
                  </a:ext>
                </a:extLst>
              </a:tr>
              <a:tr h="53460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030793"/>
                  </a:ext>
                </a:extLst>
              </a:tr>
              <a:tr h="53460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7503232"/>
                  </a:ext>
                </a:extLst>
              </a:tr>
              <a:tr h="53460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708779"/>
                  </a:ext>
                </a:extLst>
              </a:tr>
            </a:tbl>
          </a:graphicData>
        </a:graphic>
      </p:graphicFrame>
      <p:sp>
        <p:nvSpPr>
          <p:cNvPr id="143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637CB-A374-4311-B8B6-2327FFDEC07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2" name="Rectangle 1"/>
          <p:cNvSpPr/>
          <p:nvPr/>
        </p:nvSpPr>
        <p:spPr>
          <a:xfrm>
            <a:off x="6732240" y="691355"/>
            <a:ext cx="3603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12125" y="2349500"/>
            <a:ext cx="347663" cy="358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2125" y="3074988"/>
            <a:ext cx="347663" cy="358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01013" y="3860800"/>
            <a:ext cx="347662" cy="360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01013" y="4508500"/>
            <a:ext cx="347662" cy="360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12125" y="5245100"/>
            <a:ext cx="347663" cy="360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99425" y="5788025"/>
            <a:ext cx="315913" cy="347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01013" y="6308725"/>
            <a:ext cx="314325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66088" y="1663700"/>
            <a:ext cx="3492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54343" y="2349500"/>
            <a:ext cx="34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154343" y="3065463"/>
            <a:ext cx="34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261722" y="4500563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261722" y="57959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263310" y="6308725"/>
            <a:ext cx="34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00116 L -0.11511 -0.004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-0.10955 -0.0030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12344 -0.00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12344 -7.40741E-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12934 -0.008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52675" y="188640"/>
            <a:ext cx="7488063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Đặc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endParaRPr lang="en-US" altLang="en-US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48655"/>
            <a:ext cx="4032250" cy="50006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331640" y="6093296"/>
            <a:ext cx="63363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Lao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bớt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lệ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thiên</a:t>
            </a:r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endParaRPr lang="en-US" altLang="en-US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AutoShape 2" descr="Văn mẫu lớp 5: Tả hình ảnh bác nông dân đang làm việc - Những bài văn mẫu  hay lớp 5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Văn mẫu lớp 5: Tả hình ảnh bác nông dân đang làm việc - Những bài văn mẫu  hay lớp 5 - VnDoc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Top 15 hình ảnh chỉ có ở Việt Nam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94" y="948655"/>
            <a:ext cx="4320678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789041"/>
            <a:ext cx="4117975" cy="259271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8" y="908720"/>
            <a:ext cx="8316911" cy="2809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041"/>
            <a:ext cx="3889375" cy="259270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67507" y="144224"/>
            <a:ext cx="8597106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duy</a:t>
            </a:r>
            <a:r>
              <a:rPr lang="en-US" alt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trừu</a:t>
            </a:r>
            <a:r>
              <a:rPr lang="en-US" altLang="en-US" sz="3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tượng</a:t>
            </a:r>
            <a:endParaRPr lang="en-US" altLang="en-US" sz="3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02632"/>
            <a:ext cx="8856984" cy="1477962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algn="l"/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32" name="Picture 12" descr="Minh_hoa_co_the_nguoi_va_ve_sin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680594"/>
            <a:ext cx="5400551" cy="48495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5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5933808" y="2132856"/>
            <a:ext cx="3096344" cy="3581400"/>
          </a:xfrm>
        </p:spPr>
        <p:txBody>
          <a:bodyPr>
            <a:noAutofit/>
          </a:bodyPr>
          <a:lstStyle/>
          <a:p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altLang="en-US" sz="32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2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TDTT</a:t>
            </a:r>
          </a:p>
          <a:p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altLang="en-US" sz="32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7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8960" y="260649"/>
            <a:ext cx="8784976" cy="1152128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đặc điểm giống nhau và khác nhau giữa người và động vật thuộc lớp Thú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58960" y="1628800"/>
            <a:ext cx="8784976" cy="4320754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>
                <a:sym typeface="Wingdings"/>
              </a:rPr>
              <a:t>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: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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:</a:t>
            </a:r>
          </a:p>
          <a:p>
            <a:pPr marL="0" indent="0">
              <a:buFontTx/>
              <a:buNone/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biết lao động </a:t>
            </a:r>
          </a:p>
          <a:p>
            <a:pPr marL="0" indent="0">
              <a:buFontTx/>
              <a:buNone/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tư duy 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676582"/>
      </p:ext>
    </p:extLst>
  </p:cSld>
  <p:clrMapOvr>
    <a:masterClrMapping/>
  </p:clrMapOvr>
  <p:transition spd="slow" advTm="30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animBg="1"/>
      <p:bldP spid="40966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9.4|7.5|1.2|1.3|0.7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3.5|6.1|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1|3.5|4|2.8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7.4|2.3|1.1|1.6|1.7|1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|22|8.7|4.9|7.1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|9.8|11.9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2|8.2|0.5|1.3|3|0.9|2.2|1.6|1.2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5.7|1.3|1.3|1.4|3.2|3.5|7.4|6.3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4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767</Words>
  <Application>Microsoft Office PowerPoint</Application>
  <PresentationFormat>On-screen Show (4:3)</PresentationFormat>
  <Paragraphs>103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Trong chương trình Sinh học 7, các em đã học các ngành động vật nào?</vt:lpstr>
      <vt:lpstr>Lớp động vật nào trong ngành ĐV có xương sống có vị trí tiến hóa  cao nhất ?</vt:lpstr>
      <vt:lpstr>PowerPoint Presentation</vt:lpstr>
      <vt:lpstr>▼Em hãy xác định những đặc điểm nào dưới đây chỉ có ở người, không có ở động vật và đánh dấu x vào ô      ở cuối câu đó</vt:lpstr>
      <vt:lpstr>PowerPoint Presentation</vt:lpstr>
      <vt:lpstr>PowerPoint Presentation</vt:lpstr>
      <vt:lpstr>Quan sát các hình và hãy cho biết kiến thức về cơ thể người và vệ sinh có quan hệ mật thiết với những ngành nghề nào trong xã hội?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214</cp:revision>
  <dcterms:created xsi:type="dcterms:W3CDTF">2012-08-20T13:19:05Z</dcterms:created>
  <dcterms:modified xsi:type="dcterms:W3CDTF">2022-10-31T13:03:54Z</dcterms:modified>
</cp:coreProperties>
</file>