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4"/>
  </p:notesMasterIdLst>
  <p:sldIdLst>
    <p:sldId id="259" r:id="rId2"/>
    <p:sldId id="260" r:id="rId3"/>
    <p:sldId id="261" r:id="rId4"/>
    <p:sldId id="262" r:id="rId5"/>
    <p:sldId id="263" r:id="rId6"/>
    <p:sldId id="265" r:id="rId7"/>
    <p:sldId id="266" r:id="rId8"/>
    <p:sldId id="264" r:id="rId9"/>
    <p:sldId id="267" r:id="rId10"/>
    <p:sldId id="272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5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63" autoAdjust="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168" y="-60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pPr/>
              <a:t>2022-09-12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43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19D29CD6-F10B-2C40-9504-4A6E1C2920CA}" type="slidenum">
              <a:rPr lang="en-US" smtClean="0">
                <a:solidFill>
                  <a:srgbClr val="90C226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90C226"/>
              </a:solidFill>
              <a:latin typeface="Garamond" panose="02020404030301010803" pitchFamily="18" charset="0"/>
              <a:ea typeface="MS PGothic" panose="020B060007020508020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19D29CD6-F10B-2C40-9504-4A6E1C2920CA}" type="slidenum">
              <a:rPr lang="en-US" smtClean="0">
                <a:solidFill>
                  <a:srgbClr val="90C226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90C226"/>
              </a:solidFill>
              <a:latin typeface="Garamond" panose="02020404030301010803" pitchFamily="18" charset="0"/>
              <a:ea typeface="MS PGothic" panose="020B060007020508020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19D29CD6-F10B-2C40-9504-4A6E1C2920CA}" type="slidenum">
              <a:rPr lang="en-US" smtClean="0">
                <a:solidFill>
                  <a:srgbClr val="90C226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90C226"/>
              </a:solidFill>
              <a:latin typeface="Garamond" panose="02020404030301010803" pitchFamily="18" charset="0"/>
              <a:ea typeface="MS PGothic" panose="020B060007020508020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0CF6-4F97-F34D-AB35-2848E294335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19D29CD6-F10B-2C40-9504-4A6E1C2920CA}" type="slidenum">
              <a:rPr lang="en-US" smtClean="0">
                <a:solidFill>
                  <a:srgbClr val="90C226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90C226"/>
              </a:solidFill>
              <a:latin typeface="Garamond" panose="02020404030301010803" pitchFamily="18" charset="0"/>
              <a:ea typeface="MS PGothic" panose="020B060007020508020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19D29CD6-F10B-2C40-9504-4A6E1C2920CA}" type="slidenum">
              <a:rPr lang="en-US" smtClean="0">
                <a:solidFill>
                  <a:srgbClr val="90C226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90C226"/>
              </a:solidFill>
              <a:latin typeface="Garamond" panose="02020404030301010803" pitchFamily="18" charset="0"/>
              <a:ea typeface="MS PGothic" panose="020B060007020508020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19D29CD6-F10B-2C40-9504-4A6E1C2920CA}" type="slidenum">
              <a:rPr lang="en-US" smtClean="0">
                <a:solidFill>
                  <a:srgbClr val="90C226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90C226"/>
              </a:solidFill>
              <a:latin typeface="Garamond" panose="02020404030301010803" pitchFamily="18" charset="0"/>
              <a:ea typeface="MS PGothic" panose="020B060007020508020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19D29CD6-F10B-2C40-9504-4A6E1C2920CA}" type="slidenum">
              <a:rPr lang="en-US" smtClean="0">
                <a:solidFill>
                  <a:srgbClr val="90C226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90C226"/>
              </a:solidFill>
              <a:latin typeface="Garamond" panose="02020404030301010803" pitchFamily="18" charset="0"/>
              <a:ea typeface="MS PGothic" panose="020B060007020508020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19D29CD6-F10B-2C40-9504-4A6E1C2920CA}" type="slidenum">
              <a:rPr lang="en-US" smtClean="0">
                <a:solidFill>
                  <a:srgbClr val="90C226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90C226"/>
              </a:solidFill>
              <a:latin typeface="Garamond" panose="02020404030301010803" pitchFamily="18" charset="0"/>
              <a:ea typeface="MS PGothic" panose="020B060007020508020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19D29CD6-F10B-2C40-9504-4A6E1C2920CA}" type="slidenum">
              <a:rPr lang="en-US" smtClean="0">
                <a:solidFill>
                  <a:srgbClr val="90C226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90C226"/>
              </a:solidFill>
              <a:latin typeface="Garamond" panose="02020404030301010803" pitchFamily="18" charset="0"/>
              <a:ea typeface="MS PGothic" panose="020B060007020508020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19D29CD6-F10B-2C40-9504-4A6E1C2920CA}" type="slidenum">
              <a:rPr lang="en-US" smtClean="0">
                <a:solidFill>
                  <a:srgbClr val="90C226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90C226"/>
              </a:solidFill>
              <a:latin typeface="Garamond" panose="02020404030301010803" pitchFamily="18" charset="0"/>
              <a:ea typeface="MS PGothic" panose="020B060007020508020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19D29CD6-F10B-2C40-9504-4A6E1C2920CA}" type="slidenum">
              <a:rPr lang="en-US" smtClean="0">
                <a:solidFill>
                  <a:srgbClr val="90C226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90C226"/>
              </a:solidFill>
              <a:latin typeface="Garamond" panose="02020404030301010803" pitchFamily="18" charset="0"/>
              <a:ea typeface="MS PGothic" panose="020B0600070205080204" charset="-128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317" y="-862330"/>
            <a:ext cx="9372601" cy="40386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 typeface="Wingdings" panose="05000000000000000000" charset="0"/>
              <a:buNone/>
              <a:defRPr/>
            </a:pPr>
            <a:endParaRPr lang="en-US" sz="2800" b="1" dirty="0">
              <a:latin typeface="Times New Roman" panose="02020603050405020304"/>
              <a:cs typeface="Times New Roman" panose="02020603050405020304"/>
            </a:endParaRPr>
          </a:p>
          <a:p>
            <a:pPr eaLnBrk="1" hangingPunct="1">
              <a:lnSpc>
                <a:spcPct val="120000"/>
              </a:lnSpc>
              <a:buFont typeface="Wingdings" panose="05000000000000000000" charset="0"/>
              <a:buNone/>
              <a:defRPr/>
            </a:pPr>
            <a:endParaRPr lang="en-US" sz="2800" b="1" dirty="0">
              <a:latin typeface="Times New Roman" panose="02020603050405020304"/>
              <a:cs typeface="Times New Roman" panose="02020603050405020304"/>
            </a:endParaRPr>
          </a:p>
          <a:p>
            <a:pPr algn="ctr" eaLnBrk="1" hangingPunct="1">
              <a:lnSpc>
                <a:spcPct val="120000"/>
              </a:lnSpc>
              <a:spcBef>
                <a:spcPts val="1700"/>
              </a:spcBef>
              <a:spcAft>
                <a:spcPts val="1200"/>
              </a:spcAft>
              <a:buFont typeface="Wingdings" panose="05000000000000000000" charset="0"/>
              <a:buNone/>
              <a:defRPr/>
            </a:pP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BỐ 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CỤC CỦA VĂN BẢN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30212" y="2089560"/>
            <a:ext cx="911411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c.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Bàn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về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mối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quan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hệ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giữa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sự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thật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lịch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sử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và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truyền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thuyết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(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Cách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lí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giải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mang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đậm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màu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sắc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huyền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thoại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dân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gian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về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những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đoạn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kết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bi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tráng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của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một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số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anh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hùng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dân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tộc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được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nhân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dân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ta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tôn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vinh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ngưỡng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mộ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.)</a:t>
            </a:r>
          </a:p>
          <a:p>
            <a:pPr eaLnBrk="1" hangingPunct="1"/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-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Luận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cứ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về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lời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bàn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trên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pPr eaLnBrk="1" hangingPunct="1"/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-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Phát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triển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lời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bàn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bằng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dẫn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chứng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130175" y="234950"/>
            <a:ext cx="70453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3600" b="1" kern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cs typeface="Arial" panose="020B0604020202020204" pitchFamily="34" charset="0"/>
                <a:sym typeface="+mn-ea"/>
              </a:rPr>
              <a:t>BỐ </a:t>
            </a:r>
            <a:r>
              <a:rPr lang="en-US" sz="3600" b="1" kern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cs typeface="Arial" panose="020B0604020202020204" pitchFamily="34" charset="0"/>
                <a:sym typeface="+mn-ea"/>
              </a:rPr>
              <a:t>CỤC CỦA VĂN BẢN</a:t>
            </a:r>
            <a:endParaRPr lang="en-US" sz="3600" dirty="0"/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387387" y="1136427"/>
            <a:ext cx="2931795" cy="95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III. LUYỆN TẬP:</a:t>
            </a:r>
          </a:p>
          <a:p>
            <a:pPr eaLnBrk="1" hangingPunct="1"/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 BT 1 – </a:t>
            </a:r>
            <a:r>
              <a:rPr lang="en-US" sz="2800" b="1" dirty="0" err="1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sgk</a:t>
            </a:r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/26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15607" y="921162"/>
            <a:ext cx="283923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III. LUYỆN TẬP</a:t>
            </a:r>
          </a:p>
          <a:p>
            <a:pPr eaLnBrk="1" hangingPunct="1"/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 BT 2 – </a:t>
            </a:r>
            <a:r>
              <a:rPr lang="en-US" sz="2800" b="1" dirty="0" err="1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sgk</a:t>
            </a:r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/27: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15607" y="1953499"/>
            <a:ext cx="9114118" cy="181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Gợi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ý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: </a:t>
            </a:r>
          </a:p>
          <a:p>
            <a:pPr eaLnBrk="1" hangingPunct="1"/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Lần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lượt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trình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bày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theo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trình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tự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tình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cảm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thái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độ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tâm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trạng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cảm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xúc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của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bé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Hồng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khi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nhắc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đến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mẹ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khi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gặp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mẹ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và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khi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được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ngồi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trên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xe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bên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cạnh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i="1" dirty="0" err="1">
                <a:latin typeface="Times New Roman" panose="02020603050405020304" charset="0"/>
                <a:cs typeface="Times New Roman" panose="02020603050405020304" charset="0"/>
              </a:rPr>
              <a:t>mẹ</a:t>
            </a:r>
            <a:r>
              <a:rPr lang="en-US" sz="2800" i="1" dirty="0">
                <a:latin typeface="Times New Roman" panose="02020603050405020304" charset="0"/>
                <a:cs typeface="Times New Roman" panose="02020603050405020304" charset="0"/>
              </a:rPr>
              <a:t>. 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1381" y="3769346"/>
            <a:ext cx="716026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Tưởng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đến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vẻ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mặt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hiền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từ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của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mẹ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pPr eaLnBrk="1" hangingPunct="1">
              <a:buFontTx/>
              <a:buChar char="-"/>
            </a:pP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Thương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yêu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kính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mến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mẹ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pPr eaLnBrk="1" hangingPunct="1">
              <a:buFontTx/>
              <a:buChar char="-"/>
            </a:pP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Căm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giận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những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cổ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tục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đã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đày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đọa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mẹ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pPr eaLnBrk="1" hangingPunct="1">
              <a:buFontTx/>
              <a:buChar char="-"/>
            </a:pP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Nhớ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mẹ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khao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khát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được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gặp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mẹ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pPr eaLnBrk="1" hangingPunct="1">
              <a:buFontTx/>
              <a:buChar char="-"/>
            </a:pP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Sung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sướng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hạnh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phúc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được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ngồi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bên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mẹ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pPr eaLnBrk="1" hangingPunct="1"/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=&gt;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Kết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luận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về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tình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yêu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thương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mẹ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của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bé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Hồng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130175" y="234950"/>
            <a:ext cx="70453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3600" b="1" kern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cs typeface="Arial" panose="020B0604020202020204" pitchFamily="34" charset="0"/>
                <a:sym typeface="+mn-ea"/>
              </a:rPr>
              <a:t>BỐ </a:t>
            </a:r>
            <a:r>
              <a:rPr lang="en-US" sz="3600" b="1" kern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cs typeface="Arial" panose="020B0604020202020204" pitchFamily="34" charset="0"/>
                <a:sym typeface="+mn-ea"/>
              </a:rPr>
              <a:t>CỤC CỦA VĂN BẢN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539327" y="1437851"/>
            <a:ext cx="8065912" cy="3107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Hướng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dẫn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tự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ở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nhà</a:t>
            </a:r>
            <a:endParaRPr lang="en-US" sz="28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eaLnBrk="1" hangingPunct="1">
              <a:buFontTx/>
              <a:buChar char="-"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Học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thuộc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ghi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nhớ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và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làm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các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bài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tập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còn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lại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trong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SGK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trang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27.</a:t>
            </a:r>
          </a:p>
          <a:p>
            <a:pPr eaLnBrk="1" hangingPunct="1">
              <a:buFontTx/>
              <a:buChar char="-"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Chuẩn bị: Trường từ vựng</a:t>
            </a:r>
          </a:p>
          <a:p>
            <a:pPr indent="0" eaLnBrk="1" hangingPunct="1">
              <a:buFontTx/>
              <a:buNone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   + Trường từ vựng là gì?</a:t>
            </a:r>
          </a:p>
          <a:p>
            <a:pPr indent="0" eaLnBrk="1" hangingPunct="1">
              <a:buFontTx/>
              <a:buNone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   + Những lưu ý về trường từ vựng</a:t>
            </a:r>
          </a:p>
          <a:p>
            <a:pPr eaLnBrk="1" hangingPunct="1">
              <a:buFontTx/>
              <a:buChar char="-"/>
            </a:pPr>
            <a:endParaRPr lang="en-US" sz="2800" b="1" dirty="0">
              <a:solidFill>
                <a:srgbClr val="C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130175" y="234950"/>
            <a:ext cx="70453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3600" b="1" kern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cs typeface="Arial" panose="020B0604020202020204" pitchFamily="34" charset="0"/>
                <a:sym typeface="+mn-ea"/>
              </a:rPr>
              <a:t>BỐ </a:t>
            </a:r>
            <a:r>
              <a:rPr lang="en-US" sz="3600" b="1" kern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cs typeface="Arial" panose="020B0604020202020204" pitchFamily="34" charset="0"/>
                <a:sym typeface="+mn-ea"/>
              </a:rPr>
              <a:t>CỤC CỦA VĂN BẢN</a:t>
            </a:r>
            <a:endParaRPr lang="en-US" sz="3600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07199" y="4354995"/>
            <a:ext cx="8530519" cy="95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-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Bài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tập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ở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nhà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:</a:t>
            </a:r>
            <a:r>
              <a:rPr lang="en-US" sz="28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 Dựa vào bài tập 2 v</a:t>
            </a:r>
            <a:r>
              <a:rPr lang="en-US" sz="2800" b="1" dirty="0" err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iết</a:t>
            </a:r>
            <a:r>
              <a:rPr lang="en-US" sz="28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 một </a:t>
            </a:r>
            <a:r>
              <a:rPr lang="en-US" sz="2800" b="1" dirty="0" err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văn</a:t>
            </a:r>
            <a:r>
              <a:rPr lang="en-US" sz="28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bản</a:t>
            </a:r>
            <a:r>
              <a:rPr lang="en-US" sz="28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ngắn</a:t>
            </a:r>
            <a:r>
              <a:rPr lang="en-US" sz="28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trình</a:t>
            </a:r>
            <a:r>
              <a:rPr lang="en-US" sz="28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bày tình </a:t>
            </a:r>
            <a:r>
              <a:rPr lang="en-US" sz="28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yêu thương mẹ của bé Hồng.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82587" y="1206277"/>
            <a:ext cx="444742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I. BỐ CỤC CỦA VĂN BẢN</a:t>
            </a:r>
          </a:p>
          <a:p>
            <a:pPr eaLnBrk="1" hangingPunct="1"/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 1. VD – </a:t>
            </a:r>
            <a:r>
              <a:rPr lang="en-US" sz="2800" b="1" dirty="0" err="1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sgk</a:t>
            </a:r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/24</a:t>
            </a:r>
          </a:p>
          <a:p>
            <a:pPr eaLnBrk="1" hangingPunct="1"/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82587" y="2295705"/>
            <a:ext cx="8979647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sz="2800" dirty="0">
              <a:latin typeface="Times New Roman" panose="02020603050405020304"/>
              <a:cs typeface="Times New Roman" panose="02020603050405020304"/>
            </a:endParaRPr>
          </a:p>
          <a:p>
            <a:pPr eaLnBrk="1" hangingPunct="1">
              <a:buFontTx/>
              <a:buChar char="-"/>
            </a:pPr>
            <a:r>
              <a:rPr lang="en-US"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cs typeface="Times New Roman" panose="02020603050405020304"/>
              </a:rPr>
              <a:t>Văn</a:t>
            </a:r>
            <a:r>
              <a:rPr lang="en-US"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cs typeface="Times New Roman" panose="02020603050405020304"/>
              </a:rPr>
              <a:t>bản</a:t>
            </a:r>
            <a:r>
              <a:rPr lang="en-US"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cs typeface="Times New Roman" panose="02020603050405020304"/>
              </a:rPr>
              <a:t>có</a:t>
            </a:r>
            <a:r>
              <a:rPr lang="en-US" sz="2800" dirty="0">
                <a:latin typeface="Times New Roman" panose="02020603050405020304"/>
                <a:cs typeface="Times New Roman" panose="02020603050405020304"/>
              </a:rPr>
              <a:t> 3 </a:t>
            </a:r>
            <a:r>
              <a:rPr lang="en-US" sz="2800" dirty="0" err="1">
                <a:latin typeface="Times New Roman" panose="02020603050405020304"/>
                <a:cs typeface="Times New Roman" panose="02020603050405020304"/>
              </a:rPr>
              <a:t>phần</a:t>
            </a:r>
            <a:r>
              <a:rPr lang="en-US" sz="2800" dirty="0">
                <a:latin typeface="Times New Roman" panose="02020603050405020304"/>
                <a:cs typeface="Times New Roman" panose="02020603050405020304"/>
              </a:rPr>
              <a:t>:</a:t>
            </a:r>
          </a:p>
          <a:p>
            <a:pPr eaLnBrk="1" hangingPunct="1"/>
            <a:r>
              <a:rPr lang="en-US" sz="2800" dirty="0">
                <a:latin typeface="Times New Roman" panose="02020603050405020304"/>
                <a:cs typeface="Times New Roman" panose="02020603050405020304"/>
              </a:rPr>
              <a:t>    + </a:t>
            </a:r>
            <a:r>
              <a:rPr lang="en-US" sz="2800" dirty="0" err="1">
                <a:latin typeface="Times New Roman" panose="02020603050405020304"/>
                <a:cs typeface="Times New Roman" panose="02020603050405020304"/>
              </a:rPr>
              <a:t>Mở</a:t>
            </a:r>
            <a:r>
              <a:rPr lang="en-US"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cs typeface="Times New Roman" panose="02020603050405020304"/>
              </a:rPr>
              <a:t>bài</a:t>
            </a:r>
            <a:r>
              <a:rPr lang="en-US" sz="2800" dirty="0">
                <a:latin typeface="Times New Roman" panose="02020603050405020304"/>
                <a:cs typeface="Times New Roman" panose="02020603050405020304"/>
              </a:rPr>
              <a:t>: </a:t>
            </a:r>
            <a:r>
              <a:rPr lang="en-US" sz="2800" dirty="0" err="1">
                <a:latin typeface="Times New Roman" panose="02020603050405020304"/>
                <a:cs typeface="Times New Roman" panose="02020603050405020304"/>
              </a:rPr>
              <a:t>câu</a:t>
            </a:r>
            <a:r>
              <a:rPr lang="en-US" sz="2800" dirty="0">
                <a:latin typeface="Times New Roman" panose="02020603050405020304"/>
                <a:cs typeface="Times New Roman" panose="02020603050405020304"/>
              </a:rPr>
              <a:t> 1.</a:t>
            </a:r>
          </a:p>
          <a:p>
            <a:r>
              <a:rPr lang="en-US" sz="2800" b="1" dirty="0">
                <a:latin typeface="Times New Roman" panose="02020603050405020304"/>
                <a:cs typeface="Times New Roman" panose="02020603050405020304"/>
                <a:sym typeface="Wingdings" panose="05000000000000000000" pitchFamily="2" charset="2"/>
              </a:rPr>
              <a:t>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Giới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thiệu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khái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quát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về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thầy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Chu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Văn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An.</a:t>
            </a:r>
          </a:p>
          <a:p>
            <a:pPr eaLnBrk="1" hangingPunct="1"/>
            <a:r>
              <a:rPr lang="en-US" sz="2800" dirty="0">
                <a:latin typeface="Times New Roman" panose="02020603050405020304"/>
                <a:cs typeface="Times New Roman" panose="02020603050405020304"/>
              </a:rPr>
              <a:t>    + </a:t>
            </a:r>
            <a:r>
              <a:rPr lang="en-US" sz="2800" dirty="0" err="1">
                <a:latin typeface="Times New Roman" panose="02020603050405020304"/>
                <a:cs typeface="Times New Roman" panose="02020603050405020304"/>
              </a:rPr>
              <a:t>Thân</a:t>
            </a:r>
            <a:r>
              <a:rPr lang="en-US"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cs typeface="Times New Roman" panose="02020603050405020304"/>
              </a:rPr>
              <a:t>bài</a:t>
            </a:r>
            <a:r>
              <a:rPr lang="en-US" sz="2800" dirty="0">
                <a:latin typeface="Times New Roman" panose="02020603050405020304"/>
                <a:cs typeface="Times New Roman" panose="02020603050405020304"/>
              </a:rPr>
              <a:t>: “</a:t>
            </a:r>
            <a:r>
              <a:rPr lang="en-US" sz="2800" i="1" dirty="0" err="1">
                <a:latin typeface="Times New Roman" panose="02020603050405020304"/>
                <a:cs typeface="Times New Roman" panose="02020603050405020304"/>
              </a:rPr>
              <a:t>học</a:t>
            </a:r>
            <a:r>
              <a:rPr lang="en-US" sz="2800" i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i="1" dirty="0" err="1">
                <a:latin typeface="Times New Roman" panose="02020603050405020304"/>
                <a:cs typeface="Times New Roman" panose="02020603050405020304"/>
              </a:rPr>
              <a:t>trò</a:t>
            </a:r>
            <a:r>
              <a:rPr lang="is-IS" sz="2800" i="1" dirty="0">
                <a:latin typeface="Times New Roman" panose="02020603050405020304"/>
                <a:cs typeface="Times New Roman" panose="02020603050405020304"/>
              </a:rPr>
              <a:t>…không cho vào thăm”</a:t>
            </a:r>
            <a:r>
              <a:rPr lang="is-IS" sz="2800" dirty="0">
                <a:latin typeface="Times New Roman" panose="02020603050405020304"/>
                <a:cs typeface="Times New Roman" panose="02020603050405020304"/>
              </a:rPr>
              <a:t>.</a:t>
            </a:r>
            <a:endParaRPr lang="is-IS" sz="2800" i="1" dirty="0">
              <a:latin typeface="Times New Roman" panose="02020603050405020304"/>
              <a:cs typeface="Times New Roman" panose="02020603050405020304"/>
            </a:endParaRPr>
          </a:p>
          <a:p>
            <a:r>
              <a:rPr lang="en-US" sz="2800" b="1" dirty="0">
                <a:latin typeface="Times New Roman" panose="02020603050405020304"/>
                <a:cs typeface="Times New Roman" panose="02020603050405020304"/>
                <a:sym typeface="Wingdings" panose="05000000000000000000" pitchFamily="2" charset="2"/>
              </a:rPr>
              <a:t>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Trình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bày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,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giải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thích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chứng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minh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đạo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cao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,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đức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trọng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của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thầy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Chu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Văn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An.</a:t>
            </a:r>
          </a:p>
          <a:p>
            <a:pPr eaLnBrk="1" hangingPunct="1"/>
            <a:r>
              <a:rPr lang="en-US" sz="2800" dirty="0">
                <a:latin typeface="Times New Roman" panose="02020603050405020304"/>
                <a:cs typeface="Times New Roman" panose="02020603050405020304"/>
              </a:rPr>
              <a:t>    + </a:t>
            </a:r>
            <a:r>
              <a:rPr lang="en-US" sz="2800" dirty="0" err="1">
                <a:latin typeface="Times New Roman" panose="02020603050405020304"/>
                <a:cs typeface="Times New Roman" panose="02020603050405020304"/>
              </a:rPr>
              <a:t>Kết</a:t>
            </a:r>
            <a:r>
              <a:rPr lang="en-US"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cs typeface="Times New Roman" panose="02020603050405020304"/>
              </a:rPr>
              <a:t>bài</a:t>
            </a:r>
            <a:r>
              <a:rPr lang="en-US" sz="2800" dirty="0">
                <a:latin typeface="Times New Roman" panose="02020603050405020304"/>
                <a:cs typeface="Times New Roman" panose="02020603050405020304"/>
              </a:rPr>
              <a:t>: </a:t>
            </a:r>
            <a:r>
              <a:rPr lang="en-US" sz="2800" dirty="0" err="1">
                <a:latin typeface="Times New Roman" panose="02020603050405020304"/>
                <a:cs typeface="Times New Roman" panose="02020603050405020304"/>
              </a:rPr>
              <a:t>câu</a:t>
            </a:r>
            <a:r>
              <a:rPr lang="en-US"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cs typeface="Times New Roman" panose="02020603050405020304"/>
              </a:rPr>
              <a:t>cuối</a:t>
            </a:r>
            <a:r>
              <a:rPr lang="en-US" sz="2800" dirty="0">
                <a:latin typeface="Times New Roman" panose="02020603050405020304"/>
                <a:cs typeface="Times New Roman" panose="02020603050405020304"/>
              </a:rPr>
              <a:t>. </a:t>
            </a:r>
          </a:p>
          <a:p>
            <a:pPr marL="457200" indent="-457200">
              <a:buFont typeface="Wingdings" panose="05000000000000000000" charset="0"/>
              <a:buChar char="à"/>
            </a:pP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Tình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cảm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của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mọi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người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đối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với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dirty="0" err="1">
                <a:latin typeface="Times New Roman" panose="02020603050405020304"/>
                <a:cs typeface="Times New Roman" panose="02020603050405020304"/>
              </a:rPr>
              <a:t>thầy</a:t>
            </a:r>
            <a:r>
              <a:rPr lang="en-US" sz="2800" b="1" dirty="0">
                <a:latin typeface="Times New Roman" panose="02020603050405020304"/>
                <a:cs typeface="Times New Roman" panose="02020603050405020304"/>
              </a:rPr>
              <a:t>.                   </a:t>
            </a:r>
            <a:endParaRPr lang="en-US" sz="2800" b="1" i="1" dirty="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" name="Oval Callout 1"/>
          <p:cNvSpPr/>
          <p:nvPr/>
        </p:nvSpPr>
        <p:spPr>
          <a:xfrm>
            <a:off x="1236466" y="1988674"/>
            <a:ext cx="6265875" cy="3442578"/>
          </a:xfrm>
          <a:prstGeom prst="wedgeEllipseCallout">
            <a:avLst/>
          </a:prstGeom>
          <a:solidFill>
            <a:srgbClr val="54A0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Văn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bản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trên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có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thể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chia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làm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mấy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phần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?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Chỉ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ra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các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phần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đó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?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3490116" y="3425866"/>
            <a:ext cx="5510592" cy="2439886"/>
          </a:xfrm>
          <a:prstGeom prst="wedgeEllipseCallout">
            <a:avLst/>
          </a:prstGeom>
          <a:solidFill>
            <a:srgbClr val="54A0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Hãy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cho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biết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nhiệm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vụ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của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từng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phần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trong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văn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bản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?</a:t>
            </a:r>
          </a:p>
        </p:txBody>
      </p:sp>
      <p:sp>
        <p:nvSpPr>
          <p:cNvPr id="11" name="Oval Callout 10"/>
          <p:cNvSpPr/>
          <p:nvPr/>
        </p:nvSpPr>
        <p:spPr>
          <a:xfrm>
            <a:off x="3112474" y="768731"/>
            <a:ext cx="6265875" cy="2857674"/>
          </a:xfrm>
          <a:prstGeom prst="wedgeEllipseCallout">
            <a:avLst/>
          </a:prstGeom>
          <a:solidFill>
            <a:srgbClr val="54A0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Phân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tích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mối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quan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hệ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giữa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các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phần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trong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văn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bản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?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130175" y="234950"/>
            <a:ext cx="70453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3600" b="1" kern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cs typeface="Arial" panose="020B0604020202020204" pitchFamily="34" charset="0"/>
                <a:sym typeface="+mn-ea"/>
              </a:rPr>
              <a:t>BỐ </a:t>
            </a:r>
            <a:r>
              <a:rPr lang="en-US" sz="3600" b="1" kern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cs typeface="Arial" panose="020B0604020202020204" pitchFamily="34" charset="0"/>
                <a:sym typeface="+mn-ea"/>
              </a:rPr>
              <a:t>CỤC CỦA VĂN BẢN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0" grpId="0" animBg="1"/>
      <p:bldP spid="10" grpId="1" animBg="1"/>
      <p:bldP spid="11" grpId="0" animBg="1"/>
      <p:bldP spid="1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30212" y="1227867"/>
            <a:ext cx="456984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I. BỐ CỤC CỦA VĂN BẢN:</a:t>
            </a:r>
          </a:p>
          <a:p>
            <a:pPr eaLnBrk="1" hangingPunct="1"/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 1. VD – </a:t>
            </a:r>
            <a:r>
              <a:rPr lang="en-US" sz="2800" b="1" dirty="0" smtClean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sgk/24</a:t>
            </a:r>
            <a:endParaRPr lang="en-US" sz="2800" b="1" dirty="0">
              <a:solidFill>
                <a:srgbClr val="008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Hình chữ nhật 3"/>
          <p:cNvSpPr>
            <a:spLocks noChangeArrowheads="1"/>
          </p:cNvSpPr>
          <p:nvPr/>
        </p:nvSpPr>
        <p:spPr bwMode="auto">
          <a:xfrm>
            <a:off x="308647" y="2396973"/>
            <a:ext cx="9143999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endParaRPr lang="en-US" sz="2800" b="1" i="1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eaLnBrk="1" hangingPunct="1">
              <a:buFontTx/>
              <a:buChar char="-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Mối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quan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giữa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phần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văn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bản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:</a:t>
            </a:r>
          </a:p>
          <a:p>
            <a:pPr eaLnBrk="1" hangingPunct="1"/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 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Gắn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chặt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chẽ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nhau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phần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trước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tiền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đề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cho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phần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sau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.</a:t>
            </a:r>
          </a:p>
          <a:p>
            <a:pPr eaLnBrk="1" hangingPunct="1"/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 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phần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đều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tập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trung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rõ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chủ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đề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văn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bản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: “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Người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thầy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đạo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cao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đức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trọng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”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.</a:t>
            </a:r>
            <a:endParaRPr lang="en-US" sz="2800" b="1" i="1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30175" y="234950"/>
            <a:ext cx="70453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3600" b="1" kern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cs typeface="Arial" panose="020B0604020202020204" pitchFamily="34" charset="0"/>
                <a:sym typeface="+mn-ea"/>
              </a:rPr>
              <a:t>BỐ </a:t>
            </a:r>
            <a:r>
              <a:rPr lang="en-US" sz="3600" b="1" kern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cs typeface="Arial" panose="020B0604020202020204" pitchFamily="34" charset="0"/>
                <a:sym typeface="+mn-ea"/>
              </a:rPr>
              <a:t>CỤC CỦA VĂN BẢN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51167" y="1048162"/>
            <a:ext cx="456984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I. BỐ CỤC CỦA VĂN BẢN:</a:t>
            </a:r>
          </a:p>
          <a:p>
            <a:pPr eaLnBrk="1" hangingPunct="1"/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1. VD –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sgk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/24</a:t>
            </a:r>
          </a:p>
          <a:p>
            <a:pPr eaLnBrk="1" hangingPunct="1"/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50883" y="2956637"/>
            <a:ext cx="9144000" cy="3538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Bố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cục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của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văn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bản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thường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gồm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3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phần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Mở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bài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thân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bài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kết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bài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 +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Mở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bài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nêu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chủ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đề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của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văn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bản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 + T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hân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bài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thường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có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một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số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đoạn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nhỏ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trình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bày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các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khía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cạnh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của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chủ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đề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.</a:t>
            </a:r>
          </a:p>
          <a:p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 +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Kết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bài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tổng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kết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chủ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đề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của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văn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bản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. </a:t>
            </a:r>
          </a:p>
          <a:p>
            <a:pPr eaLnBrk="1" hangingPunct="1">
              <a:buFontTx/>
              <a:buChar char="-"/>
            </a:pP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Các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phần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này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luôn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có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quan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hệ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chặt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chẽ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với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nhau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để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tập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trung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làm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rõ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chủ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đề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của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văn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bản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268083" y="2434667"/>
            <a:ext cx="43765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sz="2800" b="1" dirty="0" smtClean="0">
                <a:latin typeface="Times New Roman" panose="02020603050405020304" charset="0"/>
                <a:cs typeface="Times New Roman" panose="02020603050405020304" charset="0"/>
              </a:rPr>
              <a:t>2. </a:t>
            </a:r>
            <a:r>
              <a:rPr lang="en-US" sz="2800" b="1" dirty="0" smtClean="0">
                <a:latin typeface="Times New Roman" panose="02020603050405020304" charset="0"/>
                <a:cs typeface="Times New Roman" panose="02020603050405020304" charset="0"/>
              </a:rPr>
              <a:t>Ghi 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nhớ (ý 1, 2) – sgk/25.</a:t>
            </a:r>
          </a:p>
        </p:txBody>
      </p:sp>
      <p:sp>
        <p:nvSpPr>
          <p:cNvPr id="9" name="Oval Callout 8"/>
          <p:cNvSpPr/>
          <p:nvPr/>
        </p:nvSpPr>
        <p:spPr>
          <a:xfrm>
            <a:off x="956590" y="2956542"/>
            <a:ext cx="6265875" cy="2857674"/>
          </a:xfrm>
          <a:prstGeom prst="wedgeEllipseCallout">
            <a:avLst/>
          </a:prstGeom>
          <a:solidFill>
            <a:srgbClr val="54A0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Bố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cục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của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văn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bản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gồm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mấy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phần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?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Nhiệm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vụ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của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từng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phần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là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gì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?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1588070" y="2956542"/>
            <a:ext cx="6265875" cy="2857674"/>
          </a:xfrm>
          <a:prstGeom prst="wedgeEllipseCallout">
            <a:avLst/>
          </a:prstGeom>
          <a:solidFill>
            <a:srgbClr val="54A0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Các phần của văn bản quan hệ với nhau như thế 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nào?</a:t>
            </a:r>
            <a:endParaRPr lang="en-US" sz="3600" b="1" dirty="0">
              <a:solidFill>
                <a:schemeClr val="bg1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30175" y="234950"/>
            <a:ext cx="70453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3600" b="1" kern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cs typeface="Arial" panose="020B0604020202020204" pitchFamily="34" charset="0"/>
                <a:sym typeface="+mn-ea"/>
              </a:rPr>
              <a:t>   Tiết</a:t>
            </a:r>
            <a:r>
              <a:rPr lang="en-US" sz="3600" b="1" kern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cs typeface="Arial" panose="020B0604020202020204" pitchFamily="34" charset="0"/>
                <a:sym typeface="+mn-ea"/>
              </a:rPr>
              <a:t> 6: </a:t>
            </a:r>
            <a:r>
              <a:rPr lang="en-US" sz="3600" b="1" kern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cs typeface="Arial" panose="020B0604020202020204" pitchFamily="34" charset="0"/>
                <a:sym typeface="+mn-ea"/>
              </a:rPr>
              <a:t>BỐ CỤC CỦA VĂN BẢN</a:t>
            </a:r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 animBg="1"/>
      <p:bldP spid="9" grpId="1" animBg="1"/>
      <p:bldP spid="10" grpId="0" animBg="1"/>
      <p:bldP spid="1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63866" y="1207547"/>
            <a:ext cx="7946463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I</a:t>
            </a:r>
            <a:r>
              <a:rPr lang="vi-VN" sz="2800" b="1" dirty="0" smtClean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I</a:t>
            </a:r>
            <a:r>
              <a:rPr lang="en-US" sz="2800" b="1" dirty="0" smtClean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CÁCH BỐ TRÍ, SẮP XẾP NỘI DUNG PHẦN THÂN BÀI CỦA VĂN BẢN</a:t>
            </a:r>
          </a:p>
          <a:p>
            <a:pPr eaLnBrk="1" hangingPunct="1"/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 1. VD – </a:t>
            </a:r>
            <a:r>
              <a:rPr lang="en-US" sz="2800" b="1" dirty="0" err="1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sgk</a:t>
            </a:r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/25</a:t>
            </a:r>
          </a:p>
          <a:p>
            <a:pPr eaLnBrk="1" hangingPunct="1"/>
            <a:r>
              <a:rPr lang="en-US" sz="2800" b="1" i="1" dirty="0" smtClean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* 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Văn bản “Tôi đi học”: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097422" y="3565719"/>
            <a:ext cx="2479546" cy="95410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Kể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việc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đi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đến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trường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                         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V="1">
            <a:off x="2012950" y="4384040"/>
            <a:ext cx="1129665" cy="4806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2013585" y="4864100"/>
            <a:ext cx="1108075" cy="42735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2013585" y="4864735"/>
            <a:ext cx="1083945" cy="12992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8" name="Hình chữ nhật 1"/>
          <p:cNvSpPr>
            <a:spLocks noChangeArrowheads="1"/>
          </p:cNvSpPr>
          <p:nvPr/>
        </p:nvSpPr>
        <p:spPr bwMode="auto">
          <a:xfrm>
            <a:off x="163958" y="4631074"/>
            <a:ext cx="23366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/>
                <a:cs typeface="Times New Roman" panose="02020603050405020304"/>
              </a:rPr>
              <a:t>-</a:t>
            </a:r>
            <a:r>
              <a:rPr lang="en-US" sz="2800" dirty="0" err="1">
                <a:latin typeface="Times New Roman" panose="02020603050405020304"/>
                <a:cs typeface="Times New Roman" panose="02020603050405020304"/>
              </a:rPr>
              <a:t>Phần</a:t>
            </a:r>
            <a:r>
              <a:rPr lang="en-US"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cs typeface="Times New Roman" panose="02020603050405020304"/>
              </a:rPr>
              <a:t>thân</a:t>
            </a:r>
            <a:r>
              <a:rPr lang="en-US" sz="2800" dirty="0">
                <a:latin typeface="Times New Roman" panose="02020603050405020304"/>
                <a:cs typeface="Times New Roman" panose="02020603050405020304"/>
              </a:rPr>
              <a:t>: </a:t>
            </a:r>
            <a:endParaRPr lang="vi-VN" sz="2800" dirty="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121552" y="4631159"/>
            <a:ext cx="2479546" cy="95410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ở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trên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sân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trường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                         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097422" y="5697026"/>
            <a:ext cx="2479546" cy="95410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ở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trong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lớp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học</a:t>
            </a:r>
            <a:endParaRPr lang="en-US" sz="28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6863549" y="4390489"/>
            <a:ext cx="2371738" cy="13849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Không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gian</a:t>
            </a:r>
            <a:endParaRPr lang="en-US" sz="28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ctr" eaLnBrk="1" hangingPunct="1"/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Thời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gian</a:t>
            </a:r>
            <a:endParaRPr lang="en-US" sz="28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ctr" eaLnBrk="1" hangingPunct="1"/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Dòng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cảm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xúc</a:t>
            </a:r>
            <a:endParaRPr lang="en-US" sz="28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5885113" y="4807684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Box 8"/>
          <p:cNvSpPr txBox="1"/>
          <p:nvPr/>
        </p:nvSpPr>
        <p:spPr>
          <a:xfrm>
            <a:off x="130175" y="234950"/>
            <a:ext cx="70453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3600" b="1" kern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cs typeface="Arial" panose="020B0604020202020204" pitchFamily="34" charset="0"/>
                <a:sym typeface="+mn-ea"/>
              </a:rPr>
              <a:t>BỐ </a:t>
            </a:r>
            <a:r>
              <a:rPr lang="en-US" sz="3600" b="1" kern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cs typeface="Arial" panose="020B0604020202020204" pitchFamily="34" charset="0"/>
                <a:sym typeface="+mn-ea"/>
              </a:rPr>
              <a:t>CỤC CỦA VĂN BẢN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6" grpId="0" bldLvl="0" animBg="1"/>
      <p:bldP spid="7" grpId="1" bldLvl="0" animBg="1"/>
      <p:bldP spid="8" grpId="0"/>
      <p:bldP spid="10" grpId="0" bldLvl="0" animBg="1"/>
      <p:bldP spid="11" grpId="0" bldLvl="0" animBg="1"/>
      <p:bldP spid="12" grpId="1" build="allAtOnce" animBg="1"/>
      <p:bldP spid="14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9882" y="1128172"/>
            <a:ext cx="6553464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sz="2800" b="1" dirty="0" smtClean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I</a:t>
            </a:r>
            <a:r>
              <a:rPr lang="en-US" sz="2800" b="1" dirty="0" smtClean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I</a:t>
            </a:r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. CÁCH BỐ TRÍ, SẮP XẾP NỘI DUNG PHẦN THÂN BÀI CỦA VĂN BẢN</a:t>
            </a:r>
          </a:p>
          <a:p>
            <a:pPr eaLnBrk="1" hangingPunct="1"/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 1. VD – </a:t>
            </a:r>
            <a:r>
              <a:rPr lang="en-US" sz="2800" b="1" dirty="0" err="1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sgk</a:t>
            </a:r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/25</a:t>
            </a:r>
          </a:p>
          <a:p>
            <a:pPr eaLnBrk="1" hangingPunct="1"/>
            <a:r>
              <a:rPr lang="en-US" sz="2800" b="1" i="1" dirty="0" smtClean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* 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Văn bản “Trong lòng mẹ”: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207963" y="3375576"/>
            <a:ext cx="89360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-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Nội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dung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phần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thân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được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sắp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xếp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theo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diễn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biến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tâm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lí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nhân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vật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: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9741" y="4329814"/>
            <a:ext cx="9001229" cy="2245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+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Tình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cảm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và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thái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độ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:</a:t>
            </a:r>
          </a:p>
          <a:p>
            <a:pPr marL="457200" indent="-457200" eaLnBrk="1" hangingPunct="1">
              <a:buFont typeface="Wingdings" panose="05000000000000000000" pitchFamily="2" charset="2"/>
              <a:buChar char="§"/>
            </a:pP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Tình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cảm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Thương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mẹ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sâu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sắc</a:t>
            </a:r>
            <a:endParaRPr lang="en-US" sz="28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 eaLnBrk="1" hangingPunct="1">
              <a:buFont typeface="Arial" panose="020B0604020202020204"/>
              <a:buChar char="•"/>
            </a:pP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Thái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độ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Căm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ghét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những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kẻ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nói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xấu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mẹ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những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cổ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tục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đã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đày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đọa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mẹ</a:t>
            </a:r>
            <a:endParaRPr lang="en-US" sz="28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eaLnBrk="1" hangingPunct="1"/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+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Niềm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vui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hồn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nhiên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được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ở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trong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lòng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mẹ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130175" y="234950"/>
            <a:ext cx="70453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3600" b="1" kern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cs typeface="Arial" panose="020B0604020202020204" pitchFamily="34" charset="0"/>
                <a:sym typeface="+mn-ea"/>
              </a:rPr>
              <a:t>BỐ </a:t>
            </a:r>
            <a:r>
              <a:rPr lang="en-US" sz="3600" b="1" kern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cs typeface="Arial" panose="020B0604020202020204" pitchFamily="34" charset="0"/>
                <a:sym typeface="+mn-ea"/>
              </a:rPr>
              <a:t>CỤC CỦA VĂN BẢN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30212" y="1114837"/>
            <a:ext cx="6553464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sz="2800" b="1" dirty="0" smtClean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I</a:t>
            </a:r>
            <a:r>
              <a:rPr lang="en-US" sz="2800" b="1" dirty="0" smtClean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I</a:t>
            </a:r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. CÁCH BỐ TRÍ, SẮP XẾP NỘI DUNG PHẦN THÂN BÀI CỦA VĂN BẢN</a:t>
            </a:r>
          </a:p>
          <a:p>
            <a:pPr eaLnBrk="1" hangingPunct="1"/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 1. VD – </a:t>
            </a:r>
            <a:r>
              <a:rPr lang="en-US" sz="2800" b="1" dirty="0" err="1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sgk</a:t>
            </a:r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/25</a:t>
            </a:r>
          </a:p>
          <a:p>
            <a:pPr eaLnBrk="1" hangingPunct="1"/>
            <a:r>
              <a:rPr lang="en-US" sz="2800" b="1" i="1" dirty="0" smtClean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* 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Văn miêu tả: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71439" y="2930719"/>
            <a:ext cx="9001229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a.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Tả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cảnh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:</a:t>
            </a:r>
          </a:p>
          <a:p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-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Không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gian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từ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ngoài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vào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trong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;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từ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xa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đến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gần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…</a:t>
            </a:r>
          </a:p>
          <a:p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-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Thời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gian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sáng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–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trưa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–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chiều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–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tối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;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quá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khứ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-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hiện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tại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b.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Tả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người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tả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vật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:</a:t>
            </a:r>
          </a:p>
          <a:p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-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Chỉnh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thể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–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bộ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phận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-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Tình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cảm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–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cảm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xúc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130175" y="234950"/>
            <a:ext cx="70453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3600" b="1" kern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cs typeface="Arial" panose="020B0604020202020204" pitchFamily="34" charset="0"/>
                <a:sym typeface="+mn-ea"/>
              </a:rPr>
              <a:t>BỐ </a:t>
            </a:r>
            <a:r>
              <a:rPr lang="en-US" sz="3600" b="1" kern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cs typeface="Arial" panose="020B0604020202020204" pitchFamily="34" charset="0"/>
                <a:sym typeface="+mn-ea"/>
              </a:rPr>
              <a:t>CỤC CỦA VĂN BẢN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30211" y="1163732"/>
            <a:ext cx="6842229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sz="2800" b="1" dirty="0" smtClean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I</a:t>
            </a:r>
            <a:r>
              <a:rPr lang="en-US" sz="2800" b="1" dirty="0" smtClean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I</a:t>
            </a:r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. CÁCH BỐ TRÍ, SẮP XẾP NỘI DUNG PHẦN THÂN BÀI CỦA VĂN BẢN</a:t>
            </a:r>
          </a:p>
          <a:p>
            <a:pPr eaLnBrk="1" hangingPunct="1"/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 1. VD – </a:t>
            </a:r>
            <a:r>
              <a:rPr lang="en-US" sz="2800" b="1" dirty="0" err="1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sgk</a:t>
            </a:r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/25</a:t>
            </a:r>
          </a:p>
          <a:p>
            <a:pPr eaLnBrk="1" hangingPunct="1"/>
            <a:r>
              <a:rPr lang="en-US" sz="2800" b="1" i="1" dirty="0" smtClean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* 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Văn bản “Người thầy đạo cao, đức trọng”:</a:t>
            </a:r>
          </a:p>
        </p:txBody>
      </p:sp>
      <p:sp>
        <p:nvSpPr>
          <p:cNvPr id="4" name="Rectangle 3"/>
          <p:cNvSpPr/>
          <p:nvPr/>
        </p:nvSpPr>
        <p:spPr>
          <a:xfrm>
            <a:off x="14640" y="3554410"/>
            <a:ext cx="9114119" cy="1568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- Chu </a:t>
            </a:r>
            <a:r>
              <a:rPr lang="en-US" sz="2800" dirty="0" err="1">
                <a:latin typeface="Times New Roman" panose="02020603050405020304"/>
                <a:ea typeface="VNI-Times"/>
                <a:cs typeface="Times New Roman" panose="02020603050405020304"/>
              </a:rPr>
              <a:t>Văn</a:t>
            </a: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 An </a:t>
            </a:r>
            <a:r>
              <a:rPr lang="en-US" sz="2800" dirty="0" err="1">
                <a:latin typeface="Times New Roman" panose="02020603050405020304"/>
                <a:ea typeface="VNI-Times"/>
                <a:cs typeface="Times New Roman" panose="02020603050405020304"/>
              </a:rPr>
              <a:t>là</a:t>
            </a: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VNI-Times"/>
                <a:cs typeface="Times New Roman" panose="02020603050405020304"/>
              </a:rPr>
              <a:t>người</a:t>
            </a: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VNI-Times"/>
                <a:cs typeface="Times New Roman" panose="02020603050405020304"/>
              </a:rPr>
              <a:t>tài</a:t>
            </a: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VNI-Times"/>
                <a:cs typeface="Times New Roman" panose="02020603050405020304"/>
              </a:rPr>
              <a:t>cao</a:t>
            </a: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.</a:t>
            </a:r>
            <a:endParaRPr lang="en-US" sz="2800" dirty="0">
              <a:latin typeface="Times New Roman" panose="02020603050405020304"/>
              <a:ea typeface="Calibri" panose="020F0502020204030204"/>
              <a:cs typeface="Times New Roman" panose="02020603050405020304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- Chu </a:t>
            </a:r>
            <a:r>
              <a:rPr lang="en-US" sz="2800" dirty="0" err="1">
                <a:latin typeface="Times New Roman" panose="02020603050405020304"/>
                <a:ea typeface="VNI-Times"/>
                <a:cs typeface="Times New Roman" panose="02020603050405020304"/>
              </a:rPr>
              <a:t>Văn</a:t>
            </a: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 An </a:t>
            </a:r>
            <a:r>
              <a:rPr lang="en-US" sz="2800" dirty="0" err="1">
                <a:latin typeface="Times New Roman" panose="02020603050405020304"/>
                <a:ea typeface="VNI-Times"/>
                <a:cs typeface="Times New Roman" panose="02020603050405020304"/>
              </a:rPr>
              <a:t>là</a:t>
            </a: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VNI-Times"/>
                <a:cs typeface="Times New Roman" panose="02020603050405020304"/>
              </a:rPr>
              <a:t>người</a:t>
            </a: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VNI-Times"/>
                <a:cs typeface="Times New Roman" panose="02020603050405020304"/>
              </a:rPr>
              <a:t>đạo</a:t>
            </a: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VNI-Times"/>
                <a:cs typeface="Times New Roman" panose="02020603050405020304"/>
              </a:rPr>
              <a:t>đức</a:t>
            </a: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VNI-Times"/>
                <a:cs typeface="Times New Roman" panose="02020603050405020304"/>
              </a:rPr>
              <a:t>được</a:t>
            </a: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VNI-Times"/>
                <a:cs typeface="Times New Roman" panose="02020603050405020304"/>
              </a:rPr>
              <a:t>học</a:t>
            </a: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VNI-Times"/>
                <a:cs typeface="Times New Roman" panose="02020603050405020304"/>
              </a:rPr>
              <a:t>trò</a:t>
            </a: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VNI-Times"/>
                <a:cs typeface="Times New Roman" panose="02020603050405020304"/>
              </a:rPr>
              <a:t>kính</a:t>
            </a: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VNI-Times"/>
                <a:cs typeface="Times New Roman" panose="02020603050405020304"/>
              </a:rPr>
              <a:t>trọng</a:t>
            </a: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.</a:t>
            </a:r>
            <a:endParaRPr lang="en-US" sz="2800" dirty="0">
              <a:latin typeface="Times New Roman" panose="02020603050405020304"/>
              <a:ea typeface="Calibri" panose="020F0502020204030204"/>
              <a:cs typeface="Times New Roman" panose="02020603050405020304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latin typeface="Times New Roman" panose="02020603050405020304"/>
                <a:cs typeface="Times New Roman" panose="02020603050405020304"/>
                <a:sym typeface="Wingdings" panose="05000000000000000000" pitchFamily="2" charset="2"/>
              </a:rPr>
              <a:t></a:t>
            </a: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VNI-Times"/>
                <a:cs typeface="Times New Roman" panose="02020603050405020304"/>
              </a:rPr>
              <a:t>Sắp</a:t>
            </a: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VNI-Times"/>
                <a:cs typeface="Times New Roman" panose="02020603050405020304"/>
              </a:rPr>
              <a:t>xếp</a:t>
            </a: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VNI-Times"/>
                <a:cs typeface="Times New Roman" panose="02020603050405020304"/>
              </a:rPr>
              <a:t>theo</a:t>
            </a: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VNI-Times"/>
                <a:cs typeface="Times New Roman" panose="02020603050405020304"/>
              </a:rPr>
              <a:t>hai</a:t>
            </a: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VNI-Times"/>
                <a:cs typeface="Times New Roman" panose="02020603050405020304"/>
              </a:rPr>
              <a:t>nhóm</a:t>
            </a: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VNI-Times"/>
                <a:cs typeface="Times New Roman" panose="02020603050405020304"/>
              </a:rPr>
              <a:t>sự</a:t>
            </a: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VNI-Times"/>
                <a:cs typeface="Times New Roman" panose="02020603050405020304"/>
              </a:rPr>
              <a:t>việc</a:t>
            </a:r>
            <a:r>
              <a:rPr lang="en-US" sz="2800" dirty="0">
                <a:latin typeface="Times New Roman" panose="02020603050405020304"/>
                <a:ea typeface="VNI-Times"/>
                <a:cs typeface="Times New Roman" panose="02020603050405020304"/>
              </a:rPr>
              <a:t>.</a:t>
            </a:r>
            <a:endParaRPr lang="en-US" sz="2800" dirty="0">
              <a:effectLst/>
              <a:latin typeface="Times New Roman" panose="02020603050405020304"/>
              <a:ea typeface="Calibri" panose="020F0502020204030204"/>
              <a:cs typeface="Times New Roman" panose="02020603050405020304"/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2757142" y="3097653"/>
            <a:ext cx="6265875" cy="2857674"/>
          </a:xfrm>
          <a:prstGeom prst="wedgeEllipseCallout">
            <a:avLst/>
          </a:prstGeom>
          <a:solidFill>
            <a:srgbClr val="54A0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Em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hãy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cho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biết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cách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sắp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xếp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nội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dung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của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phần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thân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bài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?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08033" y="5266042"/>
            <a:ext cx="32688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sz="2800" b="1" dirty="0" smtClean="0">
                <a:latin typeface="Times New Roman" panose="02020603050405020304" charset="0"/>
                <a:cs typeface="Times New Roman" panose="02020603050405020304" charset="0"/>
              </a:rPr>
              <a:t>2. G</a:t>
            </a:r>
            <a:r>
              <a:rPr lang="en-US" sz="2800" b="1" dirty="0" smtClean="0">
                <a:latin typeface="Times New Roman" panose="02020603050405020304" charset="0"/>
                <a:cs typeface="Times New Roman" panose="02020603050405020304" charset="0"/>
              </a:rPr>
              <a:t>hi 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nhớ - sgk/25.</a:t>
            </a:r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130175" y="234950"/>
            <a:ext cx="70453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3600" b="1" kern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cs typeface="Arial" panose="020B0604020202020204" pitchFamily="34" charset="0"/>
                <a:sym typeface="+mn-ea"/>
              </a:rPr>
              <a:t>BỐ </a:t>
            </a:r>
            <a:r>
              <a:rPr lang="en-US" sz="3600" b="1" kern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cs typeface="Arial" panose="020B0604020202020204" pitchFamily="34" charset="0"/>
                <a:sym typeface="+mn-ea"/>
              </a:rPr>
              <a:t>CỤC CỦA VĂN BẢN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68007" y="1463452"/>
            <a:ext cx="2931795" cy="95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III. LUYỆN TẬP:</a:t>
            </a:r>
          </a:p>
          <a:p>
            <a:pPr eaLnBrk="1" hangingPunct="1"/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 BT 1 – </a:t>
            </a:r>
            <a:r>
              <a:rPr lang="en-US" sz="2800" b="1" dirty="0" err="1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sgk</a:t>
            </a:r>
            <a:r>
              <a:rPr lang="en-US" sz="2800" b="1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</a:rPr>
              <a:t>/26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68676" y="2594689"/>
            <a:ext cx="8763938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a.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Trình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bày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theo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thứ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tự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không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gian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: </a:t>
            </a:r>
          </a:p>
          <a:p>
            <a:pPr eaLnBrk="1" hangingPunct="1">
              <a:buFontTx/>
              <a:buChar char="-"/>
            </a:pP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Giới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thiệu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đàn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chim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từ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xa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tới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gần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pPr eaLnBrk="1" hangingPunct="1">
              <a:buFontTx/>
              <a:buChar char="-"/>
            </a:pP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Miêu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tả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đàn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chim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bằng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những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quan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sát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mắt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thấy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, tai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nghe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pPr eaLnBrk="1" hangingPunct="1">
              <a:buFontTx/>
              <a:buChar char="-"/>
            </a:pP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Xen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với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miêu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tả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là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cảm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xúc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và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những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liên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tưởng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, so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sánh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pPr eaLnBrk="1" hangingPunct="1"/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=&gt;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Trình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tự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ấn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tượng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về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đàn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chim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từ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gần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đến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xa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68676" y="4841035"/>
            <a:ext cx="89877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charset="-12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b.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Trình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bày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theo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thời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gian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về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chiều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lúc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hoàng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>
                <a:latin typeface="Times New Roman" panose="02020603050405020304" charset="0"/>
                <a:cs typeface="Times New Roman" panose="02020603050405020304" charset="0"/>
              </a:rPr>
              <a:t>hôn</a:t>
            </a:r>
            <a:r>
              <a:rPr lang="en-US" sz="2800" dirty="0">
                <a:latin typeface="Times New Roman" panose="02020603050405020304" charset="0"/>
                <a:cs typeface="Times New Roman" panose="02020603050405020304" charset="0"/>
              </a:rPr>
              <a:t>. 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156210" y="377825"/>
            <a:ext cx="70453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3600" b="1" kern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cs typeface="Arial" panose="020B0604020202020204" pitchFamily="34" charset="0"/>
                <a:sym typeface="+mn-ea"/>
              </a:rPr>
              <a:t>BỐ </a:t>
            </a:r>
            <a:r>
              <a:rPr lang="en-US" sz="3600" b="1" kern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cs typeface="Arial" panose="020B0604020202020204" pitchFamily="34" charset="0"/>
                <a:sym typeface="+mn-ea"/>
              </a:rPr>
              <a:t>CỤC CỦA VĂN BẢN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1083</Words>
  <Application>Microsoft Office PowerPoint</Application>
  <PresentationFormat>On-screen Show (4:3)</PresentationFormat>
  <Paragraphs>109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761B Mac Air</dc:creator>
  <cp:lastModifiedBy>QMC</cp:lastModifiedBy>
  <cp:revision>87</cp:revision>
  <dcterms:created xsi:type="dcterms:W3CDTF">2019-08-30T13:29:00Z</dcterms:created>
  <dcterms:modified xsi:type="dcterms:W3CDTF">2022-09-12T16:31:03Z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08EAF3709F9D4559A4E97F3A7822CDAD</vt:lpwstr>
  </property>
  <property fmtid="{D5CDD505-2E9C-101B-9397-08002B2CF9AE}" pid="3" name="KSOProductBuildVer">
    <vt:lpwstr>1033-11.2.0.11156</vt:lpwstr>
  </property>
</Properties>
</file>