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57" r:id="rId9"/>
    <p:sldId id="269" r:id="rId10"/>
    <p:sldId id="271" r:id="rId11"/>
    <p:sldId id="270" r:id="rId12"/>
    <p:sldId id="258" r:id="rId13"/>
    <p:sldId id="259" r:id="rId14"/>
    <p:sldId id="26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52" y="-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07A1B-762D-4EE4-A24A-CF2C07D506E2}" type="datetimeFigureOut">
              <a:rPr lang="en-US" smtClean="0"/>
              <a:t>2021-11-13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D43BB-421F-4692-B404-DA6581003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7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50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4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48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4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4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4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ED0-EC89-44D1-AA9C-1FED602A8ECE}" type="datetimeFigureOut">
              <a:rPr lang="en-US" smtClean="0"/>
              <a:t>2021-11-13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6623-5EC3-4A46-8454-DE36528D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4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ED0-EC89-44D1-AA9C-1FED602A8ECE}" type="datetimeFigureOut">
              <a:rPr lang="en-US" smtClean="0"/>
              <a:t>2021-11-13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6623-5EC3-4A46-8454-DE36528D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3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ED0-EC89-44D1-AA9C-1FED602A8ECE}" type="datetimeFigureOut">
              <a:rPr lang="en-US" smtClean="0"/>
              <a:t>2021-11-13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6623-5EC3-4A46-8454-DE36528D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2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ED0-EC89-44D1-AA9C-1FED602A8ECE}" type="datetimeFigureOut">
              <a:rPr lang="en-US" smtClean="0"/>
              <a:t>2021-11-13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6623-5EC3-4A46-8454-DE36528D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9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ED0-EC89-44D1-AA9C-1FED602A8ECE}" type="datetimeFigureOut">
              <a:rPr lang="en-US" smtClean="0"/>
              <a:t>2021-11-13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6623-5EC3-4A46-8454-DE36528D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8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ED0-EC89-44D1-AA9C-1FED602A8ECE}" type="datetimeFigureOut">
              <a:rPr lang="en-US" smtClean="0"/>
              <a:t>2021-11-13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6623-5EC3-4A46-8454-DE36528D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3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ED0-EC89-44D1-AA9C-1FED602A8ECE}" type="datetimeFigureOut">
              <a:rPr lang="en-US" smtClean="0"/>
              <a:t>2021-11-13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6623-5EC3-4A46-8454-DE36528D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6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ED0-EC89-44D1-AA9C-1FED602A8ECE}" type="datetimeFigureOut">
              <a:rPr lang="en-US" smtClean="0"/>
              <a:t>2021-11-13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6623-5EC3-4A46-8454-DE36528D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ED0-EC89-44D1-AA9C-1FED602A8ECE}" type="datetimeFigureOut">
              <a:rPr lang="en-US" smtClean="0"/>
              <a:t>2021-11-13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6623-5EC3-4A46-8454-DE36528D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0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ED0-EC89-44D1-AA9C-1FED602A8ECE}" type="datetimeFigureOut">
              <a:rPr lang="en-US" smtClean="0"/>
              <a:t>2021-11-13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6623-5EC3-4A46-8454-DE36528D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5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ED0-EC89-44D1-AA9C-1FED602A8ECE}" type="datetimeFigureOut">
              <a:rPr lang="en-US" smtClean="0"/>
              <a:t>2021-11-13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6623-5EC3-4A46-8454-DE36528D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3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2EED0-EC89-44D1-AA9C-1FED602A8ECE}" type="datetimeFigureOut">
              <a:rPr lang="en-US" smtClean="0"/>
              <a:t>2021-11-13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E6623-5EC3-4A46-8454-DE36528D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0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80" y="4747777"/>
            <a:ext cx="556916" cy="95417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3808" flipV="1">
            <a:off x="6929609" y="4093658"/>
            <a:ext cx="768160" cy="94776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07" y="5532825"/>
            <a:ext cx="681742" cy="45467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5468"/>
            <a:ext cx="1273417" cy="229879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319" y="2738013"/>
            <a:ext cx="3086681" cy="3991467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740" y="752676"/>
            <a:ext cx="756656" cy="445811"/>
          </a:xfrm>
          <a:prstGeom prst="rect">
            <a:avLst/>
          </a:prstGeom>
        </p:spPr>
      </p:pic>
      <p:pic>
        <p:nvPicPr>
          <p:cNvPr id="11" name="轻音乐 - 望江南 - 古筝 快乐下载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345436" y="588886"/>
            <a:ext cx="457021" cy="6096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28" cy="48374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905" y="6374258"/>
            <a:ext cx="9144028" cy="48374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3062" y="1524000"/>
            <a:ext cx="56060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i="1" dirty="0" err="1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8800" i="1" dirty="0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i="1" dirty="0" err="1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khuya</a:t>
            </a:r>
            <a:endParaRPr lang="en-US" sz="8800" i="1" dirty="0"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14" y="2819400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i="1" dirty="0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Hồ Chí Minh</a:t>
            </a:r>
            <a:endParaRPr lang="en-US" sz="3600" b="1" i="1" dirty="0"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28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2244E-6 -3.7037E-6 C -0.01861 -3.7037E-6 -0.06856 -0.00277 -0.0869 -0.00509 C -0.10329 -0.00694 -0.11942 -0.01435 -0.1366 -0.01666 C -0.15845 -0.01782 -0.2356 -0.0199 -0.27033 -0.02407 C -0.30532 -0.02824 -0.27566 -0.03217 -0.31599 -0.03726 C -0.35723 -0.04259 -0.43125 -0.05139 -0.47834 -0.05578 C -0.52557 -0.06018 -0.5828 -0.06041 -0.60154 -0.06365 C -0.62183 -0.06689 -0.6083 -0.07291 -0.63042 -0.07476 C -0.65227 -0.07662 -0.68727 -0.07592 -0.70509 -0.07801 C -0.72265 -0.08009 -0.7341 -0.08449 -0.7341 -0.08726 " pathEditMode="relative" rAng="0" ptsTypes="fsfssssssf">
                                      <p:cBhvr>
                                        <p:cTn id="29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11" y="-437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871E-6 -2.22222E-6 C -0.01808 -2.22222E-6 -0.06869 0.01204 -0.08599 0.02107 C -0.10381 0.03033 -0.11981 0.06366 -0.1375 0.07292 C -0.15845 0.07824 -0.23754 0.08797 -0.27293 0.10672 C -0.30805 0.12547 -0.278 0.14259 -0.31833 0.16551 C -0.35918 0.18843 -0.43489 0.22847 -0.48302 0.24769 C -0.53129 0.26736 -0.588 0.26783 -0.60778 0.28241 C -0.62781 0.29653 -0.61415 0.32408 -0.6364 0.33195 C -0.65929 0.34028 -0.69442 0.3375 -0.71198 0.34653 C -0.7298 0.35579 -0.74216 0.3757 -0.74216 0.38843 " pathEditMode="relative" rAng="0" ptsTypes="fsfssssssf">
                                      <p:cBhvr>
                                        <p:cTn id="31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5" y="1942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62 -0.15092 C 0.22362 -0.15092 0.17081 -0.14652 0.15194 -0.14328 C 0.13399 -0.13981 0.11773 -0.12777 0.09861 -0.12453 C 0.07636 -0.12245 -0.00612 -0.11898 -0.0428 -0.1125 C -0.08066 -0.10578 -0.04865 -0.09953 -0.09119 -0.0912 C -0.1349 -0.08287 -0.21387 -0.06851 -0.26343 -0.06157 C -0.3143 -0.05462 -0.3744 -0.05439 -0.39443 -0.0493 C -0.41564 -0.04398 -0.40146 -0.03425 -0.42513 -0.03125 C -0.44868 -0.02824 -0.48524 -0.02939 -0.5041 -0.02592 C -0.52296 -0.02268 -0.53571 -0.0155 -0.53571 -0.01111 " pathEditMode="relative" rAng="0" ptsTypes="fsfssssssf">
                                      <p:cBhvr>
                                        <p:cTn id="33" dur="9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10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4" grpId="0"/>
      <p:bldP spid="13" grpId="0"/>
    </p:bldLst>
  </p:timing>
  <p:extLst mod="1">
    <p:ext uri="{E180D4A7-C9FB-4DFB-919C-405C955672EB}">
      <p14:showEvtLst xmlns:p14="http://schemas.microsoft.com/office/powerpoint/2010/main">
        <p14:playEvt time="0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171575" y="68264"/>
            <a:ext cx="2401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22" idx="0"/>
            <a:endCxn id="13" idx="2"/>
          </p:cNvCxnSpPr>
          <p:nvPr/>
        </p:nvCxnSpPr>
        <p:spPr>
          <a:xfrm flipV="1">
            <a:off x="6054702" y="1268593"/>
            <a:ext cx="1317448" cy="20421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6041" y="4659134"/>
            <a:ext cx="34841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6" name="Straight Arrow Connector 15"/>
          <p:cNvCxnSpPr>
            <a:stCxn id="22" idx="2"/>
            <a:endCxn id="15" idx="0"/>
          </p:cNvCxnSpPr>
          <p:nvPr/>
        </p:nvCxnSpPr>
        <p:spPr>
          <a:xfrm flipH="1">
            <a:off x="1858138" y="3310731"/>
            <a:ext cx="1066905" cy="13484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6636" y="-84136"/>
            <a:ext cx="34841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Nam)</a:t>
            </a:r>
          </a:p>
        </p:txBody>
      </p:sp>
      <p:cxnSp>
        <p:nvCxnSpPr>
          <p:cNvPr id="18" name="Straight Arrow Connector 17"/>
          <p:cNvCxnSpPr>
            <a:stCxn id="22" idx="2"/>
            <a:endCxn id="17" idx="2"/>
          </p:cNvCxnSpPr>
          <p:nvPr/>
        </p:nvCxnSpPr>
        <p:spPr>
          <a:xfrm flipH="1" flipV="1">
            <a:off x="1858733" y="2224188"/>
            <a:ext cx="1066310" cy="108654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55992" y="4404474"/>
            <a:ext cx="3688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25" name="Straight Arrow Connector 24"/>
          <p:cNvCxnSpPr>
            <a:stCxn id="22" idx="0"/>
            <a:endCxn id="24" idx="0"/>
          </p:cNvCxnSpPr>
          <p:nvPr/>
        </p:nvCxnSpPr>
        <p:spPr>
          <a:xfrm>
            <a:off x="6054702" y="3310731"/>
            <a:ext cx="1245294" cy="109374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14" name="AutoShape 2" descr="Káº¿t quáº£ hÃ¬nh áº£nh cho cáº£nh khuya há» chÃ­ minh"/>
          <p:cNvSpPr>
            <a:spLocks noChangeAspect="1" noChangeArrowheads="1"/>
          </p:cNvSpPr>
          <p:nvPr/>
        </p:nvSpPr>
        <p:spPr bwMode="auto">
          <a:xfrm>
            <a:off x="116636" y="-609600"/>
            <a:ext cx="22851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22" name="Cloud 21"/>
          <p:cNvSpPr/>
          <p:nvPr/>
        </p:nvSpPr>
        <p:spPr bwMode="auto">
          <a:xfrm>
            <a:off x="2915297" y="2049462"/>
            <a:ext cx="3142023" cy="2522537"/>
          </a:xfrm>
          <a:prstGeom prst="cloud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7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4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222" y="260649"/>
            <a:ext cx="249582" cy="559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483" y="-38564"/>
            <a:ext cx="1478467" cy="140513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 bwMode="auto">
          <a:xfrm>
            <a:off x="512483" y="738536"/>
            <a:ext cx="257419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3871140" y="3058180"/>
            <a:ext cx="5099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PTBĐ: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5" idx="1"/>
          </p:cNvCxnSpPr>
          <p:nvPr/>
        </p:nvCxnSpPr>
        <p:spPr>
          <a:xfrm>
            <a:off x="2836747" y="3243590"/>
            <a:ext cx="1034394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29340" y="4648200"/>
            <a:ext cx="21290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Cấu trúc:</a:t>
            </a:r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phần</a:t>
            </a: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>
            <a:off x="2836747" y="3243590"/>
            <a:ext cx="992593" cy="18816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72212" y="1066801"/>
            <a:ext cx="48140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25" name="Straight Arrow Connector 24"/>
          <p:cNvCxnSpPr>
            <a:stCxn id="20" idx="3"/>
            <a:endCxn id="24" idx="1"/>
          </p:cNvCxnSpPr>
          <p:nvPr/>
        </p:nvCxnSpPr>
        <p:spPr>
          <a:xfrm flipV="1">
            <a:off x="2836747" y="1759298"/>
            <a:ext cx="935466" cy="14842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14" name="AutoShape 2" descr="Káº¿t quáº£ hÃ¬nh áº£nh cho cáº£nh khuya há» chÃ­ minh"/>
          <p:cNvSpPr>
            <a:spLocks noChangeAspect="1" noChangeArrowheads="1"/>
          </p:cNvSpPr>
          <p:nvPr/>
        </p:nvSpPr>
        <p:spPr bwMode="auto">
          <a:xfrm>
            <a:off x="116636" y="-144463"/>
            <a:ext cx="22851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phat-bieu-cam-nghi-ve-bai-tho-canh-khuya-cua-chu-tich-ho-chi-min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41" y="1828800"/>
            <a:ext cx="2720706" cy="282958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571468" y="3820180"/>
            <a:ext cx="2391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17" idx="3"/>
            <a:endCxn id="30" idx="1"/>
          </p:cNvCxnSpPr>
          <p:nvPr/>
        </p:nvCxnSpPr>
        <p:spPr>
          <a:xfrm flipV="1">
            <a:off x="5958391" y="4297234"/>
            <a:ext cx="613077" cy="8280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628596" y="5420380"/>
            <a:ext cx="2515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>
            <a:stCxn id="17" idx="3"/>
            <a:endCxn id="32" idx="1"/>
          </p:cNvCxnSpPr>
          <p:nvPr/>
        </p:nvCxnSpPr>
        <p:spPr>
          <a:xfrm>
            <a:off x="5958391" y="5125254"/>
            <a:ext cx="670205" cy="7721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516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3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54" y="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1" dirty="0"/>
              <a:t>3. Phân </a:t>
            </a:r>
            <a:r>
              <a:rPr lang="en-US" sz="3200" b="1" i="1" dirty="0" smtClean="0"/>
              <a:t>tích</a:t>
            </a:r>
            <a:endParaRPr lang="vi-VN" sz="3200" b="1" i="1" dirty="0" smtClean="0"/>
          </a:p>
          <a:p>
            <a:r>
              <a:rPr lang="vi-VN" sz="3200" b="1" i="1" dirty="0" smtClean="0"/>
              <a:t>a) 2 câu đầu:</a:t>
            </a:r>
            <a:r>
              <a:rPr lang="en-US" sz="3200" b="1" i="1" dirty="0" smtClean="0"/>
              <a:t> </a:t>
            </a:r>
            <a:endParaRPr lang="en-US" sz="3200" dirty="0"/>
          </a:p>
          <a:p>
            <a:r>
              <a:rPr lang="vi-VN" sz="3200" i="1" dirty="0" smtClean="0"/>
              <a:t>*Câu 1:</a:t>
            </a:r>
            <a:endParaRPr lang="en-US" sz="3200" dirty="0"/>
          </a:p>
          <a:p>
            <a:r>
              <a:rPr lang="en-US" sz="3200" dirty="0"/>
              <a:t> </a:t>
            </a:r>
            <a:r>
              <a:rPr lang="en-US" sz="3200" dirty="0" smtClean="0"/>
              <a:t>-Âm </a:t>
            </a:r>
            <a:r>
              <a:rPr lang="en-US" sz="3200" dirty="0"/>
              <a:t>thanh của </a:t>
            </a:r>
            <a:r>
              <a:rPr lang="en-US" sz="3200" dirty="0" smtClean="0"/>
              <a:t>tiếng </a:t>
            </a:r>
            <a:r>
              <a:rPr lang="en-US" sz="3200" dirty="0"/>
              <a:t>suối </a:t>
            </a:r>
            <a:r>
              <a:rPr lang="en-US" sz="3200" dirty="0" smtClean="0"/>
              <a:t>được </a:t>
            </a:r>
            <a:r>
              <a:rPr lang="en-US" sz="3200" dirty="0"/>
              <a:t>so sánh như </a:t>
            </a:r>
            <a:r>
              <a:rPr lang="en-US" sz="3200" dirty="0" smtClean="0"/>
              <a:t>tiếng </a:t>
            </a:r>
            <a:r>
              <a:rPr lang="en-US" sz="3200" dirty="0"/>
              <a:t>hát vang vọng </a:t>
            </a:r>
            <a:r>
              <a:rPr lang="en-US" sz="3200" dirty="0" smtClean="0"/>
              <a:t>trong </a:t>
            </a:r>
            <a:r>
              <a:rPr lang="en-US" sz="3200" dirty="0"/>
              <a:t>đêm khuya tĩnh lặng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8006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44265" y="0"/>
            <a:ext cx="39949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-So sánh </a:t>
            </a:r>
            <a:r>
              <a:rPr lang="pt-BR" sz="3200" dirty="0" smtClean="0"/>
              <a:t>tiếng </a:t>
            </a:r>
            <a:r>
              <a:rPr lang="pt-BR" sz="3200" dirty="0"/>
              <a:t>suối </a:t>
            </a:r>
            <a:r>
              <a:rPr lang="pt-BR" sz="3200" dirty="0" smtClean="0"/>
              <a:t>với tiếng </a:t>
            </a:r>
            <a:r>
              <a:rPr lang="pt-BR" sz="3200" dirty="0"/>
              <a:t>hát-&gt; âm thanh của thiên </a:t>
            </a:r>
            <a:r>
              <a:rPr lang="pt-BR" sz="3200" dirty="0" smtClean="0"/>
              <a:t>nhiên-tiếng </a:t>
            </a:r>
            <a:r>
              <a:rPr lang="pt-BR" sz="3200" dirty="0"/>
              <a:t>suối xa trở lên gần gũi, thân mật </a:t>
            </a:r>
            <a:r>
              <a:rPr lang="pt-BR" sz="3200" dirty="0" smtClean="0"/>
              <a:t>như </a:t>
            </a:r>
            <a:r>
              <a:rPr lang="pt-BR" sz="3200" dirty="0"/>
              <a:t>con </a:t>
            </a:r>
            <a:r>
              <a:rPr lang="pt-BR" sz="3200" dirty="0" smtClean="0"/>
              <a:t>người.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520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679" y="1439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i="1" dirty="0" smtClean="0"/>
              <a:t>*Câu 2:</a:t>
            </a:r>
            <a:endParaRPr lang="en-US" sz="3200" dirty="0"/>
          </a:p>
          <a:p>
            <a:r>
              <a:rPr lang="vi-VN" sz="3200" dirty="0" smtClean="0"/>
              <a:t>-Điệp từ «lồng»</a:t>
            </a:r>
          </a:p>
          <a:p>
            <a:r>
              <a:rPr lang="en-US" sz="3200" dirty="0" smtClean="0"/>
              <a:t>-</a:t>
            </a:r>
            <a:r>
              <a:rPr lang="vi-VN" sz="3200" dirty="0" smtClean="0"/>
              <a:t>&gt;</a:t>
            </a:r>
            <a:r>
              <a:rPr lang="en-US" sz="3200" dirty="0" smtClean="0"/>
              <a:t>Bức tranh </a:t>
            </a:r>
            <a:r>
              <a:rPr lang="en-US" sz="3200" dirty="0"/>
              <a:t>đêm </a:t>
            </a:r>
            <a:r>
              <a:rPr lang="en-US" sz="3200" dirty="0" smtClean="0"/>
              <a:t>trăng </a:t>
            </a:r>
            <a:r>
              <a:rPr lang="en-US" sz="3200" dirty="0"/>
              <a:t>huyền ảo, lung linh sắc </a:t>
            </a:r>
            <a:r>
              <a:rPr lang="en-US" sz="3200" dirty="0" smtClean="0"/>
              <a:t>màu.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911029" y="-30823"/>
            <a:ext cx="107879" cy="6843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029183" y="76200"/>
            <a:ext cx="51910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</a:t>
            </a:r>
            <a:r>
              <a:rPr lang="en-US" sz="2400" b="1" i="1" dirty="0">
                <a:solidFill>
                  <a:srgbClr val="FF0000"/>
                </a:solidFill>
              </a:rPr>
              <a:t>Điệp từ </a:t>
            </a:r>
            <a:r>
              <a:rPr lang="en-US" sz="2400" b="1" i="1" dirty="0" smtClean="0">
                <a:solidFill>
                  <a:srgbClr val="FF0000"/>
                </a:solidFill>
              </a:rPr>
              <a:t>Lồng:</a:t>
            </a:r>
          </a:p>
          <a:p>
            <a:r>
              <a:rPr lang="en-US" sz="2400" dirty="0" smtClean="0"/>
              <a:t>bức tranh rừng </a:t>
            </a:r>
            <a:r>
              <a:rPr lang="en-US" sz="2400" dirty="0"/>
              <a:t>khuya </a:t>
            </a:r>
            <a:r>
              <a:rPr lang="en-US" sz="2400" dirty="0" smtClean="0"/>
              <a:t>có </a:t>
            </a:r>
            <a:r>
              <a:rPr lang="en-US" sz="2400" dirty="0"/>
              <a:t>tầng bậc, lớp cao-thấp, sáng-tối hoà hợp quấn quýt-&gt; vẻ đẹp lung linh, huyền ảo, chỗ đậm </a:t>
            </a:r>
            <a:r>
              <a:rPr lang="en-US" sz="2400" dirty="0" smtClean="0"/>
              <a:t>nhạt:</a:t>
            </a:r>
            <a:endParaRPr lang="en-US" sz="2400" dirty="0"/>
          </a:p>
          <a:p>
            <a:r>
              <a:rPr lang="vi-VN" sz="2400" dirty="0" smtClean="0"/>
              <a:t>+</a:t>
            </a:r>
            <a:r>
              <a:rPr lang="en-US" sz="2400" dirty="0" smtClean="0"/>
              <a:t>Có </a:t>
            </a:r>
            <a:r>
              <a:rPr lang="en-US" sz="2400" dirty="0"/>
              <a:t>bóng cây cổ thụ, bóng lá, bóng </a:t>
            </a:r>
            <a:r>
              <a:rPr lang="en-US" sz="2400" dirty="0" smtClean="0"/>
              <a:t>trăng</a:t>
            </a:r>
            <a:r>
              <a:rPr lang="en-US" sz="2400" dirty="0"/>
              <a:t>, khóm hoa in trên mặt đất</a:t>
            </a:r>
          </a:p>
          <a:p>
            <a:r>
              <a:rPr lang="vi-VN" sz="2400" dirty="0" smtClean="0"/>
              <a:t>+</a:t>
            </a:r>
            <a:r>
              <a:rPr lang="en-US" sz="2400" dirty="0" smtClean="0"/>
              <a:t>Chỉ </a:t>
            </a:r>
            <a:r>
              <a:rPr lang="en-US" sz="2400" dirty="0"/>
              <a:t>có 2 màu sáng-tối; </a:t>
            </a:r>
            <a:r>
              <a:rPr lang="en-US" sz="2400" dirty="0" smtClean="0"/>
              <a:t>đen-trắ</a:t>
            </a:r>
            <a:r>
              <a:rPr lang="vi-VN" sz="2400" dirty="0" smtClean="0"/>
              <a:t>n</a:t>
            </a:r>
            <a:r>
              <a:rPr lang="en-US" sz="2400" dirty="0" smtClean="0"/>
              <a:t>g ng</a:t>
            </a:r>
            <a:r>
              <a:rPr lang="vi-VN" sz="2400" dirty="0" smtClean="0"/>
              <a:t>ười</a:t>
            </a:r>
            <a:r>
              <a:rPr lang="en-US" sz="2400" dirty="0" smtClean="0"/>
              <a:t> </a:t>
            </a:r>
            <a:r>
              <a:rPr lang="en-US" sz="2400" dirty="0"/>
              <a:t>đọc có thể hình dung đủ trăm nghìn màu </a:t>
            </a:r>
            <a:r>
              <a:rPr lang="en-US" sz="2400" dirty="0" smtClean="0"/>
              <a:t>sắc</a:t>
            </a:r>
            <a:endParaRPr lang="vi-VN" sz="2400" dirty="0" smtClean="0"/>
          </a:p>
          <a:p>
            <a:r>
              <a:rPr lang="vi-VN" sz="2400" dirty="0" smtClean="0"/>
              <a:t>=&gt;</a:t>
            </a:r>
          </a:p>
          <a:p>
            <a:r>
              <a:rPr lang="nl-NL" sz="2400" dirty="0" smtClean="0"/>
              <a:t>-</a:t>
            </a:r>
            <a:r>
              <a:rPr lang="nl-NL" sz="2400" dirty="0"/>
              <a:t>Câu đầu: âm thanh (thi </a:t>
            </a:r>
            <a:r>
              <a:rPr lang="nl-NL" sz="2400" dirty="0" smtClean="0"/>
              <a:t>tru</a:t>
            </a:r>
            <a:r>
              <a:rPr lang="vi-VN" sz="2400" dirty="0" smtClean="0"/>
              <a:t>n</a:t>
            </a:r>
            <a:r>
              <a:rPr lang="nl-NL" sz="2400" dirty="0" smtClean="0"/>
              <a:t>g hữu</a:t>
            </a:r>
            <a:r>
              <a:rPr lang="vi-VN" sz="2400" dirty="0" smtClean="0"/>
              <a:t> </a:t>
            </a:r>
            <a:r>
              <a:rPr lang="nl-NL" sz="2400" dirty="0" smtClean="0"/>
              <a:t>nhạc</a:t>
            </a:r>
            <a:r>
              <a:rPr lang="nl-NL" sz="2400" dirty="0"/>
              <a:t>)</a:t>
            </a:r>
            <a:endParaRPr lang="en-US" sz="2400" dirty="0"/>
          </a:p>
          <a:p>
            <a:r>
              <a:rPr lang="nl-NL" sz="2400" dirty="0"/>
              <a:t>-Câu sau: hình ảnh (thi </a:t>
            </a:r>
            <a:r>
              <a:rPr lang="nl-NL" sz="2400" dirty="0" smtClean="0"/>
              <a:t>tru</a:t>
            </a:r>
            <a:r>
              <a:rPr lang="vi-VN" sz="2400" dirty="0" smtClean="0"/>
              <a:t>n</a:t>
            </a:r>
            <a:r>
              <a:rPr lang="nl-NL" sz="2400" dirty="0" smtClean="0"/>
              <a:t>g </a:t>
            </a:r>
            <a:r>
              <a:rPr lang="nl-NL" sz="2400" dirty="0"/>
              <a:t>hữu hoạ)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520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388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 smtClean="0"/>
              <a:t>b) Câu 3-4:</a:t>
            </a:r>
          </a:p>
          <a:p>
            <a:r>
              <a:rPr lang="es-ES" sz="2800" dirty="0" smtClean="0"/>
              <a:t>-Tâm </a:t>
            </a:r>
            <a:r>
              <a:rPr lang="es-ES" sz="2800" dirty="0"/>
              <a:t>trạng nhân vật trữ tình: ko chỉ say mê cảnh đẹp mà còn lo lắng việc </a:t>
            </a:r>
            <a:r>
              <a:rPr lang="vi-VN" sz="2800" dirty="0"/>
              <a:t>nướ</a:t>
            </a:r>
            <a:r>
              <a:rPr lang="es-ES" sz="2800" dirty="0" smtClean="0"/>
              <a:t>c</a:t>
            </a:r>
            <a:r>
              <a:rPr lang="es-ES" sz="2800" dirty="0"/>
              <a:t>, việc quân </a:t>
            </a:r>
            <a:r>
              <a:rPr lang="es-ES" sz="2800" dirty="0" smtClean="0"/>
              <a:t>dân</a:t>
            </a:r>
            <a:r>
              <a:rPr lang="vi-VN" sz="2800" dirty="0" smtClean="0"/>
              <a:t>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733800" y="44943"/>
            <a:ext cx="54102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-Câu </a:t>
            </a:r>
            <a:r>
              <a:rPr lang="vi-VN" sz="2400" dirty="0"/>
              <a:t>3</a:t>
            </a:r>
            <a:r>
              <a:rPr lang="vi-VN" sz="2400" dirty="0" smtClean="0"/>
              <a:t>:</a:t>
            </a:r>
          </a:p>
          <a:p>
            <a:r>
              <a:rPr lang="vi-VN" sz="2400" dirty="0" smtClean="0"/>
              <a:t> </a:t>
            </a:r>
            <a:r>
              <a:rPr lang="en-US" sz="2400" dirty="0"/>
              <a:t>Chuyển ý: Nửa </a:t>
            </a:r>
            <a:r>
              <a:rPr lang="en-US" sz="2400" dirty="0" smtClean="0">
                <a:latin typeface="Time nes New Roman"/>
              </a:rPr>
              <a:t>tr</a:t>
            </a:r>
            <a:r>
              <a:rPr lang="vi-VN" sz="2400" dirty="0">
                <a:latin typeface="Time nes New Roman"/>
              </a:rPr>
              <a:t>ước</a:t>
            </a:r>
            <a:r>
              <a:rPr lang="en-US" sz="2400" dirty="0" smtClean="0"/>
              <a:t> </a:t>
            </a:r>
            <a:r>
              <a:rPr lang="en-US" sz="2400" dirty="0"/>
              <a:t>bài thơ khép lại vẻ đẹp như vẽ của cảnh </a:t>
            </a:r>
            <a:r>
              <a:rPr lang="en-US" sz="2400" dirty="0" smtClean="0"/>
              <a:t>tră</a:t>
            </a:r>
            <a:r>
              <a:rPr lang="vi-VN" sz="2400" dirty="0" smtClean="0"/>
              <a:t>n</a:t>
            </a:r>
            <a:r>
              <a:rPr lang="en-US" sz="2400" dirty="0" smtClean="0"/>
              <a:t>g </a:t>
            </a:r>
            <a:r>
              <a:rPr lang="en-US" sz="2400" dirty="0"/>
              <a:t>qua cái nhìn thưởng lãm của nhà </a:t>
            </a:r>
            <a:r>
              <a:rPr lang="en-US" sz="2400" dirty="0" smtClean="0"/>
              <a:t>thơ</a:t>
            </a:r>
            <a:r>
              <a:rPr lang="vi-VN" sz="2400" dirty="0" smtClean="0"/>
              <a:t>.</a:t>
            </a:r>
            <a:endParaRPr lang="en-US" sz="2400" dirty="0"/>
          </a:p>
          <a:p>
            <a:r>
              <a:rPr lang="vi-VN" sz="2400" smtClean="0"/>
              <a:t>Câu 4: </a:t>
            </a:r>
            <a:r>
              <a:rPr lang="en-US" sz="2400" smtClean="0"/>
              <a:t>Nửa </a:t>
            </a:r>
            <a:r>
              <a:rPr lang="en-US" sz="2400" dirty="0"/>
              <a:t>sau khép lại bằng từ ngữ: Chưa ngủ </a:t>
            </a:r>
            <a:endParaRPr lang="vi-VN" sz="2400" dirty="0" smtClean="0"/>
          </a:p>
          <a:p>
            <a:r>
              <a:rPr lang="en-US" sz="2400" dirty="0" smtClean="0"/>
              <a:t>-&gt; </a:t>
            </a:r>
            <a:r>
              <a:rPr lang="en-US" sz="2400" dirty="0"/>
              <a:t>vì cảnh đẹp nên phải thưởng thức cho thoả, làm sao ngủ </a:t>
            </a:r>
            <a:r>
              <a:rPr lang="en-US" sz="2400" dirty="0" smtClean="0"/>
              <a:t>đ</a:t>
            </a:r>
            <a:r>
              <a:rPr lang="vi-VN" sz="2400" dirty="0" smtClean="0"/>
              <a:t>ượ</a:t>
            </a:r>
            <a:r>
              <a:rPr lang="en-US" sz="2400" dirty="0" smtClean="0"/>
              <a:t>c</a:t>
            </a:r>
            <a:endParaRPr lang="vi-VN" sz="2400" dirty="0" smtClean="0"/>
          </a:p>
          <a:p>
            <a:r>
              <a:rPr lang="en-US" sz="2400" dirty="0"/>
              <a:t>-Người chưa ngủ, ko </a:t>
            </a:r>
            <a:r>
              <a:rPr lang="en-US" sz="2400" dirty="0" smtClean="0"/>
              <a:t>ngủ</a:t>
            </a:r>
            <a:r>
              <a:rPr lang="vi-VN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ko chỉ vì say mê thưởng ngoạn </a:t>
            </a:r>
            <a:r>
              <a:rPr lang="en-US" sz="2400" dirty="0" smtClean="0"/>
              <a:t>tiế</a:t>
            </a:r>
            <a:r>
              <a:rPr lang="vi-VN" sz="2400" dirty="0" smtClean="0"/>
              <a:t>n</a:t>
            </a:r>
            <a:r>
              <a:rPr lang="en-US" sz="2400" dirty="0" smtClean="0"/>
              <a:t>g </a:t>
            </a:r>
            <a:r>
              <a:rPr lang="en-US" sz="2400" dirty="0"/>
              <a:t>suối, ánh </a:t>
            </a:r>
            <a:r>
              <a:rPr lang="en-US" sz="2400" dirty="0" smtClean="0"/>
              <a:t>tră</a:t>
            </a:r>
            <a:r>
              <a:rPr lang="vi-VN" sz="2400" dirty="0" smtClean="0"/>
              <a:t>n</a:t>
            </a:r>
            <a:r>
              <a:rPr lang="en-US" sz="2400" dirty="0" smtClean="0"/>
              <a:t>g </a:t>
            </a:r>
            <a:r>
              <a:rPr lang="en-US" sz="2400" dirty="0"/>
              <a:t>lung linh tinh khiết mà còn vì lo nỗi nc nhà, lo nc, lo dân gặp khó </a:t>
            </a:r>
            <a:r>
              <a:rPr lang="en-US" sz="2400" dirty="0" smtClean="0"/>
              <a:t>khăn</a:t>
            </a:r>
            <a:r>
              <a:rPr lang="vi-VN" sz="2400" dirty="0" smtClean="0"/>
              <a:t>.</a:t>
            </a:r>
            <a:endParaRPr lang="en-US" sz="2400" dirty="0"/>
          </a:p>
          <a:p>
            <a:r>
              <a:rPr lang="en-US" sz="2400" dirty="0"/>
              <a:t>-Ngữ: Chưa ngủ như cái bản lề khép mở-mở 2 thế giới: ảo và thực</a:t>
            </a:r>
            <a:r>
              <a:rPr lang="en-US" sz="2400" dirty="0" smtClean="0"/>
              <a:t>,</a:t>
            </a:r>
            <a:endParaRPr lang="vi-VN" sz="2400" dirty="0" smtClean="0"/>
          </a:p>
          <a:p>
            <a:r>
              <a:rPr lang="vi-VN" sz="2400" dirty="0"/>
              <a:t> </a:t>
            </a:r>
            <a:r>
              <a:rPr lang="vi-VN" sz="2400" dirty="0" smtClean="0"/>
              <a:t>                   </a:t>
            </a:r>
            <a:r>
              <a:rPr lang="en-US" sz="2400" dirty="0" smtClean="0"/>
              <a:t> </a:t>
            </a:r>
            <a:r>
              <a:rPr lang="en-US" sz="2400" dirty="0"/>
              <a:t>ngoại cảnh và nội tâm, </a:t>
            </a:r>
            <a:endParaRPr lang="vi-VN" sz="2400" dirty="0" smtClean="0"/>
          </a:p>
          <a:p>
            <a:r>
              <a:rPr lang="vi-VN" sz="2400" dirty="0"/>
              <a:t> </a:t>
            </a:r>
            <a:r>
              <a:rPr lang="vi-VN" sz="2400" dirty="0" smtClean="0"/>
              <a:t>                    </a:t>
            </a:r>
            <a:r>
              <a:rPr lang="en-US" sz="2400" dirty="0" smtClean="0"/>
              <a:t>nghệ </a:t>
            </a:r>
            <a:r>
              <a:rPr lang="en-US" sz="2400" dirty="0"/>
              <a:t>sĩ và chiến sĩ, </a:t>
            </a:r>
            <a:endParaRPr lang="vi-VN" sz="2400" dirty="0" smtClean="0"/>
          </a:p>
          <a:p>
            <a:r>
              <a:rPr lang="vi-VN" sz="2400" dirty="0"/>
              <a:t> </a:t>
            </a:r>
            <a:r>
              <a:rPr lang="vi-VN" sz="2400" dirty="0" smtClean="0"/>
              <a:t>                    </a:t>
            </a:r>
            <a:r>
              <a:rPr lang="en-US" sz="2400" dirty="0" smtClean="0"/>
              <a:t>cổ </a:t>
            </a:r>
            <a:r>
              <a:rPr lang="en-US" sz="2400" dirty="0"/>
              <a:t>điển và hiện </a:t>
            </a:r>
            <a:r>
              <a:rPr lang="en-US" sz="2400" dirty="0" smtClean="0"/>
              <a:t>đại</a:t>
            </a:r>
            <a:endParaRPr lang="vi-VN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trog bài thơ tứ tuyệt thất </a:t>
            </a:r>
            <a:r>
              <a:rPr lang="en-US" sz="2400" dirty="0" smtClean="0"/>
              <a:t>ngôn</a:t>
            </a:r>
            <a:r>
              <a:rPr lang="vi-VN" sz="2400" dirty="0" smtClean="0"/>
              <a:t>.</a:t>
            </a:r>
            <a:endParaRPr lang="en-US" sz="2400" dirty="0"/>
          </a:p>
          <a:p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6576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20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11" y="2362201"/>
            <a:ext cx="6398300" cy="18041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29552" y="2743200"/>
            <a:ext cx="3499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5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lang="en-US" altLang="zh-CN" sz="5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altLang="zh-CN" sz="5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Tổng</a:t>
            </a:r>
            <a:r>
              <a:rPr lang="en-US" altLang="zh-CN" sz="5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endParaRPr lang="zh-CN" altLang="en-US" sz="54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55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4"/>
          <p:cNvSpPr>
            <a:spLocks noChangeArrowheads="1"/>
          </p:cNvSpPr>
          <p:nvPr/>
        </p:nvSpPr>
        <p:spPr bwMode="auto">
          <a:xfrm rot="16200000">
            <a:off x="804762" y="2400391"/>
            <a:ext cx="1276145" cy="956734"/>
          </a:xfrm>
          <a:custGeom>
            <a:avLst/>
            <a:gdLst>
              <a:gd name="G0" fmla="+- 0 0 0"/>
              <a:gd name="G1" fmla="+- -7261746 0 0"/>
              <a:gd name="G2" fmla="+- 0 0 -7261746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7261746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261746"/>
              <a:gd name="G36" fmla="sin G34 -7261746"/>
              <a:gd name="G37" fmla="+/ -7261746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932 w 21600"/>
              <a:gd name="T5" fmla="*/ 1909 h 21600"/>
              <a:gd name="T6" fmla="*/ 7922 w 21600"/>
              <a:gd name="T7" fmla="*/ 3228 h 21600"/>
              <a:gd name="T8" fmla="*/ 13866 w 21600"/>
              <a:gd name="T9" fmla="*/ 6354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144" y="5399"/>
                  <a:pt x="9494" y="5519"/>
                  <a:pt x="8881" y="5752"/>
                </a:cubicBezTo>
                <a:lnTo>
                  <a:pt x="6963" y="704"/>
                </a:lnTo>
                <a:cubicBezTo>
                  <a:pt x="8189" y="238"/>
                  <a:pt x="948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9525" algn="ctr">
            <a:solidFill>
              <a:schemeClr val="accent4"/>
            </a:solidFill>
            <a:prstDash val="dash"/>
            <a:miter lim="800000"/>
            <a:headEnd/>
            <a:tailEnd/>
          </a:ln>
          <a:extLst/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48804" y="3699859"/>
            <a:ext cx="994031" cy="1325892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2162635" y="1394710"/>
            <a:ext cx="994031" cy="1325893"/>
          </a:xfrm>
          <a:prstGeom prst="ellipse">
            <a:avLst/>
          </a:prstGeom>
          <a:solidFill>
            <a:schemeClr val="tx1"/>
          </a:solidFill>
          <a:ln w="3175" cap="flat" cmpd="sng">
            <a:noFill/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 lang="zh-CN" altLang="en-US">
              <a:solidFill>
                <a:srgbClr val="F8F8F8"/>
              </a:solidFill>
              <a:ea typeface="微软雅黑" pitchFamily="34" charset="-122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657570" y="335370"/>
            <a:ext cx="2714748" cy="2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zh-CN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zh-CN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zh-CN" alt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222" y="260649"/>
            <a:ext cx="249582" cy="55977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483" y="-38564"/>
            <a:ext cx="1478467" cy="140513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829871" y="3941503"/>
            <a:ext cx="61697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Vẽ nên bức tranh cảnh khuya núi rừng Việt Bắc sống động, nên thơ.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00829" y="1542872"/>
            <a:ext cx="51986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Thể hiện tâm hồn yêu thiên nhiên và tấm lòng thiết tha với đất nước.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81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5" grpId="0" animBg="1"/>
      <p:bldP spid="31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4"/>
          <p:cNvSpPr>
            <a:spLocks noChangeArrowheads="1"/>
          </p:cNvSpPr>
          <p:nvPr/>
        </p:nvSpPr>
        <p:spPr bwMode="auto">
          <a:xfrm rot="16200000">
            <a:off x="326395" y="3537588"/>
            <a:ext cx="1276145" cy="956734"/>
          </a:xfrm>
          <a:custGeom>
            <a:avLst/>
            <a:gdLst>
              <a:gd name="G0" fmla="+- 0 0 0"/>
              <a:gd name="G1" fmla="+- -7261746 0 0"/>
              <a:gd name="G2" fmla="+- 0 0 -7261746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7261746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261746"/>
              <a:gd name="G36" fmla="sin G34 -7261746"/>
              <a:gd name="G37" fmla="+/ -7261746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932 w 21600"/>
              <a:gd name="T5" fmla="*/ 1909 h 21600"/>
              <a:gd name="T6" fmla="*/ 7922 w 21600"/>
              <a:gd name="T7" fmla="*/ 3228 h 21600"/>
              <a:gd name="T8" fmla="*/ 13866 w 21600"/>
              <a:gd name="T9" fmla="*/ 6354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144" y="5399"/>
                  <a:pt x="9494" y="5519"/>
                  <a:pt x="8881" y="5752"/>
                </a:cubicBezTo>
                <a:lnTo>
                  <a:pt x="6963" y="704"/>
                </a:lnTo>
                <a:cubicBezTo>
                  <a:pt x="8189" y="238"/>
                  <a:pt x="948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9525" algn="ctr">
            <a:solidFill>
              <a:schemeClr val="accent4"/>
            </a:solidFill>
            <a:prstDash val="dash"/>
            <a:miter lim="800000"/>
            <a:headEnd/>
            <a:tailEnd/>
          </a:ln>
          <a:extLst/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48804" y="4654028"/>
            <a:ext cx="994031" cy="1325892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1442835" y="2865108"/>
            <a:ext cx="994031" cy="1325893"/>
          </a:xfrm>
          <a:prstGeom prst="ellipse">
            <a:avLst/>
          </a:prstGeom>
          <a:solidFill>
            <a:schemeClr val="tx1"/>
          </a:solidFill>
          <a:ln w="3175" cap="flat" cmpd="sng">
            <a:noFill/>
            <a:bevel/>
            <a:headEnd/>
            <a:tailEnd/>
          </a:ln>
          <a:extLst/>
        </p:spPr>
        <p:txBody>
          <a:bodyPr anchor="ctr"/>
          <a:lstStyle/>
          <a:p>
            <a:pPr algn="ctr"/>
            <a:endParaRPr lang="zh-CN" altLang="en-US">
              <a:solidFill>
                <a:srgbClr val="F8F8F8"/>
              </a:solidFill>
              <a:ea typeface="微软雅黑" pitchFamily="34" charset="-122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657570" y="335370"/>
            <a:ext cx="4447830" cy="2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zh-CN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zh-CN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zh-CN" alt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222" y="260649"/>
            <a:ext cx="249582" cy="55977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483" y="-38564"/>
            <a:ext cx="1478467" cy="140513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829871" y="4895672"/>
            <a:ext cx="4855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So sánh, tiểu đối, điệp từ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81029" y="3316070"/>
            <a:ext cx="5198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Ngôn từ bình dị, gợi cảm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 rot="16200000">
            <a:off x="1613039" y="1931560"/>
            <a:ext cx="1276145" cy="956734"/>
          </a:xfrm>
          <a:custGeom>
            <a:avLst/>
            <a:gdLst>
              <a:gd name="G0" fmla="+- 0 0 0"/>
              <a:gd name="G1" fmla="+- -7261746 0 0"/>
              <a:gd name="G2" fmla="+- 0 0 -7261746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7261746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261746"/>
              <a:gd name="G36" fmla="sin G34 -7261746"/>
              <a:gd name="G37" fmla="+/ -7261746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932 w 21600"/>
              <a:gd name="T5" fmla="*/ 1909 h 21600"/>
              <a:gd name="T6" fmla="*/ 7922 w 21600"/>
              <a:gd name="T7" fmla="*/ 3228 h 21600"/>
              <a:gd name="T8" fmla="*/ 13866 w 21600"/>
              <a:gd name="T9" fmla="*/ 6354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144" y="5399"/>
                  <a:pt x="9494" y="5519"/>
                  <a:pt x="8881" y="5752"/>
                </a:cubicBezTo>
                <a:lnTo>
                  <a:pt x="6963" y="704"/>
                </a:lnTo>
                <a:cubicBezTo>
                  <a:pt x="8189" y="238"/>
                  <a:pt x="948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9525" algn="ctr">
            <a:solidFill>
              <a:schemeClr val="accent4"/>
            </a:solidFill>
            <a:prstDash val="dash"/>
            <a:miter lim="800000"/>
            <a:headEnd/>
            <a:tailEnd/>
          </a:ln>
          <a:extLst/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2729479" y="1066017"/>
            <a:ext cx="994031" cy="1325893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8F8F8"/>
              </a:solidFill>
              <a:ea typeface="微软雅黑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67673" y="1447801"/>
            <a:ext cx="3911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72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5" grpId="0" animBg="1"/>
      <p:bldP spid="31" grpId="0"/>
      <p:bldP spid="28" grpId="0"/>
      <p:bldP spid="29" grpId="0"/>
      <p:bldP spid="10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43593" y="563969"/>
            <a:ext cx="6086174" cy="2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vi-VN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Giới thiệu chung</a:t>
            </a:r>
          </a:p>
          <a:p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zh-CN" alt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222" y="260649"/>
            <a:ext cx="249582" cy="559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483" y="-38564"/>
            <a:ext cx="1478467" cy="140513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 bwMode="auto">
          <a:xfrm>
            <a:off x="512483" y="738536"/>
            <a:ext cx="257419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Káº¿t quáº£ hÃ¬nh áº£nh cho há» chÃ­ mi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168" y="1366568"/>
            <a:ext cx="2574197" cy="480017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871140" y="880948"/>
            <a:ext cx="5099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Minh (1890 – 1969)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2050" idx="3"/>
            <a:endCxn id="11" idx="1"/>
          </p:cNvCxnSpPr>
          <p:nvPr/>
        </p:nvCxnSpPr>
        <p:spPr>
          <a:xfrm flipV="1">
            <a:off x="2747365" y="1142559"/>
            <a:ext cx="1123775" cy="26240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871140" y="1712894"/>
            <a:ext cx="52728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 </a:t>
            </a:r>
          </a:p>
        </p:txBody>
      </p:sp>
      <p:cxnSp>
        <p:nvCxnSpPr>
          <p:cNvPr id="14" name="Straight Arrow Connector 13"/>
          <p:cNvCxnSpPr>
            <a:stCxn id="2050" idx="3"/>
            <a:endCxn id="13" idx="1"/>
          </p:cNvCxnSpPr>
          <p:nvPr/>
        </p:nvCxnSpPr>
        <p:spPr>
          <a:xfrm flipV="1">
            <a:off x="2747365" y="2405392"/>
            <a:ext cx="1123775" cy="13612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48847" y="4151294"/>
            <a:ext cx="5099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cxnSp>
        <p:nvCxnSpPr>
          <p:cNvPr id="16" name="Straight Arrow Connector 15"/>
          <p:cNvCxnSpPr>
            <a:stCxn id="2050" idx="3"/>
            <a:endCxn id="15" idx="1"/>
          </p:cNvCxnSpPr>
          <p:nvPr/>
        </p:nvCxnSpPr>
        <p:spPr>
          <a:xfrm>
            <a:off x="2747365" y="3766657"/>
            <a:ext cx="1101482" cy="861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71140" y="5420381"/>
            <a:ext cx="5099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stCxn id="2050" idx="3"/>
            <a:endCxn id="17" idx="1"/>
          </p:cNvCxnSpPr>
          <p:nvPr/>
        </p:nvCxnSpPr>
        <p:spPr>
          <a:xfrm>
            <a:off x="2747365" y="3766658"/>
            <a:ext cx="1123775" cy="213077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71140" y="2895601"/>
            <a:ext cx="5099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050" idx="3"/>
            <a:endCxn id="24" idx="1"/>
          </p:cNvCxnSpPr>
          <p:nvPr/>
        </p:nvCxnSpPr>
        <p:spPr>
          <a:xfrm flipV="1">
            <a:off x="2747365" y="3372655"/>
            <a:ext cx="1123775" cy="3940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001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/>
      <p:bldP spid="13" grpId="0"/>
      <p:bldP spid="15" grpId="0"/>
      <p:bldP spid="17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483" y="-38564"/>
            <a:ext cx="1478467" cy="1405131"/>
          </a:xfrm>
          <a:prstGeom prst="rect">
            <a:avLst/>
          </a:prstGeom>
        </p:spPr>
      </p:pic>
      <p:sp>
        <p:nvSpPr>
          <p:cNvPr id="92162" name="AutoShape 2" descr="Káº¿t quáº£ hÃ¬nh áº£nh cho bÃ¡c há» thá»i tráº»"/>
          <p:cNvSpPr>
            <a:spLocks noChangeAspect="1" noChangeArrowheads="1"/>
          </p:cNvSpPr>
          <p:nvPr/>
        </p:nvSpPr>
        <p:spPr bwMode="auto">
          <a:xfrm>
            <a:off x="116636" y="-144463"/>
            <a:ext cx="22851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b5b1ce6f5c0bbf75f114cc81cb184b766353586124096302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47" y="381000"/>
            <a:ext cx="3612970" cy="5867400"/>
          </a:xfrm>
          <a:prstGeom prst="rect">
            <a:avLst/>
          </a:prstGeom>
        </p:spPr>
      </p:pic>
      <p:pic>
        <p:nvPicPr>
          <p:cNvPr id="23" name="Picture 22" descr="15137189465_1cccc129b2_b.jpg"/>
          <p:cNvPicPr>
            <a:picLocks noChangeAspect="1"/>
          </p:cNvPicPr>
          <p:nvPr/>
        </p:nvPicPr>
        <p:blipFill>
          <a:blip r:embed="rId5"/>
          <a:srcRect l="11624"/>
          <a:stretch>
            <a:fillRect/>
          </a:stretch>
        </p:blipFill>
        <p:spPr>
          <a:xfrm>
            <a:off x="4343489" y="1518420"/>
            <a:ext cx="4343490" cy="38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13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483" y="-38564"/>
            <a:ext cx="1478467" cy="1405131"/>
          </a:xfrm>
          <a:prstGeom prst="rect">
            <a:avLst/>
          </a:prstGeom>
        </p:spPr>
      </p:pic>
      <p:sp>
        <p:nvSpPr>
          <p:cNvPr id="92162" name="AutoShape 2" descr="Káº¿t quáº£ hÃ¬nh áº£nh cho bÃ¡c há» thá»i tráº»"/>
          <p:cNvSpPr>
            <a:spLocks noChangeAspect="1" noChangeArrowheads="1"/>
          </p:cNvSpPr>
          <p:nvPr/>
        </p:nvSpPr>
        <p:spPr bwMode="auto">
          <a:xfrm>
            <a:off x="116636" y="-144463"/>
            <a:ext cx="22851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4210" name="Picture 2" descr="Káº¿t quáº£ hÃ¬nh áº£nh cho bÃ¡c há» thá»i tráº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763" y="533401"/>
            <a:ext cx="4455364" cy="5678681"/>
          </a:xfrm>
          <a:prstGeom prst="rect">
            <a:avLst/>
          </a:prstGeom>
          <a:noFill/>
        </p:spPr>
      </p:pic>
      <p:pic>
        <p:nvPicPr>
          <p:cNvPr id="94212" name="Picture 4" descr="Káº¿t quáº£ hÃ¬nh áº£nh cho bÃ¡c há» á» chiáº¿n khu viá»t báº¯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1894" y="1784748"/>
            <a:ext cx="3717332" cy="3396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6967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780626" y="304800"/>
            <a:ext cx="3486574" cy="2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zh-CN" alt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222" y="260649"/>
            <a:ext cx="249582" cy="559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483" y="-38564"/>
            <a:ext cx="1478467" cy="140513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 bwMode="auto">
          <a:xfrm>
            <a:off x="512483" y="738536"/>
            <a:ext cx="257419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2971800" y="1510606"/>
            <a:ext cx="54430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Hoàn cảnh sáng tác: </a:t>
            </a:r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vào mùa thu 1947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chiến khu Việt Bắc khi chiến dịch Việt Bắc (kháng Pháp) đang diễn ra vô cùng ác liệt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4" name="AutoShape 2" descr="Káº¿t quáº£ hÃ¬nh áº£nh cho cáº£nh khuya há» chÃ­ minh"/>
          <p:cNvSpPr>
            <a:spLocks noChangeAspect="1" noChangeArrowheads="1"/>
          </p:cNvSpPr>
          <p:nvPr/>
        </p:nvSpPr>
        <p:spPr bwMode="auto">
          <a:xfrm>
            <a:off x="116636" y="-144463"/>
            <a:ext cx="22851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phat-bieu-cam-nghi-ve-bai-tho-canh-khuya-cua-chu-tich-ho-chi-min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41" y="1828800"/>
            <a:ext cx="2720706" cy="28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1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483" y="-38564"/>
            <a:ext cx="1478467" cy="1405131"/>
          </a:xfrm>
          <a:prstGeom prst="rect">
            <a:avLst/>
          </a:prstGeom>
        </p:spPr>
      </p:pic>
      <p:pic>
        <p:nvPicPr>
          <p:cNvPr id="62468" name="Picture 4" descr="Káº¿t quáº£ hÃ¬nh áº£nh cho báº£n Äá» viá»t báº¯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8488" y="1066800"/>
            <a:ext cx="4741598" cy="5473727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 bwMode="auto">
          <a:xfrm rot="10800000" flipV="1">
            <a:off x="4600564" y="680766"/>
            <a:ext cx="1028298" cy="114803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400351" y="304800"/>
            <a:ext cx="2113724" cy="48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zh-CN" alt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19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483" y="-38564"/>
            <a:ext cx="1478467" cy="1405131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143808" y="304800"/>
            <a:ext cx="3056331" cy="48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Hang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Pác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Pó</a:t>
            </a:r>
            <a:endParaRPr lang="zh-CN" alt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Káº¿t quáº£ hÃ¬nh áº£nh cho hang pÃ¡c bÃ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700" y="1232748"/>
            <a:ext cx="7483726" cy="5625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6473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281" y="35072"/>
            <a:ext cx="72432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/>
              <a:t>II. Đọc-hiểu văn bản </a:t>
            </a:r>
            <a:endParaRPr lang="en-US" sz="3600" dirty="0"/>
          </a:p>
          <a:p>
            <a:r>
              <a:rPr lang="pt-BR" sz="3600" b="1" i="1" dirty="0"/>
              <a:t>1. Đọc, chú thích</a:t>
            </a:r>
            <a:endParaRPr lang="en-US" sz="3600" dirty="0"/>
          </a:p>
          <a:p>
            <a:r>
              <a:rPr lang="pt-BR" sz="3600" b="1" i="1" dirty="0" smtClean="0"/>
              <a:t>2</a:t>
            </a:r>
            <a:r>
              <a:rPr lang="pt-BR" sz="3600" b="1" i="1" dirty="0"/>
              <a:t>. Kết cấu –bố </a:t>
            </a:r>
            <a:r>
              <a:rPr lang="pt-BR" sz="3600" b="1" i="1" dirty="0" smtClean="0"/>
              <a:t>cục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520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222" y="260649"/>
            <a:ext cx="249582" cy="559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483" y="-38564"/>
            <a:ext cx="1478467" cy="140513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 bwMode="auto">
          <a:xfrm>
            <a:off x="512483" y="738536"/>
            <a:ext cx="257419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/>
        </p:nvSpPr>
        <p:spPr>
          <a:xfrm>
            <a:off x="3772212" y="1066801"/>
            <a:ext cx="48140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25" name="Straight Arrow Connector 24"/>
          <p:cNvCxnSpPr>
            <a:stCxn id="20" idx="3"/>
            <a:endCxn id="24" idx="1"/>
          </p:cNvCxnSpPr>
          <p:nvPr/>
        </p:nvCxnSpPr>
        <p:spPr>
          <a:xfrm flipV="1">
            <a:off x="2836747" y="1759298"/>
            <a:ext cx="935466" cy="14842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14" name="AutoShape 2" descr="Káº¿t quáº£ hÃ¬nh áº£nh cho cáº£nh khuya há» chÃ­ minh"/>
          <p:cNvSpPr>
            <a:spLocks noChangeAspect="1" noChangeArrowheads="1"/>
          </p:cNvSpPr>
          <p:nvPr/>
        </p:nvSpPr>
        <p:spPr bwMode="auto">
          <a:xfrm>
            <a:off x="116636" y="-144463"/>
            <a:ext cx="22851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phat-bieu-cam-nghi-ve-bai-tho-canh-khuya-cua-chu-tich-ho-chi-min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41" y="1828800"/>
            <a:ext cx="2720706" cy="28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27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680</Words>
  <Application>Microsoft Office PowerPoint</Application>
  <PresentationFormat>On-screen Show (4:3)</PresentationFormat>
  <Paragraphs>83</Paragraphs>
  <Slides>17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QMC</dc:creator>
  <cp:lastModifiedBy>QMC</cp:lastModifiedBy>
  <cp:revision>16</cp:revision>
  <dcterms:created xsi:type="dcterms:W3CDTF">2021-11-12T15:09:00Z</dcterms:created>
  <dcterms:modified xsi:type="dcterms:W3CDTF">2021-11-13T06:52:33Z</dcterms:modified>
</cp:coreProperties>
</file>